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74" r:id="rId3"/>
    <p:sldId id="286" r:id="rId4"/>
    <p:sldId id="259" r:id="rId5"/>
    <p:sldId id="280" r:id="rId6"/>
    <p:sldId id="275" r:id="rId7"/>
    <p:sldId id="261" r:id="rId8"/>
    <p:sldId id="283" r:id="rId9"/>
    <p:sldId id="260" r:id="rId10"/>
    <p:sldId id="277" r:id="rId11"/>
    <p:sldId id="281" r:id="rId12"/>
    <p:sldId id="282" r:id="rId13"/>
    <p:sldId id="284" r:id="rId14"/>
    <p:sldId id="285" r:id="rId15"/>
    <p:sldId id="262" r:id="rId16"/>
    <p:sldId id="278" r:id="rId17"/>
    <p:sldId id="279" r:id="rId18"/>
    <p:sldId id="263" r:id="rId19"/>
    <p:sldId id="264" r:id="rId20"/>
    <p:sldId id="265" r:id="rId21"/>
    <p:sldId id="268" r:id="rId22"/>
    <p:sldId id="269" r:id="rId23"/>
    <p:sldId id="270" r:id="rId24"/>
    <p:sldId id="287" r:id="rId25"/>
    <p:sldId id="271" r:id="rId26"/>
    <p:sldId id="272" r:id="rId27"/>
    <p:sldId id="273" r:id="rId28"/>
    <p:sldId id="267" r:id="rId29"/>
    <p:sldId id="289" r:id="rId30"/>
    <p:sldId id="288" r:id="rId31"/>
    <p:sldId id="290" r:id="rId3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 autoAdjust="0"/>
    <p:restoredTop sz="94657" autoAdjust="0"/>
  </p:normalViewPr>
  <p:slideViewPr>
    <p:cSldViewPr snapToGrid="0">
      <p:cViewPr varScale="1">
        <p:scale>
          <a:sx n="109" d="100"/>
          <a:sy n="109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CFAD8-41F1-4862-BDEF-AA266F3DBE4A}" type="datetimeFigureOut">
              <a:rPr lang="pt-PT" smtClean="0"/>
              <a:t>16/02/2024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EF844-68F8-473D-9A65-FE3A8B641F5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031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077C-125F-5B17-2CD3-F900A2F49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C423D70-7FA0-89A5-86A1-E89A33EFE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2742DC2-52A6-BA87-2458-348B5552BA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79B6749-2074-739C-FE88-90415978A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4791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483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Data1_z != nulo ; </a:t>
            </a:r>
          </a:p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8540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4113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9601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-&gt; Falsos Negativos </a:t>
            </a:r>
            <a:r>
              <a:rPr lang="pt-PT" dirty="0" err="1"/>
              <a:t>Theia</a:t>
            </a:r>
            <a:r>
              <a:rPr lang="pt-PT" dirty="0"/>
              <a:t> falar de eventos e não de pontos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2488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1624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77775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 err="1"/>
              <a:t>Plt.xlim</a:t>
            </a:r>
            <a:r>
              <a:rPr lang="pt-PT" dirty="0"/>
              <a:t>  16-03-2017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3EF844-68F8-473D-9A65-FE3A8B641F5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23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12B7A-8F63-4CF8-1F21-959DCCFE1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26A35C-57E0-767A-9546-E9989F998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D461B5-F591-4D52-11CE-662921E82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4860F-0D2A-44CB-A71D-732DABD86507}" type="datetime1">
              <a:rPr lang="pt-PT" smtClean="0"/>
              <a:t>16/02/2024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5F7E7F-04A1-EF97-AFF1-6D8DC42D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214710-68C0-75DB-49EA-76CD7D47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3658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AA24E-A741-838F-7E06-B3D23F2D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FC9B110-821F-FD88-275C-9B1F09FDA8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F3D282-15BB-DE44-B9AA-31B715EF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2866-73E3-427F-B52F-AB19CC01BFDB}" type="datetime1">
              <a:rPr lang="pt-PT" smtClean="0"/>
              <a:t>16/02/2024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C4EBF6-C023-2D82-50A9-C7E1A8A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71DC4C0-CB89-7F59-C519-9D10D5B6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43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14C14F-859D-0231-1446-FCA38D1F0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EDEA263-4AD6-A10D-69CC-682CE405F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C29240C-54A0-CAE8-08EE-DB26C66E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1939-F1A8-44EA-9C12-7499E7588682}" type="datetime1">
              <a:rPr lang="pt-PT" smtClean="0"/>
              <a:t>16/02/2024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6C8BEED-0D7C-4733-AA08-96C6AA46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55CA758-86D5-4E11-FECD-D3812A45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7176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pt-PT" altLang="pt-PT" sz="5300">
                <a:latin typeface="Montserrat"/>
                <a:ea typeface="Montserrat"/>
              </a:rPr>
              <a:t>Clique aqui para editar estilos de cabeçalho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altLang="pt-PT">
                <a:latin typeface="Montserrat"/>
                <a:ea typeface="Montserrat"/>
              </a:rPr>
              <a:t>Clique para editar o estilo da legenda principal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61F6336-C79E-4901-B42D-E4A879602789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31002"/>
      </p:ext>
    </p:extLst>
  </p:cSld>
  <p:clrMapOvr>
    <a:masterClrMapping/>
  </p:clrMapOvr>
  <p:transition spd="slow" advClick="0" advTm="2000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 estilos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AC516648-EB61-453E-B6D3-5376A983CE90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56237"/>
      </p:ext>
    </p:extLst>
  </p:cSld>
  <p:clrMapOvr>
    <a:masterClrMapping/>
  </p:clrMapOvr>
  <p:transition spd="slow" advClick="0" advTm="2000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pt-PT" altLang="pt-PT">
                <a:latin typeface="Montserrat"/>
                <a:ea typeface="Montserrat"/>
              </a:rPr>
              <a:t>Clique aqui para editar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7E740BD-0DC8-43C4-88BA-1E07E42A9AA8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34713"/>
      </p:ext>
    </p:extLst>
  </p:cSld>
  <p:clrMapOvr>
    <a:masterClrMapping/>
  </p:clrMapOvr>
  <p:transition spd="slow" advClick="0" advTm="2000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 estilos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81E4E4A-326F-460E-BDAC-5203FA31AE7A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611526"/>
      </p:ext>
    </p:extLst>
  </p:cSld>
  <p:clrMapOvr>
    <a:masterClrMapping/>
  </p:clrMapOvr>
  <p:transition spd="slow" advClick="0" advTm="2000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 estilos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F86837B5-3BBC-485D-8170-243BE9EDBF5D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740088"/>
      </p:ext>
    </p:extLst>
  </p:cSld>
  <p:clrMapOvr>
    <a:masterClrMapping/>
  </p:clrMapOvr>
  <p:transition spd="slow" advClick="0" advTm="2000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 estilos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27B3A3EC-8504-46BD-B951-93A87825F8D7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340427"/>
      </p:ext>
    </p:extLst>
  </p:cSld>
  <p:clrMapOvr>
    <a:masterClrMapping/>
  </p:clrMapOvr>
  <p:transition spd="slow" advClick="0" advTm="2000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E2F6E4C2-9579-461A-ABE5-0C7F8E119011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96136"/>
      </p:ext>
    </p:extLst>
  </p:cSld>
  <p:clrMapOvr>
    <a:masterClrMapping/>
  </p:clrMapOvr>
  <p:transition spd="slow" advClick="0" advTm="2000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altLang="pt-PT" sz="2100">
                <a:latin typeface="Montserrat"/>
                <a:ea typeface="Montserrat"/>
              </a:rPr>
              <a:t>Clique aqui para editar estilos de cabeçalho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C19B754-3CE2-4B5D-A2C7-58CA9F7916E2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98043"/>
      </p:ext>
    </p:extLst>
  </p:cSld>
  <p:clrMapOvr>
    <a:masterClrMapping/>
  </p:clrMapOvr>
  <p:transition spd="slow" advClick="0" advTm="2000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7B682-7930-4691-F084-4FCB6F54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8A133-5A68-63F8-A7E7-D281C5166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80B01E4-D02F-3AF2-F2A4-45B56D6D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68A-6835-4E7A-B4A5-022C582375C7}" type="datetime1">
              <a:rPr lang="pt-PT" smtClean="0"/>
              <a:t>16/02/2024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14CCFF2-BE75-9D09-D1FF-1B22D311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E1A90FB-7A6A-2420-E6BE-3EFFD5E8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929066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altLang="pt-PT" sz="2100">
                <a:latin typeface="Montserrat"/>
                <a:ea typeface="Montserrat"/>
              </a:rPr>
              <a:t>Clique aqui para editar estilos de cabeçalho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altLang="pt-PT">
                <a:latin typeface="Montserrat"/>
                <a:ea typeface="Montserrat"/>
              </a:rPr>
              <a:t>Clique no ícone para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altLang="pt-PT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12AFF13-B45F-4841-95ED-95298060CB28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1512"/>
      </p:ext>
    </p:extLst>
  </p:cSld>
  <p:clrMapOvr>
    <a:masterClrMapping/>
  </p:clrMapOvr>
  <p:transition spd="slow" advClick="0" advTm="2000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 estilos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532AF4B8-D35F-4C8A-9901-0DEF3627A8EE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134010"/>
      </p:ext>
    </p:extLst>
  </p:cSld>
  <p:clrMapOvr>
    <a:masterClrMapping/>
  </p:clrMapOvr>
  <p:transition spd="slow" advClick="0" advTm="2000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pt-PT" altLang="pt-PT" sz="3200">
                <a:latin typeface="Montserrat"/>
                <a:ea typeface="Montserrat"/>
              </a:rPr>
              <a:t>Clique aqui para editar estilos de cabeçalho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33298004-D5A3-42DA-8337-0028F6A8428C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851773"/>
      </p:ext>
    </p:extLst>
  </p:cSld>
  <p:clrMapOvr>
    <a:masterClrMapping/>
  </p:clrMapOvr>
  <p:transition spd="slow" advClick="0" advTm="2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C231C-7838-4DF7-EDB2-11432F21A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67D1392-BCFB-EDB7-3369-C9745A052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08226F5-B6A7-0F14-7652-4E95CCD7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16C9F-F1C5-44C0-8FB2-CD54D2FE56E7}" type="datetime1">
              <a:rPr lang="pt-PT" smtClean="0"/>
              <a:t>16/02/2024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1FC8FE-74B2-380B-77A7-8D3459E3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FD37690-FE63-F8AB-B289-682F517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7340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C75C6-BA09-AE04-DF6A-A5A2A1D3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02FF33F-C162-2F39-956F-4CA80232B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AF4C160-E1FE-9EFB-FFE8-D000A761E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B1D58AD-BA46-BDB4-E084-D8CA54D0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F3FE3-C9B2-4699-ABB8-954A71AB9DDE}" type="datetime1">
              <a:rPr lang="pt-PT" smtClean="0"/>
              <a:t>16/02/2024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31E0EBD-E602-20F7-FBC2-38B7B275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90BC3D9-7FBC-8B21-22AD-C6E4262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463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99B14-EB88-0083-41C2-3BFA709B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DDC2E89-347D-2F50-F711-5EA2D36C2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51DAC3D-CAE7-E29E-BB80-B9052FF70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CA388964-5EF0-7D61-EBC7-24B179F57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9D13D99C-634A-323E-72C5-1A17FF79A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1D1523B-D1DF-223C-2052-8C468E32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9255-43F5-440A-908C-CFABB1F8D012}" type="datetime1">
              <a:rPr lang="pt-PT" smtClean="0"/>
              <a:t>16/02/2024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78B09A37-2559-AC1E-CD50-6F47A1CC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BAC78EE3-D0F1-F935-429B-3028EF45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114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34C2C-BCFB-7D34-B8B6-C4DFEE145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BBE6E4E-6D1C-BD7C-C34D-028F3CD4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2A6F-71AD-4502-9DA8-B92B54A341DD}" type="datetime1">
              <a:rPr lang="pt-PT" smtClean="0"/>
              <a:t>16/02/2024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A17BB80-58DD-EF02-A810-4FEC6FAE7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CBF63A-5BE8-FBE8-13B4-1B59D7BD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920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4AA0CCF-933E-DF31-D996-6AF069B3A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4AB90-E0D1-483D-89D8-092AB84F2129}" type="datetime1">
              <a:rPr lang="pt-PT" smtClean="0"/>
              <a:t>16/02/2024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E562DDF-6FA0-C9C0-7029-D83A1508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EB29E81-9846-11AB-50C3-675E0356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61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14BF-6369-332A-24E3-F70094900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467343-DBD3-0363-E641-D3140DCD4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BE551CF-148B-2472-44DA-3DBAD3639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9D96E5F-2548-4A72-7CCE-84A2AB94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A4FBB-3550-4942-BDA7-30A9C1F48A96}" type="datetime1">
              <a:rPr lang="pt-PT" smtClean="0"/>
              <a:t>16/02/2024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DB656A2-A7EC-D8D2-81D1-25E4979A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A2F356A-D02A-0F6D-19E1-AB3BAB7DE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6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2219-E169-FD4F-FC45-5B5CF9D90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4A8759DC-40E5-41A8-5669-98614FF7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4EA50DB-7D3B-9D32-2A70-483DADBC7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8C2BF09-6CB6-CA4C-3BEC-C83E3C36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DB24B-B40E-4A62-999A-98A28C87A367}" type="datetime1">
              <a:rPr lang="pt-PT" smtClean="0"/>
              <a:t>16/02/2024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AA3E6C-A116-8EA3-B1B2-4845096B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9F3F0E5-C234-1F72-A8C7-848DA248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6524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BCEEBE9-A219-9E5C-999C-AFB5A442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A854721-3702-B1A7-3B7E-3DB6A3B7A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A99B8C2-2354-61FB-D7E3-4F38909A5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409C8-50CA-4E1A-99AB-F2D241F84E90}" type="datetime1">
              <a:rPr lang="pt-PT" smtClean="0"/>
              <a:t>16/02/2024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7471584-62BE-E3B9-8BB2-5FCFB6A46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245E7EB-0BA2-0F27-884E-8D86A8E42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0C02B-85B6-4CCF-9D2F-A5388FA8EFF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591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altLang="pt-PT">
                <a:latin typeface="Montserrat"/>
                <a:ea typeface="Montserrat"/>
              </a:rPr>
              <a:t>Clique aqui para editar estilos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altLang="pt-PT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>
                <a:latin typeface="Montserrat"/>
                <a:ea typeface="Montserrat"/>
              </a:rPr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87674-BAE6-4774-98A3-8813C4678D49}" type="datetime1">
              <a:rPr lang="pt-PT" altLang="pt-PT" sz="1100" smtClean="0">
                <a:latin typeface="Montserrat"/>
              </a:rPr>
              <a:t>16/02/2024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 advClick="0" advTm="2000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74422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accent1">
                  <a:lumMod val="45000"/>
                  <a:lumOff val="55000"/>
                  <a:alpha val="73000"/>
                </a:schemeClr>
              </a:gs>
              <a:gs pos="83000">
                <a:schemeClr val="accent1">
                  <a:lumMod val="45000"/>
                  <a:lumOff val="55000"/>
                  <a:alpha val="34000"/>
                </a:schemeClr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1127" y="2917367"/>
            <a:ext cx="7363647" cy="569901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 lvl="0"/>
            <a:r>
              <a:rPr lang="pt-PT" altLang="pt-PT" sz="5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</a:rPr>
              <a:t>Comparação de resultados </a:t>
            </a:r>
            <a:r>
              <a:rPr lang="pt-PT" altLang="pt-PT" sz="5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"/>
                <a:ea typeface="Montserrat"/>
              </a:rPr>
              <a:t>PyCCD</a:t>
            </a:r>
            <a:endParaRPr kumimoji="0" lang="zh-CN" altLang="en-US" sz="5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庞门正道标题体" panose="02010600030101010101" pitchFamily="2" charset="-122"/>
              <a:ea typeface="庞门正道标题体" panose="02010600030101010101" pitchFamily="2" charset="-122"/>
              <a:cs typeface="Arial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51803" y="3429000"/>
            <a:ext cx="9073662" cy="0"/>
          </a:xfrm>
          <a:prstGeom prst="line">
            <a:avLst/>
          </a:prstGeom>
          <a:ln cap="rnd">
            <a:gradFill>
              <a:gsLst>
                <a:gs pos="0">
                  <a:srgbClr val="21386E">
                    <a:alpha val="81000"/>
                  </a:srgbClr>
                </a:gs>
                <a:gs pos="74000">
                  <a:srgbClr val="55B1CB">
                    <a:alpha val="1000"/>
                  </a:srgbClr>
                </a:gs>
                <a:gs pos="83000">
                  <a:srgbClr val="A8CFE6">
                    <a:alpha val="0"/>
                  </a:srgbClr>
                </a:gs>
                <a:gs pos="100000">
                  <a:srgbClr val="E3EEF7">
                    <a:alpha val="0"/>
                  </a:srgbClr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511127" y="3655682"/>
            <a:ext cx="4717578" cy="569901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127" y="3712032"/>
            <a:ext cx="4717578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pt-PT" altLang="pt-PT" sz="2400" b="1" dirty="0" err="1">
                <a:solidFill>
                  <a:schemeClr val="bg1"/>
                </a:solidFill>
                <a:latin typeface="Montserrat"/>
                <a:ea typeface="Montserrat"/>
                <a:cs typeface="Arial" panose="020B0604020202020204" pitchFamily="34" charset="0"/>
              </a:rPr>
              <a:t>Theia</a:t>
            </a:r>
            <a:r>
              <a:rPr lang="pt-PT" altLang="pt-PT" sz="2400" b="1" dirty="0">
                <a:solidFill>
                  <a:schemeClr val="bg1"/>
                </a:solidFill>
                <a:latin typeface="Montserrat"/>
                <a:ea typeface="Montserrat"/>
                <a:cs typeface="Arial" panose="020B0604020202020204" pitchFamily="34" charset="0"/>
              </a:rPr>
              <a:t> vs. s2cloudless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DD4786C9-CBBF-1B4E-938A-BBD61E4E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40522"/>
      </p:ext>
    </p:extLst>
  </p:cSld>
  <p:clrMapOvr>
    <a:masterClrMapping/>
  </p:clrMapOvr>
  <p:transition spd="slow" advClick="0" advTm="601000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E919D94-CC6B-DC62-A730-21D5A80C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10</a:t>
            </a:fld>
            <a:endParaRPr lang="pt-PT" dirty="0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39D40F95-4DCC-01DA-EFD6-B5CEDA688485}"/>
              </a:ext>
            </a:extLst>
          </p:cNvPr>
          <p:cNvSpPr/>
          <p:nvPr/>
        </p:nvSpPr>
        <p:spPr>
          <a:xfrm>
            <a:off x="540328" y="210359"/>
            <a:ext cx="5555671" cy="462501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51A7770B-B7B3-BE4A-3E15-78A89740D62E}"/>
              </a:ext>
            </a:extLst>
          </p:cNvPr>
          <p:cNvSpPr txBox="1"/>
          <p:nvPr/>
        </p:nvSpPr>
        <p:spPr>
          <a:xfrm>
            <a:off x="754753" y="266709"/>
            <a:ext cx="5126820" cy="40615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Falsos Negativos -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Theia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F65A417-5AB8-CB6E-9A02-911103C01628}"/>
                  </a:ext>
                </a:extLst>
              </p:cNvPr>
              <p:cNvSpPr txBox="1"/>
              <p:nvPr/>
            </p:nvSpPr>
            <p:spPr>
              <a:xfrm>
                <a:off x="304044" y="797691"/>
                <a:ext cx="11751322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dirty="0"/>
                  <a:t>Geralmente, referem-se a eventos nos quais o modelo não identifica nenhuma alteração (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𝑁𝐷𝑉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𝑚𝑎𝑔𝑛𝑖𝑡𝑢𝑑𝑒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dirty="0"/>
                  <a:t>), mas são detetados pelos analistas.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dirty="0"/>
                  <a:t>Existem um total de 668 eventos que são FN.</a:t>
                </a: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F65A417-5AB8-CB6E-9A02-911103C01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44" y="797691"/>
                <a:ext cx="11751322" cy="945900"/>
              </a:xfrm>
              <a:prstGeom prst="rect">
                <a:avLst/>
              </a:prstGeom>
              <a:blipFill>
                <a:blip r:embed="rId2"/>
                <a:stretch>
                  <a:fillRect l="-363" t="-3226" r="-415" b="-96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 descr="Uma imagem com texto, file, captura de ecrã, Gráfico&#10;&#10;Descrição gerada automaticamente">
            <a:extLst>
              <a:ext uri="{FF2B5EF4-FFF2-40B4-BE49-F238E27FC236}">
                <a16:creationId xmlns:a16="http://schemas.microsoft.com/office/drawing/2014/main" id="{6BE3510A-346E-004A-7446-FD2F762F1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29" y="1741750"/>
            <a:ext cx="9110940" cy="490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33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74"/>
    </mc:Choice>
    <mc:Fallback>
      <p:transition spd="slow" advTm="227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31D713-7256-C527-16EE-8175DA180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11</a:t>
            </a:fld>
            <a:endParaRPr lang="pt-PT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36473C3B-52E4-B371-5A8C-180139F714AE}"/>
              </a:ext>
            </a:extLst>
          </p:cNvPr>
          <p:cNvSpPr/>
          <p:nvPr/>
        </p:nvSpPr>
        <p:spPr>
          <a:xfrm>
            <a:off x="540328" y="210359"/>
            <a:ext cx="5555671" cy="462501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284A5916-CB2A-DE50-7D56-A466D39201D0}"/>
              </a:ext>
            </a:extLst>
          </p:cNvPr>
          <p:cNvSpPr txBox="1"/>
          <p:nvPr/>
        </p:nvSpPr>
        <p:spPr>
          <a:xfrm>
            <a:off x="754753" y="266709"/>
            <a:ext cx="5126820" cy="40615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Falsos Negativos -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Theia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C9931A3-911C-9CCF-6E50-2AECF3ADB336}"/>
              </a:ext>
            </a:extLst>
          </p:cNvPr>
          <p:cNvGrpSpPr/>
          <p:nvPr/>
        </p:nvGrpSpPr>
        <p:grpSpPr>
          <a:xfrm>
            <a:off x="0" y="1018807"/>
            <a:ext cx="12192000" cy="5093654"/>
            <a:chOff x="0" y="882173"/>
            <a:chExt cx="12192000" cy="5093654"/>
          </a:xfrm>
        </p:grpSpPr>
        <p:pic>
          <p:nvPicPr>
            <p:cNvPr id="9" name="Imagem 8" descr="Uma imagem com texto, captura de ecrã, diagrama&#10;&#10;Descrição gerada automaticamente">
              <a:extLst>
                <a:ext uri="{FF2B5EF4-FFF2-40B4-BE49-F238E27FC236}">
                  <a16:creationId xmlns:a16="http://schemas.microsoft.com/office/drawing/2014/main" id="{67DCB484-B308-5C6A-659A-609AA0C41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304"/>
            <a:stretch/>
          </p:blipFill>
          <p:spPr>
            <a:xfrm>
              <a:off x="6043408" y="882173"/>
              <a:ext cx="6148592" cy="5034838"/>
            </a:xfrm>
            <a:prstGeom prst="rect">
              <a:avLst/>
            </a:prstGeom>
          </p:spPr>
        </p:pic>
        <p:pic>
          <p:nvPicPr>
            <p:cNvPr id="10" name="Imagem 9" descr="Uma imagem com texto, mapa, captura de ecrã, diagrama&#10;&#10;Descrição gerada automaticamente">
              <a:extLst>
                <a:ext uri="{FF2B5EF4-FFF2-40B4-BE49-F238E27FC236}">
                  <a16:creationId xmlns:a16="http://schemas.microsoft.com/office/drawing/2014/main" id="{FFF5D886-FD2D-41DD-B004-188BBF0A57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6"/>
            <a:stretch/>
          </p:blipFill>
          <p:spPr>
            <a:xfrm>
              <a:off x="0" y="940989"/>
              <a:ext cx="6175445" cy="5034838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FC917587-B38E-6C8D-01DC-D7B7999EB38C}"/>
              </a:ext>
            </a:extLst>
          </p:cNvPr>
          <p:cNvSpPr/>
          <p:nvPr/>
        </p:nvSpPr>
        <p:spPr>
          <a:xfrm>
            <a:off x="6650966" y="4569118"/>
            <a:ext cx="586596" cy="1009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27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5FE4FFC-D8B9-5D7E-E6F3-3131DD32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12</a:t>
            </a:fld>
            <a:endParaRPr lang="pt-PT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50389378-14D0-97B2-EBCC-88FD88F32B6F}"/>
              </a:ext>
            </a:extLst>
          </p:cNvPr>
          <p:cNvSpPr/>
          <p:nvPr/>
        </p:nvSpPr>
        <p:spPr>
          <a:xfrm>
            <a:off x="540329" y="250117"/>
            <a:ext cx="5555671" cy="427996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2BDA8630-FAA9-81AD-9EB5-4B063732E375}"/>
              </a:ext>
            </a:extLst>
          </p:cNvPr>
          <p:cNvSpPr txBox="1"/>
          <p:nvPr/>
        </p:nvSpPr>
        <p:spPr>
          <a:xfrm>
            <a:off x="754753" y="306467"/>
            <a:ext cx="5126820" cy="371646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Verdadeiros Positivos – S2R_GEE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0A15BEF-05BE-9E5D-0E63-6BB53EC98B78}"/>
              </a:ext>
            </a:extLst>
          </p:cNvPr>
          <p:cNvSpPr txBox="1"/>
          <p:nvPr/>
        </p:nvSpPr>
        <p:spPr>
          <a:xfrm>
            <a:off x="627039" y="826778"/>
            <a:ext cx="1005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Eventos em que o</a:t>
            </a:r>
            <a:r>
              <a:rPr lang="pt-PT" sz="1800" b="0" dirty="0"/>
              <a:t> modelo está de acordo com os analistas, ou seja, onde existem diminuições de NDVI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1404 eventos são FP.</a:t>
            </a:r>
          </a:p>
        </p:txBody>
      </p:sp>
      <p:pic>
        <p:nvPicPr>
          <p:cNvPr id="9" name="Imagem 8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271A648A-3E4F-DB59-B32F-FF3A772FA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9" y="1582722"/>
            <a:ext cx="9220207" cy="49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9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1D950D1-A6D4-F8BA-24B8-48BA94C2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13</a:t>
            </a:fld>
            <a:endParaRPr lang="pt-PT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AAFF147F-6931-4185-0172-D39BFCCD94F0}"/>
              </a:ext>
            </a:extLst>
          </p:cNvPr>
          <p:cNvSpPr/>
          <p:nvPr/>
        </p:nvSpPr>
        <p:spPr>
          <a:xfrm>
            <a:off x="540329" y="250117"/>
            <a:ext cx="5555671" cy="427996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F1CC7491-B29B-5E1B-68A7-81075C07B669}"/>
              </a:ext>
            </a:extLst>
          </p:cNvPr>
          <p:cNvSpPr txBox="1"/>
          <p:nvPr/>
        </p:nvSpPr>
        <p:spPr>
          <a:xfrm>
            <a:off x="754753" y="306467"/>
            <a:ext cx="5126820" cy="371646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Verdadeiros Positivos – S2R_GEE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m 8" descr="Uma imagem com texto, captura de ecrã, diagrama, mapa&#10;&#10;Descrição gerada automaticamente">
            <a:extLst>
              <a:ext uri="{FF2B5EF4-FFF2-40B4-BE49-F238E27FC236}">
                <a16:creationId xmlns:a16="http://schemas.microsoft.com/office/drawing/2014/main" id="{7C9B8317-9D54-5048-FCAD-CAF041701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88" y="1157468"/>
            <a:ext cx="6202112" cy="496169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68B38BA-8159-81B7-DF10-D81F64EB8BFD}"/>
              </a:ext>
            </a:extLst>
          </p:cNvPr>
          <p:cNvSpPr/>
          <p:nvPr/>
        </p:nvSpPr>
        <p:spPr>
          <a:xfrm rot="2725466">
            <a:off x="9894481" y="4137593"/>
            <a:ext cx="1144929" cy="1141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91B84B9-8264-9DA7-40A2-61EB06100D85}"/>
              </a:ext>
            </a:extLst>
          </p:cNvPr>
          <p:cNvGrpSpPr/>
          <p:nvPr/>
        </p:nvGrpSpPr>
        <p:grpSpPr>
          <a:xfrm>
            <a:off x="138784" y="1157469"/>
            <a:ext cx="6202112" cy="4961690"/>
            <a:chOff x="138784" y="1157469"/>
            <a:chExt cx="6202112" cy="4961690"/>
          </a:xfrm>
        </p:grpSpPr>
        <p:pic>
          <p:nvPicPr>
            <p:cNvPr id="13" name="Imagem 12" descr="Uma imagem com texto, mapa, captura de ecrã, diagrama&#10;&#10;Descrição gerada automaticamente">
              <a:extLst>
                <a:ext uri="{FF2B5EF4-FFF2-40B4-BE49-F238E27FC236}">
                  <a16:creationId xmlns:a16="http://schemas.microsoft.com/office/drawing/2014/main" id="{EE123AE4-FE81-A842-9589-171D24201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84" y="1157469"/>
              <a:ext cx="6202112" cy="496169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0CACE2A-3F96-989C-BA12-3F56F828DF5A}"/>
                </a:ext>
              </a:extLst>
            </p:cNvPr>
            <p:cNvSpPr/>
            <p:nvPr/>
          </p:nvSpPr>
          <p:spPr>
            <a:xfrm rot="2725466">
              <a:off x="3472135" y="4023194"/>
              <a:ext cx="1564198" cy="19478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28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角矩形 12">
            <a:extLst>
              <a:ext uri="{FF2B5EF4-FFF2-40B4-BE49-F238E27FC236}">
                <a16:creationId xmlns:a16="http://schemas.microsoft.com/office/drawing/2014/main" id="{F6710BE0-5A6B-ADBA-8A5D-EC8624524250}"/>
              </a:ext>
            </a:extLst>
          </p:cNvPr>
          <p:cNvSpPr/>
          <p:nvPr/>
        </p:nvSpPr>
        <p:spPr>
          <a:xfrm>
            <a:off x="540328" y="210360"/>
            <a:ext cx="5555671" cy="456106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13" name="文本框 10">
            <a:extLst>
              <a:ext uri="{FF2B5EF4-FFF2-40B4-BE49-F238E27FC236}">
                <a16:creationId xmlns:a16="http://schemas.microsoft.com/office/drawing/2014/main" id="{6F8624E5-FA9F-CF77-9682-7A661BC24C16}"/>
              </a:ext>
            </a:extLst>
          </p:cNvPr>
          <p:cNvSpPr txBox="1"/>
          <p:nvPr/>
        </p:nvSpPr>
        <p:spPr>
          <a:xfrm>
            <a:off x="754753" y="266709"/>
            <a:ext cx="5126820" cy="39975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Falsos Negativos – S2R_GEE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2" name="Marcador de Posição do Número do Diapositivo 1">
            <a:extLst>
              <a:ext uri="{FF2B5EF4-FFF2-40B4-BE49-F238E27FC236}">
                <a16:creationId xmlns:a16="http://schemas.microsoft.com/office/drawing/2014/main" id="{C04246EF-948E-F8C5-BF9B-212C87C5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14</a:t>
            </a:fld>
            <a:endParaRPr lang="pt-PT"/>
          </a:p>
        </p:txBody>
      </p:sp>
      <p:pic>
        <p:nvPicPr>
          <p:cNvPr id="4" name="Imagem 3" descr="Uma imagem com texto, file, captura de ecrã, Gráfico&#10;&#10;Descrição gerada automaticamente">
            <a:extLst>
              <a:ext uri="{FF2B5EF4-FFF2-40B4-BE49-F238E27FC236}">
                <a16:creationId xmlns:a16="http://schemas.microsoft.com/office/drawing/2014/main" id="{CEE6803E-B2D9-D06D-61A9-3851AA04C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67" y="1740439"/>
            <a:ext cx="9138261" cy="49206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386CDBA-FAF2-602A-1DBE-334603A71052}"/>
                  </a:ext>
                </a:extLst>
              </p:cNvPr>
              <p:cNvSpPr txBox="1"/>
              <p:nvPr/>
            </p:nvSpPr>
            <p:spPr>
              <a:xfrm>
                <a:off x="220337" y="722814"/>
                <a:ext cx="11751322" cy="945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dirty="0"/>
                  <a:t>Geralmente, referem-se a eventos nos quais o modelo não identifica nenhuma alteração (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𝑁𝐷𝑉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𝑚𝑎𝑔𝑛𝑖𝑡𝑢𝑑𝑒</m:t>
                        </m:r>
                      </m:sub>
                    </m:sSub>
                    <m:r>
                      <a:rPr lang="pt-PT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PT" dirty="0"/>
                  <a:t>), mas são detetados pelos analistas.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dirty="0"/>
                  <a:t>Existem um total de 967 eventos que são FN.</a:t>
                </a: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386CDBA-FAF2-602A-1DBE-334603A7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37" y="722814"/>
                <a:ext cx="11751322" cy="945900"/>
              </a:xfrm>
              <a:prstGeom prst="rect">
                <a:avLst/>
              </a:prstGeom>
              <a:blipFill>
                <a:blip r:embed="rId4"/>
                <a:stretch>
                  <a:fillRect l="-311" t="-3226" r="-467" b="-967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728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E03B99A-D355-979A-EF90-98CA317E7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15</a:t>
            </a:fld>
            <a:endParaRPr lang="pt-PT"/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A8FC3867-7418-8F2F-24E7-57B750015CE4}"/>
              </a:ext>
            </a:extLst>
          </p:cNvPr>
          <p:cNvSpPr/>
          <p:nvPr/>
        </p:nvSpPr>
        <p:spPr>
          <a:xfrm>
            <a:off x="540328" y="210360"/>
            <a:ext cx="5555671" cy="436622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CD16ACA0-9BFB-2ADE-A253-9593C8B948FD}"/>
              </a:ext>
            </a:extLst>
          </p:cNvPr>
          <p:cNvSpPr txBox="1"/>
          <p:nvPr/>
        </p:nvSpPr>
        <p:spPr>
          <a:xfrm>
            <a:off x="754753" y="266710"/>
            <a:ext cx="5126820" cy="380272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Falsos Negativos – S2R_GEE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633A44D-3740-E04A-1E71-65D1CEDFFE65}"/>
              </a:ext>
            </a:extLst>
          </p:cNvPr>
          <p:cNvGrpSpPr/>
          <p:nvPr/>
        </p:nvGrpSpPr>
        <p:grpSpPr>
          <a:xfrm>
            <a:off x="0" y="892834"/>
            <a:ext cx="12071230" cy="5244860"/>
            <a:chOff x="120770" y="806570"/>
            <a:chExt cx="12071230" cy="5244860"/>
          </a:xfrm>
        </p:grpSpPr>
        <p:pic>
          <p:nvPicPr>
            <p:cNvPr id="3" name="Imagem 2" descr="Uma imagem com texto, mapa, captura de ecrã, diagrama&#10;&#10;Descrição gerada automaticamente">
              <a:extLst>
                <a:ext uri="{FF2B5EF4-FFF2-40B4-BE49-F238E27FC236}">
                  <a16:creationId xmlns:a16="http://schemas.microsoft.com/office/drawing/2014/main" id="{C21B2CCC-BE3A-6C3C-E8CB-C15E85A59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76"/>
            <a:stretch/>
          </p:blipFill>
          <p:spPr>
            <a:xfrm>
              <a:off x="120770" y="854725"/>
              <a:ext cx="6314920" cy="5148552"/>
            </a:xfrm>
            <a:prstGeom prst="rect">
              <a:avLst/>
            </a:prstGeom>
          </p:spPr>
        </p:pic>
        <p:pic>
          <p:nvPicPr>
            <p:cNvPr id="10" name="Imagem 9" descr="Uma imagem com texto, captura de ecrã, mapa, diagrama&#10;&#10;Descrição gerada automaticamente">
              <a:extLst>
                <a:ext uri="{FF2B5EF4-FFF2-40B4-BE49-F238E27FC236}">
                  <a16:creationId xmlns:a16="http://schemas.microsoft.com/office/drawing/2014/main" id="{132C412F-00D4-59AF-6329-C7862463C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18"/>
            <a:stretch/>
          </p:blipFill>
          <p:spPr>
            <a:xfrm>
              <a:off x="6095999" y="806570"/>
              <a:ext cx="6096001" cy="5244860"/>
            </a:xfrm>
            <a:prstGeom prst="rect">
              <a:avLst/>
            </a:prstGeom>
          </p:spPr>
        </p:pic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E77EAA43-5C4A-660B-16B6-4A85AFFFEF75}"/>
              </a:ext>
            </a:extLst>
          </p:cNvPr>
          <p:cNvSpPr/>
          <p:nvPr/>
        </p:nvSpPr>
        <p:spPr>
          <a:xfrm>
            <a:off x="6780361" y="4744528"/>
            <a:ext cx="491707" cy="8338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22A01-8CFB-DE04-E5CB-6F920BB1027A}"/>
              </a:ext>
            </a:extLst>
          </p:cNvPr>
          <p:cNvSpPr/>
          <p:nvPr/>
        </p:nvSpPr>
        <p:spPr>
          <a:xfrm>
            <a:off x="9481867" y="4986067"/>
            <a:ext cx="1000665" cy="5923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3985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Cortados 5">
            <a:extLst>
              <a:ext uri="{FF2B5EF4-FFF2-40B4-BE49-F238E27FC236}">
                <a16:creationId xmlns:a16="http://schemas.microsoft.com/office/drawing/2014/main" id="{A4F29D74-4AF7-0D59-8AA3-98B39B5FCC9B}"/>
              </a:ext>
            </a:extLst>
          </p:cNvPr>
          <p:cNvSpPr/>
          <p:nvPr/>
        </p:nvSpPr>
        <p:spPr>
          <a:xfrm>
            <a:off x="-1" y="0"/>
            <a:ext cx="5305425" cy="68580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B90189A-5DB7-E5CF-5EE6-92A714C3D2AB}"/>
              </a:ext>
            </a:extLst>
          </p:cNvPr>
          <p:cNvSpPr txBox="1"/>
          <p:nvPr/>
        </p:nvSpPr>
        <p:spPr>
          <a:xfrm>
            <a:off x="283367" y="1900356"/>
            <a:ext cx="47386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Abadi" panose="020B0604020104020204" pitchFamily="34" charset="0"/>
              </a:rPr>
              <a:t>EXEMPLOS EM QUE O </a:t>
            </a:r>
            <a:r>
              <a:rPr lang="pt-PT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PyCCD</a:t>
            </a:r>
            <a:r>
              <a:rPr lang="pt-PT" sz="32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pPr algn="ctr"/>
            <a:r>
              <a:rPr lang="pt-PT" sz="3200" dirty="0">
                <a:solidFill>
                  <a:schemeClr val="bg1"/>
                </a:solidFill>
                <a:latin typeface="Abadi" panose="020B0604020104020204" pitchFamily="34" charset="0"/>
              </a:rPr>
              <a:t>DETETA BEM COM DADOS THEIA </a:t>
            </a:r>
          </a:p>
          <a:p>
            <a:pPr algn="ctr"/>
            <a:r>
              <a:rPr lang="pt-PT" sz="3200" dirty="0">
                <a:solidFill>
                  <a:schemeClr val="bg1"/>
                </a:solidFill>
                <a:latin typeface="Abadi" panose="020B0604020104020204" pitchFamily="34" charset="0"/>
              </a:rPr>
              <a:t>E NÃO COM S2R_GEE </a:t>
            </a:r>
          </a:p>
          <a:p>
            <a:endParaRPr lang="pt-PT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487F4B4-74A9-1C05-C1D9-CA1B2A1BC841}"/>
              </a:ext>
            </a:extLst>
          </p:cNvPr>
          <p:cNvGrpSpPr/>
          <p:nvPr/>
        </p:nvGrpSpPr>
        <p:grpSpPr>
          <a:xfrm>
            <a:off x="5588792" y="844975"/>
            <a:ext cx="6251641" cy="5358549"/>
            <a:chOff x="5588792" y="749725"/>
            <a:chExt cx="6251641" cy="5358549"/>
          </a:xfrm>
        </p:grpSpPr>
        <p:pic>
          <p:nvPicPr>
            <p:cNvPr id="3" name="Imagem 2" descr="Uma imagem com texto, file, diagrama, mapa&#10;&#10;Descrição gerada automaticamente">
              <a:extLst>
                <a:ext uri="{FF2B5EF4-FFF2-40B4-BE49-F238E27FC236}">
                  <a16:creationId xmlns:a16="http://schemas.microsoft.com/office/drawing/2014/main" id="{6303B0BA-100A-8760-FF55-7567929BD6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/>
            <a:stretch/>
          </p:blipFill>
          <p:spPr>
            <a:xfrm>
              <a:off x="5588792" y="749725"/>
              <a:ext cx="6251641" cy="5358549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212463-B67D-04F4-3D42-ECD594958C4B}"/>
                </a:ext>
              </a:extLst>
            </p:cNvPr>
            <p:cNvSpPr/>
            <p:nvPr/>
          </p:nvSpPr>
          <p:spPr>
            <a:xfrm>
              <a:off x="10591800" y="3533775"/>
              <a:ext cx="1145383" cy="523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7" name="Seta: Para Cima 6">
              <a:extLst>
                <a:ext uri="{FF2B5EF4-FFF2-40B4-BE49-F238E27FC236}">
                  <a16:creationId xmlns:a16="http://schemas.microsoft.com/office/drawing/2014/main" id="{5754D5B6-5DAF-7086-1634-A3E4767ED535}"/>
                </a:ext>
              </a:extLst>
            </p:cNvPr>
            <p:cNvSpPr/>
            <p:nvPr/>
          </p:nvSpPr>
          <p:spPr>
            <a:xfrm rot="20925883">
              <a:off x="11281068" y="4076999"/>
              <a:ext cx="285750" cy="88582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4287543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Uma imagem com texto, captura de ecrã, Gráfico, file&#10;&#10;Descrição gerada automaticamente">
            <a:extLst>
              <a:ext uri="{FF2B5EF4-FFF2-40B4-BE49-F238E27FC236}">
                <a16:creationId xmlns:a16="http://schemas.microsoft.com/office/drawing/2014/main" id="{5DB2C31B-3D28-2279-21AA-896985228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2" y="3645809"/>
            <a:ext cx="10647149" cy="3042043"/>
          </a:xfrm>
          <a:prstGeom prst="rect">
            <a:avLst/>
          </a:prstGeom>
        </p:spPr>
      </p:pic>
      <p:pic>
        <p:nvPicPr>
          <p:cNvPr id="4" name="Imagem 3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452E15EF-A187-D2CA-3131-6DC91FE17A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03" y="271008"/>
            <a:ext cx="10647149" cy="3042043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58B74F70-B7B2-76C2-C161-A4A197C0998E}"/>
              </a:ext>
            </a:extLst>
          </p:cNvPr>
          <p:cNvGrpSpPr/>
          <p:nvPr/>
        </p:nvGrpSpPr>
        <p:grpSpPr>
          <a:xfrm>
            <a:off x="277738" y="88092"/>
            <a:ext cx="11416083" cy="3207904"/>
            <a:chOff x="232756" y="427128"/>
            <a:chExt cx="11416083" cy="3207904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82DE781-E111-C683-61D6-B2072CDB14A6}"/>
                </a:ext>
              </a:extLst>
            </p:cNvPr>
            <p:cNvSpPr/>
            <p:nvPr/>
          </p:nvSpPr>
          <p:spPr>
            <a:xfrm>
              <a:off x="232756" y="610044"/>
              <a:ext cx="11416083" cy="30249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41C1E0C-1585-D30F-F573-4C50F3072A3E}"/>
                </a:ext>
              </a:extLst>
            </p:cNvPr>
            <p:cNvSpPr txBox="1"/>
            <p:nvPr/>
          </p:nvSpPr>
          <p:spPr>
            <a:xfrm>
              <a:off x="415052" y="427128"/>
              <a:ext cx="882934" cy="36933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THEIA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BB99ED6-CBA1-A36D-FF6C-85E2280114CB}"/>
              </a:ext>
            </a:extLst>
          </p:cNvPr>
          <p:cNvGrpSpPr/>
          <p:nvPr/>
        </p:nvGrpSpPr>
        <p:grpSpPr>
          <a:xfrm>
            <a:off x="277738" y="3377338"/>
            <a:ext cx="11416083" cy="3394320"/>
            <a:chOff x="277738" y="3377338"/>
            <a:chExt cx="11416083" cy="3394320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DAC04E46-AF77-E5B6-7B72-3C4DC3477FCC}"/>
                </a:ext>
              </a:extLst>
            </p:cNvPr>
            <p:cNvSpPr/>
            <p:nvPr/>
          </p:nvSpPr>
          <p:spPr>
            <a:xfrm>
              <a:off x="277738" y="3562004"/>
              <a:ext cx="11416083" cy="32096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9024E-F0E4-E8E5-5C77-433D2238F75F}"/>
                </a:ext>
              </a:extLst>
            </p:cNvPr>
            <p:cNvSpPr txBox="1"/>
            <p:nvPr/>
          </p:nvSpPr>
          <p:spPr>
            <a:xfrm>
              <a:off x="460034" y="3377338"/>
              <a:ext cx="1235762" cy="36933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S2R_GEE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606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5FD80803-B57F-165E-33E4-0D6A2ABE5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0" y="3660406"/>
            <a:ext cx="10581332" cy="3023238"/>
          </a:xfrm>
          <a:prstGeom prst="rect">
            <a:avLst/>
          </a:prstGeom>
        </p:spPr>
      </p:pic>
      <p:pic>
        <p:nvPicPr>
          <p:cNvPr id="11" name="Imagem 10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9A4BBE58-8A3D-D683-6F62-B7C64FD8F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30" y="296371"/>
            <a:ext cx="10555898" cy="3015971"/>
          </a:xfrm>
          <a:prstGeom prst="rect">
            <a:avLst/>
          </a:prstGeom>
        </p:spPr>
      </p:pic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3620AB-964E-52FE-E74D-4AC714CA3D97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B14C788E-B6EE-A5F1-C51C-CC725325DF12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E39DA16E-D6F8-43E1-75A8-FAF3B3CD14EF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CF180C37-97AA-0ACD-D80D-5B3849285D6D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1536732D-2457-248C-C98A-F1006739D78B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8AA56F82-D864-2739-146B-BABB041E262B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602B5528-C087-9FE2-152C-60DF7B891BEA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966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Uma imagem com texto, captura de ecrã, file, Gráfico&#10;&#10;Descrição gerada automaticamente">
            <a:extLst>
              <a:ext uri="{FF2B5EF4-FFF2-40B4-BE49-F238E27FC236}">
                <a16:creationId xmlns:a16="http://schemas.microsoft.com/office/drawing/2014/main" id="{1B6464AB-E8C9-E229-9FA5-6C2FFFBF1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6" y="3677659"/>
            <a:ext cx="10432666" cy="2980762"/>
          </a:xfrm>
          <a:prstGeom prst="rect">
            <a:avLst/>
          </a:prstGeom>
        </p:spPr>
      </p:pic>
      <p:pic>
        <p:nvPicPr>
          <p:cNvPr id="11" name="Imagem 10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8FECE8B2-ED1A-A797-C79F-335B6DA44D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46" y="293121"/>
            <a:ext cx="10432666" cy="2980762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F3C4BBF-4A3F-371A-50C3-6A1CAE4DD4DF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705ED2DF-52A0-681D-C1CC-4E1C2CE08B14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5DEA3E7-7AFD-7939-0232-75041D437C5B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2445BFB2-0896-B0A0-C3FF-44A362987121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1914C66-7365-2037-3416-3E26E1745135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DACEE709-0446-8752-A096-1CE75FA1585F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73535E1-314E-568F-B836-8A34660D9CF6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3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C556A-A87C-6F0D-9A60-C907A73B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12">
            <a:extLst>
              <a:ext uri="{FF2B5EF4-FFF2-40B4-BE49-F238E27FC236}">
                <a16:creationId xmlns:a16="http://schemas.microsoft.com/office/drawing/2014/main" id="{2F58779A-BD9F-D7CD-F29E-00B1A7C4557E}"/>
              </a:ext>
            </a:extLst>
          </p:cNvPr>
          <p:cNvSpPr/>
          <p:nvPr/>
        </p:nvSpPr>
        <p:spPr>
          <a:xfrm>
            <a:off x="408815" y="266709"/>
            <a:ext cx="4960993" cy="569901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5" name="文本框 10">
            <a:extLst>
              <a:ext uri="{FF2B5EF4-FFF2-40B4-BE49-F238E27FC236}">
                <a16:creationId xmlns:a16="http://schemas.microsoft.com/office/drawing/2014/main" id="{868571AE-33C4-7F9F-C50B-D98D550DF4C7}"/>
              </a:ext>
            </a:extLst>
          </p:cNvPr>
          <p:cNvSpPr txBox="1"/>
          <p:nvPr/>
        </p:nvSpPr>
        <p:spPr>
          <a:xfrm>
            <a:off x="325901" y="323059"/>
            <a:ext cx="512682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Dados de Input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4CA15C-581D-5E6E-7578-64272991C5E0}"/>
              </a:ext>
            </a:extLst>
          </p:cNvPr>
          <p:cNvSpPr txBox="1"/>
          <p:nvPr/>
        </p:nvSpPr>
        <p:spPr>
          <a:xfrm>
            <a:off x="1519350" y="1107384"/>
            <a:ext cx="272332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/>
              <a:t>300 Buffers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3D1EB7-E6E1-DC91-EECD-FC71ED22CD29}"/>
              </a:ext>
            </a:extLst>
          </p:cNvPr>
          <p:cNvSpPr txBox="1"/>
          <p:nvPr/>
        </p:nvSpPr>
        <p:spPr>
          <a:xfrm>
            <a:off x="876938" y="2828716"/>
            <a:ext cx="400814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b="1" dirty="0"/>
              <a:t>10 000 pontos aleatórios </a:t>
            </a:r>
            <a:r>
              <a:rPr lang="pt-PT" b="1" dirty="0">
                <a:solidFill>
                  <a:srgbClr val="0070C0"/>
                </a:solidFill>
              </a:rPr>
              <a:t>(tile: T29TNE) </a:t>
            </a:r>
          </a:p>
        </p:txBody>
      </p:sp>
      <p:pic>
        <p:nvPicPr>
          <p:cNvPr id="14" name="Imagem 13" descr="Uma imagem com texto, captura de ecrã, mapa">
            <a:extLst>
              <a:ext uri="{FF2B5EF4-FFF2-40B4-BE49-F238E27FC236}">
                <a16:creationId xmlns:a16="http://schemas.microsoft.com/office/drawing/2014/main" id="{11A42255-5B28-857D-9058-5BA94BE27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5" r="6042"/>
          <a:stretch/>
        </p:blipFill>
        <p:spPr>
          <a:xfrm>
            <a:off x="5605920" y="744639"/>
            <a:ext cx="6330246" cy="561171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7819047-9DE2-40D6-4287-A7F26E64E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08" y="3364637"/>
            <a:ext cx="4525006" cy="295316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7FA3B28-9E05-5B8F-2341-6DCE2277F268}"/>
              </a:ext>
            </a:extLst>
          </p:cNvPr>
          <p:cNvGrpSpPr/>
          <p:nvPr/>
        </p:nvGrpSpPr>
        <p:grpSpPr>
          <a:xfrm>
            <a:off x="966573" y="3924609"/>
            <a:ext cx="790177" cy="1084419"/>
            <a:chOff x="966573" y="3485863"/>
            <a:chExt cx="790177" cy="1084419"/>
          </a:xfrm>
        </p:grpSpPr>
        <p:sp>
          <p:nvSpPr>
            <p:cNvPr id="20" name="Seta: Pentágono 19">
              <a:extLst>
                <a:ext uri="{FF2B5EF4-FFF2-40B4-BE49-F238E27FC236}">
                  <a16:creationId xmlns:a16="http://schemas.microsoft.com/office/drawing/2014/main" id="{21FF82CA-8675-4F3E-7DD3-89A8DC61DF53}"/>
                </a:ext>
              </a:extLst>
            </p:cNvPr>
            <p:cNvSpPr/>
            <p:nvPr/>
          </p:nvSpPr>
          <p:spPr>
            <a:xfrm rot="5400000">
              <a:off x="1214004" y="3632985"/>
              <a:ext cx="295316" cy="79017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1" name="Seta: Pentágono 20">
              <a:extLst>
                <a:ext uri="{FF2B5EF4-FFF2-40B4-BE49-F238E27FC236}">
                  <a16:creationId xmlns:a16="http://schemas.microsoft.com/office/drawing/2014/main" id="{D4B4662B-FA6F-A217-36F7-07516675FAF1}"/>
                </a:ext>
              </a:extLst>
            </p:cNvPr>
            <p:cNvSpPr/>
            <p:nvPr/>
          </p:nvSpPr>
          <p:spPr>
            <a:xfrm rot="5400000">
              <a:off x="1214003" y="4027537"/>
              <a:ext cx="295315" cy="79017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2" name="Seta: Pentágono 21">
              <a:extLst>
                <a:ext uri="{FF2B5EF4-FFF2-40B4-BE49-F238E27FC236}">
                  <a16:creationId xmlns:a16="http://schemas.microsoft.com/office/drawing/2014/main" id="{71893C80-1607-661A-1252-EECCAC851504}"/>
                </a:ext>
              </a:extLst>
            </p:cNvPr>
            <p:cNvSpPr/>
            <p:nvPr/>
          </p:nvSpPr>
          <p:spPr>
            <a:xfrm rot="5400000">
              <a:off x="1214004" y="3238433"/>
              <a:ext cx="295315" cy="79017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ED959AC3-5DF1-F7C5-EFFF-9D26CB262027}"/>
              </a:ext>
            </a:extLst>
          </p:cNvPr>
          <p:cNvGrpSpPr/>
          <p:nvPr/>
        </p:nvGrpSpPr>
        <p:grpSpPr>
          <a:xfrm>
            <a:off x="3689895" y="3920248"/>
            <a:ext cx="790177" cy="1084419"/>
            <a:chOff x="966573" y="3485863"/>
            <a:chExt cx="790177" cy="1084419"/>
          </a:xfrm>
        </p:grpSpPr>
        <p:sp>
          <p:nvSpPr>
            <p:cNvPr id="25" name="Seta: Pentágono 24">
              <a:extLst>
                <a:ext uri="{FF2B5EF4-FFF2-40B4-BE49-F238E27FC236}">
                  <a16:creationId xmlns:a16="http://schemas.microsoft.com/office/drawing/2014/main" id="{FD1CB15E-36FD-1BDB-F68D-36A13B788E33}"/>
                </a:ext>
              </a:extLst>
            </p:cNvPr>
            <p:cNvSpPr/>
            <p:nvPr/>
          </p:nvSpPr>
          <p:spPr>
            <a:xfrm rot="5400000">
              <a:off x="1214004" y="3632985"/>
              <a:ext cx="295316" cy="79017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Seta: Pentágono 25">
              <a:extLst>
                <a:ext uri="{FF2B5EF4-FFF2-40B4-BE49-F238E27FC236}">
                  <a16:creationId xmlns:a16="http://schemas.microsoft.com/office/drawing/2014/main" id="{D4D585C6-70B3-148E-2DE4-CB8EC45FBE9C}"/>
                </a:ext>
              </a:extLst>
            </p:cNvPr>
            <p:cNvSpPr/>
            <p:nvPr/>
          </p:nvSpPr>
          <p:spPr>
            <a:xfrm rot="5400000">
              <a:off x="1214003" y="4027537"/>
              <a:ext cx="295315" cy="79017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7" name="Seta: Pentágono 26">
              <a:extLst>
                <a:ext uri="{FF2B5EF4-FFF2-40B4-BE49-F238E27FC236}">
                  <a16:creationId xmlns:a16="http://schemas.microsoft.com/office/drawing/2014/main" id="{475AECEA-F596-66E1-522E-5EE0BA80CDAD}"/>
                </a:ext>
              </a:extLst>
            </p:cNvPr>
            <p:cNvSpPr/>
            <p:nvPr/>
          </p:nvSpPr>
          <p:spPr>
            <a:xfrm rot="5400000">
              <a:off x="1214004" y="3238433"/>
              <a:ext cx="295315" cy="79017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139D689-F222-A96E-B4E4-CC888EE6147B}"/>
              </a:ext>
            </a:extLst>
          </p:cNvPr>
          <p:cNvGrpSpPr/>
          <p:nvPr/>
        </p:nvGrpSpPr>
        <p:grpSpPr>
          <a:xfrm>
            <a:off x="408815" y="5285822"/>
            <a:ext cx="1976576" cy="893186"/>
            <a:chOff x="408815" y="5285822"/>
            <a:chExt cx="1976576" cy="89318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D9B4140-57EA-142F-2900-BBB3B325F2C3}"/>
                </a:ext>
              </a:extLst>
            </p:cNvPr>
            <p:cNvSpPr txBox="1"/>
            <p:nvPr/>
          </p:nvSpPr>
          <p:spPr>
            <a:xfrm>
              <a:off x="408815" y="5285822"/>
              <a:ext cx="1976576" cy="36933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SENTINEL-2 THEIA</a:t>
              </a:r>
            </a:p>
          </p:txBody>
        </p:sp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DED4FE55-8534-1297-4F15-AAA016C35DF2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8815" y="5655154"/>
              <a:ext cx="1976576" cy="5238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7D2EFCF3-20DF-FDDA-F1A6-D8554E868402}"/>
              </a:ext>
            </a:extLst>
          </p:cNvPr>
          <p:cNvGrpSpPr/>
          <p:nvPr/>
        </p:nvGrpSpPr>
        <p:grpSpPr>
          <a:xfrm>
            <a:off x="3096694" y="5285822"/>
            <a:ext cx="1976576" cy="1201346"/>
            <a:chOff x="3096694" y="5285822"/>
            <a:chExt cx="1976576" cy="1201346"/>
          </a:xfrm>
        </p:grpSpPr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DF88058-7EEE-2C44-04B2-A5FD4C7013E2}"/>
                </a:ext>
              </a:extLst>
            </p:cNvPr>
            <p:cNvSpPr txBox="1"/>
            <p:nvPr/>
          </p:nvSpPr>
          <p:spPr>
            <a:xfrm>
              <a:off x="3096694" y="5285822"/>
              <a:ext cx="1976576" cy="36933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b="1" dirty="0"/>
                <a:t>S2CLOUDLESS GEE</a:t>
              </a:r>
            </a:p>
          </p:txBody>
        </p:sp>
        <p:pic>
          <p:nvPicPr>
            <p:cNvPr id="1026" name="Picture 2" descr="Google Earth Engine Frequently Asked Questions - Sanborn">
              <a:extLst>
                <a:ext uri="{FF2B5EF4-FFF2-40B4-BE49-F238E27FC236}">
                  <a16:creationId xmlns:a16="http://schemas.microsoft.com/office/drawing/2014/main" id="{E21A724E-9112-F41F-6095-34E607169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91" b="20245"/>
            <a:stretch/>
          </p:blipFill>
          <p:spPr bwMode="auto">
            <a:xfrm>
              <a:off x="3101460" y="5662683"/>
              <a:ext cx="1971810" cy="8244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Marcador de Posição do Número do Diapositivo 33">
            <a:extLst>
              <a:ext uri="{FF2B5EF4-FFF2-40B4-BE49-F238E27FC236}">
                <a16:creationId xmlns:a16="http://schemas.microsoft.com/office/drawing/2014/main" id="{1F417032-11FE-6173-BD07-CC7A5699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2</a:t>
            </a:fld>
            <a:endParaRPr lang="zh-CN" altLang="en-US" dirty="0"/>
          </a:p>
        </p:txBody>
      </p:sp>
      <p:sp>
        <p:nvSpPr>
          <p:cNvPr id="35" name="Seta: Movimento Para a Direita 34">
            <a:extLst>
              <a:ext uri="{FF2B5EF4-FFF2-40B4-BE49-F238E27FC236}">
                <a16:creationId xmlns:a16="http://schemas.microsoft.com/office/drawing/2014/main" id="{F84420D8-8E18-A54E-23AD-C6DB5AB95560}"/>
              </a:ext>
            </a:extLst>
          </p:cNvPr>
          <p:cNvSpPr/>
          <p:nvPr/>
        </p:nvSpPr>
        <p:spPr>
          <a:xfrm rot="5400000">
            <a:off x="2377031" y="1773132"/>
            <a:ext cx="1024559" cy="824484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24394928"/>
      </p:ext>
    </p:extLst>
  </p:cSld>
  <p:clrMapOvr>
    <a:masterClrMapping/>
  </p:clrMapOvr>
  <p:transition spd="slow" advClick="0" advTm="600000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Uma imagem com texto, captura de ecrã, file, Gráfico&#10;&#10;Descrição gerada automaticamente">
            <a:extLst>
              <a:ext uri="{FF2B5EF4-FFF2-40B4-BE49-F238E27FC236}">
                <a16:creationId xmlns:a16="http://schemas.microsoft.com/office/drawing/2014/main" id="{C57998CC-C0F1-AD3F-10CA-57E8ED76F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3" y="3656900"/>
            <a:ext cx="10569512" cy="3019861"/>
          </a:xfrm>
          <a:prstGeom prst="rect">
            <a:avLst/>
          </a:prstGeom>
        </p:spPr>
      </p:pic>
      <p:pic>
        <p:nvPicPr>
          <p:cNvPr id="11" name="Imagem 10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C8845D71-783D-3C73-F537-08F569C78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3" y="301226"/>
            <a:ext cx="10569512" cy="3019861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B69EDFE-AEEA-BBC3-60B0-AF526D2BF49E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D002099B-769F-7577-28B9-C4588ED28088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042CCD6-4E1B-D7FD-FC84-A937583BE9CE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A44042D-0227-DB75-55EE-96B9930B704B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775E4EB-054F-463C-43F0-23129C1E41AF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35308BBC-73A0-ABA8-98C1-01510E52B7BC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B75D698-17D5-14CA-9267-DFA3B7670E41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258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CA1B7E80-BEE2-6FB3-79AA-18BE43E23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51" y="3743782"/>
            <a:ext cx="10591438" cy="3026126"/>
          </a:xfrm>
          <a:prstGeom prst="rect">
            <a:avLst/>
          </a:prstGeom>
        </p:spPr>
      </p:pic>
      <p:pic>
        <p:nvPicPr>
          <p:cNvPr id="14" name="Imagem 13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EB6F85E8-065A-D69E-EE80-E04BBB61B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0" y="297184"/>
            <a:ext cx="10526379" cy="300753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D7023C09-C663-11EC-55CE-E074CCDBA9D8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9876E27-BEA9-DE80-32F3-5B9255CD5715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9EF50D9C-5AE7-C7DD-8522-3D29DD828F54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E10FDE90-8ECD-E0FE-46D6-A897E5D20962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7C70D08-525A-D7F3-3AA8-54421C08D5BC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BAB97D1D-2B51-72DA-87BB-6673F2398AA8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344A7344-FEDD-862A-9981-B74E503F6C71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646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92DF3A84-7412-E8CF-BFAE-B5D45F23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68" y="3655212"/>
            <a:ext cx="10581332" cy="3023238"/>
          </a:xfrm>
          <a:prstGeom prst="rect">
            <a:avLst/>
          </a:prstGeom>
        </p:spPr>
      </p:pic>
      <p:pic>
        <p:nvPicPr>
          <p:cNvPr id="11" name="Imagem 10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3A4B6BAC-632B-79DB-9548-3DD9A17E2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94" y="285994"/>
            <a:ext cx="10535006" cy="3010002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C81C93F4-0344-6968-B713-66DC22AE54CE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FDDDBAC6-C9AB-AE1C-3244-9E5187D5CF40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0374FE80-8023-BB59-7150-795175D289B3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0DFC01F-CE94-A8BB-39FD-0855B2A688B3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81352947-3BB5-29D3-478D-9D3E060F14E2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1AA724DA-E730-5377-6E17-BE670DA4DC35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06C1C6F7-6E3F-DAEA-F3D1-185342E271F5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93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51809-716A-032C-8015-F0BC517B9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: Cantos Diagonais Cortados 5">
            <a:extLst>
              <a:ext uri="{FF2B5EF4-FFF2-40B4-BE49-F238E27FC236}">
                <a16:creationId xmlns:a16="http://schemas.microsoft.com/office/drawing/2014/main" id="{7E5E5967-6E2A-A0A9-D8F8-770D692C7BE3}"/>
              </a:ext>
            </a:extLst>
          </p:cNvPr>
          <p:cNvSpPr/>
          <p:nvPr/>
        </p:nvSpPr>
        <p:spPr>
          <a:xfrm>
            <a:off x="-1" y="0"/>
            <a:ext cx="5305425" cy="68580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40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B115283-1A86-5DC8-F634-F1357D432AA1}"/>
              </a:ext>
            </a:extLst>
          </p:cNvPr>
          <p:cNvSpPr txBox="1"/>
          <p:nvPr/>
        </p:nvSpPr>
        <p:spPr>
          <a:xfrm>
            <a:off x="283367" y="1900356"/>
            <a:ext cx="47386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200" dirty="0">
                <a:solidFill>
                  <a:schemeClr val="bg1"/>
                </a:solidFill>
                <a:latin typeface="Abadi" panose="020B0604020104020204" pitchFamily="34" charset="0"/>
              </a:rPr>
              <a:t>EXEMPLOS EM QUE O </a:t>
            </a:r>
            <a:r>
              <a:rPr lang="pt-PT" sz="3200" dirty="0" err="1">
                <a:solidFill>
                  <a:schemeClr val="bg1"/>
                </a:solidFill>
                <a:latin typeface="Abadi" panose="020B0604020104020204" pitchFamily="34" charset="0"/>
              </a:rPr>
              <a:t>PyCCD</a:t>
            </a:r>
            <a:endParaRPr lang="pt-PT" sz="32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ctr"/>
            <a:r>
              <a:rPr lang="pt-PT" sz="3200" dirty="0">
                <a:solidFill>
                  <a:schemeClr val="bg1"/>
                </a:solidFill>
                <a:latin typeface="Abadi" panose="020B0604020104020204" pitchFamily="34" charset="0"/>
              </a:rPr>
              <a:t>DETETA BEM COM DADOS S2R_GEE </a:t>
            </a:r>
          </a:p>
          <a:p>
            <a:pPr algn="ctr"/>
            <a:r>
              <a:rPr lang="pt-PT" sz="3200" dirty="0">
                <a:solidFill>
                  <a:schemeClr val="bg1"/>
                </a:solidFill>
                <a:latin typeface="Abadi" panose="020B0604020104020204" pitchFamily="34" charset="0"/>
              </a:rPr>
              <a:t>E NÃO COM THEIA</a:t>
            </a:r>
          </a:p>
          <a:p>
            <a:endParaRPr lang="pt-PT" dirty="0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9BABA18-DEDF-56B6-AC49-F1A08B53694B}"/>
              </a:ext>
            </a:extLst>
          </p:cNvPr>
          <p:cNvGrpSpPr/>
          <p:nvPr/>
        </p:nvGrpSpPr>
        <p:grpSpPr>
          <a:xfrm>
            <a:off x="5759668" y="793729"/>
            <a:ext cx="6148965" cy="5270541"/>
            <a:chOff x="5759668" y="945491"/>
            <a:chExt cx="6148965" cy="5270541"/>
          </a:xfrm>
        </p:grpSpPr>
        <p:pic>
          <p:nvPicPr>
            <p:cNvPr id="4" name="Imagem 3" descr="Uma imagem com texto, file, diagrama, mapa&#10;&#10;Descrição gerada automaticamente">
              <a:extLst>
                <a:ext uri="{FF2B5EF4-FFF2-40B4-BE49-F238E27FC236}">
                  <a16:creationId xmlns:a16="http://schemas.microsoft.com/office/drawing/2014/main" id="{D9941A0C-8DD6-B22F-7446-EBE182DEDC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759668" y="945491"/>
              <a:ext cx="6148965" cy="5270541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F30517-FE2B-B734-09CD-A7DE786F0BFC}"/>
                </a:ext>
              </a:extLst>
            </p:cNvPr>
            <p:cNvSpPr/>
            <p:nvPr/>
          </p:nvSpPr>
          <p:spPr>
            <a:xfrm rot="16200000">
              <a:off x="8111901" y="1868714"/>
              <a:ext cx="1087185" cy="52387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0" name="Seta: Para Cima 9">
              <a:extLst>
                <a:ext uri="{FF2B5EF4-FFF2-40B4-BE49-F238E27FC236}">
                  <a16:creationId xmlns:a16="http://schemas.microsoft.com/office/drawing/2014/main" id="{71AD8E07-B43D-E321-AF4D-C006B41AAF12}"/>
                </a:ext>
              </a:extLst>
            </p:cNvPr>
            <p:cNvSpPr/>
            <p:nvPr/>
          </p:nvSpPr>
          <p:spPr>
            <a:xfrm rot="15327479">
              <a:off x="9239155" y="1207935"/>
              <a:ext cx="285750" cy="885825"/>
            </a:xfrm>
            <a:prstGeom prst="up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386128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, captura de ecrã, Gráfico, file&#10;&#10;Descrição gerada automaticamente">
            <a:extLst>
              <a:ext uri="{FF2B5EF4-FFF2-40B4-BE49-F238E27FC236}">
                <a16:creationId xmlns:a16="http://schemas.microsoft.com/office/drawing/2014/main" id="{E9AD706D-480E-34AB-A74A-F745C5A78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2" y="301969"/>
            <a:ext cx="10479094" cy="2994027"/>
          </a:xfrm>
          <a:prstGeom prst="rect">
            <a:avLst/>
          </a:prstGeom>
        </p:spPr>
      </p:pic>
      <p:pic>
        <p:nvPicPr>
          <p:cNvPr id="13" name="Imagem 12" descr="Uma imagem com texto, captura de ecrã, Gráfico, file&#10;&#10;Descrição gerada automaticamente">
            <a:extLst>
              <a:ext uri="{FF2B5EF4-FFF2-40B4-BE49-F238E27FC236}">
                <a16:creationId xmlns:a16="http://schemas.microsoft.com/office/drawing/2014/main" id="{C5D2ECFB-E91F-63CF-08FC-F3727A9D7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2" y="3592965"/>
            <a:ext cx="10479094" cy="299402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BEA2F1-BBBD-B9F0-9DEC-B3E77B185E88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A27B1905-9161-3DE7-460D-A97297411CD0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D8058BB-DB54-9D91-A768-1A722349256E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95EC722-3CF9-A9E7-0AAE-8840B62B58D0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55B2BF5A-7CAD-1C56-DAE5-300355B3C080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AA430F0-7706-54E8-102C-5053EDDB67B4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5C073C9-ABD5-D043-1DF7-B2E6F8DC843A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791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E34F93D3-67C1-AB02-EDA9-C4BBC31A8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9" y="273360"/>
            <a:ext cx="10833321" cy="3095235"/>
          </a:xfrm>
          <a:prstGeom prst="rect">
            <a:avLst/>
          </a:prstGeom>
        </p:spPr>
      </p:pic>
      <p:pic>
        <p:nvPicPr>
          <p:cNvPr id="11" name="Imagem 10" descr="Uma imagem com texto, file, Gráfico, captura de ecrã&#10;&#10;Descrição gerada automaticamente">
            <a:extLst>
              <a:ext uri="{FF2B5EF4-FFF2-40B4-BE49-F238E27FC236}">
                <a16:creationId xmlns:a16="http://schemas.microsoft.com/office/drawing/2014/main" id="{20C32062-74B5-F4C6-68F7-90449DADF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58" y="3639482"/>
            <a:ext cx="10691442" cy="3054698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F5F8F6B-7A6D-2420-0BE5-AA690636D46F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C8E5FD9-1170-E1CF-A6A0-431661536343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C0ACEEF7-DB4C-5365-F618-9855A9FDD3F5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A0D710F4-A4AA-C08A-88C5-614D6DC43C02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DD72AA07-31B5-A3D3-8554-EDCFE55782E9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F76A0F84-14E5-9C85-BFF4-C70B85A3851B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E529B90-F6C4-8545-698C-2600CC15984E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935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696E467F-E59A-4C89-915D-70E8AA95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6" y="3594915"/>
            <a:ext cx="11003406" cy="3143831"/>
          </a:xfrm>
          <a:prstGeom prst="rect">
            <a:avLst/>
          </a:prstGeom>
        </p:spPr>
      </p:pic>
      <p:pic>
        <p:nvPicPr>
          <p:cNvPr id="15" name="Imagem 14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607A82FD-0DD7-E807-5F61-685AB7BC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6" y="233507"/>
            <a:ext cx="11003406" cy="3143831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9113A898-A663-9B5E-3649-6F6C223DCEBB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2B1052EC-9961-DCF3-CC81-72D006A13000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B0F49F54-0A2F-C482-8E28-0C70822EB030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E0BE150-1155-204F-F1A4-D940100985EE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6E2DB9D-AB72-F18F-40F0-81E768D068D8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73A28655-53C1-DFB4-B9D8-BDBF38294E5F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7D8D4-BABF-4710-83D4-6909EEF620F2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250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24A2EC3A-4AD4-51D1-0CA9-868B02093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1" y="295613"/>
            <a:ext cx="10786035" cy="3081725"/>
          </a:xfrm>
          <a:prstGeom prst="rect">
            <a:avLst/>
          </a:prstGeom>
        </p:spPr>
      </p:pic>
      <p:pic>
        <p:nvPicPr>
          <p:cNvPr id="11" name="Imagem 10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A8DD5241-0B2B-2271-7FED-A7B2C3F75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61" y="3625968"/>
            <a:ext cx="10786035" cy="3081725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F5974B6F-FEFB-2EDD-AD73-19EDE326FE13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7C4F5F79-F94C-0994-1527-BB18A08D5356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0CA7A79-F71D-9050-12D8-F71B0764E7DA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E27600D-132F-2D9A-8A6D-F05A3C806923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354A5528-A605-F92C-2AF8-6B92FA70F677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F159710E-6313-3884-EB0E-A3DE721C7C92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DF1B4F6-8C5C-6C3F-073C-98D06A4AB895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371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1DC07-578C-AE58-E1C1-53A3B7C4B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E5294859-7BC7-F736-A3E5-B37F09625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6" y="205581"/>
            <a:ext cx="11045447" cy="3155842"/>
          </a:xfrm>
          <a:prstGeom prst="rect">
            <a:avLst/>
          </a:prstGeom>
        </p:spPr>
      </p:pic>
      <p:pic>
        <p:nvPicPr>
          <p:cNvPr id="11" name="Imagem 10" descr="Uma imagem com texto, file, Gráfico, captura de ecrã&#10;&#10;Descrição gerada automaticamente">
            <a:extLst>
              <a:ext uri="{FF2B5EF4-FFF2-40B4-BE49-F238E27FC236}">
                <a16:creationId xmlns:a16="http://schemas.microsoft.com/office/drawing/2014/main" id="{45234FE2-E4CB-1047-8950-E5C3A4821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76" y="3614066"/>
            <a:ext cx="11045447" cy="3155842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56B46182-793C-FAED-90E7-941601F52141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0BE9C00C-CCF8-BFAB-A152-1E3FE7EE2FFA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3B4F6906-9143-B813-61F6-F393DBCC6703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D334339-439A-A442-3B24-FF1D3C61E355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A9774C54-9EAE-BA4F-2300-4DF7C1D8012D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4970ADA-B201-C659-8FC2-98C92714CBD2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8F6AB8C-585A-220E-FB6C-7D4550D1D305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857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14C0-88B1-F58A-D79E-BE61323C0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m texto, captura de ecrã, file, Gráfico&#10;&#10;Descrição gerada automaticamente">
            <a:extLst>
              <a:ext uri="{FF2B5EF4-FFF2-40B4-BE49-F238E27FC236}">
                <a16:creationId xmlns:a16="http://schemas.microsoft.com/office/drawing/2014/main" id="{0784D324-3461-9BFA-9F4A-2A3E2A41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40" y="210786"/>
            <a:ext cx="11053119" cy="3158034"/>
          </a:xfrm>
          <a:prstGeom prst="rect">
            <a:avLst/>
          </a:prstGeom>
        </p:spPr>
      </p:pic>
      <p:pic>
        <p:nvPicPr>
          <p:cNvPr id="11" name="Imagem 10" descr="Uma imagem com texto, file, Gráfico, diagrama&#10;&#10;Descrição gerada automaticamente">
            <a:extLst>
              <a:ext uri="{FF2B5EF4-FFF2-40B4-BE49-F238E27FC236}">
                <a16:creationId xmlns:a16="http://schemas.microsoft.com/office/drawing/2014/main" id="{7C2FC296-2E2F-81AD-AF98-A35DB9E1C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79" y="3579422"/>
            <a:ext cx="11111856" cy="3174817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47B1BA0-C031-0B43-A8A9-C2CBE3CB8321}"/>
              </a:ext>
            </a:extLst>
          </p:cNvPr>
          <p:cNvGrpSpPr/>
          <p:nvPr/>
        </p:nvGrpSpPr>
        <p:grpSpPr>
          <a:xfrm>
            <a:off x="277738" y="88092"/>
            <a:ext cx="11416083" cy="6683566"/>
            <a:chOff x="277738" y="88092"/>
            <a:chExt cx="11416083" cy="6683566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BA4DB375-CFC3-E52D-16EC-3B33F0CBB31D}"/>
                </a:ext>
              </a:extLst>
            </p:cNvPr>
            <p:cNvGrpSpPr/>
            <p:nvPr/>
          </p:nvGrpSpPr>
          <p:grpSpPr>
            <a:xfrm>
              <a:off x="277738" y="3377338"/>
              <a:ext cx="11416083" cy="3394320"/>
              <a:chOff x="277738" y="3377338"/>
              <a:chExt cx="11416083" cy="3394320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85956FCD-232A-B396-D35F-394F6D2E1673}"/>
                  </a:ext>
                </a:extLst>
              </p:cNvPr>
              <p:cNvSpPr/>
              <p:nvPr/>
            </p:nvSpPr>
            <p:spPr>
              <a:xfrm>
                <a:off x="277738" y="3562004"/>
                <a:ext cx="11416083" cy="32096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CFAE0B0-C987-EEF9-BCFD-EFD70CD61724}"/>
                  </a:ext>
                </a:extLst>
              </p:cNvPr>
              <p:cNvSpPr txBox="1"/>
              <p:nvPr/>
            </p:nvSpPr>
            <p:spPr>
              <a:xfrm>
                <a:off x="460034" y="3377338"/>
                <a:ext cx="1235762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S2R_GEE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E93A9C0B-F773-24C7-AFE9-96F1A67325FF}"/>
                </a:ext>
              </a:extLst>
            </p:cNvPr>
            <p:cNvGrpSpPr/>
            <p:nvPr/>
          </p:nvGrpSpPr>
          <p:grpSpPr>
            <a:xfrm>
              <a:off x="277738" y="88092"/>
              <a:ext cx="11416083" cy="3207904"/>
              <a:chOff x="277738" y="88092"/>
              <a:chExt cx="11416083" cy="3207904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FD14EE94-2A01-B7E3-09FD-E9C18A9B0294}"/>
                  </a:ext>
                </a:extLst>
              </p:cNvPr>
              <p:cNvSpPr/>
              <p:nvPr/>
            </p:nvSpPr>
            <p:spPr>
              <a:xfrm>
                <a:off x="277738" y="271008"/>
                <a:ext cx="11416083" cy="302498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EEF8B92B-72EC-0B9E-B5A3-6972F27418E2}"/>
                  </a:ext>
                </a:extLst>
              </p:cNvPr>
              <p:cNvSpPr txBox="1"/>
              <p:nvPr/>
            </p:nvSpPr>
            <p:spPr>
              <a:xfrm>
                <a:off x="460034" y="88092"/>
                <a:ext cx="882934" cy="369332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pt-PT" b="1" dirty="0"/>
                  <a:t>THEIA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852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487A4C3-482C-BAF5-61E5-85E703BE2DF4}"/>
              </a:ext>
            </a:extLst>
          </p:cNvPr>
          <p:cNvSpPr txBox="1"/>
          <p:nvPr/>
        </p:nvSpPr>
        <p:spPr>
          <a:xfrm>
            <a:off x="540328" y="925960"/>
            <a:ext cx="568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'PEEK_SIZE': </a:t>
            </a:r>
            <a:r>
              <a:rPr lang="en-US" i="1" dirty="0"/>
              <a:t>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'MIN_YEARS' : </a:t>
            </a:r>
            <a:r>
              <a:rPr lang="pt-PT" i="1" dirty="0"/>
              <a:t>1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'DETECTION_BANDS':</a:t>
            </a:r>
            <a:r>
              <a:rPr lang="en-US" dirty="0"/>
              <a:t> </a:t>
            </a:r>
            <a:r>
              <a:rPr lang="en-US" i="1" dirty="0"/>
              <a:t>NDVI, Green, SWIR2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'LASSO_MAX_ITER': </a:t>
            </a:r>
            <a:r>
              <a:rPr lang="pt-PT" i="1" dirty="0"/>
              <a:t>25000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'ALPHA':  </a:t>
            </a:r>
            <a:r>
              <a:rPr lang="pt-PT" i="1" dirty="0"/>
              <a:t>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b="1" dirty="0"/>
              <a:t>'CHISQUAREPROB': </a:t>
            </a:r>
            <a:r>
              <a:rPr lang="pt-PT" i="1" dirty="0"/>
              <a:t>0.999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155C0F8-7411-99D1-8B5B-67A1849B0F10}"/>
              </a:ext>
            </a:extLst>
          </p:cNvPr>
          <p:cNvSpPr txBox="1"/>
          <p:nvPr/>
        </p:nvSpPr>
        <p:spPr>
          <a:xfrm>
            <a:off x="318654" y="5246195"/>
            <a:ext cx="3671454" cy="11079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Abadi" panose="020B0604020104020204" pitchFamily="34" charset="0"/>
              </a:rPr>
              <a:t>VALIDAÇÃO THEIA (10.000 PONTOS)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F1-score = 78.57%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Omission error = 22.2%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Commission error = 20.64%</a:t>
            </a:r>
            <a:endParaRPr lang="pt-PT" sz="1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5D1EDE-1B61-81A2-3A9A-3E5306EDFE3D}"/>
              </a:ext>
            </a:extLst>
          </p:cNvPr>
          <p:cNvSpPr txBox="1"/>
          <p:nvPr/>
        </p:nvSpPr>
        <p:spPr>
          <a:xfrm>
            <a:off x="4260271" y="5254694"/>
            <a:ext cx="3671455" cy="11079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600" b="1" dirty="0">
                <a:latin typeface="Abadi" panose="020B0604020104020204" pitchFamily="34" charset="0"/>
              </a:rPr>
              <a:t>VALIDAÇÃO S2R_GEE (10.000 PONTOS)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F1-score = 71.48%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Omission error = 33.97%</a:t>
            </a:r>
          </a:p>
          <a:p>
            <a:r>
              <a:rPr lang="it-IT" sz="1600" dirty="0">
                <a:latin typeface="Abadi Extra Light" panose="020B0204020104020204" pitchFamily="34" charset="0"/>
              </a:rPr>
              <a:t>Commission error = 22.09%</a:t>
            </a:r>
            <a:endParaRPr lang="pt-PT" sz="1600" dirty="0">
              <a:latin typeface="Abadi Extra Light" panose="020B0204020104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3FD9206-D593-C97E-0785-30C576E75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90" y="3424236"/>
            <a:ext cx="11504815" cy="14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322DBC7-9190-6A6E-63A9-E1A61744FA1A}"/>
              </a:ext>
            </a:extLst>
          </p:cNvPr>
          <p:cNvSpPr txBox="1"/>
          <p:nvPr/>
        </p:nvSpPr>
        <p:spPr>
          <a:xfrm>
            <a:off x="540328" y="3075343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S2cloudless e </a:t>
            </a:r>
            <a:r>
              <a:rPr lang="pt-PT" dirty="0" err="1"/>
              <a:t>Theia</a:t>
            </a:r>
            <a:r>
              <a:rPr lang="pt-PT" dirty="0"/>
              <a:t> ambas descartam imagens com </a:t>
            </a:r>
            <a:r>
              <a:rPr lang="pt-PT" dirty="0" err="1"/>
              <a:t>cloud</a:t>
            </a:r>
            <a:r>
              <a:rPr lang="pt-PT" dirty="0"/>
              <a:t> cover &gt; 60%</a:t>
            </a:r>
          </a:p>
        </p:txBody>
      </p:sp>
      <p:sp>
        <p:nvSpPr>
          <p:cNvPr id="7" name="圆角矩形 12">
            <a:extLst>
              <a:ext uri="{FF2B5EF4-FFF2-40B4-BE49-F238E27FC236}">
                <a16:creationId xmlns:a16="http://schemas.microsoft.com/office/drawing/2014/main" id="{E2090982-8DD0-5285-709D-7C119EDC5034}"/>
              </a:ext>
            </a:extLst>
          </p:cNvPr>
          <p:cNvSpPr/>
          <p:nvPr/>
        </p:nvSpPr>
        <p:spPr>
          <a:xfrm>
            <a:off x="540328" y="210359"/>
            <a:ext cx="5555671" cy="569901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05F198E6-6472-BC33-EF32-ECF6119F2354}"/>
              </a:ext>
            </a:extLst>
          </p:cNvPr>
          <p:cNvSpPr txBox="1"/>
          <p:nvPr/>
        </p:nvSpPr>
        <p:spPr>
          <a:xfrm>
            <a:off x="754753" y="356059"/>
            <a:ext cx="5126820" cy="457200"/>
          </a:xfrm>
          <a:prstGeom prst="rect">
            <a:avLst/>
          </a:prstGeom>
          <a:noFill/>
        </p:spPr>
        <p:txBody>
          <a:bodyPr wrap="square" rtlCol="0">
            <a:normAutofit fontScale="775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Parâmetros escolhidos para o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PyCCD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11" name="Seta: Para Cima 10">
            <a:extLst>
              <a:ext uri="{FF2B5EF4-FFF2-40B4-BE49-F238E27FC236}">
                <a16:creationId xmlns:a16="http://schemas.microsoft.com/office/drawing/2014/main" id="{CE599F22-9E15-054A-6E39-8384F04823EB}"/>
              </a:ext>
            </a:extLst>
          </p:cNvPr>
          <p:cNvSpPr/>
          <p:nvPr/>
        </p:nvSpPr>
        <p:spPr>
          <a:xfrm rot="5400000">
            <a:off x="6458862" y="1237858"/>
            <a:ext cx="923330" cy="113053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E5937A-9EA8-56BC-45B5-ED50FA57603F}"/>
              </a:ext>
            </a:extLst>
          </p:cNvPr>
          <p:cNvSpPr txBox="1"/>
          <p:nvPr/>
        </p:nvSpPr>
        <p:spPr>
          <a:xfrm>
            <a:off x="8201892" y="1164486"/>
            <a:ext cx="2876204" cy="12772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PT" sz="1100" dirty="0">
                <a:solidFill>
                  <a:schemeClr val="tx1"/>
                </a:solidFill>
              </a:rPr>
              <a:t>Moraes, D., Barbosa, B., Costa, H., Moreira, F. D., Benevides, P., Caetano, M., &amp; </a:t>
            </a:r>
            <a:r>
              <a:rPr lang="pt-PT" sz="1100" dirty="0" err="1">
                <a:solidFill>
                  <a:schemeClr val="tx1"/>
                </a:solidFill>
              </a:rPr>
              <a:t>Campagnolo</a:t>
            </a:r>
            <a:r>
              <a:rPr lang="pt-PT" sz="1100" dirty="0">
                <a:solidFill>
                  <a:schemeClr val="tx1"/>
                </a:solidFill>
              </a:rPr>
              <a:t>, M. </a:t>
            </a:r>
            <a:r>
              <a:rPr lang="pt-PT" sz="1100" dirty="0" err="1">
                <a:solidFill>
                  <a:schemeClr val="tx1"/>
                </a:solidFill>
              </a:rPr>
              <a:t>Continuous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vegetation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loss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monitoring</a:t>
            </a:r>
            <a:r>
              <a:rPr lang="pt-PT" sz="1100" dirty="0">
                <a:solidFill>
                  <a:schemeClr val="tx1"/>
                </a:solidFill>
              </a:rPr>
              <a:t> in a </a:t>
            </a:r>
            <a:r>
              <a:rPr lang="pt-PT" sz="1100" dirty="0" err="1">
                <a:solidFill>
                  <a:schemeClr val="tx1"/>
                </a:solidFill>
              </a:rPr>
              <a:t>dynamic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landscape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of</a:t>
            </a:r>
            <a:r>
              <a:rPr lang="pt-PT" sz="1100" dirty="0">
                <a:solidFill>
                  <a:schemeClr val="tx1"/>
                </a:solidFill>
              </a:rPr>
              <a:t> Central Portugal </a:t>
            </a:r>
            <a:r>
              <a:rPr lang="pt-PT" sz="1100" dirty="0" err="1">
                <a:solidFill>
                  <a:schemeClr val="tx1"/>
                </a:solidFill>
              </a:rPr>
              <a:t>with</a:t>
            </a:r>
            <a:r>
              <a:rPr lang="pt-PT" sz="1100" dirty="0">
                <a:solidFill>
                  <a:schemeClr val="tx1"/>
                </a:solidFill>
              </a:rPr>
              <a:t> Sentinel-2 data. </a:t>
            </a:r>
            <a:r>
              <a:rPr lang="pt-PT" sz="1100" dirty="0" err="1">
                <a:solidFill>
                  <a:schemeClr val="tx1"/>
                </a:solidFill>
              </a:rPr>
              <a:t>International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Journal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of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Applied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Earth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Observation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and</a:t>
            </a:r>
            <a:r>
              <a:rPr lang="pt-PT" sz="1100" dirty="0">
                <a:solidFill>
                  <a:schemeClr val="tx1"/>
                </a:solidFill>
              </a:rPr>
              <a:t> </a:t>
            </a:r>
            <a:r>
              <a:rPr lang="pt-PT" sz="1100" dirty="0" err="1">
                <a:solidFill>
                  <a:schemeClr val="tx1"/>
                </a:solidFill>
              </a:rPr>
              <a:t>Geoinformation</a:t>
            </a:r>
            <a:r>
              <a:rPr lang="pt-PT" sz="1100" dirty="0">
                <a:solidFill>
                  <a:schemeClr val="tx1"/>
                </a:solidFill>
              </a:rPr>
              <a:t>, (em revisão).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84C4381-DC12-B870-5710-64E0CC6FDD85}"/>
              </a:ext>
            </a:extLst>
          </p:cNvPr>
          <p:cNvSpPr txBox="1"/>
          <p:nvPr/>
        </p:nvSpPr>
        <p:spPr>
          <a:xfrm>
            <a:off x="8201892" y="5254694"/>
            <a:ext cx="3671454" cy="1108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PT" sz="1400" b="1" dirty="0">
                <a:solidFill>
                  <a:schemeClr val="tx1"/>
                </a:solidFill>
                <a:latin typeface="Abadi" panose="020B0604020104020204" pitchFamily="34" charset="0"/>
              </a:rPr>
              <a:t>VALIDAÇÃO DO CCDC GEE (10.000 PONTOS)</a:t>
            </a:r>
          </a:p>
          <a:p>
            <a:r>
              <a:rPr lang="it-IT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F1-score = 81.14%</a:t>
            </a:r>
          </a:p>
          <a:p>
            <a:r>
              <a:rPr lang="it-IT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Omission error = 15.77%</a:t>
            </a:r>
          </a:p>
          <a:p>
            <a:r>
              <a:rPr lang="it-IT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Commission error = 21.73%</a:t>
            </a:r>
            <a:endParaRPr lang="pt-PT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79735390-2E1C-38BF-B7F4-22446F0F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326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0"/>
    </mc:Choice>
    <mc:Fallback>
      <p:transition spd="slow" advTm="600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287C49F-01E2-198E-556D-E3BAF434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30</a:t>
            </a:fld>
            <a:endParaRPr lang="pt-PT"/>
          </a:p>
        </p:txBody>
      </p:sp>
      <p:sp>
        <p:nvSpPr>
          <p:cNvPr id="5" name="圆角矩形 12">
            <a:extLst>
              <a:ext uri="{FF2B5EF4-FFF2-40B4-BE49-F238E27FC236}">
                <a16:creationId xmlns:a16="http://schemas.microsoft.com/office/drawing/2014/main" id="{712AF820-BD3F-DC63-8725-A499DE5D091D}"/>
              </a:ext>
            </a:extLst>
          </p:cNvPr>
          <p:cNvSpPr/>
          <p:nvPr/>
        </p:nvSpPr>
        <p:spPr>
          <a:xfrm>
            <a:off x="540329" y="280955"/>
            <a:ext cx="3765490" cy="456106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6" name="文本框 10">
            <a:extLst>
              <a:ext uri="{FF2B5EF4-FFF2-40B4-BE49-F238E27FC236}">
                <a16:creationId xmlns:a16="http://schemas.microsoft.com/office/drawing/2014/main" id="{0FE9B8E4-8329-1079-8C16-DC81B836C840}"/>
              </a:ext>
            </a:extLst>
          </p:cNvPr>
          <p:cNvSpPr txBox="1"/>
          <p:nvPr/>
        </p:nvSpPr>
        <p:spPr>
          <a:xfrm>
            <a:off x="540330" y="309130"/>
            <a:ext cx="3765489" cy="399757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Conclusões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A44D57-C27E-29AB-3ADA-93144D92CD37}"/>
              </a:ext>
            </a:extLst>
          </p:cNvPr>
          <p:cNvSpPr txBox="1"/>
          <p:nvPr/>
        </p:nvSpPr>
        <p:spPr>
          <a:xfrm>
            <a:off x="540329" y="1380226"/>
            <a:ext cx="10813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O desempenho do modelo </a:t>
            </a:r>
            <a:r>
              <a:rPr lang="pt-PT" dirty="0" err="1"/>
              <a:t>PyCCD</a:t>
            </a:r>
            <a:r>
              <a:rPr lang="pt-PT" dirty="0"/>
              <a:t> revelou-se superior ao lidar com dados </a:t>
            </a:r>
            <a:r>
              <a:rPr lang="pt-PT" dirty="0" err="1"/>
              <a:t>Theia</a:t>
            </a:r>
            <a:r>
              <a:rPr lang="pt-PT" dirty="0"/>
              <a:t> em comparação com os dados S2 do GEE. No entanto, o seu F1-Score ainda é inferior </a:t>
            </a:r>
            <a:r>
              <a:rPr lang="pt-PT" b="1" dirty="0">
                <a:solidFill>
                  <a:srgbClr val="FF0000"/>
                </a:solidFill>
              </a:rPr>
              <a:t>(78.57%)</a:t>
            </a:r>
            <a:r>
              <a:rPr lang="pt-PT" dirty="0">
                <a:solidFill>
                  <a:srgbClr val="FF0000"/>
                </a:solidFill>
              </a:rPr>
              <a:t> </a:t>
            </a:r>
            <a:r>
              <a:rPr lang="pt-PT" dirty="0"/>
              <a:t>quando comparado ao modelo CCDC do GEE </a:t>
            </a:r>
            <a:r>
              <a:rPr lang="pt-PT" b="1" dirty="0">
                <a:solidFill>
                  <a:srgbClr val="FF0000"/>
                </a:solidFill>
              </a:rPr>
              <a:t>(81.14%)</a:t>
            </a:r>
            <a:r>
              <a:rPr lang="pt-PT" dirty="0"/>
              <a:t>, apresentando também um erro de omissão superior (ocorre quando o modelo deixa de identificar algo que está presente).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Os </a:t>
            </a:r>
            <a:r>
              <a:rPr lang="pt-PT" b="1" dirty="0">
                <a:solidFill>
                  <a:srgbClr val="FF0000"/>
                </a:solidFill>
              </a:rPr>
              <a:t>Verdadeiros Positivos</a:t>
            </a:r>
            <a:r>
              <a:rPr lang="pt-PT" dirty="0"/>
              <a:t> situam-se em áreas ardidas, destacando a eficácia do modelo em conformidade com a realidade.</a:t>
            </a:r>
          </a:p>
          <a:p>
            <a:pPr algn="just"/>
            <a:endParaRPr lang="pt-P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PT" dirty="0"/>
              <a:t>Dado que se trata de um modelo há margem para aperfeiçoamentos no código </a:t>
            </a:r>
            <a:r>
              <a:rPr lang="pt-PT" dirty="0" err="1"/>
              <a:t>python</a:t>
            </a:r>
            <a:r>
              <a:rPr lang="pt-PT" dirty="0"/>
              <a:t>, visando melhorias significativas na sua </a:t>
            </a:r>
            <a:r>
              <a:rPr lang="pt-PT" i="1" dirty="0"/>
              <a:t>performance</a:t>
            </a:r>
            <a:r>
              <a:rPr lang="pt-P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9579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BB2DD-1E3F-7316-D14A-396BCB69C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12">
            <a:extLst>
              <a:ext uri="{FF2B5EF4-FFF2-40B4-BE49-F238E27FC236}">
                <a16:creationId xmlns:a16="http://schemas.microsoft.com/office/drawing/2014/main" id="{39900186-ACC7-0F34-1D52-9C5CFB0E1507}"/>
              </a:ext>
            </a:extLst>
          </p:cNvPr>
          <p:cNvSpPr/>
          <p:nvPr/>
        </p:nvSpPr>
        <p:spPr>
          <a:xfrm>
            <a:off x="540327" y="149035"/>
            <a:ext cx="5555671" cy="457200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8" name="文本框 10">
            <a:extLst>
              <a:ext uri="{FF2B5EF4-FFF2-40B4-BE49-F238E27FC236}">
                <a16:creationId xmlns:a16="http://schemas.microsoft.com/office/drawing/2014/main" id="{ED42C2F4-C310-6E05-6F40-490C00045066}"/>
              </a:ext>
            </a:extLst>
          </p:cNvPr>
          <p:cNvSpPr txBox="1"/>
          <p:nvPr/>
        </p:nvSpPr>
        <p:spPr>
          <a:xfrm>
            <a:off x="754752" y="264572"/>
            <a:ext cx="5126820" cy="305009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Análise dos resultados obtidos pelo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PyCCD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3DC286-81CC-356C-2386-D802AC99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4</a:t>
            </a:fld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EEE35C-A42A-B722-2AE9-4D4092E40F7C}"/>
              </a:ext>
            </a:extLst>
          </p:cNvPr>
          <p:cNvSpPr txBox="1"/>
          <p:nvPr/>
        </p:nvSpPr>
        <p:spPr>
          <a:xfrm>
            <a:off x="470007" y="714802"/>
            <a:ext cx="112519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Foi realizada uma comparação entre os resultados obtidos pelo </a:t>
            </a:r>
            <a:r>
              <a:rPr lang="pt-PT" sz="1600" dirty="0" err="1"/>
              <a:t>PyCCD</a:t>
            </a:r>
            <a:r>
              <a:rPr lang="pt-PT" sz="1600" dirty="0"/>
              <a:t> com os fornecidos por analistas (</a:t>
            </a:r>
            <a:r>
              <a:rPr lang="pt-PT" sz="1600" b="1" dirty="0"/>
              <a:t>período de análise: </a:t>
            </a:r>
            <a:r>
              <a:rPr lang="pt-PT" sz="1600" b="1" dirty="0">
                <a:solidFill>
                  <a:srgbClr val="ECD9DD"/>
                </a:solidFill>
              </a:rPr>
              <a:t>12/09/2018 a 30/09/2021</a:t>
            </a:r>
            <a:r>
              <a:rPr lang="pt-PT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pt-PT" sz="1600" dirty="0"/>
              <a:t>, obtendo-se várias classificações: </a:t>
            </a:r>
            <a:r>
              <a:rPr lang="pt-PT" sz="1600" b="1" dirty="0">
                <a:solidFill>
                  <a:srgbClr val="FF0000"/>
                </a:solidFill>
              </a:rPr>
              <a:t>VP, VN, FP e FN</a:t>
            </a:r>
            <a:r>
              <a:rPr lang="pt-PT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dirty="0"/>
              <a:t>Foi calculada a diferença de magnitudes de NDVI entre os vários segmentos, resultantes do </a:t>
            </a:r>
            <a:r>
              <a:rPr lang="pt-PT" sz="1600" dirty="0" err="1"/>
              <a:t>PyCCD</a:t>
            </a:r>
            <a:r>
              <a:rPr lang="pt-PT" sz="16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464357E-F542-30BB-7C3F-F3F077226815}"/>
                  </a:ext>
                </a:extLst>
              </p:cNvPr>
              <p:cNvSpPr txBox="1"/>
              <p:nvPr/>
            </p:nvSpPr>
            <p:spPr>
              <a:xfrm>
                <a:off x="8172444" y="2299411"/>
                <a:ext cx="3923043" cy="540725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𝑁𝐷𝑉</m:t>
                      </m:r>
                      <m:sSub>
                        <m:sSub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sub>
                      </m:sSub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PT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𝑃𝑟𝑒𝑑𝑖𝑐𝑡𝑒𝑑</m:t>
                          </m:r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PT" sz="1400" i="1">
                              <a:latin typeface="Cambria Math" panose="02040503050406030204" pitchFamily="18" charset="0"/>
                            </a:rPr>
                            <m:t>𝑣𝑎𝑙𝑢𝑒𝑠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464357E-F542-30BB-7C3F-F3F077226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444" y="2299411"/>
                <a:ext cx="3923043" cy="540725"/>
              </a:xfrm>
              <a:prstGeom prst="rect">
                <a:avLst/>
              </a:prstGeom>
              <a:blipFill>
                <a:blip r:embed="rId3"/>
                <a:stretch>
                  <a:fillRect b="-329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7FE75C2-FB70-6CD1-DF4A-CAFDD68B9A25}"/>
                  </a:ext>
                </a:extLst>
              </p:cNvPr>
              <p:cNvSpPr txBox="1"/>
              <p:nvPr/>
            </p:nvSpPr>
            <p:spPr>
              <a:xfrm>
                <a:off x="540327" y="5314337"/>
                <a:ext cx="2850442" cy="391902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𝑁𝐷𝑉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PT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7FE75C2-FB70-6CD1-DF4A-CAFDD68B9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27" y="5314337"/>
                <a:ext cx="2850442" cy="391902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E45AAA8-FF7A-5EC2-EC57-9B3BA0A0F51E}"/>
                  </a:ext>
                </a:extLst>
              </p:cNvPr>
              <p:cNvSpPr txBox="1"/>
              <p:nvPr/>
            </p:nvSpPr>
            <p:spPr>
              <a:xfrm>
                <a:off x="8412232" y="3239542"/>
                <a:ext cx="3443465" cy="325282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𝑁𝐷𝑉</m:t>
                      </m:r>
                      <m:sSub>
                        <m:sSub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𝑚𝑎𝑔𝑛𝑖𝑡𝑢𝑑𝑒</m:t>
                          </m:r>
                        </m:sub>
                      </m:sSub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𝑁𝑂𝐷𝐴𝑇</m:t>
                      </m:r>
                      <m:sSub>
                        <m:sSubPr>
                          <m:ctrlPr>
                            <a:rPr lang="pt-P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PT" sz="1400" b="0" i="1" smtClean="0">
                              <a:latin typeface="Cambria Math" panose="02040503050406030204" pitchFamily="18" charset="0"/>
                            </a:rPr>
                            <m:t>𝑉𝐴𝐿𝑈𝐸</m:t>
                          </m:r>
                        </m:sub>
                      </m:sSub>
                      <m:r>
                        <a:rPr lang="pt-PT" sz="1400" b="0" i="1" smtClean="0">
                          <a:latin typeface="Cambria Math" panose="02040503050406030204" pitchFamily="18" charset="0"/>
                        </a:rPr>
                        <m:t>=65535</m:t>
                      </m:r>
                    </m:oMath>
                  </m:oMathPara>
                </a14:m>
                <a:endParaRPr lang="pt-PT" sz="1400" dirty="0"/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5E45AAA8-FF7A-5EC2-EC57-9B3BA0A0F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2232" y="3239542"/>
                <a:ext cx="3443465" cy="325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 descr="Uma imagem com texto, captura de ecrã, file, Gráfico&#10;&#10;Descrição gerada automaticamente">
            <a:extLst>
              <a:ext uri="{FF2B5EF4-FFF2-40B4-BE49-F238E27FC236}">
                <a16:creationId xmlns:a16="http://schemas.microsoft.com/office/drawing/2014/main" id="{981A3FC6-DFFD-D423-7FEA-B474EB64E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586" y="4357778"/>
            <a:ext cx="8272939" cy="2363697"/>
          </a:xfrm>
          <a:prstGeom prst="rect">
            <a:avLst/>
          </a:prstGeom>
        </p:spPr>
      </p:pic>
      <p:pic>
        <p:nvPicPr>
          <p:cNvPr id="23" name="Imagem 22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F98A3AC1-FD1C-1CB8-FBBD-5F7CF4CB02F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" t="436" r="974"/>
          <a:stretch/>
        </p:blipFill>
        <p:spPr>
          <a:xfrm>
            <a:off x="96513" y="1842625"/>
            <a:ext cx="7884543" cy="2275145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88921C9C-B761-3D64-3835-D93B646DAC8A}"/>
              </a:ext>
            </a:extLst>
          </p:cNvPr>
          <p:cNvSpPr txBox="1"/>
          <p:nvPr/>
        </p:nvSpPr>
        <p:spPr>
          <a:xfrm>
            <a:off x="8336790" y="1977752"/>
            <a:ext cx="3214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pt-PT" sz="1400" b="1" dirty="0">
                <a:solidFill>
                  <a:schemeClr val="accent6">
                    <a:lumMod val="50000"/>
                  </a:schemeClr>
                </a:solidFill>
              </a:rPr>
              <a:t>HÁ ALTERAÇÃO: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18164AA-68BB-DB15-C440-8C287ADC35B9}"/>
              </a:ext>
            </a:extLst>
          </p:cNvPr>
          <p:cNvSpPr txBox="1"/>
          <p:nvPr/>
        </p:nvSpPr>
        <p:spPr>
          <a:xfrm>
            <a:off x="8336789" y="2907379"/>
            <a:ext cx="3636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2"/>
            </a:pPr>
            <a:r>
              <a:rPr lang="pt-PT" sz="1400" b="1" dirty="0">
                <a:solidFill>
                  <a:schemeClr val="accent6">
                    <a:lumMod val="50000"/>
                  </a:schemeClr>
                </a:solidFill>
              </a:rPr>
              <a:t>NÃO SE REGISTA ALTERAÇÃO A SEGUIR: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60354B-0782-F9BE-0C53-6CD41ED19DFE}"/>
              </a:ext>
            </a:extLst>
          </p:cNvPr>
          <p:cNvSpPr txBox="1"/>
          <p:nvPr/>
        </p:nvSpPr>
        <p:spPr>
          <a:xfrm>
            <a:off x="136748" y="4922018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 startAt="3"/>
            </a:pPr>
            <a:r>
              <a:rPr lang="pt-PT" sz="1400" b="1" dirty="0">
                <a:solidFill>
                  <a:schemeClr val="accent6">
                    <a:lumMod val="50000"/>
                  </a:schemeClr>
                </a:solidFill>
              </a:rPr>
              <a:t>NÃO SE REGISTA NENHUMA ALTERAÇÃO:</a:t>
            </a:r>
          </a:p>
        </p:txBody>
      </p:sp>
    </p:spTree>
    <p:extLst>
      <p:ext uri="{BB962C8B-B14F-4D97-AF65-F5344CB8AC3E}">
        <p14:creationId xmlns:p14="http://schemas.microsoft.com/office/powerpoint/2010/main" val="37962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000"/>
    </mc:Choice>
    <mc:Fallback>
      <p:transition spd="slow" advTm="60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15DA72C-D6D5-02DA-A23C-FB51103EE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09258"/>
              </p:ext>
            </p:extLst>
          </p:nvPr>
        </p:nvGraphicFramePr>
        <p:xfrm>
          <a:off x="394806" y="1169921"/>
          <a:ext cx="10973536" cy="4915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3287">
                  <a:extLst>
                    <a:ext uri="{9D8B030D-6E8A-4147-A177-3AD203B41FA5}">
                      <a16:colId xmlns:a16="http://schemas.microsoft.com/office/drawing/2014/main" val="3113917034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3760704746"/>
                    </a:ext>
                  </a:extLst>
                </a:gridCol>
                <a:gridCol w="1095555">
                  <a:extLst>
                    <a:ext uri="{9D8B030D-6E8A-4147-A177-3AD203B41FA5}">
                      <a16:colId xmlns:a16="http://schemas.microsoft.com/office/drawing/2014/main" val="1847108464"/>
                    </a:ext>
                  </a:extLst>
                </a:gridCol>
                <a:gridCol w="3717985">
                  <a:extLst>
                    <a:ext uri="{9D8B030D-6E8A-4147-A177-3AD203B41FA5}">
                      <a16:colId xmlns:a16="http://schemas.microsoft.com/office/drawing/2014/main" val="3969006063"/>
                    </a:ext>
                  </a:extLst>
                </a:gridCol>
              </a:tblGrid>
              <a:tr h="211460"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THEIA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000" dirty="0"/>
                        <a:t>GEE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PT" sz="20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748645"/>
                  </a:ext>
                </a:extLst>
              </a:tr>
              <a:tr h="507505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Nº total de segmentos + não alterações, para a série completa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14042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13233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821293"/>
                  </a:ext>
                </a:extLst>
              </a:tr>
              <a:tr h="507505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Nº total de deteções + não alterações, no período de análise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7143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6906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72594"/>
                  </a:ext>
                </a:extLst>
              </a:tr>
              <a:tr h="459348">
                <a:tc>
                  <a:txBody>
                    <a:bodyPr/>
                    <a:lstStyle/>
                    <a:p>
                      <a:pPr algn="ctr"/>
                      <a:r>
                        <a:rPr lang="pt-PT" sz="1400" b="1" dirty="0"/>
                        <a:t>Nº de quebras</a:t>
                      </a:r>
                      <a:r>
                        <a:rPr lang="pt-PT" sz="1400" b="1" i="0" dirty="0"/>
                        <a:t> </a:t>
                      </a:r>
                      <a:r>
                        <a:rPr lang="pt-PT" sz="1400" i="0" dirty="0"/>
                        <a:t>(avaliado pelos analistas)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>
                          <a:solidFill>
                            <a:schemeClr val="tx1"/>
                          </a:solidFill>
                        </a:rPr>
                        <a:t>2309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2247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905583"/>
                  </a:ext>
                </a:extLst>
              </a:tr>
              <a:tr h="211460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dirty="0"/>
                        <a:t>Nº de deteções que não correspondem a quebras</a:t>
                      </a:r>
                    </a:p>
                    <a:p>
                      <a:pPr algn="ctr"/>
                      <a:r>
                        <a:rPr lang="pt-PT" sz="1400" b="0" i="0" dirty="0"/>
                        <a:t>(Falsos Positivos)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519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373299"/>
                  </a:ext>
                </a:extLst>
              </a:tr>
              <a:tr h="987441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dirty="0"/>
                        <a:t>Nº de quebras que não correspondem a deteções</a:t>
                      </a:r>
                    </a:p>
                    <a:p>
                      <a:pPr algn="ctr"/>
                      <a:r>
                        <a:rPr lang="pt-PT" sz="1400" b="0" i="0" dirty="0"/>
                        <a:t>(Falsos Negativos)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668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967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7055383"/>
                  </a:ext>
                </a:extLst>
              </a:tr>
              <a:tr h="459348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dirty="0"/>
                        <a:t>Nº de deteções coincidentes com quebras </a:t>
                      </a:r>
                    </a:p>
                    <a:p>
                      <a:pPr algn="ctr"/>
                      <a:r>
                        <a:rPr lang="pt-PT" sz="1400" b="0" i="0" dirty="0"/>
                        <a:t>(Verdadeiros Positivos)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1628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1406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545906"/>
                  </a:ext>
                </a:extLst>
              </a:tr>
              <a:tr h="1020797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dirty="0"/>
                        <a:t>Nº de deteções que estão fora do período de análise / não existem alterações</a:t>
                      </a:r>
                    </a:p>
                    <a:p>
                      <a:pPr algn="ctr"/>
                      <a:r>
                        <a:rPr lang="pt-PT" sz="1400" b="0" i="0" dirty="0"/>
                        <a:t>(Verdadeiros Negativos)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4186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PT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892080"/>
                  </a:ext>
                </a:extLst>
              </a:tr>
            </a:tbl>
          </a:graphicData>
        </a:graphic>
      </p:graphicFrame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82FBDDBF-72E9-CB31-5B08-5761D6BE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71A8D-00BD-4E43-B1E3-C2859318102B}" type="slidenum">
              <a:rPr lang="pt-PT" altLang="pt-PT" smtClean="0">
                <a:latin typeface="Montserrat"/>
                <a:ea typeface="Montserrat"/>
              </a:rPr>
              <a:t>5</a:t>
            </a:fld>
            <a:endParaRPr lang="zh-CN" altLang="en-US"/>
          </a:p>
        </p:txBody>
      </p:sp>
      <p:sp>
        <p:nvSpPr>
          <p:cNvPr id="2" name="圆角矩形 12">
            <a:extLst>
              <a:ext uri="{FF2B5EF4-FFF2-40B4-BE49-F238E27FC236}">
                <a16:creationId xmlns:a16="http://schemas.microsoft.com/office/drawing/2014/main" id="{765C9D64-2F76-E069-27EC-363663B595DC}"/>
              </a:ext>
            </a:extLst>
          </p:cNvPr>
          <p:cNvSpPr/>
          <p:nvPr/>
        </p:nvSpPr>
        <p:spPr>
          <a:xfrm>
            <a:off x="540329" y="371859"/>
            <a:ext cx="5555671" cy="457200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5D887317-170A-7936-3367-3311F550BCA8}"/>
              </a:ext>
            </a:extLst>
          </p:cNvPr>
          <p:cNvSpPr txBox="1"/>
          <p:nvPr/>
        </p:nvSpPr>
        <p:spPr>
          <a:xfrm>
            <a:off x="754754" y="447955"/>
            <a:ext cx="5126820" cy="305009"/>
          </a:xfrm>
          <a:prstGeom prst="rect">
            <a:avLst/>
          </a:prstGeom>
          <a:noFill/>
        </p:spPr>
        <p:txBody>
          <a:bodyPr wrap="square" rtlCol="0">
            <a:normAutofit fontScale="700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Análise dos resultados obtidos pelo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PyCCD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1155674-7B07-2250-A56E-3923FE880D22}"/>
              </a:ext>
            </a:extLst>
          </p:cNvPr>
          <p:cNvSpPr txBox="1"/>
          <p:nvPr/>
        </p:nvSpPr>
        <p:spPr>
          <a:xfrm>
            <a:off x="7915113" y="1337162"/>
            <a:ext cx="3852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(*) os eventos podem ser: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Quebras identificadas pelos analistas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sz="1600" b="1" dirty="0"/>
              <a:t>Deteções automáticas pelo </a:t>
            </a:r>
            <a:r>
              <a:rPr lang="pt-PT" sz="1600" b="1" dirty="0" err="1"/>
              <a:t>PyCCD</a:t>
            </a:r>
            <a:endParaRPr lang="pt-PT" sz="1600" b="1" dirty="0"/>
          </a:p>
        </p:txBody>
      </p: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81B20CF4-EA88-F651-31E1-68C073891CF5}"/>
              </a:ext>
            </a:extLst>
          </p:cNvPr>
          <p:cNvGrpSpPr/>
          <p:nvPr/>
        </p:nvGrpSpPr>
        <p:grpSpPr>
          <a:xfrm>
            <a:off x="7774018" y="2392442"/>
            <a:ext cx="3529634" cy="3694133"/>
            <a:chOff x="7774018" y="2392442"/>
            <a:chExt cx="3529634" cy="3694133"/>
          </a:xfrm>
        </p:grpSpPr>
        <p:grpSp>
          <p:nvGrpSpPr>
            <p:cNvPr id="74" name="Agrupar 73">
              <a:extLst>
                <a:ext uri="{FF2B5EF4-FFF2-40B4-BE49-F238E27FC236}">
                  <a16:creationId xmlns:a16="http://schemas.microsoft.com/office/drawing/2014/main" id="{83EFF780-C1AC-E451-FD98-7B7DA15EEC3A}"/>
                </a:ext>
              </a:extLst>
            </p:cNvPr>
            <p:cNvGrpSpPr/>
            <p:nvPr/>
          </p:nvGrpSpPr>
          <p:grpSpPr>
            <a:xfrm>
              <a:off x="7774018" y="3125186"/>
              <a:ext cx="3529634" cy="2961389"/>
              <a:chOff x="8077216" y="3073428"/>
              <a:chExt cx="3529634" cy="2961389"/>
            </a:xfrm>
          </p:grpSpPr>
          <p:grpSp>
            <p:nvGrpSpPr>
              <p:cNvPr id="68" name="Agrupar 67">
                <a:extLst>
                  <a:ext uri="{FF2B5EF4-FFF2-40B4-BE49-F238E27FC236}">
                    <a16:creationId xmlns:a16="http://schemas.microsoft.com/office/drawing/2014/main" id="{0917DD0C-08C9-58E3-B715-5F5019CF0FD5}"/>
                  </a:ext>
                </a:extLst>
              </p:cNvPr>
              <p:cNvGrpSpPr/>
              <p:nvPr/>
            </p:nvGrpSpPr>
            <p:grpSpPr>
              <a:xfrm>
                <a:off x="8077216" y="3073428"/>
                <a:ext cx="3529634" cy="2961389"/>
                <a:chOff x="8077216" y="3073428"/>
                <a:chExt cx="3529634" cy="2961389"/>
              </a:xfrm>
            </p:grpSpPr>
            <p:grpSp>
              <p:nvGrpSpPr>
                <p:cNvPr id="41" name="Agrupar 40">
                  <a:extLst>
                    <a:ext uri="{FF2B5EF4-FFF2-40B4-BE49-F238E27FC236}">
                      <a16:creationId xmlns:a16="http://schemas.microsoft.com/office/drawing/2014/main" id="{4D30728D-750B-52A8-449B-6F59AA9C7A43}"/>
                    </a:ext>
                  </a:extLst>
                </p:cNvPr>
                <p:cNvGrpSpPr/>
                <p:nvPr/>
              </p:nvGrpSpPr>
              <p:grpSpPr>
                <a:xfrm>
                  <a:off x="8077933" y="3073428"/>
                  <a:ext cx="3416061" cy="365125"/>
                  <a:chOff x="8274163" y="3099249"/>
                  <a:chExt cx="3416061" cy="365125"/>
                </a:xfrm>
              </p:grpSpPr>
              <p:grpSp>
                <p:nvGrpSpPr>
                  <p:cNvPr id="34" name="Agrupar 33">
                    <a:extLst>
                      <a:ext uri="{FF2B5EF4-FFF2-40B4-BE49-F238E27FC236}">
                        <a16:creationId xmlns:a16="http://schemas.microsoft.com/office/drawing/2014/main" id="{EDCC64C0-542E-8854-30E9-FF629B538985}"/>
                      </a:ext>
                    </a:extLst>
                  </p:cNvPr>
                  <p:cNvGrpSpPr/>
                  <p:nvPr/>
                </p:nvGrpSpPr>
                <p:grpSpPr>
                  <a:xfrm>
                    <a:off x="8274163" y="3099249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35" name="Retângulo 34">
                      <a:extLst>
                        <a:ext uri="{FF2B5EF4-FFF2-40B4-BE49-F238E27FC236}">
                          <a16:creationId xmlns:a16="http://schemas.microsoft.com/office/drawing/2014/main" id="{4870AAB3-E058-BA34-84D5-7E76D359D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36" name="Conexão reta unidirecional 35">
                      <a:extLst>
                        <a:ext uri="{FF2B5EF4-FFF2-40B4-BE49-F238E27FC236}">
                          <a16:creationId xmlns:a16="http://schemas.microsoft.com/office/drawing/2014/main" id="{903B473E-8CEC-8DBA-2D6B-08F91078751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91574" y="4830791"/>
                      <a:ext cx="341606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80CA67F7-2CC0-3BCD-3C90-010EC5B39588}"/>
                      </a:ext>
                    </a:extLst>
                  </p:cNvPr>
                  <p:cNvSpPr/>
                  <p:nvPr/>
                </p:nvSpPr>
                <p:spPr>
                  <a:xfrm>
                    <a:off x="9923966" y="3214471"/>
                    <a:ext cx="116457" cy="12939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45" name="CaixaDeTexto 44">
                  <a:extLst>
                    <a:ext uri="{FF2B5EF4-FFF2-40B4-BE49-F238E27FC236}">
                      <a16:creationId xmlns:a16="http://schemas.microsoft.com/office/drawing/2014/main" id="{22984C6B-0964-B541-D3B7-E2652526CB0F}"/>
                    </a:ext>
                  </a:extLst>
                </p:cNvPr>
                <p:cNvSpPr txBox="1"/>
                <p:nvPr/>
              </p:nvSpPr>
              <p:spPr>
                <a:xfrm>
                  <a:off x="11320732" y="3263755"/>
                  <a:ext cx="2825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PT" sz="1200" b="1" i="0" dirty="0">
                      <a:effectLst/>
                      <a:latin typeface="arial" panose="020B0604020202020204" pitchFamily="34" charset="0"/>
                    </a:rPr>
                    <a:t>t</a:t>
                  </a:r>
                  <a:endParaRPr lang="pt-PT" sz="1200" dirty="0"/>
                </a:p>
              </p:txBody>
            </p:sp>
            <p:grpSp>
              <p:nvGrpSpPr>
                <p:cNvPr id="58" name="Agrupar 57">
                  <a:extLst>
                    <a:ext uri="{FF2B5EF4-FFF2-40B4-BE49-F238E27FC236}">
                      <a16:creationId xmlns:a16="http://schemas.microsoft.com/office/drawing/2014/main" id="{2ABFC7EB-7DA4-7536-453D-C7C6297FADF2}"/>
                    </a:ext>
                  </a:extLst>
                </p:cNvPr>
                <p:cNvGrpSpPr/>
                <p:nvPr/>
              </p:nvGrpSpPr>
              <p:grpSpPr>
                <a:xfrm>
                  <a:off x="8077216" y="3602009"/>
                  <a:ext cx="3525312" cy="478791"/>
                  <a:chOff x="8077935" y="3584483"/>
                  <a:chExt cx="3525312" cy="478791"/>
                </a:xfrm>
              </p:grpSpPr>
              <p:grpSp>
                <p:nvGrpSpPr>
                  <p:cNvPr id="42" name="Agrupar 41">
                    <a:extLst>
                      <a:ext uri="{FF2B5EF4-FFF2-40B4-BE49-F238E27FC236}">
                        <a16:creationId xmlns:a16="http://schemas.microsoft.com/office/drawing/2014/main" id="{7951C9AF-A376-4562-D326-DF4CCCCD688D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35" y="3584483"/>
                    <a:ext cx="3416061" cy="365125"/>
                    <a:chOff x="8274166" y="3602024"/>
                    <a:chExt cx="3416061" cy="365125"/>
                  </a:xfrm>
                </p:grpSpPr>
                <p:grpSp>
                  <p:nvGrpSpPr>
                    <p:cNvPr id="30" name="Agrupar 29">
                      <a:extLst>
                        <a:ext uri="{FF2B5EF4-FFF2-40B4-BE49-F238E27FC236}">
                          <a16:creationId xmlns:a16="http://schemas.microsoft.com/office/drawing/2014/main" id="{4DFBC740-6F5A-60AA-B3F3-6A753E01D0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4166" y="3602024"/>
                      <a:ext cx="3416061" cy="365125"/>
                      <a:chOff x="8091574" y="4648228"/>
                      <a:chExt cx="3416061" cy="365125"/>
                    </a:xfrm>
                  </p:grpSpPr>
                  <p:sp>
                    <p:nvSpPr>
                      <p:cNvPr id="31" name="Retângulo 30">
                        <a:extLst>
                          <a:ext uri="{FF2B5EF4-FFF2-40B4-BE49-F238E27FC236}">
                            <a16:creationId xmlns:a16="http://schemas.microsoft.com/office/drawing/2014/main" id="{ACC81539-8608-7433-3DF8-56B44E2D64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12677" y="4648228"/>
                        <a:ext cx="2173856" cy="365125"/>
                      </a:xfrm>
                      <a:prstGeom prst="rect">
                        <a:avLst/>
                      </a:prstGeom>
                      <a:solidFill>
                        <a:srgbClr val="ECD9DD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cxnSp>
                    <p:nvCxnSpPr>
                      <p:cNvPr id="32" name="Conexão reta unidirecional 31">
                        <a:extLst>
                          <a:ext uri="{FF2B5EF4-FFF2-40B4-BE49-F238E27FC236}">
                            <a16:creationId xmlns:a16="http://schemas.microsoft.com/office/drawing/2014/main" id="{07F47448-DB15-2CAD-0B2A-D19F720A141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91574" y="4830791"/>
                        <a:ext cx="34160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59538991-A4FA-6A39-AC42-716D6FCD7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5739" y="3658435"/>
                      <a:ext cx="232913" cy="25879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</p:grpSp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00329120-C462-853C-BC4E-B30E755159B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2" y="3786275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  <p:grpSp>
              <p:nvGrpSpPr>
                <p:cNvPr id="57" name="Agrupar 56">
                  <a:extLst>
                    <a:ext uri="{FF2B5EF4-FFF2-40B4-BE49-F238E27FC236}">
                      <a16:creationId xmlns:a16="http://schemas.microsoft.com/office/drawing/2014/main" id="{88D64949-FCA6-DE41-5825-8ABD0B0B1DE9}"/>
                    </a:ext>
                  </a:extLst>
                </p:cNvPr>
                <p:cNvGrpSpPr/>
                <p:nvPr/>
              </p:nvGrpSpPr>
              <p:grpSpPr>
                <a:xfrm>
                  <a:off x="8081536" y="4583325"/>
                  <a:ext cx="3525314" cy="507419"/>
                  <a:chOff x="8077932" y="4091900"/>
                  <a:chExt cx="3525314" cy="507419"/>
                </a:xfrm>
              </p:grpSpPr>
              <p:grpSp>
                <p:nvGrpSpPr>
                  <p:cNvPr id="18" name="Agrupar 17">
                    <a:extLst>
                      <a:ext uri="{FF2B5EF4-FFF2-40B4-BE49-F238E27FC236}">
                        <a16:creationId xmlns:a16="http://schemas.microsoft.com/office/drawing/2014/main" id="{969A96C0-2685-CA6D-FE4F-0B754320F42A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32" y="4091900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17" name="Retângulo 16">
                      <a:extLst>
                        <a:ext uri="{FF2B5EF4-FFF2-40B4-BE49-F238E27FC236}">
                          <a16:creationId xmlns:a16="http://schemas.microsoft.com/office/drawing/2014/main" id="{4CD885C1-52E3-0B7A-BFB5-0332C266F8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16" name="Agrupar 15">
                      <a:extLst>
                        <a:ext uri="{FF2B5EF4-FFF2-40B4-BE49-F238E27FC236}">
                          <a16:creationId xmlns:a16="http://schemas.microsoft.com/office/drawing/2014/main" id="{727B5998-0356-1C0F-2F2A-F1EFEDF225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1574" y="4710726"/>
                      <a:ext cx="3416061" cy="258792"/>
                      <a:chOff x="8091577" y="4710727"/>
                      <a:chExt cx="3416061" cy="258792"/>
                    </a:xfrm>
                  </p:grpSpPr>
                  <p:cxnSp>
                    <p:nvCxnSpPr>
                      <p:cNvPr id="12" name="Conexão reta unidirecional 11">
                        <a:extLst>
                          <a:ext uri="{FF2B5EF4-FFF2-40B4-BE49-F238E27FC236}">
                            <a16:creationId xmlns:a16="http://schemas.microsoft.com/office/drawing/2014/main" id="{99B6E127-4E57-9857-F1AE-1842053D4FE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91577" y="4830792"/>
                        <a:ext cx="34160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" name="Oval 12">
                        <a:extLst>
                          <a:ext uri="{FF2B5EF4-FFF2-40B4-BE49-F238E27FC236}">
                            <a16:creationId xmlns:a16="http://schemas.microsoft.com/office/drawing/2014/main" id="{371385A0-68C5-D1AD-DC5A-3DE689A83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83147" y="4710727"/>
                        <a:ext cx="232913" cy="25879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15" name="Oval 14">
                        <a:extLst>
                          <a:ext uri="{FF2B5EF4-FFF2-40B4-BE49-F238E27FC236}">
                            <a16:creationId xmlns:a16="http://schemas.microsoft.com/office/drawing/2014/main" id="{D8D33FB6-5382-4CE0-65A0-FBB3F30FB7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41374" y="4775427"/>
                        <a:ext cx="116457" cy="129391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1D8551B0-0C54-F578-B256-7A090BB1699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1" y="4322320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  <p:grpSp>
              <p:nvGrpSpPr>
                <p:cNvPr id="56" name="Agrupar 55">
                  <a:extLst>
                    <a:ext uri="{FF2B5EF4-FFF2-40B4-BE49-F238E27FC236}">
                      <a16:creationId xmlns:a16="http://schemas.microsoft.com/office/drawing/2014/main" id="{BB5E0018-E561-E918-999B-605A8F9A0CF9}"/>
                    </a:ext>
                  </a:extLst>
                </p:cNvPr>
                <p:cNvGrpSpPr/>
                <p:nvPr/>
              </p:nvGrpSpPr>
              <p:grpSpPr>
                <a:xfrm>
                  <a:off x="8077927" y="5117831"/>
                  <a:ext cx="3525320" cy="916986"/>
                  <a:chOff x="8077925" y="4647765"/>
                  <a:chExt cx="3525320" cy="916986"/>
                </a:xfrm>
              </p:grpSpPr>
              <p:grpSp>
                <p:nvGrpSpPr>
                  <p:cNvPr id="19" name="Agrupar 18">
                    <a:extLst>
                      <a:ext uri="{FF2B5EF4-FFF2-40B4-BE49-F238E27FC236}">
                        <a16:creationId xmlns:a16="http://schemas.microsoft.com/office/drawing/2014/main" id="{62BF0474-FC35-8091-D697-4C7EB1DF3341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26" y="4647765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20" name="Retângulo 19">
                      <a:extLst>
                        <a:ext uri="{FF2B5EF4-FFF2-40B4-BE49-F238E27FC236}">
                          <a16:creationId xmlns:a16="http://schemas.microsoft.com/office/drawing/2014/main" id="{72233698-3725-605B-86AA-3C41FE7E4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21" name="Agrupar 20">
                      <a:extLst>
                        <a:ext uri="{FF2B5EF4-FFF2-40B4-BE49-F238E27FC236}">
                          <a16:creationId xmlns:a16="http://schemas.microsoft.com/office/drawing/2014/main" id="{2C48FDEB-0701-86B0-4C1B-05F24019F0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1574" y="4766094"/>
                      <a:ext cx="3416061" cy="129391"/>
                      <a:chOff x="8091577" y="4766095"/>
                      <a:chExt cx="3416061" cy="129391"/>
                    </a:xfrm>
                  </p:grpSpPr>
                  <p:cxnSp>
                    <p:nvCxnSpPr>
                      <p:cNvPr id="22" name="Conexão reta unidirecional 21">
                        <a:extLst>
                          <a:ext uri="{FF2B5EF4-FFF2-40B4-BE49-F238E27FC236}">
                            <a16:creationId xmlns:a16="http://schemas.microsoft.com/office/drawing/2014/main" id="{5E2D8E4C-F578-8FF8-D9E0-A926F7C0039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91577" y="4830792"/>
                        <a:ext cx="34160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Oval 23">
                        <a:extLst>
                          <a:ext uri="{FF2B5EF4-FFF2-40B4-BE49-F238E27FC236}">
                            <a16:creationId xmlns:a16="http://schemas.microsoft.com/office/drawing/2014/main" id="{877BC0AA-BE37-DA72-AAD4-E2BF85A9F9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07075" y="4766095"/>
                        <a:ext cx="116457" cy="129391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25" name="Agrupar 24">
                    <a:extLst>
                      <a:ext uri="{FF2B5EF4-FFF2-40B4-BE49-F238E27FC236}">
                        <a16:creationId xmlns:a16="http://schemas.microsoft.com/office/drawing/2014/main" id="{B15F0D39-CFA2-EFC5-8EFD-64F56BC5F0B5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25" y="5105901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26" name="Retângulo 25">
                      <a:extLst>
                        <a:ext uri="{FF2B5EF4-FFF2-40B4-BE49-F238E27FC236}">
                          <a16:creationId xmlns:a16="http://schemas.microsoft.com/office/drawing/2014/main" id="{B1927866-3AA0-DBD8-F54E-B6F6D735C0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28" name="Conexão reta unidirecional 27">
                      <a:extLst>
                        <a:ext uri="{FF2B5EF4-FFF2-40B4-BE49-F238E27FC236}">
                          <a16:creationId xmlns:a16="http://schemas.microsoft.com/office/drawing/2014/main" id="{70168BFB-997A-DA4E-5772-FE2CB7A0F34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91574" y="4830791"/>
                      <a:ext cx="341606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8" name="CaixaDeTexto 47">
                    <a:extLst>
                      <a:ext uri="{FF2B5EF4-FFF2-40B4-BE49-F238E27FC236}">
                        <a16:creationId xmlns:a16="http://schemas.microsoft.com/office/drawing/2014/main" id="{6961C1C1-3FCE-E954-47F4-6D9A4479CA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0" y="4886081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  <p:sp>
                <p:nvSpPr>
                  <p:cNvPr id="49" name="CaixaDeTexto 48">
                    <a:extLst>
                      <a:ext uri="{FF2B5EF4-FFF2-40B4-BE49-F238E27FC236}">
                        <a16:creationId xmlns:a16="http://schemas.microsoft.com/office/drawing/2014/main" id="{E5903EA1-43D6-61F4-B453-75254520D4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011" y="5287752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  <p:grpSp>
              <p:nvGrpSpPr>
                <p:cNvPr id="59" name="Agrupar 58">
                  <a:extLst>
                    <a:ext uri="{FF2B5EF4-FFF2-40B4-BE49-F238E27FC236}">
                      <a16:creationId xmlns:a16="http://schemas.microsoft.com/office/drawing/2014/main" id="{08CBDE29-4856-2FAB-B167-5011A199EABE}"/>
                    </a:ext>
                  </a:extLst>
                </p:cNvPr>
                <p:cNvGrpSpPr/>
                <p:nvPr/>
              </p:nvGrpSpPr>
              <p:grpSpPr>
                <a:xfrm>
                  <a:off x="8077216" y="4044289"/>
                  <a:ext cx="3525312" cy="478791"/>
                  <a:chOff x="8077935" y="3584483"/>
                  <a:chExt cx="3525312" cy="478791"/>
                </a:xfrm>
              </p:grpSpPr>
              <p:grpSp>
                <p:nvGrpSpPr>
                  <p:cNvPr id="62" name="Agrupar 61">
                    <a:extLst>
                      <a:ext uri="{FF2B5EF4-FFF2-40B4-BE49-F238E27FC236}">
                        <a16:creationId xmlns:a16="http://schemas.microsoft.com/office/drawing/2014/main" id="{649E1880-9BFA-7254-19E9-B790EC142D90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35" y="3584483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64" name="Retângulo 63">
                      <a:extLst>
                        <a:ext uri="{FF2B5EF4-FFF2-40B4-BE49-F238E27FC236}">
                          <a16:creationId xmlns:a16="http://schemas.microsoft.com/office/drawing/2014/main" id="{D0B7F2EE-80CB-386A-9445-EB84A24A1C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65" name="Conexão reta unidirecional 64">
                      <a:extLst>
                        <a:ext uri="{FF2B5EF4-FFF2-40B4-BE49-F238E27FC236}">
                          <a16:creationId xmlns:a16="http://schemas.microsoft.com/office/drawing/2014/main" id="{48A80118-E581-D569-31C8-ED8F000CA66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91574" y="4830791"/>
                      <a:ext cx="341606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F50DAC2B-3796-87EA-0ED0-310A5038DDF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2" y="3786275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AED6DB8-A3BE-C122-3975-590D00BBD891}"/>
                  </a:ext>
                </a:extLst>
              </p:cNvPr>
              <p:cNvSpPr/>
              <p:nvPr/>
            </p:nvSpPr>
            <p:spPr>
              <a:xfrm>
                <a:off x="8327032" y="4162155"/>
                <a:ext cx="116457" cy="1293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14D9EA1-E92B-1B78-BB08-E7C40B46B611}"/>
                  </a:ext>
                </a:extLst>
              </p:cNvPr>
              <p:cNvSpPr/>
              <p:nvPr/>
            </p:nvSpPr>
            <p:spPr>
              <a:xfrm>
                <a:off x="9668788" y="4095466"/>
                <a:ext cx="232913" cy="25879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C1FCAF68-8F5B-7F5C-5D78-7BF048E1CC0C}"/>
                </a:ext>
              </a:extLst>
            </p:cNvPr>
            <p:cNvGrpSpPr/>
            <p:nvPr/>
          </p:nvGrpSpPr>
          <p:grpSpPr>
            <a:xfrm>
              <a:off x="7856884" y="2392442"/>
              <a:ext cx="2267481" cy="617861"/>
              <a:chOff x="8194588" y="1562942"/>
              <a:chExt cx="2267481" cy="617861"/>
            </a:xfrm>
          </p:grpSpPr>
          <p:grpSp>
            <p:nvGrpSpPr>
              <p:cNvPr id="72" name="Agrupar 71">
                <a:extLst>
                  <a:ext uri="{FF2B5EF4-FFF2-40B4-BE49-F238E27FC236}">
                    <a16:creationId xmlns:a16="http://schemas.microsoft.com/office/drawing/2014/main" id="{995BBCC0-73E3-DF55-D479-D411A2AC65E8}"/>
                  </a:ext>
                </a:extLst>
              </p:cNvPr>
              <p:cNvGrpSpPr/>
              <p:nvPr/>
            </p:nvGrpSpPr>
            <p:grpSpPr>
              <a:xfrm>
                <a:off x="8194588" y="1903804"/>
                <a:ext cx="2267481" cy="276999"/>
                <a:chOff x="8194588" y="1903804"/>
                <a:chExt cx="2267481" cy="276999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98A6E04-5067-A150-4ADE-260ED2AB77C9}"/>
                    </a:ext>
                  </a:extLst>
                </p:cNvPr>
                <p:cNvSpPr/>
                <p:nvPr/>
              </p:nvSpPr>
              <p:spPr>
                <a:xfrm>
                  <a:off x="8194588" y="1914543"/>
                  <a:ext cx="232913" cy="2587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200" dirty="0"/>
                </a:p>
              </p:txBody>
            </p:sp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9C64DEFF-AF59-F237-F7E8-7EDB640E4814}"/>
                    </a:ext>
                  </a:extLst>
                </p:cNvPr>
                <p:cNvSpPr txBox="1"/>
                <p:nvPr/>
              </p:nvSpPr>
              <p:spPr>
                <a:xfrm>
                  <a:off x="8443488" y="1903804"/>
                  <a:ext cx="20185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 dirty="0"/>
                    <a:t>Analistas</a:t>
                  </a:r>
                </a:p>
              </p:txBody>
            </p:sp>
          </p:grpSp>
          <p:grpSp>
            <p:nvGrpSpPr>
              <p:cNvPr id="71" name="Agrupar 70">
                <a:extLst>
                  <a:ext uri="{FF2B5EF4-FFF2-40B4-BE49-F238E27FC236}">
                    <a16:creationId xmlns:a16="http://schemas.microsoft.com/office/drawing/2014/main" id="{1D9642FE-93E5-49C5-58E2-BB2714491338}"/>
                  </a:ext>
                </a:extLst>
              </p:cNvPr>
              <p:cNvGrpSpPr/>
              <p:nvPr/>
            </p:nvGrpSpPr>
            <p:grpSpPr>
              <a:xfrm>
                <a:off x="8252817" y="1562942"/>
                <a:ext cx="2209252" cy="276999"/>
                <a:chOff x="8207549" y="1580541"/>
                <a:chExt cx="2209252" cy="276999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6EB757E-BFB2-4C58-20F1-B404F1963471}"/>
                    </a:ext>
                  </a:extLst>
                </p:cNvPr>
                <p:cNvSpPr/>
                <p:nvPr/>
              </p:nvSpPr>
              <p:spPr>
                <a:xfrm>
                  <a:off x="8207549" y="1656699"/>
                  <a:ext cx="116457" cy="12939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200"/>
                </a:p>
              </p:txBody>
            </p:sp>
            <p:sp>
              <p:nvSpPr>
                <p:cNvPr id="70" name="CaixaDeTexto 69">
                  <a:extLst>
                    <a:ext uri="{FF2B5EF4-FFF2-40B4-BE49-F238E27FC236}">
                      <a16:creationId xmlns:a16="http://schemas.microsoft.com/office/drawing/2014/main" id="{92FFA223-8244-55C9-6D01-F5676F20337B}"/>
                    </a:ext>
                  </a:extLst>
                </p:cNvPr>
                <p:cNvSpPr txBox="1"/>
                <p:nvPr/>
              </p:nvSpPr>
              <p:spPr>
                <a:xfrm>
                  <a:off x="8398220" y="1580541"/>
                  <a:ext cx="20185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 dirty="0" err="1"/>
                    <a:t>PyCCD</a:t>
                  </a:r>
                  <a:endParaRPr lang="pt-PT" sz="12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482258062"/>
      </p:ext>
    </p:extLst>
  </p:cSld>
  <p:clrMapOvr>
    <a:masterClrMapping/>
  </p:clrMapOvr>
  <p:transition spd="slow" advClick="0" advTm="600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49344F-3E35-ABC4-A7FC-13C42CA58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6</a:t>
            </a:fld>
            <a:endParaRPr lang="pt-P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BC61381-22E2-707D-A019-ABADC8EC2D5E}"/>
                  </a:ext>
                </a:extLst>
              </p:cNvPr>
              <p:cNvSpPr txBox="1"/>
              <p:nvPr/>
            </p:nvSpPr>
            <p:spPr>
              <a:xfrm>
                <a:off x="6764730" y="1857759"/>
                <a:ext cx="4964502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PT" b="1" dirty="0"/>
                  <a:t>Só são considerados pontos em que há deteções:</a:t>
                </a:r>
                <a14:m>
                  <m:oMath xmlns:m="http://schemas.openxmlformats.org/officeDocument/2006/math">
                    <m:r>
                      <a:rPr lang="pt-PT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𝑁𝐷𝑉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𝑚𝑎𝑔𝑛𝑖𝑡𝑢𝑑𝑒</m:t>
                        </m:r>
                      </m:sub>
                    </m:sSub>
                    <m:r>
                      <a:rPr lang="pt-P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pt-PT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BC61381-22E2-707D-A019-ABADC8EC2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730" y="1857759"/>
                <a:ext cx="4964502" cy="668901"/>
              </a:xfrm>
              <a:prstGeom prst="rect">
                <a:avLst/>
              </a:prstGeom>
              <a:blipFill>
                <a:blip r:embed="rId3"/>
                <a:stretch>
                  <a:fillRect l="-1106" t="-5505" r="-983" b="-1192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圆角矩形 12">
            <a:extLst>
              <a:ext uri="{FF2B5EF4-FFF2-40B4-BE49-F238E27FC236}">
                <a16:creationId xmlns:a16="http://schemas.microsoft.com/office/drawing/2014/main" id="{444C06F6-C10D-3B71-DB9C-C89C4AE6F328}"/>
              </a:ext>
            </a:extLst>
          </p:cNvPr>
          <p:cNvSpPr/>
          <p:nvPr/>
        </p:nvSpPr>
        <p:spPr>
          <a:xfrm>
            <a:off x="495025" y="245064"/>
            <a:ext cx="6061050" cy="457200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3" name="文本框 10">
            <a:extLst>
              <a:ext uri="{FF2B5EF4-FFF2-40B4-BE49-F238E27FC236}">
                <a16:creationId xmlns:a16="http://schemas.microsoft.com/office/drawing/2014/main" id="{005C7BCB-0DFC-1CD4-BB94-47D83A7ACD73}"/>
              </a:ext>
            </a:extLst>
          </p:cNvPr>
          <p:cNvSpPr txBox="1"/>
          <p:nvPr/>
        </p:nvSpPr>
        <p:spPr>
          <a:xfrm>
            <a:off x="658855" y="321159"/>
            <a:ext cx="5733390" cy="305009"/>
          </a:xfrm>
          <a:prstGeom prst="rect">
            <a:avLst/>
          </a:prstGeom>
          <a:noFill/>
        </p:spPr>
        <p:txBody>
          <a:bodyPr wrap="square" rtlCol="0">
            <a:normAutofit fontScale="625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Análise dos resultados obtidos pelo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PyCCD</a:t>
            </a:r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: deteções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8167DB82-F1B5-37A0-5E52-E91431C88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361215"/>
              </p:ext>
            </p:extLst>
          </p:nvPr>
        </p:nvGraphicFramePr>
        <p:xfrm>
          <a:off x="588579" y="4265056"/>
          <a:ext cx="450304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948">
                  <a:extLst>
                    <a:ext uri="{9D8B030D-6E8A-4147-A177-3AD203B41FA5}">
                      <a16:colId xmlns:a16="http://schemas.microsoft.com/office/drawing/2014/main" val="3944004844"/>
                    </a:ext>
                  </a:extLst>
                </a:gridCol>
                <a:gridCol w="1320547">
                  <a:extLst>
                    <a:ext uri="{9D8B030D-6E8A-4147-A177-3AD203B41FA5}">
                      <a16:colId xmlns:a16="http://schemas.microsoft.com/office/drawing/2014/main" val="2006554191"/>
                    </a:ext>
                  </a:extLst>
                </a:gridCol>
                <a:gridCol w="1301546">
                  <a:extLst>
                    <a:ext uri="{9D8B030D-6E8A-4147-A177-3AD203B41FA5}">
                      <a16:colId xmlns:a16="http://schemas.microsoft.com/office/drawing/2014/main" val="195005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THEIA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2400" dirty="0"/>
                        <a:t>GEE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040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Aumentos de NDVI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776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Diminuições de NDVI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2088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1798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263074"/>
                  </a:ext>
                </a:extLst>
              </a:tr>
            </a:tbl>
          </a:graphicData>
        </a:graphic>
      </p:graphicFrame>
      <p:pic>
        <p:nvPicPr>
          <p:cNvPr id="20" name="Imagem 19" descr="Uma imagem com texto, captura de ecrã, Gráfico, diagrama&#10;&#10;Descrição gerada automaticamente">
            <a:extLst>
              <a:ext uri="{FF2B5EF4-FFF2-40B4-BE49-F238E27FC236}">
                <a16:creationId xmlns:a16="http://schemas.microsoft.com/office/drawing/2014/main" id="{765C3F4C-ED40-0A01-72CC-974E6B3F4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3" y="779988"/>
            <a:ext cx="6255368" cy="3368276"/>
          </a:xfrm>
          <a:prstGeom prst="rect">
            <a:avLst/>
          </a:prstGeom>
        </p:spPr>
      </p:pic>
      <p:pic>
        <p:nvPicPr>
          <p:cNvPr id="15" name="Imagem 14" descr="Uma imagem com texto, Gráfico, diagrama, captura de ecrã&#10;&#10;Descrição gerada automaticamente">
            <a:extLst>
              <a:ext uri="{FF2B5EF4-FFF2-40B4-BE49-F238E27FC236}">
                <a16:creationId xmlns:a16="http://schemas.microsoft.com/office/drawing/2014/main" id="{5770D739-2442-13B8-6D26-2AD40714C9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981" y="3419236"/>
            <a:ext cx="636814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83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0"/>
    </mc:Choice>
    <mc:Fallback>
      <p:transition spd="slow" advTm="600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7E24BE8-2E8F-F6D7-509B-5E2BB078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7</a:t>
            </a:fld>
            <a:endParaRPr lang="pt-PT"/>
          </a:p>
        </p:txBody>
      </p:sp>
      <p:pic>
        <p:nvPicPr>
          <p:cNvPr id="6" name="Imagem 5" descr="Uma imagem com texto, file, diagrama, mapa&#10;&#10;Descrição gerada automaticamente">
            <a:extLst>
              <a:ext uri="{FF2B5EF4-FFF2-40B4-BE49-F238E27FC236}">
                <a16:creationId xmlns:a16="http://schemas.microsoft.com/office/drawing/2014/main" id="{7C9BC262-34E1-A230-026A-0C9EEF7954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2081"/>
          <a:stretch/>
        </p:blipFill>
        <p:spPr>
          <a:xfrm>
            <a:off x="98130" y="43696"/>
            <a:ext cx="5831116" cy="4894076"/>
          </a:xfrm>
          <a:prstGeom prst="rect">
            <a:avLst/>
          </a:prstGeom>
        </p:spPr>
      </p:pic>
      <p:pic>
        <p:nvPicPr>
          <p:cNvPr id="55" name="Imagem 54" descr="Uma imagem com texto, file, diagrama, mapa&#10;&#10;Descrição gerada automaticamente">
            <a:extLst>
              <a:ext uri="{FF2B5EF4-FFF2-40B4-BE49-F238E27FC236}">
                <a16:creationId xmlns:a16="http://schemas.microsoft.com/office/drawing/2014/main" id="{1AC2DD05-2714-59EC-0DC4-6E1F7CA737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20"/>
          <a:stretch/>
        </p:blipFill>
        <p:spPr>
          <a:xfrm>
            <a:off x="6281320" y="1717191"/>
            <a:ext cx="5817079" cy="4998099"/>
          </a:xfrm>
          <a:prstGeom prst="rect">
            <a:avLst/>
          </a:prstGeom>
        </p:spPr>
      </p:pic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53E506A-C1B7-EBC2-C0F2-576E70CEA15C}"/>
              </a:ext>
            </a:extLst>
          </p:cNvPr>
          <p:cNvGrpSpPr/>
          <p:nvPr/>
        </p:nvGrpSpPr>
        <p:grpSpPr>
          <a:xfrm>
            <a:off x="633677" y="4999834"/>
            <a:ext cx="6172887" cy="1796887"/>
            <a:chOff x="1090877" y="5041258"/>
            <a:chExt cx="6172887" cy="179688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EA9E0582-5F97-3B2D-42D4-7EF72179B2B7}"/>
                </a:ext>
              </a:extLst>
            </p:cNvPr>
            <p:cNvGrpSpPr/>
            <p:nvPr/>
          </p:nvGrpSpPr>
          <p:grpSpPr>
            <a:xfrm>
              <a:off x="1707763" y="5097001"/>
              <a:ext cx="3418856" cy="1741144"/>
              <a:chOff x="8077216" y="3073428"/>
              <a:chExt cx="3529634" cy="2961389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3045B4F3-F0D6-E8B3-4C23-0E81E4501C0F}"/>
                  </a:ext>
                </a:extLst>
              </p:cNvPr>
              <p:cNvGrpSpPr/>
              <p:nvPr/>
            </p:nvGrpSpPr>
            <p:grpSpPr>
              <a:xfrm>
                <a:off x="8077216" y="3073428"/>
                <a:ext cx="3529634" cy="2961389"/>
                <a:chOff x="8077216" y="3073428"/>
                <a:chExt cx="3529634" cy="2961389"/>
              </a:xfrm>
            </p:grpSpPr>
            <p:grpSp>
              <p:nvGrpSpPr>
                <p:cNvPr id="18" name="Agrupar 17">
                  <a:extLst>
                    <a:ext uri="{FF2B5EF4-FFF2-40B4-BE49-F238E27FC236}">
                      <a16:creationId xmlns:a16="http://schemas.microsoft.com/office/drawing/2014/main" id="{A940D51A-56AA-90DD-F1BE-F239F4DCF7FD}"/>
                    </a:ext>
                  </a:extLst>
                </p:cNvPr>
                <p:cNvGrpSpPr/>
                <p:nvPr/>
              </p:nvGrpSpPr>
              <p:grpSpPr>
                <a:xfrm>
                  <a:off x="8077933" y="3073428"/>
                  <a:ext cx="3416061" cy="365125"/>
                  <a:chOff x="8274163" y="3099249"/>
                  <a:chExt cx="3416061" cy="365125"/>
                </a:xfrm>
              </p:grpSpPr>
              <p:grpSp>
                <p:nvGrpSpPr>
                  <p:cNvPr id="51" name="Agrupar 50">
                    <a:extLst>
                      <a:ext uri="{FF2B5EF4-FFF2-40B4-BE49-F238E27FC236}">
                        <a16:creationId xmlns:a16="http://schemas.microsoft.com/office/drawing/2014/main" id="{2FB412D4-9270-84F9-032A-CB2A1F914744}"/>
                      </a:ext>
                    </a:extLst>
                  </p:cNvPr>
                  <p:cNvGrpSpPr/>
                  <p:nvPr/>
                </p:nvGrpSpPr>
                <p:grpSpPr>
                  <a:xfrm>
                    <a:off x="8274163" y="3099249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53" name="Retângulo 52">
                      <a:extLst>
                        <a:ext uri="{FF2B5EF4-FFF2-40B4-BE49-F238E27FC236}">
                          <a16:creationId xmlns:a16="http://schemas.microsoft.com/office/drawing/2014/main" id="{E307E188-96B1-D66A-AAF5-F3F523216F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54" name="Conexão reta unidirecional 53">
                      <a:extLst>
                        <a:ext uri="{FF2B5EF4-FFF2-40B4-BE49-F238E27FC236}">
                          <a16:creationId xmlns:a16="http://schemas.microsoft.com/office/drawing/2014/main" id="{94068E21-AE45-F713-8773-5FC5674028C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91574" y="4830791"/>
                      <a:ext cx="341606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31B63108-C633-CD24-0038-7BD285E6DDD3}"/>
                      </a:ext>
                    </a:extLst>
                  </p:cNvPr>
                  <p:cNvSpPr/>
                  <p:nvPr/>
                </p:nvSpPr>
                <p:spPr>
                  <a:xfrm>
                    <a:off x="9923966" y="3214471"/>
                    <a:ext cx="116457" cy="129391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/>
                  </a:p>
                </p:txBody>
              </p:sp>
            </p:grp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3B139F29-A832-225C-1266-665E43449654}"/>
                    </a:ext>
                  </a:extLst>
                </p:cNvPr>
                <p:cNvSpPr txBox="1"/>
                <p:nvPr/>
              </p:nvSpPr>
              <p:spPr>
                <a:xfrm>
                  <a:off x="11320732" y="3263755"/>
                  <a:ext cx="282515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PT" sz="1200" b="1" i="0" dirty="0">
                      <a:effectLst/>
                      <a:latin typeface="arial" panose="020B0604020202020204" pitchFamily="34" charset="0"/>
                    </a:rPr>
                    <a:t>t</a:t>
                  </a:r>
                  <a:endParaRPr lang="pt-PT" sz="1200" dirty="0"/>
                </a:p>
              </p:txBody>
            </p:sp>
            <p:grpSp>
              <p:nvGrpSpPr>
                <p:cNvPr id="20" name="Agrupar 19">
                  <a:extLst>
                    <a:ext uri="{FF2B5EF4-FFF2-40B4-BE49-F238E27FC236}">
                      <a16:creationId xmlns:a16="http://schemas.microsoft.com/office/drawing/2014/main" id="{1CB373A1-4A38-6617-2A05-61C470E74739}"/>
                    </a:ext>
                  </a:extLst>
                </p:cNvPr>
                <p:cNvGrpSpPr/>
                <p:nvPr/>
              </p:nvGrpSpPr>
              <p:grpSpPr>
                <a:xfrm>
                  <a:off x="8077216" y="3602009"/>
                  <a:ext cx="3525312" cy="478791"/>
                  <a:chOff x="8077935" y="3584483"/>
                  <a:chExt cx="3525312" cy="478791"/>
                </a:xfrm>
              </p:grpSpPr>
              <p:grpSp>
                <p:nvGrpSpPr>
                  <p:cNvPr id="45" name="Agrupar 44">
                    <a:extLst>
                      <a:ext uri="{FF2B5EF4-FFF2-40B4-BE49-F238E27FC236}">
                        <a16:creationId xmlns:a16="http://schemas.microsoft.com/office/drawing/2014/main" id="{9177B69A-C123-5808-B748-33605E529C13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35" y="3584483"/>
                    <a:ext cx="3416061" cy="365125"/>
                    <a:chOff x="8274166" y="3602024"/>
                    <a:chExt cx="3416061" cy="365125"/>
                  </a:xfrm>
                </p:grpSpPr>
                <p:grpSp>
                  <p:nvGrpSpPr>
                    <p:cNvPr id="47" name="Agrupar 46">
                      <a:extLst>
                        <a:ext uri="{FF2B5EF4-FFF2-40B4-BE49-F238E27FC236}">
                          <a16:creationId xmlns:a16="http://schemas.microsoft.com/office/drawing/2014/main" id="{5DCDC6F7-02A5-8B4D-D9E7-56D0D3823D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274166" y="3602024"/>
                      <a:ext cx="3416061" cy="365125"/>
                      <a:chOff x="8091574" y="4648228"/>
                      <a:chExt cx="3416061" cy="365125"/>
                    </a:xfrm>
                  </p:grpSpPr>
                  <p:sp>
                    <p:nvSpPr>
                      <p:cNvPr id="49" name="Retângulo 48">
                        <a:extLst>
                          <a:ext uri="{FF2B5EF4-FFF2-40B4-BE49-F238E27FC236}">
                            <a16:creationId xmlns:a16="http://schemas.microsoft.com/office/drawing/2014/main" id="{998E3743-F701-835C-BDD9-47565EC20D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712677" y="4648228"/>
                        <a:ext cx="2173856" cy="365125"/>
                      </a:xfrm>
                      <a:prstGeom prst="rect">
                        <a:avLst/>
                      </a:prstGeom>
                      <a:solidFill>
                        <a:srgbClr val="ECD9DD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cxnSp>
                    <p:nvCxnSpPr>
                      <p:cNvPr id="50" name="Conexão reta unidirecional 49">
                        <a:extLst>
                          <a:ext uri="{FF2B5EF4-FFF2-40B4-BE49-F238E27FC236}">
                            <a16:creationId xmlns:a16="http://schemas.microsoft.com/office/drawing/2014/main" id="{403CC28D-E2F5-4D1F-D70E-22D01616C8F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91574" y="4830791"/>
                        <a:ext cx="34160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8E74E04B-08F6-C42F-FDD9-9AA5D03895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65739" y="3658435"/>
                      <a:ext cx="232913" cy="258792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 dirty="0"/>
                    </a:p>
                  </p:txBody>
                </p:sp>
              </p:grpSp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6191D091-1C62-BE04-F5F8-49D7561F96F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2" y="3786275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  <p:grpSp>
              <p:nvGrpSpPr>
                <p:cNvPr id="21" name="Agrupar 20">
                  <a:extLst>
                    <a:ext uri="{FF2B5EF4-FFF2-40B4-BE49-F238E27FC236}">
                      <a16:creationId xmlns:a16="http://schemas.microsoft.com/office/drawing/2014/main" id="{A4CA2EE0-C8A7-E191-7384-B08811D8D201}"/>
                    </a:ext>
                  </a:extLst>
                </p:cNvPr>
                <p:cNvGrpSpPr/>
                <p:nvPr/>
              </p:nvGrpSpPr>
              <p:grpSpPr>
                <a:xfrm>
                  <a:off x="8081536" y="4583325"/>
                  <a:ext cx="3525314" cy="507419"/>
                  <a:chOff x="8077932" y="4091900"/>
                  <a:chExt cx="3525314" cy="507419"/>
                </a:xfrm>
              </p:grpSpPr>
              <p:grpSp>
                <p:nvGrpSpPr>
                  <p:cNvPr id="38" name="Agrupar 37">
                    <a:extLst>
                      <a:ext uri="{FF2B5EF4-FFF2-40B4-BE49-F238E27FC236}">
                        <a16:creationId xmlns:a16="http://schemas.microsoft.com/office/drawing/2014/main" id="{4A75A7FF-8541-5C89-1686-3922FED82A68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32" y="4091900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40" name="Retângulo 39">
                      <a:extLst>
                        <a:ext uri="{FF2B5EF4-FFF2-40B4-BE49-F238E27FC236}">
                          <a16:creationId xmlns:a16="http://schemas.microsoft.com/office/drawing/2014/main" id="{9B83AD76-E0BD-B7D3-AB56-A42F46BEA8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41" name="Agrupar 40">
                      <a:extLst>
                        <a:ext uri="{FF2B5EF4-FFF2-40B4-BE49-F238E27FC236}">
                          <a16:creationId xmlns:a16="http://schemas.microsoft.com/office/drawing/2014/main" id="{E818624C-C96E-8E84-DC4F-223A3B1791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1574" y="4710726"/>
                      <a:ext cx="3416061" cy="258792"/>
                      <a:chOff x="8091577" y="4710727"/>
                      <a:chExt cx="3416061" cy="258792"/>
                    </a:xfrm>
                  </p:grpSpPr>
                  <p:cxnSp>
                    <p:nvCxnSpPr>
                      <p:cNvPr id="42" name="Conexão reta unidirecional 41">
                        <a:extLst>
                          <a:ext uri="{FF2B5EF4-FFF2-40B4-BE49-F238E27FC236}">
                            <a16:creationId xmlns:a16="http://schemas.microsoft.com/office/drawing/2014/main" id="{78B8C9DD-7F23-3E2B-D536-E1D30B287EE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91577" y="4830792"/>
                        <a:ext cx="34160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Oval 42">
                        <a:extLst>
                          <a:ext uri="{FF2B5EF4-FFF2-40B4-BE49-F238E27FC236}">
                            <a16:creationId xmlns:a16="http://schemas.microsoft.com/office/drawing/2014/main" id="{54F31D92-7250-D116-355B-8ED456F3DF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83147" y="4710727"/>
                        <a:ext cx="232913" cy="258792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  <p:sp>
                    <p:nvSpPr>
                      <p:cNvPr id="44" name="Oval 43">
                        <a:extLst>
                          <a:ext uri="{FF2B5EF4-FFF2-40B4-BE49-F238E27FC236}">
                            <a16:creationId xmlns:a16="http://schemas.microsoft.com/office/drawing/2014/main" id="{47E105A3-DF4F-2624-1367-38D8AF2B54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741374" y="4775427"/>
                        <a:ext cx="116457" cy="129391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DC83E747-6236-04AE-7305-49D0751440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1" y="4322320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  <p:grpSp>
              <p:nvGrpSpPr>
                <p:cNvPr id="22" name="Agrupar 21">
                  <a:extLst>
                    <a:ext uri="{FF2B5EF4-FFF2-40B4-BE49-F238E27FC236}">
                      <a16:creationId xmlns:a16="http://schemas.microsoft.com/office/drawing/2014/main" id="{6247B535-7483-68D8-4992-E2482033BF90}"/>
                    </a:ext>
                  </a:extLst>
                </p:cNvPr>
                <p:cNvGrpSpPr/>
                <p:nvPr/>
              </p:nvGrpSpPr>
              <p:grpSpPr>
                <a:xfrm>
                  <a:off x="8077927" y="5117831"/>
                  <a:ext cx="3525320" cy="916986"/>
                  <a:chOff x="8077925" y="4647765"/>
                  <a:chExt cx="3525320" cy="916986"/>
                </a:xfrm>
              </p:grpSpPr>
              <p:grpSp>
                <p:nvGrpSpPr>
                  <p:cNvPr id="28" name="Agrupar 27">
                    <a:extLst>
                      <a:ext uri="{FF2B5EF4-FFF2-40B4-BE49-F238E27FC236}">
                        <a16:creationId xmlns:a16="http://schemas.microsoft.com/office/drawing/2014/main" id="{AA7E3D90-FE47-3055-38F7-A631EDE9CA6E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26" y="4647765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34" name="Retângulo 33">
                      <a:extLst>
                        <a:ext uri="{FF2B5EF4-FFF2-40B4-BE49-F238E27FC236}">
                          <a16:creationId xmlns:a16="http://schemas.microsoft.com/office/drawing/2014/main" id="{F0B1C8F9-D3F6-8DAC-2E28-4A6FAD3FC3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grpSp>
                  <p:nvGrpSpPr>
                    <p:cNvPr id="35" name="Agrupar 34">
                      <a:extLst>
                        <a:ext uri="{FF2B5EF4-FFF2-40B4-BE49-F238E27FC236}">
                          <a16:creationId xmlns:a16="http://schemas.microsoft.com/office/drawing/2014/main" id="{0CAEFDE3-D572-7658-CBC3-8CB925F15A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091574" y="4766094"/>
                      <a:ext cx="3416061" cy="129391"/>
                      <a:chOff x="8091577" y="4766095"/>
                      <a:chExt cx="3416061" cy="129391"/>
                    </a:xfrm>
                  </p:grpSpPr>
                  <p:cxnSp>
                    <p:nvCxnSpPr>
                      <p:cNvPr id="36" name="Conexão reta unidirecional 35">
                        <a:extLst>
                          <a:ext uri="{FF2B5EF4-FFF2-40B4-BE49-F238E27FC236}">
                            <a16:creationId xmlns:a16="http://schemas.microsoft.com/office/drawing/2014/main" id="{BC89AC04-D062-9BDF-21F8-38038D2B80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8091577" y="4830792"/>
                        <a:ext cx="3416061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7" name="Oval 36">
                        <a:extLst>
                          <a:ext uri="{FF2B5EF4-FFF2-40B4-BE49-F238E27FC236}">
                            <a16:creationId xmlns:a16="http://schemas.microsoft.com/office/drawing/2014/main" id="{92359B07-BC82-80A1-BF38-A2C7406EA6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07075" y="4766095"/>
                        <a:ext cx="116457" cy="129391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pt-PT"/>
                      </a:p>
                    </p:txBody>
                  </p:sp>
                </p:grpSp>
              </p:grpSp>
              <p:grpSp>
                <p:nvGrpSpPr>
                  <p:cNvPr id="29" name="Agrupar 28">
                    <a:extLst>
                      <a:ext uri="{FF2B5EF4-FFF2-40B4-BE49-F238E27FC236}">
                        <a16:creationId xmlns:a16="http://schemas.microsoft.com/office/drawing/2014/main" id="{14B378F8-6289-D425-7746-015F7CA3841F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25" y="5105901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32" name="Retângulo 31">
                      <a:extLst>
                        <a:ext uri="{FF2B5EF4-FFF2-40B4-BE49-F238E27FC236}">
                          <a16:creationId xmlns:a16="http://schemas.microsoft.com/office/drawing/2014/main" id="{6C6C1423-E19D-3029-3E41-1F4FCCF14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33" name="Conexão reta unidirecional 32">
                      <a:extLst>
                        <a:ext uri="{FF2B5EF4-FFF2-40B4-BE49-F238E27FC236}">
                          <a16:creationId xmlns:a16="http://schemas.microsoft.com/office/drawing/2014/main" id="{5E163778-3FB0-AF0A-A062-E1EEF64E3E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91574" y="4830791"/>
                      <a:ext cx="341606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CaixaDeTexto 29">
                    <a:extLst>
                      <a:ext uri="{FF2B5EF4-FFF2-40B4-BE49-F238E27FC236}">
                        <a16:creationId xmlns:a16="http://schemas.microsoft.com/office/drawing/2014/main" id="{5A49D048-1F19-9A7E-C76C-8A8C5470EF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0" y="4886081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  <p:sp>
                <p:nvSpPr>
                  <p:cNvPr id="31" name="CaixaDeTexto 30">
                    <a:extLst>
                      <a:ext uri="{FF2B5EF4-FFF2-40B4-BE49-F238E27FC236}">
                        <a16:creationId xmlns:a16="http://schemas.microsoft.com/office/drawing/2014/main" id="{1D722F89-1FB9-5C6E-ED60-A9C4442E383D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011" y="5287752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  <p:grpSp>
              <p:nvGrpSpPr>
                <p:cNvPr id="23" name="Agrupar 22">
                  <a:extLst>
                    <a:ext uri="{FF2B5EF4-FFF2-40B4-BE49-F238E27FC236}">
                      <a16:creationId xmlns:a16="http://schemas.microsoft.com/office/drawing/2014/main" id="{7016AD2D-189A-D44A-2748-47990E4DC190}"/>
                    </a:ext>
                  </a:extLst>
                </p:cNvPr>
                <p:cNvGrpSpPr/>
                <p:nvPr/>
              </p:nvGrpSpPr>
              <p:grpSpPr>
                <a:xfrm>
                  <a:off x="8077216" y="4044289"/>
                  <a:ext cx="3525312" cy="478791"/>
                  <a:chOff x="8077935" y="3584483"/>
                  <a:chExt cx="3525312" cy="478791"/>
                </a:xfrm>
              </p:grpSpPr>
              <p:grpSp>
                <p:nvGrpSpPr>
                  <p:cNvPr id="24" name="Agrupar 23">
                    <a:extLst>
                      <a:ext uri="{FF2B5EF4-FFF2-40B4-BE49-F238E27FC236}">
                        <a16:creationId xmlns:a16="http://schemas.microsoft.com/office/drawing/2014/main" id="{DFC2DC65-7021-594A-7BB7-EE6AF9F70A26}"/>
                      </a:ext>
                    </a:extLst>
                  </p:cNvPr>
                  <p:cNvGrpSpPr/>
                  <p:nvPr/>
                </p:nvGrpSpPr>
                <p:grpSpPr>
                  <a:xfrm>
                    <a:off x="8077935" y="3584483"/>
                    <a:ext cx="3416061" cy="365125"/>
                    <a:chOff x="8091574" y="4648228"/>
                    <a:chExt cx="3416061" cy="365125"/>
                  </a:xfrm>
                </p:grpSpPr>
                <p:sp>
                  <p:nvSpPr>
                    <p:cNvPr id="26" name="Retângulo 25">
                      <a:extLst>
                        <a:ext uri="{FF2B5EF4-FFF2-40B4-BE49-F238E27FC236}">
                          <a16:creationId xmlns:a16="http://schemas.microsoft.com/office/drawing/2014/main" id="{CA76A769-DA1A-64C3-224D-AEC49CD65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12677" y="4648228"/>
                      <a:ext cx="2173856" cy="365125"/>
                    </a:xfrm>
                    <a:prstGeom prst="rect">
                      <a:avLst/>
                    </a:prstGeom>
                    <a:solidFill>
                      <a:srgbClr val="ECD9D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pt-PT"/>
                    </a:p>
                  </p:txBody>
                </p:sp>
                <p:cxnSp>
                  <p:nvCxnSpPr>
                    <p:cNvPr id="27" name="Conexão reta unidirecional 26">
                      <a:extLst>
                        <a:ext uri="{FF2B5EF4-FFF2-40B4-BE49-F238E27FC236}">
                          <a16:creationId xmlns:a16="http://schemas.microsoft.com/office/drawing/2014/main" id="{2741E2A1-4555-C345-0E35-F522B55162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8091574" y="4830791"/>
                      <a:ext cx="3416061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6BAA0E9E-950E-F954-FF46-9FDB7384F36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0732" y="3786275"/>
                    <a:ext cx="28251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pt-PT" sz="1200" b="1" i="0" dirty="0">
                        <a:effectLst/>
                        <a:latin typeface="arial" panose="020B0604020202020204" pitchFamily="34" charset="0"/>
                      </a:rPr>
                      <a:t>t</a:t>
                    </a:r>
                    <a:endParaRPr lang="pt-PT" sz="1200" dirty="0"/>
                  </a:p>
                </p:txBody>
              </p:sp>
            </p:grp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57DEF1A-15C5-6212-8BC0-A2D415224861}"/>
                  </a:ext>
                </a:extLst>
              </p:cNvPr>
              <p:cNvSpPr/>
              <p:nvPr/>
            </p:nvSpPr>
            <p:spPr>
              <a:xfrm>
                <a:off x="8327032" y="4162155"/>
                <a:ext cx="116457" cy="12939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4D890FF-2C38-2665-FB15-0D3AA9EF24F8}"/>
                  </a:ext>
                </a:extLst>
              </p:cNvPr>
              <p:cNvSpPr/>
              <p:nvPr/>
            </p:nvSpPr>
            <p:spPr>
              <a:xfrm>
                <a:off x="9668788" y="4095466"/>
                <a:ext cx="232913" cy="258792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C6BD30D6-FEBB-0405-4375-3227E6FF50E3}"/>
                </a:ext>
              </a:extLst>
            </p:cNvPr>
            <p:cNvGrpSpPr/>
            <p:nvPr/>
          </p:nvGrpSpPr>
          <p:grpSpPr>
            <a:xfrm>
              <a:off x="5258586" y="5700246"/>
              <a:ext cx="2005178" cy="479263"/>
              <a:chOff x="8194588" y="1562942"/>
              <a:chExt cx="2267481" cy="617861"/>
            </a:xfrm>
          </p:grpSpPr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C6A55B3E-17DD-D596-C023-F3AA64A1024A}"/>
                  </a:ext>
                </a:extLst>
              </p:cNvPr>
              <p:cNvGrpSpPr/>
              <p:nvPr/>
            </p:nvGrpSpPr>
            <p:grpSpPr>
              <a:xfrm>
                <a:off x="8194588" y="1903804"/>
                <a:ext cx="2267481" cy="276999"/>
                <a:chOff x="8194588" y="1903804"/>
                <a:chExt cx="2267481" cy="276999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EDE9B3D-160D-CDCC-A98D-0CB17DF9C87B}"/>
                    </a:ext>
                  </a:extLst>
                </p:cNvPr>
                <p:cNvSpPr/>
                <p:nvPr/>
              </p:nvSpPr>
              <p:spPr>
                <a:xfrm>
                  <a:off x="8194588" y="1914543"/>
                  <a:ext cx="232913" cy="258792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200" dirty="0"/>
                </a:p>
              </p:txBody>
            </p:sp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985215F0-8095-72AA-5A5B-4E716F5F2B69}"/>
                    </a:ext>
                  </a:extLst>
                </p:cNvPr>
                <p:cNvSpPr txBox="1"/>
                <p:nvPr/>
              </p:nvSpPr>
              <p:spPr>
                <a:xfrm>
                  <a:off x="8443488" y="1903804"/>
                  <a:ext cx="20185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 dirty="0"/>
                    <a:t>Analistas</a:t>
                  </a:r>
                </a:p>
              </p:txBody>
            </p:sp>
          </p:grpSp>
          <p:grpSp>
            <p:nvGrpSpPr>
              <p:cNvPr id="10" name="Agrupar 9">
                <a:extLst>
                  <a:ext uri="{FF2B5EF4-FFF2-40B4-BE49-F238E27FC236}">
                    <a16:creationId xmlns:a16="http://schemas.microsoft.com/office/drawing/2014/main" id="{407D17C4-D695-96D0-ABA5-FC8E0C5FE890}"/>
                  </a:ext>
                </a:extLst>
              </p:cNvPr>
              <p:cNvGrpSpPr/>
              <p:nvPr/>
            </p:nvGrpSpPr>
            <p:grpSpPr>
              <a:xfrm>
                <a:off x="8252817" y="1562942"/>
                <a:ext cx="2209252" cy="276999"/>
                <a:chOff x="8207549" y="1580541"/>
                <a:chExt cx="2209252" cy="276999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0E9977F-4510-1004-8555-D3F1757440C1}"/>
                    </a:ext>
                  </a:extLst>
                </p:cNvPr>
                <p:cNvSpPr/>
                <p:nvPr/>
              </p:nvSpPr>
              <p:spPr>
                <a:xfrm>
                  <a:off x="8207549" y="1656699"/>
                  <a:ext cx="116457" cy="129391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PT" sz="1200"/>
                </a:p>
              </p:txBody>
            </p: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AFABDC65-16A4-CF16-FCBE-44313A43C1CD}"/>
                    </a:ext>
                  </a:extLst>
                </p:cNvPr>
                <p:cNvSpPr txBox="1"/>
                <p:nvPr/>
              </p:nvSpPr>
              <p:spPr>
                <a:xfrm>
                  <a:off x="8398220" y="1580541"/>
                  <a:ext cx="201858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PT" sz="1200" dirty="0" err="1"/>
                    <a:t>PyCCD</a:t>
                  </a:r>
                  <a:endParaRPr lang="pt-PT" sz="1200" dirty="0"/>
                </a:p>
              </p:txBody>
            </p:sp>
          </p:grpSp>
        </p:grp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AB81C4F-4D58-7B7F-14C4-59882B7BD1E8}"/>
                </a:ext>
              </a:extLst>
            </p:cNvPr>
            <p:cNvSpPr txBox="1"/>
            <p:nvPr/>
          </p:nvSpPr>
          <p:spPr>
            <a:xfrm>
              <a:off x="1090877" y="5041258"/>
              <a:ext cx="445551" cy="3385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FP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02B9F51-D61B-CAA2-8D59-9A705511430B}"/>
                </a:ext>
              </a:extLst>
            </p:cNvPr>
            <p:cNvSpPr txBox="1"/>
            <p:nvPr/>
          </p:nvSpPr>
          <p:spPr>
            <a:xfrm>
              <a:off x="1092264" y="5475477"/>
              <a:ext cx="445551" cy="3385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FN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2E8771B3-7EB9-2895-1C57-642EB2E47925}"/>
                </a:ext>
              </a:extLst>
            </p:cNvPr>
            <p:cNvSpPr txBox="1"/>
            <p:nvPr/>
          </p:nvSpPr>
          <p:spPr>
            <a:xfrm>
              <a:off x="1090877" y="5944948"/>
              <a:ext cx="445551" cy="3385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VP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D9ABF057-10DB-D308-351D-66917C0AC6F5}"/>
                </a:ext>
              </a:extLst>
            </p:cNvPr>
            <p:cNvSpPr txBox="1"/>
            <p:nvPr/>
          </p:nvSpPr>
          <p:spPr>
            <a:xfrm>
              <a:off x="1090877" y="6344402"/>
              <a:ext cx="445551" cy="338554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PT" sz="1600" b="1" dirty="0"/>
                <a:t>VN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674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2000"/>
    </mc:Choice>
    <mc:Fallback>
      <p:transition spd="slow" advTm="60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2">
            <a:extLst>
              <a:ext uri="{FF2B5EF4-FFF2-40B4-BE49-F238E27FC236}">
                <a16:creationId xmlns:a16="http://schemas.microsoft.com/office/drawing/2014/main" id="{441EC7D3-ADA1-7110-AD0E-60F52B0CC2A3}"/>
              </a:ext>
            </a:extLst>
          </p:cNvPr>
          <p:cNvSpPr/>
          <p:nvPr/>
        </p:nvSpPr>
        <p:spPr>
          <a:xfrm>
            <a:off x="540328" y="210359"/>
            <a:ext cx="5555671" cy="462501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18" name="文本框 10">
            <a:extLst>
              <a:ext uri="{FF2B5EF4-FFF2-40B4-BE49-F238E27FC236}">
                <a16:creationId xmlns:a16="http://schemas.microsoft.com/office/drawing/2014/main" id="{0F7A327D-4360-32E0-3CD3-734D7F71E56B}"/>
              </a:ext>
            </a:extLst>
          </p:cNvPr>
          <p:cNvSpPr txBox="1"/>
          <p:nvPr/>
        </p:nvSpPr>
        <p:spPr>
          <a:xfrm>
            <a:off x="754753" y="266709"/>
            <a:ext cx="5126820" cy="406151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Verdadeiros Positivos -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Theia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FB932D5-4B1F-3C5F-432A-3CE4604E98FD}"/>
                  </a:ext>
                </a:extLst>
              </p:cNvPr>
              <p:cNvSpPr txBox="1"/>
              <p:nvPr/>
            </p:nvSpPr>
            <p:spPr>
              <a:xfrm>
                <a:off x="472169" y="743717"/>
                <a:ext cx="11247659" cy="1222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Eventos em que o</a:t>
                </a:r>
                <a:r>
                  <a:rPr lang="pt-PT" sz="1800" b="0" dirty="0"/>
                  <a:t> modelo está de acordo com os analistas, ou seja, onde existem diminuições de NDVI</a:t>
                </a:r>
                <a:r>
                  <a:rPr lang="pt-PT" dirty="0"/>
                  <a:t> (</a:t>
                </a:r>
                <a:r>
                  <a:rPr lang="pt-PT" dirty="0" err="1"/>
                  <a:t>i.e</a:t>
                </a:r>
                <a:r>
                  <a:rPr lang="pt-PT" dirty="0"/>
                  <a:t>, diferenças positivas de 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𝑁𝐷𝑉</m:t>
                    </m:r>
                    <m:sSub>
                      <m:sSub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𝑚𝑎𝑔𝑛𝑖𝑡𝑢𝑑𝑒</m:t>
                        </m:r>
                      </m:sub>
                    </m:sSub>
                  </m:oMath>
                </a14:m>
                <a:r>
                  <a:rPr lang="pt-PT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1628 eventos são VP.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 dirty="0"/>
                  <a:t>Os VP estão concentrados em áreas ardidas.</a:t>
                </a: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FB932D5-4B1F-3C5F-432A-3CE4604E9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69" y="743717"/>
                <a:ext cx="11247659" cy="1222899"/>
              </a:xfrm>
              <a:prstGeom prst="rect">
                <a:avLst/>
              </a:prstGeom>
              <a:blipFill>
                <a:blip r:embed="rId3"/>
                <a:stretch>
                  <a:fillRect l="-325" t="-2488" b="-696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3035D43-89AC-3752-C3BF-5A9A7328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8</a:t>
            </a:fld>
            <a:endParaRPr lang="pt-PT"/>
          </a:p>
        </p:txBody>
      </p:sp>
      <p:pic>
        <p:nvPicPr>
          <p:cNvPr id="8" name="Imagem 7" descr="Uma imagem com texto, diagrama, Gráfico, file&#10;&#10;Descrição gerada automaticamente">
            <a:extLst>
              <a:ext uri="{FF2B5EF4-FFF2-40B4-BE49-F238E27FC236}">
                <a16:creationId xmlns:a16="http://schemas.microsoft.com/office/drawing/2014/main" id="{2DBB9126-5371-7DA5-5456-8F0FFF345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87" y="1950290"/>
            <a:ext cx="8860771" cy="4771184"/>
          </a:xfrm>
          <a:prstGeom prst="rect">
            <a:avLst/>
          </a:prstGeom>
        </p:spPr>
      </p:pic>
      <p:pic>
        <p:nvPicPr>
          <p:cNvPr id="12" name="Imagem 11" descr="Uma imagem com texto, captura de ecrã, file, diagrama&#10;&#10;Descrição gerada automaticamente">
            <a:extLst>
              <a:ext uri="{FF2B5EF4-FFF2-40B4-BE49-F238E27FC236}">
                <a16:creationId xmlns:a16="http://schemas.microsoft.com/office/drawing/2014/main" id="{D1CCA0F9-9223-D61D-8945-07801E91C1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762445"/>
            <a:ext cx="3356602" cy="95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54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0000"/>
    </mc:Choice>
    <mc:Fallback>
      <p:transition spd="slow" advTm="60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C2BD36D-0FFA-63BB-C16B-2959D75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0C02B-85B6-4CCF-9D2F-A5388FA8EFFC}" type="slidenum">
              <a:rPr lang="pt-PT" smtClean="0"/>
              <a:t>9</a:t>
            </a:fld>
            <a:endParaRPr lang="pt-PT"/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E10845E5-7F23-9812-70E9-B6CE19EB8C08}"/>
              </a:ext>
            </a:extLst>
          </p:cNvPr>
          <p:cNvSpPr/>
          <p:nvPr/>
        </p:nvSpPr>
        <p:spPr>
          <a:xfrm>
            <a:off x="540329" y="250117"/>
            <a:ext cx="5555671" cy="427996"/>
          </a:xfrm>
          <a:prstGeom prst="roundRect">
            <a:avLst>
              <a:gd name="adj" fmla="val 50000"/>
            </a:avLst>
          </a:prstGeom>
          <a:solidFill>
            <a:srgbClr val="4CAAC6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B0503020204020204" pitchFamily="2" charset="-122"/>
              <a:cs typeface="Arial"/>
            </a:endParaRPr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id="{AB5365F1-9160-D41D-47B3-1639724FC17C}"/>
              </a:ext>
            </a:extLst>
          </p:cNvPr>
          <p:cNvSpPr txBox="1"/>
          <p:nvPr/>
        </p:nvSpPr>
        <p:spPr>
          <a:xfrm>
            <a:off x="754753" y="306467"/>
            <a:ext cx="5126820" cy="371646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lvl="0" algn="ctr"/>
            <a:r>
              <a:rPr lang="pt-PT" altLang="pt-PT" sz="2400" b="1" dirty="0">
                <a:latin typeface="Montserrat"/>
                <a:ea typeface="Montserrat"/>
                <a:cs typeface="Arial" panose="020B0604020202020204" pitchFamily="34" charset="0"/>
              </a:rPr>
              <a:t>Verdadeiros Positivos - </a:t>
            </a:r>
            <a:r>
              <a:rPr lang="pt-PT" altLang="pt-PT" sz="2400" b="1" dirty="0" err="1">
                <a:latin typeface="Montserrat"/>
                <a:ea typeface="Montserrat"/>
                <a:cs typeface="Arial" panose="020B0604020202020204" pitchFamily="34" charset="0"/>
              </a:rPr>
              <a:t>Theia</a:t>
            </a:r>
            <a:endParaRPr kumimoji="0" lang="zh-CN" alt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思源黑体 CN Bold" panose="020B0800000000000000" pitchFamily="34" charset="-122"/>
              <a:ea typeface="思源黑体 CN Bold" panose="020B0800000000000000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1695462-4D5A-C220-B704-CF3AFCEF66A4}"/>
              </a:ext>
            </a:extLst>
          </p:cNvPr>
          <p:cNvGrpSpPr/>
          <p:nvPr/>
        </p:nvGrpSpPr>
        <p:grpSpPr>
          <a:xfrm>
            <a:off x="3" y="1090882"/>
            <a:ext cx="6262774" cy="4945487"/>
            <a:chOff x="0" y="1047750"/>
            <a:chExt cx="6469811" cy="5175849"/>
          </a:xfrm>
        </p:grpSpPr>
        <p:pic>
          <p:nvPicPr>
            <p:cNvPr id="3" name="Imagem 2" descr="Uma imagem com texto, mapa, captura de ecrã, diagrama&#10;&#10;Descrição gerada automaticamente">
              <a:extLst>
                <a:ext uri="{FF2B5EF4-FFF2-40B4-BE49-F238E27FC236}">
                  <a16:creationId xmlns:a16="http://schemas.microsoft.com/office/drawing/2014/main" id="{A812C02A-7789-3C03-921D-BDAA96B96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47750"/>
              <a:ext cx="6469811" cy="5175849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914C3D6-BEC8-5C58-9022-3917FB968AB8}"/>
                </a:ext>
              </a:extLst>
            </p:cNvPr>
            <p:cNvSpPr/>
            <p:nvPr/>
          </p:nvSpPr>
          <p:spPr>
            <a:xfrm rot="2725466">
              <a:off x="3447773" y="4068729"/>
              <a:ext cx="1637059" cy="20122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3FA7B05-2268-BCD9-0778-4452A2A983DE}"/>
              </a:ext>
            </a:extLst>
          </p:cNvPr>
          <p:cNvGrpSpPr/>
          <p:nvPr/>
        </p:nvGrpSpPr>
        <p:grpSpPr>
          <a:xfrm>
            <a:off x="6256875" y="1090882"/>
            <a:ext cx="5794226" cy="4945487"/>
            <a:chOff x="6179256" y="1090883"/>
            <a:chExt cx="5715091" cy="4810195"/>
          </a:xfrm>
        </p:grpSpPr>
        <p:pic>
          <p:nvPicPr>
            <p:cNvPr id="12" name="Imagem 11" descr="Uma imagem com texto, captura de ecrã, mapa, diagrama&#10;&#10;Descrição gerada automaticamente">
              <a:extLst>
                <a:ext uri="{FF2B5EF4-FFF2-40B4-BE49-F238E27FC236}">
                  <a16:creationId xmlns:a16="http://schemas.microsoft.com/office/drawing/2014/main" id="{D54CB5E4-87A2-FA74-6C26-0FAC0AD560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50"/>
            <a:stretch/>
          </p:blipFill>
          <p:spPr>
            <a:xfrm>
              <a:off x="6179256" y="1090883"/>
              <a:ext cx="5715091" cy="4810195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2781CFA-89DB-2EF6-5287-D59FBDB63052}"/>
                </a:ext>
              </a:extLst>
            </p:cNvPr>
            <p:cNvSpPr/>
            <p:nvPr/>
          </p:nvSpPr>
          <p:spPr>
            <a:xfrm rot="2725466">
              <a:off x="9404926" y="3908149"/>
              <a:ext cx="1507572" cy="187005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952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000"/>
    </mc:Choice>
    <mc:Fallback>
      <p:transition spd="slow" advTm="60100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9555</TotalTime>
  <Words>879</Words>
  <Application>Microsoft Office PowerPoint</Application>
  <PresentationFormat>Ecrã Panorâmico</PresentationFormat>
  <Paragraphs>181</Paragraphs>
  <Slides>30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30</vt:i4>
      </vt:variant>
    </vt:vector>
  </HeadingPairs>
  <TitlesOfParts>
    <vt:vector size="42" baseType="lpstr">
      <vt:lpstr>Abadi</vt:lpstr>
      <vt:lpstr>Abadi Extra Light</vt:lpstr>
      <vt:lpstr>Arial</vt:lpstr>
      <vt:lpstr>Arial</vt:lpstr>
      <vt:lpstr>Calibri</vt:lpstr>
      <vt:lpstr>Calibri Light</vt:lpstr>
      <vt:lpstr>Cambria Math</vt:lpstr>
      <vt:lpstr>Montserrat</vt:lpstr>
      <vt:lpstr>庞门正道标题体</vt:lpstr>
      <vt:lpstr>思源黑体 CN Bold</vt:lpstr>
      <vt:lpstr>Tema do Office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Sara Patrícia Almeida Caetano</dc:creator>
  <cp:lastModifiedBy>Sara Patrícia Almeida Caetano</cp:lastModifiedBy>
  <cp:revision>209</cp:revision>
  <dcterms:created xsi:type="dcterms:W3CDTF">2024-02-06T17:07:28Z</dcterms:created>
  <dcterms:modified xsi:type="dcterms:W3CDTF">2024-02-19T10:48:51Z</dcterms:modified>
</cp:coreProperties>
</file>