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67"/>
  </p:handoutMasterIdLst>
  <p:sldIdLst>
    <p:sldId id="646" r:id="rId4"/>
    <p:sldId id="647" r:id="rId6"/>
    <p:sldId id="626" r:id="rId7"/>
    <p:sldId id="627" r:id="rId8"/>
    <p:sldId id="628" r:id="rId9"/>
    <p:sldId id="629" r:id="rId10"/>
    <p:sldId id="611" r:id="rId11"/>
    <p:sldId id="631" r:id="rId12"/>
    <p:sldId id="632" r:id="rId13"/>
    <p:sldId id="633" r:id="rId14"/>
    <p:sldId id="634" r:id="rId15"/>
    <p:sldId id="581" r:id="rId16"/>
    <p:sldId id="635" r:id="rId17"/>
    <p:sldId id="606" r:id="rId18"/>
    <p:sldId id="607" r:id="rId19"/>
    <p:sldId id="608" r:id="rId20"/>
    <p:sldId id="582" r:id="rId21"/>
    <p:sldId id="584" r:id="rId22"/>
    <p:sldId id="639" r:id="rId23"/>
    <p:sldId id="585" r:id="rId24"/>
    <p:sldId id="595" r:id="rId25"/>
    <p:sldId id="586" r:id="rId26"/>
    <p:sldId id="648" r:id="rId27"/>
    <p:sldId id="587" r:id="rId28"/>
    <p:sldId id="588" r:id="rId29"/>
    <p:sldId id="609" r:id="rId30"/>
    <p:sldId id="589" r:id="rId31"/>
    <p:sldId id="590" r:id="rId32"/>
    <p:sldId id="649" r:id="rId33"/>
    <p:sldId id="591" r:id="rId34"/>
    <p:sldId id="641" r:id="rId35"/>
    <p:sldId id="621" r:id="rId36"/>
    <p:sldId id="644" r:id="rId37"/>
    <p:sldId id="592" r:id="rId38"/>
    <p:sldId id="650" r:id="rId39"/>
    <p:sldId id="616" r:id="rId40"/>
    <p:sldId id="610" r:id="rId41"/>
    <p:sldId id="600" r:id="rId42"/>
    <p:sldId id="623" r:id="rId43"/>
    <p:sldId id="651" r:id="rId44"/>
    <p:sldId id="652" r:id="rId45"/>
    <p:sldId id="653" r:id="rId46"/>
    <p:sldId id="598" r:id="rId47"/>
    <p:sldId id="599" r:id="rId48"/>
    <p:sldId id="624" r:id="rId49"/>
    <p:sldId id="622" r:id="rId50"/>
    <p:sldId id="612" r:id="rId51"/>
    <p:sldId id="613" r:id="rId52"/>
    <p:sldId id="625" r:id="rId53"/>
    <p:sldId id="593" r:id="rId54"/>
    <p:sldId id="594" r:id="rId55"/>
    <p:sldId id="697" r:id="rId56"/>
    <p:sldId id="698" r:id="rId57"/>
    <p:sldId id="699" r:id="rId58"/>
    <p:sldId id="700" r:id="rId59"/>
    <p:sldId id="701" r:id="rId60"/>
    <p:sldId id="702" r:id="rId61"/>
    <p:sldId id="703" r:id="rId62"/>
    <p:sldId id="704" r:id="rId63"/>
    <p:sldId id="705" r:id="rId64"/>
    <p:sldId id="706" r:id="rId65"/>
    <p:sldId id="707" r:id="rId66"/>
  </p:sldIdLst>
  <p:sldSz cx="9144000" cy="6858000" type="screen4x3"/>
  <p:notesSz cx="6934200" cy="9398000"/>
  <p:custDataLst>
    <p:tags r:id="rId71"/>
  </p:custDataLst>
  <p:defaultTextStyle>
    <a:defPPr>
      <a:defRPr lang="en-US"/>
    </a:defPPr>
    <a:lvl1pPr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D3348"/>
    <a:srgbClr val="66FFFF"/>
    <a:srgbClr val="FFFF00"/>
    <a:srgbClr val="00FF00"/>
    <a:srgbClr val="10415C"/>
    <a:srgbClr val="103E58"/>
    <a:srgbClr val="0C2E40"/>
    <a:srgbClr val="FFCCCC"/>
    <a:srgbClr val="FFD5D5"/>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32" autoAdjust="0"/>
    <p:restoredTop sz="82322" autoAdjust="0"/>
  </p:normalViewPr>
  <p:slideViewPr>
    <p:cSldViewPr snapToGrid="0" snapToObjects="1" showGuides="1">
      <p:cViewPr varScale="1">
        <p:scale>
          <a:sx n="49" d="100"/>
          <a:sy n="49" d="100"/>
        </p:scale>
        <p:origin x="36"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75" d="100"/>
          <a:sy n="75" d="100"/>
        </p:scale>
        <p:origin x="-150" y="960"/>
      </p:cViewPr>
      <p:guideLst>
        <p:guide orient="horz" pos="2960"/>
        <p:guide pos="2184"/>
      </p:guideLst>
    </p:cSldViewPr>
  </p:notesViewPr>
  <p:gridSpacing cx="180023" cy="180023"/>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1" Type="http://schemas.openxmlformats.org/officeDocument/2006/relationships/tags" Target="tags/tag6.xml"/><Relationship Id="rId70" Type="http://schemas.openxmlformats.org/officeDocument/2006/relationships/tableStyles" Target="tableStyles.xml"/><Relationship Id="rId7" Type="http://schemas.openxmlformats.org/officeDocument/2006/relationships/slide" Target="slides/slide3.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algn="l" eaLnBrk="1" hangingPunct="1">
              <a:spcBef>
                <a:spcPct val="0"/>
              </a:spcBef>
              <a:buClrTx/>
              <a:buFontTx/>
              <a:buNone/>
              <a:defRPr sz="1200" b="0"/>
            </a:lvl1pPr>
          </a:lstStyle>
          <a:p>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algn="r" eaLnBrk="1" hangingPunct="1">
              <a:spcBef>
                <a:spcPct val="0"/>
              </a:spcBef>
              <a:buClrTx/>
              <a:buFontTx/>
              <a:buNone/>
              <a:defRPr sz="1200" b="0"/>
            </a:lvl1pPr>
          </a:lstStyle>
          <a:p>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lstStyle>
            <a:lvl1pPr algn="l" eaLnBrk="1" hangingPunct="1">
              <a:spcBef>
                <a:spcPct val="0"/>
              </a:spcBef>
              <a:buClrTx/>
              <a:buFontTx/>
              <a:buNone/>
              <a:defRPr sz="1200" b="0"/>
            </a:lvl1pPr>
          </a:lstStyle>
          <a:p>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lstStyle>
            <a:lvl1pPr algn="r" eaLnBrk="1" hangingPunct="1">
              <a:spcBef>
                <a:spcPct val="0"/>
              </a:spcBef>
              <a:buClrTx/>
              <a:buFontTx/>
              <a:buNone/>
              <a:defRPr sz="1200" b="0"/>
            </a:lvl1pPr>
          </a:lstStyle>
          <a:p>
            <a:fld id="{F0E520BC-4A89-4155-A0CE-C35B150F66B5}"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algn="l" eaLnBrk="1" hangingPunct="1">
              <a:spcBef>
                <a:spcPct val="0"/>
              </a:spcBef>
              <a:buClrTx/>
              <a:buFontTx/>
              <a:buNone/>
              <a:defRPr kumimoji="0" sz="1200" b="0"/>
            </a:lvl1pPr>
          </a:lstStyle>
          <a:p>
            <a:endParaRPr lang="zh-CN" altLang="en-US"/>
          </a:p>
        </p:txBody>
      </p:sp>
      <p:sp>
        <p:nvSpPr>
          <p:cNvPr id="2051"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3" name="Rectangle 5"/>
          <p:cNvSpPr>
            <a:spLocks noGrp="1" noChangeArrowheads="1"/>
          </p:cNvSpPr>
          <p:nvPr>
            <p:ph type="dt" idx="1"/>
          </p:nvPr>
        </p:nvSpPr>
        <p:spPr bwMode="auto">
          <a:xfrm>
            <a:off x="39624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lstStyle>
            <a:lvl1pPr algn="r" eaLnBrk="1" hangingPunct="1">
              <a:spcBef>
                <a:spcPct val="0"/>
              </a:spcBef>
              <a:buClrTx/>
              <a:buFontTx/>
              <a:buNone/>
              <a:defRPr kumimoji="0" sz="1200" b="0"/>
            </a:lvl1pPr>
          </a:lstStyle>
          <a:p>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lstStyle>
            <a:lvl1pPr algn="l" eaLnBrk="1" hangingPunct="1">
              <a:spcBef>
                <a:spcPct val="0"/>
              </a:spcBef>
              <a:buClrTx/>
              <a:buFontTx/>
              <a:buNone/>
              <a:defRPr kumimoji="0" sz="1200" b="0"/>
            </a:lvl1pPr>
          </a:lstStyle>
          <a:p>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lstStyle>
            <a:lvl1pPr algn="r" eaLnBrk="1" hangingPunct="1">
              <a:spcBef>
                <a:spcPct val="0"/>
              </a:spcBef>
              <a:buClrTx/>
              <a:buFontTx/>
              <a:buNone/>
              <a:defRPr kumimoji="0" sz="1200" b="0"/>
            </a:lvl1pPr>
          </a:lstStyle>
          <a:p>
            <a:fld id="{2CC6856F-63A5-4D9A-B659-5824269D6CD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C2A6F2-FD66-4B6C-8036-32C1B089F2A8}" type="slidenum">
              <a:rPr lang="zh-CN" altLang="en-US"/>
            </a:fld>
            <a:endParaRPr lang="en-US" altLang="zh-CN"/>
          </a:p>
        </p:txBody>
      </p:sp>
      <p:sp>
        <p:nvSpPr>
          <p:cNvPr id="394242" name="Rectangle 2"/>
          <p:cNvSpPr>
            <a:spLocks noGrp="1" noRot="1" noChangeAspect="1" noChangeArrowheads="1"/>
          </p:cNvSpPr>
          <p:nvPr>
            <p:ph type="sldImg"/>
          </p:nvPr>
        </p:nvSpPr>
        <p:spPr/>
      </p:sp>
      <p:sp>
        <p:nvSpPr>
          <p:cNvPr id="394243" name="Rectangle 3"/>
          <p:cNvSpPr>
            <a:spLocks noGrp="1" noChangeArrowheads="1"/>
          </p:cNvSpPr>
          <p:nvPr>
            <p:ph type="body" idx="1"/>
          </p:nvPr>
        </p:nvSpPr>
        <p:spPr/>
        <p:txBody>
          <a:bodyPr/>
          <a:lstStyle/>
          <a:p>
            <a:endParaRPr kumimoji="1" lang="zh-CN" altLang="zh-CN" sz="1800" kern="1200" dirty="0">
              <a:solidFill>
                <a:schemeClr val="tx1"/>
              </a:solidFill>
              <a:effectLst/>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AF80BC-54BF-4326-AA2F-1A7A196D186D}" type="slidenum">
              <a:rPr lang="zh-CN" altLang="en-US"/>
            </a:fld>
            <a:endParaRPr lang="en-US" altLang="zh-CN"/>
          </a:p>
        </p:txBody>
      </p:sp>
      <p:sp>
        <p:nvSpPr>
          <p:cNvPr id="1005570" name="Rectangle 2"/>
          <p:cNvSpPr>
            <a:spLocks noGrp="1" noRot="1" noChangeAspect="1" noChangeArrowheads="1" noTextEdit="1"/>
          </p:cNvSpPr>
          <p:nvPr>
            <p:ph type="sldImg"/>
          </p:nvPr>
        </p:nvSpPr>
        <p:spPr/>
      </p:sp>
      <p:sp>
        <p:nvSpPr>
          <p:cNvPr id="1005571" name="Rectangle 3"/>
          <p:cNvSpPr>
            <a:spLocks noGrp="1" noChangeArrowheads="1"/>
          </p:cNvSpPr>
          <p:nvPr>
            <p:ph type="body" idx="1"/>
          </p:nvPr>
        </p:nvSpPr>
        <p:spPr/>
        <p:txBody>
          <a:bodyPr/>
          <a:lstStyle/>
          <a:p>
            <a:pPr>
              <a:buFontTx/>
              <a:buChar char="•"/>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2DFB5D-E048-486C-BDA8-5120D97240F2}" type="slidenum">
              <a:rPr lang="zh-CN" altLang="en-US"/>
            </a:fld>
            <a:endParaRPr lang="en-US" altLang="zh-CN"/>
          </a:p>
        </p:txBody>
      </p:sp>
      <p:sp>
        <p:nvSpPr>
          <p:cNvPr id="1007618" name="Rectangle 2"/>
          <p:cNvSpPr>
            <a:spLocks noGrp="1" noRot="1" noChangeAspect="1" noChangeArrowheads="1" noTextEdit="1"/>
          </p:cNvSpPr>
          <p:nvPr>
            <p:ph type="sldImg"/>
          </p:nvPr>
        </p:nvSpPr>
        <p:spPr/>
      </p:sp>
      <p:sp>
        <p:nvSpPr>
          <p:cNvPr id="1007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947FD1-E2A7-4CE1-951A-B1FFCA54979B}" type="slidenum">
              <a:rPr lang="zh-CN" altLang="en-US"/>
            </a:fld>
            <a:endParaRPr lang="en-US" altLang="zh-CN"/>
          </a:p>
        </p:txBody>
      </p:sp>
      <p:sp>
        <p:nvSpPr>
          <p:cNvPr id="896002" name="Rectangle 2"/>
          <p:cNvSpPr>
            <a:spLocks noGrp="1" noRot="1" noChangeAspect="1" noChangeArrowheads="1"/>
          </p:cNvSpPr>
          <p:nvPr>
            <p:ph type="sldImg"/>
          </p:nvPr>
        </p:nvSpPr>
        <p:spPr/>
      </p:sp>
      <p:sp>
        <p:nvSpPr>
          <p:cNvPr id="896003" name="Rectangle 3"/>
          <p:cNvSpPr>
            <a:spLocks noGrp="1" noChangeArrowheads="1"/>
          </p:cNvSpPr>
          <p:nvPr>
            <p:ph type="body" idx="1"/>
          </p:nvPr>
        </p:nvSpPr>
        <p:spPr/>
        <p:txBody>
          <a:bodyPr/>
          <a:lstStyle/>
          <a:p>
            <a:pPr>
              <a:buFontTx/>
              <a:buChar char="•"/>
            </a:pPr>
            <a:r>
              <a:rPr lang="zh-CN" altLang="en-US" sz="1400" dirty="0">
                <a:solidFill>
                  <a:srgbClr val="66FFFF"/>
                </a:solidFill>
              </a:rPr>
              <a:t>名字的说明和名字的绑定还有静态和动态的概念。这是由操作系统支撑的。</a:t>
            </a:r>
            <a:endParaRPr lang="zh-CN" altLang="en-US" sz="1400" dirty="0">
              <a:solidFill>
                <a:srgbClr val="66FFFF"/>
              </a:solidFill>
            </a:endParaRPr>
          </a:p>
          <a:p>
            <a:pPr>
              <a:buFontTx/>
              <a:buChar char="•"/>
            </a:pPr>
            <a:r>
              <a:rPr lang="zh-CN" altLang="en-US" sz="1400" b="1" dirty="0">
                <a:solidFill>
                  <a:srgbClr val="66FFFF"/>
                </a:solidFill>
              </a:rPr>
              <a:t>运行环境要根据所编译的高级语言的特点考虑：</a:t>
            </a:r>
            <a:endParaRPr lang="zh-CN" altLang="en-US" sz="1400" b="1" dirty="0">
              <a:solidFill>
                <a:srgbClr val="66FFFF"/>
              </a:solidFill>
            </a:endParaRPr>
          </a:p>
          <a:p>
            <a:pPr>
              <a:buFontTx/>
              <a:buChar char="•"/>
            </a:pPr>
            <a:r>
              <a:rPr lang="zh-CN" altLang="en-US" sz="1400" b="1" dirty="0">
                <a:solidFill>
                  <a:srgbClr val="66FFFF"/>
                </a:solidFill>
              </a:rPr>
              <a:t>完全静态环境</a:t>
            </a:r>
            <a:r>
              <a:rPr lang="zh-CN" altLang="en-US" sz="1400" b="1" dirty="0">
                <a:solidFill>
                  <a:srgbClr val="66FFFF"/>
                </a:solidFill>
                <a:latin typeface="Arial" panose="020B0604020202020204" pitchFamily="34" charset="0"/>
              </a:rPr>
              <a:t>——</a:t>
            </a:r>
            <a:r>
              <a:rPr lang="zh-CN" altLang="en-US" sz="1400" dirty="0">
                <a:solidFill>
                  <a:srgbClr val="66FFFF"/>
                </a:solidFill>
              </a:rPr>
              <a:t>源语言</a:t>
            </a:r>
            <a:r>
              <a:rPr lang="zh-CN" altLang="en-US" sz="1400" u="sng" dirty="0">
                <a:solidFill>
                  <a:srgbClr val="66FFFF"/>
                </a:solidFill>
              </a:rPr>
              <a:t>不允许有可变体积的数据或待定属性的名字，不允许递归过程</a:t>
            </a:r>
            <a:r>
              <a:rPr lang="zh-CN" altLang="en-US" sz="1400" dirty="0">
                <a:solidFill>
                  <a:srgbClr val="66FFFF"/>
                </a:solidFill>
              </a:rPr>
              <a:t>，即在</a:t>
            </a:r>
            <a:r>
              <a:rPr lang="zh-CN" altLang="en-US" sz="1400" b="1" dirty="0">
                <a:solidFill>
                  <a:srgbClr val="66FFFF"/>
                </a:solidFill>
              </a:rPr>
              <a:t>编译时完全确定程序运行时所需的所有数据空间大小</a:t>
            </a:r>
            <a:r>
              <a:rPr lang="zh-CN" altLang="en-US" sz="1400" dirty="0">
                <a:solidFill>
                  <a:srgbClr val="66FFFF"/>
                </a:solidFill>
              </a:rPr>
              <a:t>。如，早期得 </a:t>
            </a:r>
            <a:r>
              <a:rPr lang="en-US" altLang="zh-CN" sz="1400" dirty="0">
                <a:solidFill>
                  <a:srgbClr val="66FFFF"/>
                </a:solidFill>
              </a:rPr>
              <a:t>FORTRAN/BASIC</a:t>
            </a:r>
            <a:r>
              <a:rPr lang="zh-CN" altLang="en-US" sz="1400" dirty="0">
                <a:solidFill>
                  <a:srgbClr val="66FFFF"/>
                </a:solidFill>
              </a:rPr>
              <a:t>。运行时只要加载地址头就可以了。</a:t>
            </a:r>
            <a:endParaRPr lang="zh-CN" altLang="en-US" sz="1400" dirty="0">
              <a:solidFill>
                <a:srgbClr val="66FFFF"/>
              </a:solidFill>
            </a:endParaRPr>
          </a:p>
          <a:p>
            <a:pPr>
              <a:buFontTx/>
              <a:buChar char="•"/>
            </a:pPr>
            <a:r>
              <a:rPr lang="zh-CN" altLang="en-US" sz="1400" b="1" dirty="0">
                <a:solidFill>
                  <a:srgbClr val="66FFFF"/>
                </a:solidFill>
              </a:rPr>
              <a:t>基于栈的环境</a:t>
            </a:r>
            <a:r>
              <a:rPr lang="zh-CN" altLang="en-US" sz="1400" b="1" dirty="0">
                <a:solidFill>
                  <a:srgbClr val="66FFFF"/>
                </a:solidFill>
                <a:latin typeface="Arial" panose="020B0604020202020204" pitchFamily="34" charset="0"/>
              </a:rPr>
              <a:t>——</a:t>
            </a:r>
            <a:r>
              <a:rPr lang="zh-CN" altLang="en-US" sz="1400" dirty="0">
                <a:solidFill>
                  <a:srgbClr val="66FFFF"/>
                </a:solidFill>
              </a:rPr>
              <a:t>将整个程序运行时使用的空间安排在一个栈里，每当调用一个函数时，所需的数据空间分配在当前的运行栈栈顶，函数结束释放此空间。动态！</a:t>
            </a:r>
            <a:endParaRPr lang="zh-CN" altLang="en-US" sz="1400" dirty="0">
              <a:solidFill>
                <a:srgbClr val="66FFFF"/>
              </a:solidFill>
            </a:endParaRPr>
          </a:p>
          <a:p>
            <a:pPr>
              <a:buFontTx/>
              <a:buChar char="•"/>
            </a:pPr>
            <a:r>
              <a:rPr lang="zh-CN" altLang="en-US" sz="1400" dirty="0">
                <a:solidFill>
                  <a:srgbClr val="66FFFF"/>
                </a:solidFill>
              </a:rPr>
              <a:t>对于</a:t>
            </a:r>
            <a:r>
              <a:rPr lang="zh-CN" altLang="en-US" sz="1400" b="1" dirty="0">
                <a:solidFill>
                  <a:srgbClr val="66FFFF"/>
                </a:solidFill>
              </a:rPr>
              <a:t>完全动态环境</a:t>
            </a:r>
            <a:r>
              <a:rPr lang="zh-CN" altLang="en-US" sz="1400" dirty="0">
                <a:solidFill>
                  <a:srgbClr val="66FFFF"/>
                </a:solidFill>
              </a:rPr>
              <a:t>在编译中时不存在的，数据区可以完全动态，但代码区没有完全动态的概念，总有一部分要进行驻留的。完全动态环境只存在于理论上。</a:t>
            </a:r>
            <a:r>
              <a:rPr lang="en-US" altLang="zh-CN" sz="1400" dirty="0">
                <a:solidFill>
                  <a:srgbClr val="66FFFF"/>
                </a:solidFill>
              </a:rPr>
              <a:t>LISP</a:t>
            </a:r>
            <a:r>
              <a:rPr lang="zh-CN" altLang="en-US" sz="1400" dirty="0">
                <a:solidFill>
                  <a:srgbClr val="66FFFF"/>
                </a:solidFill>
              </a:rPr>
              <a:t>语言就可以用。</a:t>
            </a:r>
            <a:endParaRPr lang="zh-CN" altLang="en-US" sz="1400" dirty="0">
              <a:solidFill>
                <a:srgbClr val="66FFFF"/>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E37200F-1B20-4463-825D-120AE05C0CFA}" type="slidenum">
              <a:rPr lang="zh-CN" altLang="en-US"/>
            </a:fld>
            <a:endParaRPr lang="en-US" altLang="zh-CN"/>
          </a:p>
        </p:txBody>
      </p:sp>
      <p:sp>
        <p:nvSpPr>
          <p:cNvPr id="1009666" name="Rectangle 2"/>
          <p:cNvSpPr>
            <a:spLocks noGrp="1" noRot="1" noChangeAspect="1" noChangeArrowheads="1" noTextEdit="1"/>
          </p:cNvSpPr>
          <p:nvPr>
            <p:ph type="sldImg"/>
          </p:nvPr>
        </p:nvSpPr>
        <p:spPr/>
      </p:sp>
      <p:sp>
        <p:nvSpPr>
          <p:cNvPr id="1009667" name="Rectangle 3"/>
          <p:cNvSpPr>
            <a:spLocks noGrp="1" noChangeArrowheads="1"/>
          </p:cNvSpPr>
          <p:nvPr>
            <p:ph type="body" idx="1"/>
          </p:nvPr>
        </p:nvSpPr>
        <p:spPr/>
        <p:txBody>
          <a:bodyPr/>
          <a:lstStyle/>
          <a:p>
            <a:pPr>
              <a:buFontTx/>
              <a:buChar char="•"/>
            </a:pPr>
            <a:r>
              <a:rPr lang="zh-CN" altLang="en-US" sz="1400" dirty="0"/>
              <a:t>考虑有静态分配，动态分配的2种方案的典型划分。目标区、静态数据区（常量、变量、临时变量）、栈区和堆区。</a:t>
            </a:r>
            <a:endParaRPr lang="zh-CN" altLang="en-US" sz="1400" dirty="0"/>
          </a:p>
          <a:p>
            <a:pPr>
              <a:buFontTx/>
              <a:buChar char="•"/>
            </a:pPr>
            <a:r>
              <a:rPr lang="zh-CN" altLang="en-US" sz="1400" dirty="0"/>
              <a:t>编译系统要从操作系统得到环境支持。编译程序对目标程序运行时的组织（设计运行环境和分配存储）  如通常存储区布局。</a:t>
            </a:r>
            <a:endParaRPr lang="zh-CN" altLang="en-US" sz="1400" dirty="0"/>
          </a:p>
          <a:p>
            <a:pPr lvl="1"/>
            <a:r>
              <a:rPr lang="en-US" altLang="zh-CN" b="1" dirty="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rPr>
              <a:t>1.</a:t>
            </a:r>
            <a:r>
              <a:rPr lang="zh-CN" altLang="en-US" b="1" dirty="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rPr>
              <a:t>目标程序区：</a:t>
            </a:r>
            <a:r>
              <a:rPr lang="zh-CN" altLang="en-US"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rPr>
              <a:t>存放目标程序；</a:t>
            </a:r>
            <a:r>
              <a:rPr lang="zh-CN" altLang="en-US" dirty="0"/>
              <a:t>源程序代码与可执行代码是一对一的关系，因此可以静态绑定。 </a:t>
            </a:r>
            <a:endParaRPr lang="zh-CN" altLang="en-US" dirty="0"/>
          </a:p>
          <a:p>
            <a:r>
              <a:rPr lang="zh-CN" altLang="en-US" dirty="0"/>
              <a:t>           </a:t>
            </a:r>
            <a:r>
              <a:rPr lang="en-US" altLang="zh-CN" dirty="0"/>
              <a:t>OOPL</a:t>
            </a:r>
            <a:r>
              <a:rPr lang="zh-CN" altLang="en-US" dirty="0"/>
              <a:t>允许对代码重置（</a:t>
            </a:r>
            <a:r>
              <a:rPr lang="en-US" altLang="zh-CN" dirty="0"/>
              <a:t>override</a:t>
            </a:r>
            <a:r>
              <a:rPr lang="zh-CN" altLang="en-US" dirty="0"/>
              <a:t>），因此代码也存在动态绑定问题。</a:t>
            </a:r>
            <a:endParaRPr lang="en-US" altLang="zh-CN"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endParaRPr>
          </a:p>
          <a:p>
            <a:pPr lvl="1"/>
            <a:r>
              <a:rPr lang="en-US" altLang="zh-CN" b="1" dirty="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rPr>
              <a:t>2.</a:t>
            </a:r>
            <a:r>
              <a:rPr lang="zh-CN" altLang="en-US" b="1" dirty="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rPr>
              <a:t>静态数据区：</a:t>
            </a:r>
            <a:r>
              <a:rPr lang="zh-CN" altLang="en-US"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rPr>
              <a:t>编译时可确定的占用存储空间大小的数据；</a:t>
            </a:r>
            <a:endParaRPr lang="en-US" altLang="zh-CN"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endParaRPr>
          </a:p>
          <a:p>
            <a:pPr lvl="1"/>
            <a:r>
              <a:rPr lang="en-US" altLang="zh-CN" b="1" dirty="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rPr>
              <a:t>3.</a:t>
            </a:r>
            <a:r>
              <a:rPr lang="zh-CN" altLang="en-US" b="1" dirty="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rPr>
              <a:t>运行栈区：</a:t>
            </a:r>
            <a:r>
              <a:rPr lang="zh-CN" altLang="en-US"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rPr>
              <a:t>运行时才能分配存储空间的数据区；</a:t>
            </a:r>
            <a:endParaRPr lang="en-US" altLang="zh-CN"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endParaRPr>
          </a:p>
          <a:p>
            <a:pPr lvl="1"/>
            <a:r>
              <a:rPr lang="en-US" altLang="zh-CN" b="1" dirty="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rPr>
              <a:t>4.</a:t>
            </a:r>
            <a:r>
              <a:rPr lang="zh-CN" altLang="en-US" b="1" dirty="0">
                <a:solidFill>
                  <a:srgbClr val="FF0000"/>
                </a:solidFill>
                <a:effectLst>
                  <a:outerShdw blurRad="38100" dist="38100" dir="2700000" algn="tl">
                    <a:srgbClr val="C0C0C0"/>
                  </a:outerShdw>
                </a:effectLst>
                <a:latin typeface="幼圆" panose="02010509060101010101" pitchFamily="49" charset="-122"/>
                <a:ea typeface="幼圆" panose="02010509060101010101" pitchFamily="49" charset="-122"/>
              </a:rPr>
              <a:t>堆区：</a:t>
            </a:r>
            <a:r>
              <a:rPr lang="zh-CN" altLang="en-US"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rPr>
              <a:t>用于用户动态申请存储空间。例如</a:t>
            </a:r>
            <a:r>
              <a:rPr lang="en-US" altLang="zh-CN"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rPr>
              <a:t>C</a:t>
            </a:r>
            <a:r>
              <a:rPr lang="zh-CN" altLang="en-US" b="1" dirty="0">
                <a:solidFill>
                  <a:srgbClr val="996600"/>
                </a:solidFill>
                <a:effectLst>
                  <a:outerShdw blurRad="38100" dist="38100" dir="2700000" algn="tl">
                    <a:srgbClr val="C0C0C0"/>
                  </a:outerShdw>
                </a:effectLst>
                <a:latin typeface="幼圆" panose="02010509060101010101" pitchFamily="49" charset="-122"/>
                <a:ea typeface="幼圆" panose="02010509060101010101" pitchFamily="49" charset="-122"/>
              </a:rPr>
              <a:t>语言的动态空间申请。栈和堆是对开的。</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668399-C78E-4BE6-AB3E-3A83556791CF}" type="slidenum">
              <a:rPr lang="zh-CN" altLang="en-US"/>
            </a:fld>
            <a:endParaRPr lang="en-US" altLang="zh-CN"/>
          </a:p>
        </p:txBody>
      </p:sp>
      <p:sp>
        <p:nvSpPr>
          <p:cNvPr id="947202" name="Rectangle 2"/>
          <p:cNvSpPr>
            <a:spLocks noGrp="1" noRot="1" noChangeAspect="1" noChangeArrowheads="1"/>
          </p:cNvSpPr>
          <p:nvPr>
            <p:ph type="sldImg"/>
          </p:nvPr>
        </p:nvSpPr>
        <p:spPr/>
      </p:sp>
      <p:sp>
        <p:nvSpPr>
          <p:cNvPr id="947203" name="Rectangle 3"/>
          <p:cNvSpPr>
            <a:spLocks noGrp="1" noChangeArrowheads="1"/>
          </p:cNvSpPr>
          <p:nvPr>
            <p:ph type="body" idx="1"/>
          </p:nvPr>
        </p:nvSpPr>
        <p:spPr/>
        <p:txBody>
          <a:bodyPr/>
          <a:lstStyle/>
          <a:p>
            <a:pPr>
              <a:buFontTx/>
              <a:buChar char="•"/>
            </a:pPr>
            <a:r>
              <a:rPr lang="zh-CN" altLang="en-US" sz="1400" b="1" dirty="0">
                <a:solidFill>
                  <a:srgbClr val="66FFFF"/>
                </a:solidFill>
              </a:rPr>
              <a:t>静态分配策略</a:t>
            </a:r>
            <a:r>
              <a:rPr lang="zh-CN" altLang="en-US" sz="1400" b="1" dirty="0">
                <a:solidFill>
                  <a:srgbClr val="66FFFF"/>
                </a:solidFill>
                <a:latin typeface="Arial" panose="020B0604020202020204" pitchFamily="34" charset="0"/>
              </a:rPr>
              <a:t>——</a:t>
            </a:r>
            <a:r>
              <a:rPr lang="zh-CN" altLang="en-US" sz="1400" dirty="0">
                <a:solidFill>
                  <a:srgbClr val="66FFFF"/>
                </a:solidFill>
              </a:rPr>
              <a:t>在</a:t>
            </a:r>
            <a:r>
              <a:rPr lang="zh-CN" altLang="en-US" sz="1400" b="1" dirty="0">
                <a:solidFill>
                  <a:srgbClr val="66FFFF"/>
                </a:solidFill>
              </a:rPr>
              <a:t>编译时完全确定程序中数据的存储空间</a:t>
            </a:r>
            <a:r>
              <a:rPr lang="zh-CN" altLang="en-US" sz="1400" dirty="0">
                <a:solidFill>
                  <a:srgbClr val="66FFFF"/>
                </a:solidFill>
              </a:rPr>
              <a:t>。静态分配的简单性。如，</a:t>
            </a:r>
            <a:r>
              <a:rPr lang="en-US" altLang="zh-CN" sz="1400" dirty="0">
                <a:solidFill>
                  <a:srgbClr val="66FFFF"/>
                </a:solidFill>
              </a:rPr>
              <a:t>FORTRAN / BASIC</a:t>
            </a:r>
            <a:endParaRPr lang="en-US" altLang="zh-CN" sz="1400" dirty="0">
              <a:solidFill>
                <a:srgbClr val="66FFFF"/>
              </a:solidFill>
            </a:endParaRPr>
          </a:p>
          <a:p>
            <a:pPr>
              <a:buFontTx/>
              <a:buChar char="•"/>
            </a:pPr>
            <a:r>
              <a:rPr lang="zh-CN" altLang="en-US" sz="1400" b="1" dirty="0">
                <a:solidFill>
                  <a:srgbClr val="66FFFF"/>
                </a:solidFill>
              </a:rPr>
              <a:t>动态分配策略</a:t>
            </a:r>
            <a:r>
              <a:rPr lang="zh-CN" altLang="en-US" sz="1400" b="1" dirty="0">
                <a:solidFill>
                  <a:srgbClr val="66FFFF"/>
                </a:solidFill>
                <a:latin typeface="Arial" panose="020B0604020202020204" pitchFamily="34" charset="0"/>
              </a:rPr>
              <a:t>——</a:t>
            </a:r>
            <a:r>
              <a:rPr lang="zh-CN" altLang="en-US" sz="1400" dirty="0">
                <a:solidFill>
                  <a:srgbClr val="66FFFF"/>
                </a:solidFill>
              </a:rPr>
              <a:t>编译时仅产生各种必要信息，而在运行时再动态地分配存储空间</a:t>
            </a:r>
            <a:r>
              <a:rPr lang="zh-CN" altLang="en-US" sz="1400" b="1" dirty="0">
                <a:solidFill>
                  <a:srgbClr val="66FFFF"/>
                </a:solidFill>
              </a:rPr>
              <a:t>。有2种方案。</a:t>
            </a:r>
            <a:endParaRPr lang="zh-CN" altLang="en-US" sz="1400" b="1" dirty="0">
              <a:solidFill>
                <a:srgbClr val="66FFFF"/>
              </a:solidFill>
            </a:endParaRPr>
          </a:p>
          <a:p>
            <a:pPr>
              <a:buFontTx/>
              <a:buChar char="•"/>
            </a:pPr>
            <a:r>
              <a:rPr lang="zh-CN" altLang="en-US" sz="1400" b="1" dirty="0">
                <a:solidFill>
                  <a:srgbClr val="66FFFF"/>
                </a:solidFill>
              </a:rPr>
              <a:t> 静态策略的适用范围：</a:t>
            </a:r>
            <a:endParaRPr lang="zh-CN" altLang="en-US" sz="1400" b="1" dirty="0">
              <a:solidFill>
                <a:srgbClr val="66FFFF"/>
              </a:solidFill>
            </a:endParaRPr>
          </a:p>
          <a:p>
            <a:pPr lvl="1"/>
            <a:r>
              <a:rPr lang="zh-CN" altLang="en-US" b="1" dirty="0"/>
              <a:t>因目标代码的长度在编译时就可确定，可放在</a:t>
            </a:r>
            <a:r>
              <a:rPr lang="zh-CN" altLang="en-US" b="1" dirty="0">
                <a:solidFill>
                  <a:srgbClr val="FF0066"/>
                </a:solidFill>
                <a:effectLst>
                  <a:outerShdw blurRad="38100" dist="38100" dir="2700000" algn="tl">
                    <a:srgbClr val="C0C0C0"/>
                  </a:outerShdw>
                </a:effectLst>
              </a:rPr>
              <a:t>静态区</a:t>
            </a:r>
            <a:r>
              <a:rPr lang="zh-CN" altLang="en-US" b="1" dirty="0"/>
              <a:t>内</a:t>
            </a:r>
            <a:r>
              <a:rPr lang="en-US" altLang="zh-CN" b="1" dirty="0"/>
              <a:t>;</a:t>
            </a:r>
            <a:endParaRPr lang="en-US" altLang="zh-CN" b="1" dirty="0"/>
          </a:p>
          <a:p>
            <a:pPr lvl="1"/>
            <a:r>
              <a:rPr lang="zh-CN" altLang="en-US" b="1" dirty="0"/>
              <a:t>对于在编译时已知大小的数据对象（如</a:t>
            </a:r>
            <a:r>
              <a:rPr lang="zh-CN" altLang="en-US" b="1" dirty="0">
                <a:solidFill>
                  <a:srgbClr val="006600"/>
                </a:solidFill>
                <a:effectLst>
                  <a:outerShdw blurRad="38100" dist="38100" dir="2700000" algn="tl">
                    <a:srgbClr val="C0C0C0"/>
                  </a:outerShdw>
                </a:effectLst>
                <a:latin typeface="幼圆" panose="02010509060101010101" pitchFamily="49" charset="-122"/>
                <a:ea typeface="幼圆" panose="02010509060101010101" pitchFamily="49" charset="-122"/>
              </a:rPr>
              <a:t>常量，全局变量，静态变量</a:t>
            </a:r>
            <a:r>
              <a:rPr lang="zh-CN" altLang="en-US" b="1" dirty="0"/>
              <a:t>等等），也可放在</a:t>
            </a:r>
            <a:r>
              <a:rPr lang="zh-CN" altLang="en-US" b="1" dirty="0">
                <a:solidFill>
                  <a:srgbClr val="FF0066"/>
                </a:solidFill>
                <a:effectLst>
                  <a:outerShdw blurRad="38100" dist="38100" dir="2700000" algn="tl">
                    <a:srgbClr val="C0C0C0"/>
                  </a:outerShdw>
                </a:effectLst>
              </a:rPr>
              <a:t>静态区</a:t>
            </a:r>
            <a:r>
              <a:rPr lang="zh-CN" altLang="en-US" b="1" dirty="0"/>
              <a:t>内；</a:t>
            </a:r>
            <a:endParaRPr lang="en-US" altLang="zh-CN" b="1" dirty="0"/>
          </a:p>
          <a:p>
            <a:pPr lvl="1"/>
            <a:r>
              <a:rPr lang="zh-CN" altLang="en-US" b="1" dirty="0"/>
              <a:t>为提高运行效率，应尽可能多地分配</a:t>
            </a:r>
            <a:r>
              <a:rPr lang="zh-CN" altLang="en-US" b="1" dirty="0">
                <a:solidFill>
                  <a:srgbClr val="FF0066"/>
                </a:solidFill>
                <a:effectLst>
                  <a:outerShdw blurRad="38100" dist="38100" dir="2700000" algn="tl">
                    <a:srgbClr val="C0C0C0"/>
                  </a:outerShdw>
                </a:effectLst>
              </a:rPr>
              <a:t>静态数据空间，这也是编译时的一般原则。</a:t>
            </a:r>
            <a:r>
              <a:rPr lang="en-US" altLang="zh-CN" b="1" dirty="0">
                <a:solidFill>
                  <a:srgbClr val="006600"/>
                </a:solidFill>
                <a:effectLst>
                  <a:outerShdw blurRad="38100" dist="38100" dir="2700000" algn="tl">
                    <a:srgbClr val="C0C0C0"/>
                  </a:outerShdw>
                </a:effectLst>
              </a:rPr>
              <a:t>FORTRAN</a:t>
            </a:r>
            <a:r>
              <a:rPr lang="zh-CN" altLang="en-US" b="1" dirty="0">
                <a:solidFill>
                  <a:srgbClr val="006600"/>
                </a:solidFill>
                <a:effectLst>
                  <a:outerShdw blurRad="38100" dist="38100" dir="2700000" algn="tl">
                    <a:srgbClr val="C0C0C0"/>
                  </a:outerShdw>
                </a:effectLst>
              </a:rPr>
              <a:t>，</a:t>
            </a:r>
            <a:r>
              <a:rPr lang="en-US" altLang="zh-CN" b="1" dirty="0">
                <a:solidFill>
                  <a:srgbClr val="006600"/>
                </a:solidFill>
                <a:effectLst>
                  <a:outerShdw blurRad="38100" dist="38100" dir="2700000" algn="tl">
                    <a:srgbClr val="C0C0C0"/>
                  </a:outerShdw>
                </a:effectLst>
              </a:rPr>
              <a:t>BASIC</a:t>
            </a:r>
            <a:r>
              <a:rPr lang="zh-CN" altLang="en-US" b="1" dirty="0"/>
              <a:t>的分配一般可全部放在</a:t>
            </a:r>
            <a:r>
              <a:rPr lang="zh-CN" altLang="en-US" b="1" dirty="0">
                <a:solidFill>
                  <a:srgbClr val="FF0066"/>
                </a:solidFill>
                <a:effectLst>
                  <a:outerShdw blurRad="38100" dist="38100" dir="2700000" algn="tl">
                    <a:srgbClr val="C0C0C0"/>
                  </a:outerShdw>
                </a:effectLst>
              </a:rPr>
              <a:t>静态区</a:t>
            </a:r>
            <a:r>
              <a:rPr lang="zh-CN" altLang="en-US" b="1" dirty="0"/>
              <a:t>内。</a:t>
            </a:r>
            <a:endParaRPr lang="en-US" altLang="zh-CN"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7212491-78EF-455E-823D-649D143C81AA}" type="slidenum">
              <a:rPr lang="zh-CN" altLang="en-US"/>
            </a:fld>
            <a:endParaRPr lang="en-US" altLang="zh-CN"/>
          </a:p>
        </p:txBody>
      </p:sp>
      <p:sp>
        <p:nvSpPr>
          <p:cNvPr id="949250" name="Rectangle 2"/>
          <p:cNvSpPr>
            <a:spLocks noGrp="1" noRot="1" noChangeAspect="1" noChangeArrowheads="1"/>
          </p:cNvSpPr>
          <p:nvPr>
            <p:ph type="sldImg"/>
          </p:nvPr>
        </p:nvSpPr>
        <p:spPr/>
      </p:sp>
      <p:sp>
        <p:nvSpPr>
          <p:cNvPr id="949251" name="Rectangle 3"/>
          <p:cNvSpPr>
            <a:spLocks noGrp="1" noChangeArrowheads="1"/>
          </p:cNvSpPr>
          <p:nvPr>
            <p:ph type="body" idx="1"/>
          </p:nvPr>
        </p:nvSpPr>
        <p:spPr/>
        <p:txBody>
          <a:bodyPr/>
          <a:lstStyle/>
          <a:p>
            <a:pPr eaLnBrk="0" hangingPunct="0">
              <a:spcBef>
                <a:spcPct val="50000"/>
              </a:spcBef>
              <a:buClr>
                <a:srgbClr val="00FFFF"/>
              </a:buClr>
              <a:buSzPct val="110000"/>
              <a:buFont typeface="Wingdings" panose="05000000000000000000" pitchFamily="2" charset="2"/>
              <a:buChar char="§"/>
            </a:pPr>
            <a:r>
              <a:rPr lang="zh-CN" altLang="en-US" sz="1400" dirty="0">
                <a:solidFill>
                  <a:srgbClr val="FFFF00"/>
                </a:solidFill>
              </a:rPr>
              <a:t>动态数组的概念就是一个典型的动态存储分配。例如</a:t>
            </a:r>
            <a:r>
              <a:rPr lang="en-US" altLang="zh-CN" sz="1400" dirty="0">
                <a:solidFill>
                  <a:srgbClr val="FFFF00"/>
                </a:solidFill>
              </a:rPr>
              <a:t>BASIC</a:t>
            </a:r>
            <a:r>
              <a:rPr lang="zh-CN" altLang="en-US" sz="1400" dirty="0">
                <a:solidFill>
                  <a:srgbClr val="FFFF00"/>
                </a:solidFill>
              </a:rPr>
              <a:t>，函数的递归调用，由于递归的层数事先不能确定，只能采用动态分配。</a:t>
            </a:r>
            <a:endParaRPr lang="zh-CN" altLang="en-US" sz="1400" dirty="0">
              <a:solidFill>
                <a:srgbClr val="FFFF00"/>
              </a:solidFill>
            </a:endParaRPr>
          </a:p>
          <a:p>
            <a:pPr eaLnBrk="0" hangingPunct="0">
              <a:spcBef>
                <a:spcPct val="50000"/>
              </a:spcBef>
              <a:buClr>
                <a:srgbClr val="00FFFF"/>
              </a:buClr>
              <a:buSzPct val="110000"/>
              <a:buFont typeface="Wingdings" panose="05000000000000000000" pitchFamily="2" charset="2"/>
              <a:buChar char="§"/>
            </a:pPr>
            <a:r>
              <a:rPr lang="zh-CN" altLang="en-US" sz="1400" dirty="0">
                <a:solidFill>
                  <a:srgbClr val="FFFF00"/>
                </a:solidFill>
              </a:rPr>
              <a:t>栈式</a:t>
            </a:r>
            <a:r>
              <a:rPr lang="zh-CN" altLang="en-US" sz="1400" dirty="0">
                <a:solidFill>
                  <a:srgbClr val="FFFF00"/>
                </a:solidFill>
                <a:latin typeface="宋体" panose="02010600030101010101" pitchFamily="2" charset="-122"/>
              </a:rPr>
              <a:t>分配很好地解决了函数的递归调用等问题。因为允许递归调用的程序设计语言，无法采用静态分配。动态存储方案比较节省存储空间，只在运行时才占用存储空间。</a:t>
            </a:r>
            <a:endParaRPr lang="zh-CN" altLang="en-US" sz="1400" dirty="0">
              <a:solidFill>
                <a:srgbClr val="FFFF00"/>
              </a:solidFill>
              <a:latin typeface="宋体" panose="02010600030101010101" pitchFamily="2" charset="-122"/>
            </a:endParaRPr>
          </a:p>
          <a:p>
            <a:pPr>
              <a:buFontTx/>
              <a:buChar char="•"/>
            </a:pPr>
            <a:r>
              <a:rPr lang="zh-CN" altLang="en-US" sz="1400" dirty="0">
                <a:solidFill>
                  <a:srgbClr val="66FFFF"/>
                </a:solidFill>
              </a:rPr>
              <a:t>对于递归调用，每次递归调用前的状态必须保存，调用后要恢复（返回）。</a:t>
            </a:r>
            <a:endParaRPr lang="zh-CN" altLang="en-US" sz="1400" dirty="0">
              <a:solidFill>
                <a:srgbClr val="66FFFF"/>
              </a:solidFill>
            </a:endParaRPr>
          </a:p>
          <a:p>
            <a:pPr eaLnBrk="0" hangingPunct="0">
              <a:spcBef>
                <a:spcPct val="50000"/>
              </a:spcBef>
              <a:buClr>
                <a:srgbClr val="00FFFF"/>
              </a:buClr>
              <a:buSzPct val="110000"/>
              <a:buFont typeface="Wingdings" panose="05000000000000000000" pitchFamily="2" charset="2"/>
              <a:buNone/>
            </a:pPr>
            <a:r>
              <a:rPr lang="zh-CN" altLang="en-US" b="1" dirty="0"/>
              <a:t>像</a:t>
            </a:r>
            <a:r>
              <a:rPr lang="en-US" altLang="zh-CN" b="1" dirty="0">
                <a:solidFill>
                  <a:srgbClr val="006600"/>
                </a:solidFill>
                <a:effectLst>
                  <a:outerShdw blurRad="38100" dist="38100" dir="2700000" algn="tl">
                    <a:srgbClr val="C0C0C0"/>
                  </a:outerShdw>
                </a:effectLst>
              </a:rPr>
              <a:t>PASCAL</a:t>
            </a:r>
            <a:r>
              <a:rPr lang="zh-CN" altLang="en-US" b="1" dirty="0">
                <a:solidFill>
                  <a:srgbClr val="006600"/>
                </a:solidFill>
                <a:effectLst>
                  <a:outerShdw blurRad="38100" dist="38100" dir="2700000" algn="tl">
                    <a:srgbClr val="C0C0C0"/>
                  </a:outerShdw>
                </a:effectLst>
              </a:rPr>
              <a:t>，</a:t>
            </a:r>
            <a:r>
              <a:rPr lang="en-US" altLang="zh-CN" b="1" dirty="0">
                <a:solidFill>
                  <a:srgbClr val="006600"/>
                </a:solidFill>
                <a:effectLst>
                  <a:outerShdw blurRad="38100" dist="38100" dir="2700000" algn="tl">
                    <a:srgbClr val="C0C0C0"/>
                  </a:outerShdw>
                </a:effectLst>
              </a:rPr>
              <a:t>C</a:t>
            </a:r>
            <a:r>
              <a:rPr lang="zh-CN" altLang="en-US" b="1" dirty="0"/>
              <a:t>这类语言的实现，由于允许</a:t>
            </a:r>
            <a:r>
              <a:rPr lang="zh-CN" altLang="en-US" b="1" dirty="0">
                <a:solidFill>
                  <a:srgbClr val="0000FF"/>
                </a:solidFill>
                <a:effectLst>
                  <a:outerShdw blurRad="38100" dist="38100" dir="2700000" algn="tl">
                    <a:srgbClr val="C0C0C0"/>
                  </a:outerShdw>
                </a:effectLst>
                <a:ea typeface="华文新魏" panose="02010800040101010101" pitchFamily="2" charset="-122"/>
              </a:rPr>
              <a:t>递归</a:t>
            </a:r>
            <a:r>
              <a:rPr lang="zh-CN" altLang="en-US" b="1" dirty="0"/>
              <a:t>地调用，因此应用一</a:t>
            </a:r>
            <a:r>
              <a:rPr lang="zh-CN" altLang="en-US" b="1" dirty="0">
                <a:solidFill>
                  <a:srgbClr val="FF0066"/>
                </a:solidFill>
                <a:effectLst>
                  <a:outerShdw blurRad="38100" dist="38100" dir="2700000" algn="tl">
                    <a:srgbClr val="C0C0C0"/>
                  </a:outerShdw>
                </a:effectLst>
              </a:rPr>
              <a:t>数据栈</a:t>
            </a:r>
            <a:r>
              <a:rPr lang="zh-CN" altLang="en-US" b="1" dirty="0"/>
              <a:t>来动态地管理内存分配。</a:t>
            </a:r>
            <a:endParaRPr lang="zh-CN" altLang="en-US" sz="1400" dirty="0">
              <a:solidFill>
                <a:srgbClr val="66FFFF"/>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E6A72B6-03AD-4CE8-8F61-3EF9C154602C}" type="slidenum">
              <a:rPr lang="zh-CN" altLang="en-US"/>
            </a:fld>
            <a:endParaRPr lang="en-US" altLang="zh-CN"/>
          </a:p>
        </p:txBody>
      </p:sp>
      <p:sp>
        <p:nvSpPr>
          <p:cNvPr id="951298" name="Rectangle 2"/>
          <p:cNvSpPr>
            <a:spLocks noGrp="1" noRot="1" noChangeAspect="1" noChangeArrowheads="1"/>
          </p:cNvSpPr>
          <p:nvPr>
            <p:ph type="sldImg"/>
          </p:nvPr>
        </p:nvSpPr>
        <p:spPr/>
      </p:sp>
      <p:sp>
        <p:nvSpPr>
          <p:cNvPr id="951299" name="Rectangle 3"/>
          <p:cNvSpPr>
            <a:spLocks noGrp="1" noChangeArrowheads="1"/>
          </p:cNvSpPr>
          <p:nvPr>
            <p:ph type="body" idx="1"/>
          </p:nvPr>
        </p:nvSpPr>
        <p:spPr/>
        <p:txBody>
          <a:bodyPr/>
          <a:lstStyle/>
          <a:p>
            <a:pPr>
              <a:buFontTx/>
              <a:buChar char="•"/>
            </a:pPr>
            <a:r>
              <a:rPr lang="zh-CN" altLang="en-US" sz="1400">
                <a:solidFill>
                  <a:srgbClr val="FFFF00"/>
                </a:solidFill>
              </a:rPr>
              <a:t>堆相对比较大。</a:t>
            </a:r>
            <a:endParaRPr lang="zh-CN" altLang="en-US" sz="1400">
              <a:solidFill>
                <a:srgbClr val="FFFF00"/>
              </a:solidFill>
            </a:endParaRPr>
          </a:p>
          <a:p>
            <a:pPr>
              <a:buFontTx/>
              <a:buChar char="•"/>
            </a:pPr>
            <a:r>
              <a:rPr lang="zh-CN" altLang="en-US" sz="1400">
                <a:solidFill>
                  <a:srgbClr val="FFFF00"/>
                </a:solidFill>
              </a:rPr>
              <a:t>堆式</a:t>
            </a:r>
            <a:r>
              <a:rPr lang="zh-CN" altLang="en-US" sz="1400">
                <a:solidFill>
                  <a:srgbClr val="FFFF00"/>
                </a:solidFill>
                <a:latin typeface="宋体" panose="02010600030101010101" pitchFamily="2" charset="-122"/>
              </a:rPr>
              <a:t>分配解决了程序动态运行时动态申请和释放存储空间等问题。如，</a:t>
            </a:r>
            <a:r>
              <a:rPr lang="en-US" altLang="zh-CN" sz="1400">
                <a:solidFill>
                  <a:srgbClr val="FFFF00"/>
                </a:solidFill>
                <a:latin typeface="宋体" panose="02010600030101010101" pitchFamily="2" charset="-122"/>
              </a:rPr>
              <a:t>C</a:t>
            </a:r>
            <a:r>
              <a:rPr lang="zh-CN" altLang="en-US" sz="1400">
                <a:solidFill>
                  <a:srgbClr val="FFFF00"/>
                </a:solidFill>
                <a:latin typeface="宋体" panose="02010600030101010101" pitchFamily="2" charset="-122"/>
              </a:rPr>
              <a:t>中的</a:t>
            </a:r>
            <a:r>
              <a:rPr lang="en-US" altLang="zh-CN" sz="1400">
                <a:solidFill>
                  <a:srgbClr val="FFFF00"/>
                </a:solidFill>
                <a:latin typeface="宋体" panose="02010600030101010101" pitchFamily="2" charset="-122"/>
              </a:rPr>
              <a:t>malloc/free</a:t>
            </a:r>
            <a:r>
              <a:rPr lang="zh-CN" altLang="en-US" sz="1400">
                <a:solidFill>
                  <a:srgbClr val="FFFF00"/>
                </a:solidFill>
                <a:latin typeface="宋体" panose="02010600030101010101" pitchFamily="2" charset="-122"/>
              </a:rPr>
              <a:t>；</a:t>
            </a:r>
            <a:r>
              <a:rPr lang="en-US" altLang="zh-CN" sz="1400">
                <a:solidFill>
                  <a:srgbClr val="FFFF00"/>
                </a:solidFill>
                <a:latin typeface="宋体" panose="02010600030101010101" pitchFamily="2" charset="-122"/>
              </a:rPr>
              <a:t>PASCAL new/delete</a:t>
            </a:r>
            <a:r>
              <a:rPr lang="zh-CN" altLang="en-US" sz="1400">
                <a:solidFill>
                  <a:srgbClr val="FFFF00"/>
                </a:solidFill>
                <a:latin typeface="宋体" panose="02010600030101010101" pitchFamily="2" charset="-122"/>
              </a:rPr>
              <a:t>；</a:t>
            </a:r>
            <a:r>
              <a:rPr lang="en-US" altLang="zh-CN" sz="1400">
                <a:solidFill>
                  <a:srgbClr val="FFFF00"/>
                </a:solidFill>
                <a:latin typeface="宋体" panose="02010600030101010101" pitchFamily="2" charset="-122"/>
              </a:rPr>
              <a:t>C++</a:t>
            </a:r>
            <a:endParaRPr lang="en-US" altLang="zh-CN" sz="1400">
              <a:solidFill>
                <a:srgbClr val="FFFF00"/>
              </a:solidFill>
              <a:latin typeface="宋体" panose="02010600030101010101" pitchFamily="2" charset="-122"/>
            </a:endParaRPr>
          </a:p>
          <a:p>
            <a:pPr>
              <a:buFontTx/>
              <a:buChar char="•"/>
            </a:pPr>
            <a:r>
              <a:rPr lang="zh-CN" altLang="en-US" sz="1400">
                <a:solidFill>
                  <a:srgbClr val="FFFF00"/>
                </a:solidFill>
                <a:latin typeface="宋体" panose="02010600030101010101" pitchFamily="2" charset="-122"/>
              </a:rPr>
              <a:t>由于</a:t>
            </a:r>
            <a:r>
              <a:rPr lang="zh-CN" altLang="en-US" sz="1400">
                <a:solidFill>
                  <a:srgbClr val="FFFF00"/>
                </a:solidFill>
              </a:rPr>
              <a:t>堆式</a:t>
            </a:r>
            <a:r>
              <a:rPr lang="zh-CN" altLang="en-US" sz="1400">
                <a:solidFill>
                  <a:srgbClr val="FFFF00"/>
                </a:solidFill>
                <a:latin typeface="宋体" panose="02010600030101010101" pitchFamily="2" charset="-122"/>
              </a:rPr>
              <a:t>分配的申请和释放操作可以在任何时间、以任意顺序来进行，所以</a:t>
            </a:r>
            <a:r>
              <a:rPr lang="zh-CN" altLang="en-US" sz="1400">
                <a:solidFill>
                  <a:srgbClr val="FFFF00"/>
                </a:solidFill>
              </a:rPr>
              <a:t>堆式</a:t>
            </a:r>
            <a:r>
              <a:rPr lang="zh-CN" altLang="en-US" sz="1400">
                <a:solidFill>
                  <a:srgbClr val="FFFF00"/>
                </a:solidFill>
                <a:latin typeface="宋体" panose="02010600030101010101" pitchFamily="2" charset="-122"/>
              </a:rPr>
              <a:t>分配是一种更灵活、更有效的动态存储分配策略。</a:t>
            </a:r>
            <a:endParaRPr lang="zh-CN" altLang="en-US" sz="1400">
              <a:solidFill>
                <a:srgbClr val="FFFF00"/>
              </a:solidFill>
              <a:latin typeface="宋体" panose="02010600030101010101" pitchFamily="2" charset="-122"/>
            </a:endParaRPr>
          </a:p>
          <a:p>
            <a:pPr>
              <a:buFontTx/>
              <a:buChar char="•"/>
            </a:pPr>
            <a:r>
              <a:rPr lang="zh-CN" altLang="en-US" sz="1400">
                <a:solidFill>
                  <a:srgbClr val="FFFF00"/>
                </a:solidFill>
                <a:latin typeface="宋体" panose="02010600030101010101" pitchFamily="2" charset="-122"/>
              </a:rPr>
              <a:t>能在编译时完成的分配就尽量采用静态分配，这样可以提高目标程序的执行效率。</a:t>
            </a:r>
            <a:endParaRPr lang="zh-CN" altLang="en-US" sz="1400">
              <a:solidFill>
                <a:srgbClr val="FFFF00"/>
              </a:solidFill>
              <a:latin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75790C-8CEB-4910-8B77-E19DADD279F7}" type="slidenum">
              <a:rPr lang="zh-CN" altLang="en-US"/>
            </a:fld>
            <a:endParaRPr lang="en-US" altLang="zh-CN"/>
          </a:p>
        </p:txBody>
      </p:sp>
      <p:sp>
        <p:nvSpPr>
          <p:cNvPr id="898050" name="Rectangle 2"/>
          <p:cNvSpPr>
            <a:spLocks noGrp="1" noRot="1" noChangeAspect="1" noChangeArrowheads="1"/>
          </p:cNvSpPr>
          <p:nvPr>
            <p:ph type="sldImg"/>
          </p:nvPr>
        </p:nvSpPr>
        <p:spPr/>
      </p:sp>
      <p:sp>
        <p:nvSpPr>
          <p:cNvPr id="898051" name="Rectangle 3"/>
          <p:cNvSpPr>
            <a:spLocks noGrp="1" noChangeArrowheads="1"/>
          </p:cNvSpPr>
          <p:nvPr>
            <p:ph type="body" idx="1"/>
          </p:nvPr>
        </p:nvSpPr>
        <p:spPr/>
        <p:txBody>
          <a:bodyPr/>
          <a:lstStyle/>
          <a:p>
            <a:pPr>
              <a:buFontTx/>
              <a:buChar char="•"/>
            </a:pPr>
            <a:r>
              <a:rPr lang="zh-CN" altLang="en-US" sz="1400" dirty="0"/>
              <a:t>一般来说，加入编译程序从</a:t>
            </a:r>
            <a:r>
              <a:rPr lang="en-US" altLang="zh-CN" sz="1400" dirty="0"/>
              <a:t>OS</a:t>
            </a:r>
            <a:r>
              <a:rPr lang="zh-CN" altLang="en-US" sz="1400" dirty="0"/>
              <a:t>中得到一块存储区以使目标程序在其上运行，该存储区需要容纳的……下页图示</a:t>
            </a:r>
            <a:endParaRPr lang="zh-CN" altLang="en-US" sz="1400" dirty="0"/>
          </a:p>
          <a:p>
            <a:pPr>
              <a:buFontTx/>
              <a:buChar char="•"/>
            </a:pPr>
            <a:r>
              <a:rPr lang="zh-CN" altLang="en-US" sz="1400" dirty="0"/>
              <a:t>代码区：保存我们在下一章中生成的目标代码。</a:t>
            </a:r>
            <a:endParaRPr lang="zh-CN" altLang="en-US" sz="1400" dirty="0"/>
          </a:p>
          <a:p>
            <a:pPr>
              <a:buFontTx/>
              <a:buChar char="•"/>
            </a:pPr>
            <a:r>
              <a:rPr lang="zh-CN" altLang="en-US" sz="1400" dirty="0"/>
              <a:t>数据空间：分成 不同的类型：用户自定义的，编译系统本身定义的中间变量。</a:t>
            </a:r>
            <a:endParaRPr lang="zh-CN" altLang="en-US" sz="1400" dirty="0"/>
          </a:p>
          <a:p>
            <a:pPr>
              <a:buFontTx/>
              <a:buChar char="•"/>
            </a:pPr>
            <a:r>
              <a:rPr lang="zh-CN" altLang="en-US" sz="1400" dirty="0"/>
              <a:t>控制栈：函数对应的栈区包括</a:t>
            </a:r>
            <a:r>
              <a:rPr lang="en-US" altLang="zh-CN" sz="1400" dirty="0"/>
              <a:t>CODE</a:t>
            </a:r>
            <a:r>
              <a:rPr lang="zh-CN" altLang="en-US" sz="1400" dirty="0"/>
              <a:t>，也有数据。</a:t>
            </a:r>
            <a:endParaRPr lang="zh-CN" altLang="en-US" sz="14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602D85-3A6D-4C0A-875D-EE925E2C511F}" type="slidenum">
              <a:rPr lang="zh-CN" altLang="en-US"/>
            </a:fld>
            <a:endParaRPr lang="en-US" altLang="zh-CN"/>
          </a:p>
        </p:txBody>
      </p:sp>
      <p:sp>
        <p:nvSpPr>
          <p:cNvPr id="902146" name="Rectangle 1026"/>
          <p:cNvSpPr>
            <a:spLocks noGrp="1" noRot="1" noChangeAspect="1" noChangeArrowheads="1"/>
          </p:cNvSpPr>
          <p:nvPr>
            <p:ph type="sldImg"/>
          </p:nvPr>
        </p:nvSpPr>
        <p:spPr/>
      </p:sp>
      <p:sp>
        <p:nvSpPr>
          <p:cNvPr id="902147" name="Rectangle 1027"/>
          <p:cNvSpPr>
            <a:spLocks noGrp="1" noChangeArrowheads="1"/>
          </p:cNvSpPr>
          <p:nvPr>
            <p:ph type="body" idx="1"/>
          </p:nvPr>
        </p:nvSpPr>
        <p:spPr/>
        <p:txBody>
          <a:bodyPr/>
          <a:lstStyle/>
          <a:p>
            <a:pPr>
              <a:buFontTx/>
              <a:buChar char="•"/>
            </a:pPr>
            <a:r>
              <a:rPr lang="zh-CN" altLang="en-US"/>
              <a:t>典型的静态分配就可以完成代码区的分配。</a:t>
            </a:r>
            <a:endParaRPr lang="zh-CN" altLang="en-US"/>
          </a:p>
          <a:p>
            <a:pPr>
              <a:buFontTx/>
              <a:buChar char="•"/>
            </a:pPr>
            <a:r>
              <a:rPr lang="zh-CN" altLang="en-US"/>
              <a:t>目标代码的过程的排列顺序就是编写程序的书写顺序，这是与我们</a:t>
            </a:r>
            <a:r>
              <a:rPr lang="zh-CN" altLang="en-US" b="1"/>
              <a:t>从左到右</a:t>
            </a:r>
            <a:r>
              <a:rPr lang="zh-CN" altLang="en-US"/>
              <a:t>处理代码的顺序时一致的。</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60006D-14CD-418C-B814-1246D91BEADE}" type="slidenum">
              <a:rPr lang="zh-CN" altLang="en-US"/>
            </a:fld>
            <a:endParaRPr lang="en-US" altLang="zh-CN"/>
          </a:p>
        </p:txBody>
      </p:sp>
      <p:sp>
        <p:nvSpPr>
          <p:cNvPr id="904194" name="Rectangle 2"/>
          <p:cNvSpPr>
            <a:spLocks noGrp="1" noRot="1" noChangeAspect="1" noChangeArrowheads="1"/>
          </p:cNvSpPr>
          <p:nvPr>
            <p:ph type="sldImg"/>
          </p:nvPr>
        </p:nvSpPr>
        <p:spPr/>
      </p:sp>
      <p:sp>
        <p:nvSpPr>
          <p:cNvPr id="904195" name="Rectangle 3"/>
          <p:cNvSpPr>
            <a:spLocks noGrp="1" noChangeArrowheads="1"/>
          </p:cNvSpPr>
          <p:nvPr>
            <p:ph type="body" idx="1"/>
          </p:nvPr>
        </p:nvSpPr>
        <p:spPr/>
        <p:txBody>
          <a:bodyPr/>
          <a:lstStyle/>
          <a:p>
            <a:pPr>
              <a:spcBef>
                <a:spcPct val="0"/>
              </a:spcBef>
              <a:buFontTx/>
              <a:buChar char="•"/>
            </a:pPr>
            <a:r>
              <a:rPr lang="zh-CN" altLang="en-US" sz="1400">
                <a:solidFill>
                  <a:srgbClr val="000000"/>
                </a:solidFill>
                <a:latin typeface="宋体" panose="02010600030101010101" pitchFamily="2" charset="-122"/>
              </a:rPr>
              <a:t>对于动态存储分配，要涉及到一个重要的概念。过程活动记录</a:t>
            </a:r>
            <a:r>
              <a:rPr lang="en-US" altLang="zh-CN" sz="1400">
                <a:solidFill>
                  <a:srgbClr val="000000"/>
                </a:solidFill>
                <a:latin typeface="宋体" panose="02010600030101010101" pitchFamily="2" charset="-122"/>
              </a:rPr>
              <a:t>AR</a:t>
            </a:r>
            <a:r>
              <a:rPr lang="zh-CN" altLang="en-US" sz="1400">
                <a:solidFill>
                  <a:srgbClr val="000000"/>
                </a:solidFill>
                <a:latin typeface="宋体" panose="02010600030101010101" pitchFamily="2" charset="-122"/>
              </a:rPr>
              <a:t>。</a:t>
            </a:r>
            <a:endParaRPr lang="zh-CN" altLang="en-US" sz="1400">
              <a:solidFill>
                <a:srgbClr val="000000"/>
              </a:solidFill>
              <a:latin typeface="宋体" panose="02010600030101010101" pitchFamily="2" charset="-122"/>
            </a:endParaRPr>
          </a:p>
          <a:p>
            <a:pPr>
              <a:spcBef>
                <a:spcPct val="0"/>
              </a:spcBef>
              <a:buFontTx/>
              <a:buChar char="•"/>
            </a:pPr>
            <a:r>
              <a:rPr lang="zh-CN" altLang="en-US" sz="1400">
                <a:solidFill>
                  <a:srgbClr val="000000"/>
                </a:solidFill>
                <a:latin typeface="宋体" panose="02010600030101010101" pitchFamily="2" charset="-122"/>
              </a:rPr>
              <a:t>术语</a:t>
            </a:r>
            <a:r>
              <a:rPr lang="zh-CN" altLang="en-US" sz="1400">
                <a:solidFill>
                  <a:srgbClr val="000000"/>
                </a:solidFill>
              </a:rPr>
              <a:t>——</a:t>
            </a:r>
            <a:r>
              <a:rPr lang="zh-CN" altLang="en-US" sz="1400">
                <a:solidFill>
                  <a:srgbClr val="000000"/>
                </a:solidFill>
                <a:latin typeface="宋体" panose="02010600030101010101" pitchFamily="2" charset="-122"/>
              </a:rPr>
              <a:t> 过程活动记录</a:t>
            </a:r>
            <a:r>
              <a:rPr lang="en-US" altLang="zh-CN" sz="1400">
                <a:solidFill>
                  <a:srgbClr val="000000"/>
                </a:solidFill>
                <a:latin typeface="宋体" panose="02010600030101010101" pitchFamily="2" charset="-122"/>
              </a:rPr>
              <a:t>AR</a:t>
            </a:r>
            <a:r>
              <a:rPr lang="zh-CN" altLang="en-US" sz="1400">
                <a:solidFill>
                  <a:srgbClr val="000000"/>
                </a:solidFill>
                <a:latin typeface="宋体" panose="02010600030101010101" pitchFamily="2" charset="-122"/>
              </a:rPr>
              <a:t>。这种活动记录是与目标机的存储结构有关的。</a:t>
            </a:r>
            <a:endParaRPr lang="zh-CN" altLang="en-US" sz="1400">
              <a:solidFill>
                <a:srgbClr val="000000"/>
              </a:solidFill>
              <a:latin typeface="宋体" panose="02010600030101010101" pitchFamily="2" charset="-122"/>
            </a:endParaRPr>
          </a:p>
          <a:p>
            <a:pPr>
              <a:spcBef>
                <a:spcPct val="0"/>
              </a:spcBef>
              <a:buFontTx/>
              <a:buChar char="•"/>
            </a:pPr>
            <a:r>
              <a:rPr lang="zh-CN" altLang="en-US"/>
              <a:t>一个过程的一次执行所需信息的管理，是通过称为</a:t>
            </a:r>
            <a:r>
              <a:rPr lang="zh-CN" altLang="en-US" b="1">
                <a:solidFill>
                  <a:srgbClr val="006600"/>
                </a:solidFill>
                <a:effectLst>
                  <a:outerShdw blurRad="38100" dist="38100" dir="2700000" algn="tl">
                    <a:srgbClr val="C0C0C0"/>
                  </a:outerShdw>
                </a:effectLst>
                <a:ea typeface="华文新魏" panose="02010800040101010101" pitchFamily="2" charset="-122"/>
              </a:rPr>
              <a:t>活动记录</a:t>
            </a:r>
            <a:r>
              <a:rPr lang="zh-CN" altLang="en-US"/>
              <a:t>的连续存储块来实现的。</a:t>
            </a:r>
            <a:endParaRPr lang="en-US" altLang="zh-CN" sz="1400">
              <a:solidFill>
                <a:srgbClr val="000000"/>
              </a:solidFill>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C2A6F2-FD66-4B6C-8036-32C1B089F2A8}" type="slidenum">
              <a:rPr lang="zh-CN" altLang="en-US"/>
            </a:fld>
            <a:endParaRPr lang="en-US" altLang="zh-CN"/>
          </a:p>
        </p:txBody>
      </p:sp>
      <p:sp>
        <p:nvSpPr>
          <p:cNvPr id="394242" name="Rectangle 2"/>
          <p:cNvSpPr>
            <a:spLocks noGrp="1" noRot="1" noChangeAspect="1" noChangeArrowheads="1"/>
          </p:cNvSpPr>
          <p:nvPr>
            <p:ph type="sldImg"/>
          </p:nvPr>
        </p:nvSpPr>
        <p:spPr/>
      </p:sp>
      <p:sp>
        <p:nvSpPr>
          <p:cNvPr id="394243" name="Rectangle 3"/>
          <p:cNvSpPr>
            <a:spLocks noGrp="1" noChangeArrowheads="1"/>
          </p:cNvSpPr>
          <p:nvPr>
            <p:ph type="body" idx="1"/>
          </p:nvPr>
        </p:nvSpPr>
        <p:spPr/>
        <p:txBody>
          <a:bodyPr/>
          <a:lstStyle/>
          <a:p>
            <a:endParaRPr kumimoji="1" lang="zh-CN" altLang="zh-CN" sz="1800" kern="1200" dirty="0">
              <a:solidFill>
                <a:schemeClr val="tx1"/>
              </a:solidFill>
              <a:effectLst/>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E59679-F2A6-4503-A9CE-705480B4976E}" type="slidenum">
              <a:rPr lang="zh-CN" altLang="en-US"/>
            </a:fld>
            <a:endParaRPr lang="en-US" altLang="zh-CN"/>
          </a:p>
        </p:txBody>
      </p:sp>
      <p:sp>
        <p:nvSpPr>
          <p:cNvPr id="924674" name="Rectangle 2"/>
          <p:cNvSpPr>
            <a:spLocks noGrp="1" noRot="1" noChangeAspect="1" noChangeArrowheads="1"/>
          </p:cNvSpPr>
          <p:nvPr>
            <p:ph type="sldImg"/>
          </p:nvPr>
        </p:nvSpPr>
        <p:spPr/>
      </p:sp>
      <p:sp>
        <p:nvSpPr>
          <p:cNvPr id="924675" name="Rectangle 3"/>
          <p:cNvSpPr>
            <a:spLocks noGrp="1" noChangeArrowheads="1"/>
          </p:cNvSpPr>
          <p:nvPr>
            <p:ph type="body" idx="1"/>
          </p:nvPr>
        </p:nvSpPr>
        <p:spPr/>
        <p:txBody>
          <a:bodyPr/>
          <a:lstStyle/>
          <a:p>
            <a:pPr marL="228600" indent="-228600">
              <a:buFontTx/>
              <a:buChar char="•"/>
            </a:pPr>
            <a:r>
              <a:rPr lang="zh-CN" altLang="en-US"/>
              <a:t>在第六章函数调用过程的语义处理过程中，看第</a:t>
            </a:r>
            <a:r>
              <a:rPr lang="en-US" altLang="zh-CN"/>
              <a:t>2</a:t>
            </a:r>
            <a:r>
              <a:rPr lang="zh-CN" altLang="en-US"/>
              <a:t>步。</a:t>
            </a:r>
            <a:endParaRPr lang="zh-CN" altLang="en-US"/>
          </a:p>
          <a:p>
            <a:pPr marL="228600" indent="-228600">
              <a:buFontTx/>
              <a:buAutoNum type="arabicPeriod"/>
            </a:pPr>
            <a:r>
              <a:rPr lang="zh-CN" altLang="en-US"/>
              <a:t>进行语义检查</a:t>
            </a:r>
            <a:endParaRPr lang="zh-CN" altLang="en-US"/>
          </a:p>
          <a:p>
            <a:pPr marL="228600" indent="-228600">
              <a:buFontTx/>
              <a:buAutoNum type="arabicPeriod"/>
            </a:pPr>
            <a:r>
              <a:rPr lang="zh-CN" altLang="en-US"/>
              <a:t>为运行分配空间。</a:t>
            </a:r>
            <a:endParaRPr lang="zh-CN" altLang="en-US"/>
          </a:p>
          <a:p>
            <a:pPr marL="228600" indent="-228600">
              <a:buFontTx/>
              <a:buAutoNum type="arabicPeriod"/>
            </a:pPr>
            <a:r>
              <a:rPr lang="zh-CN" altLang="en-US"/>
              <a:t>传送实参</a:t>
            </a:r>
            <a:endParaRPr lang="zh-CN" altLang="en-US"/>
          </a:p>
          <a:p>
            <a:pPr marL="228600" indent="-228600">
              <a:buFontTx/>
              <a:buAutoNum type="arabicPeriod"/>
            </a:pPr>
            <a:r>
              <a:rPr lang="zh-CN" altLang="en-US"/>
              <a:t>加载返回地址</a:t>
            </a:r>
            <a:endParaRPr lang="zh-CN" altLang="en-US"/>
          </a:p>
          <a:p>
            <a:pPr marL="228600" indent="-228600">
              <a:buFontTx/>
              <a:buAutoNum type="arabicPeriod"/>
            </a:pPr>
            <a:r>
              <a:rPr lang="zh-CN" altLang="en-US"/>
              <a:t>才能转向被调用函数。</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E6685B-F8FC-4BBF-B860-DEE40BA81188}" type="slidenum">
              <a:rPr lang="zh-CN" altLang="en-US"/>
            </a:fld>
            <a:endParaRPr lang="en-US" altLang="zh-CN"/>
          </a:p>
        </p:txBody>
      </p:sp>
      <p:sp>
        <p:nvSpPr>
          <p:cNvPr id="906242" name="Rectangle 2"/>
          <p:cNvSpPr>
            <a:spLocks noGrp="1" noRot="1" noChangeAspect="1" noChangeArrowheads="1"/>
          </p:cNvSpPr>
          <p:nvPr>
            <p:ph type="sldImg"/>
          </p:nvPr>
        </p:nvSpPr>
        <p:spPr/>
      </p:sp>
      <p:sp>
        <p:nvSpPr>
          <p:cNvPr id="906243" name="Rectangle 3"/>
          <p:cNvSpPr>
            <a:spLocks noGrp="1" noChangeArrowheads="1"/>
          </p:cNvSpPr>
          <p:nvPr>
            <p:ph type="body" idx="1"/>
          </p:nvPr>
        </p:nvSpPr>
        <p:spPr/>
        <p:txBody>
          <a:bodyPr/>
          <a:lstStyle/>
          <a:p>
            <a:pPr>
              <a:buFontTx/>
              <a:buChar char="•"/>
            </a:pPr>
            <a:r>
              <a:rPr lang="zh-CN" altLang="en-US" sz="1400" dirty="0">
                <a:solidFill>
                  <a:srgbClr val="000000"/>
                </a:solidFill>
                <a:latin typeface="宋体" panose="02010600030101010101" pitchFamily="2" charset="-122"/>
              </a:rPr>
              <a:t>假定程序是由过程组成，一个过程的一次执行所需要的信息使用一个连续的存储区来管理，这个区（块）叫做一个活动记录</a:t>
            </a:r>
            <a:r>
              <a:rPr lang="en-US" altLang="zh-CN" sz="1400" dirty="0">
                <a:solidFill>
                  <a:srgbClr val="000000"/>
                </a:solidFill>
                <a:latin typeface="宋体" panose="02010600030101010101" pitchFamily="2" charset="-122"/>
              </a:rPr>
              <a:t>AR</a:t>
            </a:r>
            <a:r>
              <a:rPr lang="zh-CN" altLang="en-US" sz="1400" dirty="0">
                <a:solidFill>
                  <a:srgbClr val="000000"/>
                </a:solidFill>
                <a:latin typeface="宋体" panose="02010600030101010101" pitchFamily="2" charset="-122"/>
              </a:rPr>
              <a:t>。</a:t>
            </a:r>
            <a:endParaRPr lang="zh-CN" altLang="en-US" sz="1400" dirty="0">
              <a:solidFill>
                <a:srgbClr val="000000"/>
              </a:solidFill>
              <a:latin typeface="宋体" panose="02010600030101010101" pitchFamily="2" charset="-122"/>
            </a:endParaRPr>
          </a:p>
          <a:p>
            <a:pPr>
              <a:spcBef>
                <a:spcPct val="0"/>
              </a:spcBef>
              <a:buFontTx/>
              <a:buChar char="•"/>
            </a:pPr>
            <a:r>
              <a:rPr lang="zh-CN" altLang="en-US" sz="1400" dirty="0">
                <a:solidFill>
                  <a:srgbClr val="000000"/>
                </a:solidFill>
                <a:latin typeface="宋体" panose="02010600030101010101" pitchFamily="2" charset="-122"/>
              </a:rPr>
              <a:t>一般的活动记录包括：这个段要记录两部分信息（不变部分和可变部分）：</a:t>
            </a:r>
            <a:endParaRPr lang="zh-CN" altLang="en-US" sz="1400" dirty="0">
              <a:solidFill>
                <a:srgbClr val="000000"/>
              </a:solidFill>
              <a:latin typeface="宋体" panose="02010600030101010101" pitchFamily="2" charset="-122"/>
            </a:endParaRPr>
          </a:p>
          <a:p>
            <a:pPr lvl="1">
              <a:spcBef>
                <a:spcPct val="0"/>
              </a:spcBef>
              <a:buFontTx/>
              <a:buChar char="•"/>
            </a:pPr>
            <a:r>
              <a:rPr lang="zh-CN" altLang="en-US" sz="1400" dirty="0">
                <a:solidFill>
                  <a:srgbClr val="000000"/>
                </a:solidFill>
                <a:latin typeface="宋体" panose="02010600030101010101" pitchFamily="2" charset="-122"/>
              </a:rPr>
              <a:t>不变部分：数据空间，是本次函数生存周期中要使用的变量</a:t>
            </a:r>
            <a:endParaRPr lang="zh-CN" altLang="en-US" sz="1400" dirty="0">
              <a:solidFill>
                <a:srgbClr val="000000"/>
              </a:solidFill>
              <a:latin typeface="宋体" panose="02010600030101010101" pitchFamily="2" charset="-122"/>
            </a:endParaRPr>
          </a:p>
          <a:p>
            <a:pPr>
              <a:spcBef>
                <a:spcPct val="0"/>
              </a:spcBef>
            </a:pPr>
            <a:r>
              <a:rPr lang="zh-CN" altLang="en-US" sz="1400" dirty="0">
                <a:solidFill>
                  <a:srgbClr val="000000"/>
                </a:solidFill>
                <a:latin typeface="宋体" panose="02010600030101010101" pitchFamily="2" charset="-122"/>
              </a:rPr>
              <a:t>       * 实参</a:t>
            </a:r>
            <a:r>
              <a:rPr lang="zh-CN" altLang="en-US" sz="1400" b="1" dirty="0">
                <a:solidFill>
                  <a:srgbClr val="000000"/>
                </a:solidFill>
                <a:latin typeface="宋体" panose="02010600030101010101" pitchFamily="2" charset="-122"/>
              </a:rPr>
              <a:t>（形式单元）</a:t>
            </a:r>
            <a:endParaRPr lang="zh-CN" altLang="en-US" sz="1400" dirty="0">
              <a:solidFill>
                <a:srgbClr val="000000"/>
              </a:solidFill>
              <a:latin typeface="宋体" panose="02010600030101010101" pitchFamily="2" charset="-122"/>
            </a:endParaRPr>
          </a:p>
          <a:p>
            <a:pPr>
              <a:spcBef>
                <a:spcPct val="0"/>
              </a:spcBef>
            </a:pPr>
            <a:r>
              <a:rPr lang="zh-CN" altLang="en-US" sz="1400" b="1" dirty="0">
                <a:solidFill>
                  <a:srgbClr val="000000"/>
                </a:solidFill>
                <a:latin typeface="宋体" panose="02010600030101010101" pitchFamily="2" charset="-122"/>
              </a:rPr>
              <a:t>       * </a:t>
            </a:r>
            <a:r>
              <a:rPr lang="zh-CN" altLang="en-US" sz="1400" dirty="0">
                <a:solidFill>
                  <a:srgbClr val="000000"/>
                </a:solidFill>
                <a:latin typeface="宋体" panose="02010600030101010101" pitchFamily="2" charset="-122"/>
              </a:rPr>
              <a:t>局部变量</a:t>
            </a:r>
            <a:endParaRPr lang="zh-CN" altLang="en-US" sz="1400" dirty="0">
              <a:solidFill>
                <a:srgbClr val="000000"/>
              </a:solidFill>
              <a:latin typeface="宋体" panose="02010600030101010101" pitchFamily="2" charset="-122"/>
            </a:endParaRPr>
          </a:p>
          <a:p>
            <a:pPr>
              <a:spcBef>
                <a:spcPct val="0"/>
              </a:spcBef>
            </a:pPr>
            <a:r>
              <a:rPr lang="zh-CN" altLang="en-US" sz="1400" dirty="0">
                <a:solidFill>
                  <a:srgbClr val="000000"/>
                </a:solidFill>
                <a:latin typeface="宋体" panose="02010600030101010101" pitchFamily="2" charset="-122"/>
              </a:rPr>
              <a:t>       * 临时值，如计算表达式时的中间工作单元；</a:t>
            </a:r>
            <a:endParaRPr lang="zh-CN" altLang="en-US" sz="1400" dirty="0">
              <a:solidFill>
                <a:srgbClr val="000000"/>
              </a:solidFill>
              <a:latin typeface="宋体" panose="02010600030101010101" pitchFamily="2" charset="-122"/>
            </a:endParaRPr>
          </a:p>
          <a:p>
            <a:pPr lvl="1">
              <a:spcBef>
                <a:spcPct val="0"/>
              </a:spcBef>
              <a:buFontTx/>
              <a:buChar char="•"/>
            </a:pPr>
            <a:r>
              <a:rPr lang="zh-CN" altLang="en-US" sz="1400" dirty="0">
                <a:solidFill>
                  <a:srgbClr val="000000"/>
                </a:solidFill>
                <a:latin typeface="宋体" panose="02010600030101010101" pitchFamily="2" charset="-122"/>
              </a:rPr>
              <a:t>可变部分</a:t>
            </a:r>
            <a:endParaRPr lang="zh-CN" altLang="en-US" sz="1400" dirty="0">
              <a:solidFill>
                <a:srgbClr val="000000"/>
              </a:solidFill>
              <a:latin typeface="宋体" panose="02010600030101010101" pitchFamily="2" charset="-122"/>
            </a:endParaRPr>
          </a:p>
          <a:p>
            <a:pPr>
              <a:spcBef>
                <a:spcPct val="0"/>
              </a:spcBef>
            </a:pPr>
            <a:r>
              <a:rPr lang="zh-CN" altLang="en-US" sz="1400" dirty="0">
                <a:solidFill>
                  <a:srgbClr val="000000"/>
                </a:solidFill>
                <a:latin typeface="宋体" panose="02010600030101010101" pitchFamily="2" charset="-122"/>
              </a:rPr>
              <a:t>       * 保存运行过程前的状态（返回地址，寄存器值</a:t>
            </a:r>
            <a:r>
              <a:rPr lang="en-US" altLang="zh-CN" sz="1400" dirty="0">
                <a:solidFill>
                  <a:srgbClr val="000000"/>
                </a:solidFill>
              </a:rPr>
              <a:t>……</a:t>
            </a:r>
            <a:r>
              <a:rPr lang="zh-CN" altLang="en-US" sz="1400" dirty="0">
                <a:solidFill>
                  <a:srgbClr val="000000"/>
                </a:solidFill>
                <a:latin typeface="宋体" panose="02010600030101010101" pitchFamily="2" charset="-122"/>
              </a:rPr>
              <a:t>）被调用函数当时的状态</a:t>
            </a:r>
            <a:endParaRPr lang="zh-CN" altLang="en-US" sz="1400" dirty="0">
              <a:solidFill>
                <a:srgbClr val="000000"/>
              </a:solidFill>
              <a:latin typeface="宋体" panose="02010600030101010101" pitchFamily="2" charset="-122"/>
            </a:endParaRPr>
          </a:p>
          <a:p>
            <a:pPr>
              <a:spcBef>
                <a:spcPct val="0"/>
              </a:spcBef>
            </a:pPr>
            <a:r>
              <a:rPr lang="zh-CN" altLang="en-US" sz="1400" dirty="0">
                <a:solidFill>
                  <a:srgbClr val="000000"/>
                </a:solidFill>
                <a:latin typeface="宋体" panose="02010600030101010101" pitchFamily="2" charset="-122"/>
              </a:rPr>
              <a:t>       * 返回值（有时可使用寄存器存放返回值）</a:t>
            </a:r>
            <a:endParaRPr lang="zh-CN" altLang="en-US" sz="1400" dirty="0">
              <a:solidFill>
                <a:srgbClr val="000000"/>
              </a:solidFill>
              <a:latin typeface="宋体" panose="02010600030101010101" pitchFamily="2" charset="-122"/>
            </a:endParaRPr>
          </a:p>
          <a:p>
            <a:pPr>
              <a:spcBef>
                <a:spcPct val="0"/>
              </a:spcBef>
            </a:pPr>
            <a:r>
              <a:rPr lang="zh-CN" altLang="en-US" sz="1400" dirty="0">
                <a:solidFill>
                  <a:srgbClr val="000000"/>
                </a:solidFill>
                <a:latin typeface="宋体" panose="02010600030101010101" pitchFamily="2" charset="-122"/>
              </a:rPr>
              <a:t>       * 存取（静态链）链（可选）对于非局部量的引用，通过静态链来表示。              见第十章的实例</a:t>
            </a:r>
            <a:r>
              <a:rPr lang="en-US" altLang="zh-CN" sz="1400" dirty="0">
                <a:solidFill>
                  <a:srgbClr val="000000"/>
                </a:solidFill>
                <a:latin typeface="宋体" panose="02010600030101010101" pitchFamily="2" charset="-122"/>
              </a:rPr>
              <a:t>PL0</a:t>
            </a:r>
            <a:r>
              <a:rPr lang="zh-CN" altLang="en-US" sz="1400" dirty="0">
                <a:solidFill>
                  <a:srgbClr val="000000"/>
                </a:solidFill>
                <a:latin typeface="宋体" panose="02010600030101010101" pitchFamily="2" charset="-122"/>
              </a:rPr>
              <a:t>。</a:t>
            </a:r>
            <a:endParaRPr lang="zh-CN" altLang="en-US" sz="1400" dirty="0">
              <a:solidFill>
                <a:srgbClr val="000000"/>
              </a:solidFill>
              <a:latin typeface="宋体" panose="02010600030101010101" pitchFamily="2" charset="-122"/>
            </a:endParaRPr>
          </a:p>
          <a:p>
            <a:pPr>
              <a:spcBef>
                <a:spcPct val="0"/>
              </a:spcBef>
            </a:pPr>
            <a:r>
              <a:rPr lang="zh-CN" altLang="en-US" sz="1400" dirty="0">
                <a:solidFill>
                  <a:srgbClr val="000000"/>
                </a:solidFill>
                <a:latin typeface="宋体" panose="02010600030101010101" pitchFamily="2" charset="-122"/>
              </a:rPr>
              <a:t>       * 控制（动态链）链（可选）指向调用者的活动记录，反映函数调用的情况。</a:t>
            </a:r>
            <a:endParaRPr lang="en-US" altLang="zh-CN" sz="1400" dirty="0">
              <a:solidFill>
                <a:srgbClr val="000000"/>
              </a:solidFill>
              <a:latin typeface="宋体" panose="02010600030101010101" pitchFamily="2" charset="-122"/>
            </a:endParaRPr>
          </a:p>
          <a:p>
            <a:pPr>
              <a:spcBef>
                <a:spcPct val="0"/>
              </a:spcBef>
            </a:pPr>
            <a:r>
              <a:rPr lang="en-US" altLang="zh-CN" sz="1400" dirty="0">
                <a:solidFill>
                  <a:srgbClr val="000000"/>
                </a:solidFill>
                <a:latin typeface="宋体" panose="02010600030101010101" pitchFamily="2" charset="-122"/>
              </a:rPr>
              <a:t>===== 2022</a:t>
            </a:r>
            <a:r>
              <a:rPr lang="zh-CN" altLang="en-US" sz="1400" dirty="0">
                <a:solidFill>
                  <a:srgbClr val="000000"/>
                </a:solidFill>
                <a:latin typeface="宋体" panose="02010600030101010101" pitchFamily="2" charset="-122"/>
              </a:rPr>
              <a:t>年</a:t>
            </a:r>
            <a:r>
              <a:rPr lang="en-US" altLang="zh-CN" sz="1400" dirty="0">
                <a:solidFill>
                  <a:srgbClr val="000000"/>
                </a:solidFill>
                <a:latin typeface="宋体" panose="02010600030101010101" pitchFamily="2" charset="-122"/>
              </a:rPr>
              <a:t>4</a:t>
            </a:r>
            <a:r>
              <a:rPr lang="zh-CN" altLang="en-US" sz="1400" dirty="0">
                <a:solidFill>
                  <a:srgbClr val="000000"/>
                </a:solidFill>
                <a:latin typeface="宋体" panose="02010600030101010101" pitchFamily="2" charset="-122"/>
              </a:rPr>
              <a:t>月</a:t>
            </a:r>
            <a:r>
              <a:rPr lang="en-US" altLang="zh-CN" sz="1400" dirty="0">
                <a:solidFill>
                  <a:srgbClr val="000000"/>
                </a:solidFill>
                <a:latin typeface="宋体" panose="02010600030101010101" pitchFamily="2" charset="-122"/>
              </a:rPr>
              <a:t>24</a:t>
            </a:r>
            <a:r>
              <a:rPr lang="zh-CN" altLang="en-US" sz="1400" dirty="0">
                <a:solidFill>
                  <a:srgbClr val="000000"/>
                </a:solidFill>
                <a:latin typeface="宋体" panose="02010600030101010101" pitchFamily="2" charset="-122"/>
              </a:rPr>
              <a:t>日</a:t>
            </a:r>
            <a:endParaRPr lang="zh-CN" altLang="en-US" sz="1400" dirty="0">
              <a:solidFill>
                <a:srgbClr val="000000"/>
              </a:solidFill>
              <a:latin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C2A6F2-FD66-4B6C-8036-32C1B089F2A8}" type="slidenum">
              <a:rPr lang="zh-CN" altLang="en-US"/>
            </a:fld>
            <a:endParaRPr lang="en-US" altLang="zh-CN"/>
          </a:p>
        </p:txBody>
      </p:sp>
      <p:sp>
        <p:nvSpPr>
          <p:cNvPr id="394242" name="Rectangle 2"/>
          <p:cNvSpPr>
            <a:spLocks noGrp="1" noRot="1" noChangeAspect="1" noChangeArrowheads="1"/>
          </p:cNvSpPr>
          <p:nvPr>
            <p:ph type="sldImg"/>
          </p:nvPr>
        </p:nvSpPr>
        <p:spPr/>
      </p:sp>
      <p:sp>
        <p:nvSpPr>
          <p:cNvPr id="394243" name="Rectangle 3"/>
          <p:cNvSpPr>
            <a:spLocks noGrp="1" noChangeArrowheads="1"/>
          </p:cNvSpPr>
          <p:nvPr>
            <p:ph type="body" idx="1"/>
          </p:nvPr>
        </p:nvSpPr>
        <p:spPr/>
        <p:txBody>
          <a:bodyPr/>
          <a:lstStyle/>
          <a:p>
            <a:endParaRPr kumimoji="1" lang="zh-CN" altLang="zh-CN" sz="1800" kern="1200" dirty="0">
              <a:solidFill>
                <a:schemeClr val="tx1"/>
              </a:solidFill>
              <a:effectLst/>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C4E470-E1C0-48A3-A816-0CCF36BA62B4}" type="slidenum">
              <a:rPr lang="zh-CN" altLang="en-US"/>
            </a:fld>
            <a:endParaRPr lang="en-US" altLang="zh-CN"/>
          </a:p>
        </p:txBody>
      </p:sp>
      <p:sp>
        <p:nvSpPr>
          <p:cNvPr id="908290" name="Rectangle 2"/>
          <p:cNvSpPr>
            <a:spLocks noGrp="1" noRot="1" noChangeAspect="1" noChangeArrowheads="1"/>
          </p:cNvSpPr>
          <p:nvPr>
            <p:ph type="sldImg"/>
          </p:nvPr>
        </p:nvSpPr>
        <p:spPr/>
      </p:sp>
      <p:sp>
        <p:nvSpPr>
          <p:cNvPr id="908291" name="Rectangle 3"/>
          <p:cNvSpPr>
            <a:spLocks noGrp="1" noChangeArrowheads="1"/>
          </p:cNvSpPr>
          <p:nvPr>
            <p:ph type="body" idx="1"/>
          </p:nvPr>
        </p:nvSpPr>
        <p:spPr/>
        <p:txBody>
          <a:bodyPr/>
          <a:lstStyle/>
          <a:p>
            <a:r>
              <a:rPr lang="zh-CN" altLang="en-US" sz="1400"/>
              <a:t>静态分配可以提高运行时的效率。</a:t>
            </a:r>
            <a:endParaRPr lang="zh-CN" altLang="en-US" sz="1400"/>
          </a:p>
          <a:p>
            <a:pPr>
              <a:buFontTx/>
              <a:buChar char="•"/>
            </a:pPr>
            <a:r>
              <a:rPr lang="zh-CN" altLang="en-US" sz="1400"/>
              <a:t>下面以</a:t>
            </a:r>
            <a:r>
              <a:rPr lang="en-US" altLang="zh-CN" sz="1400"/>
              <a:t>FORTRAN</a:t>
            </a:r>
            <a:r>
              <a:rPr lang="zh-CN" altLang="en-US" sz="1400"/>
              <a:t>语言为例说明静态存储分配方法。不允许递归调用，不允许动态变体。</a:t>
            </a:r>
            <a:endParaRPr lang="zh-CN" altLang="en-US" sz="1400"/>
          </a:p>
          <a:p>
            <a:pPr>
              <a:buFontTx/>
              <a:buChar char="•"/>
            </a:pPr>
            <a:r>
              <a:rPr lang="zh-CN" altLang="en-US" sz="1400"/>
              <a:t>参见</a:t>
            </a:r>
            <a:r>
              <a:rPr lang="en-US" altLang="zh-CN" sz="1400"/>
              <a:t>P274</a:t>
            </a:r>
            <a:endParaRPr lang="en-US" altLang="zh-CN"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C41921-DEF9-497B-A5A3-E8FB63B900CA}" type="slidenum">
              <a:rPr lang="zh-CN" altLang="en-US"/>
            </a:fld>
            <a:endParaRPr lang="en-US" altLang="zh-CN"/>
          </a:p>
        </p:txBody>
      </p:sp>
      <p:sp>
        <p:nvSpPr>
          <p:cNvPr id="910338" name="Rectangle 2"/>
          <p:cNvSpPr>
            <a:spLocks noGrp="1" noRot="1" noChangeAspect="1" noChangeArrowheads="1"/>
          </p:cNvSpPr>
          <p:nvPr>
            <p:ph type="sldImg"/>
          </p:nvPr>
        </p:nvSpPr>
        <p:spPr/>
      </p:sp>
      <p:sp>
        <p:nvSpPr>
          <p:cNvPr id="910339" name="Rectangle 3"/>
          <p:cNvSpPr>
            <a:spLocks noGrp="1" noChangeArrowheads="1"/>
          </p:cNvSpPr>
          <p:nvPr>
            <p:ph type="body" idx="1"/>
          </p:nvPr>
        </p:nvSpPr>
        <p:spPr/>
        <p:txBody>
          <a:bodyPr/>
          <a:lstStyle/>
          <a:p>
            <a:pPr>
              <a:buFontTx/>
              <a:buChar char="•"/>
            </a:pPr>
            <a:r>
              <a:rPr lang="en-US" altLang="zh-CN" dirty="0"/>
              <a:t>FORTRAN </a:t>
            </a:r>
            <a:r>
              <a:rPr lang="zh-CN" altLang="en-US" dirty="0"/>
              <a:t>有唯一一个主程序作为入口点，下面是过程或函数构成。</a:t>
            </a:r>
            <a:endParaRPr lang="zh-CN" altLang="en-US" dirty="0"/>
          </a:p>
          <a:p>
            <a:pPr>
              <a:buFontTx/>
              <a:buChar char="•"/>
            </a:pPr>
            <a:r>
              <a:rPr lang="zh-CN" altLang="en-US" dirty="0"/>
              <a:t>主函数中的局部变量，黄色为主函数中的具体变量，就是静态的变量说明</a:t>
            </a:r>
            <a:endParaRPr lang="zh-CN" altLang="en-US" dirty="0"/>
          </a:p>
          <a:p>
            <a:pPr>
              <a:buFontTx/>
              <a:buChar char="•"/>
            </a:pPr>
            <a:r>
              <a:rPr lang="zh-CN" altLang="en-US" dirty="0"/>
              <a:t>在这个过程中定义了字符数组</a:t>
            </a:r>
            <a:r>
              <a:rPr lang="en-US" altLang="zh-CN" dirty="0"/>
              <a:t>BUF</a:t>
            </a:r>
            <a:r>
              <a:rPr lang="zh-CN" altLang="en-US" dirty="0"/>
              <a:t>，整型变量</a:t>
            </a:r>
            <a:r>
              <a:rPr lang="en-US" altLang="zh-CN" dirty="0"/>
              <a:t>next</a:t>
            </a:r>
            <a:r>
              <a:rPr lang="zh-CN" altLang="en-US" dirty="0"/>
              <a:t>。</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BB4F22-125E-45EA-B4D3-C1A0749EE3AB}" type="slidenum">
              <a:rPr lang="zh-CN" altLang="en-US"/>
            </a:fld>
            <a:endParaRPr lang="en-US" altLang="zh-CN"/>
          </a:p>
        </p:txBody>
      </p:sp>
      <p:sp>
        <p:nvSpPr>
          <p:cNvPr id="953346" name="Rectangle 2"/>
          <p:cNvSpPr>
            <a:spLocks noGrp="1" noRot="1" noChangeAspect="1" noChangeArrowheads="1"/>
          </p:cNvSpPr>
          <p:nvPr>
            <p:ph type="sldImg"/>
          </p:nvPr>
        </p:nvSpPr>
        <p:spPr/>
      </p:sp>
      <p:sp>
        <p:nvSpPr>
          <p:cNvPr id="953347" name="Rectangle 3"/>
          <p:cNvSpPr>
            <a:spLocks noGrp="1" noChangeArrowheads="1"/>
          </p:cNvSpPr>
          <p:nvPr>
            <p:ph type="body" idx="1"/>
          </p:nvPr>
        </p:nvSpPr>
        <p:spPr/>
        <p:txBody>
          <a:bodyPr/>
          <a:lstStyle/>
          <a:p>
            <a:pPr>
              <a:buFontTx/>
              <a:buChar char="•"/>
            </a:pPr>
            <a:r>
              <a:rPr lang="zh-CN" altLang="en-US" dirty="0"/>
              <a:t>函数子程序。</a:t>
            </a:r>
            <a:endParaRPr lang="zh-CN" altLang="en-US" dirty="0"/>
          </a:p>
          <a:p>
            <a:pPr>
              <a:buFontTx/>
              <a:buChar char="•"/>
            </a:pPr>
            <a:r>
              <a:rPr lang="zh-CN" altLang="en-US" dirty="0"/>
              <a:t>定义了字符数组</a:t>
            </a:r>
            <a:r>
              <a:rPr lang="en-US" altLang="zh-CN" dirty="0"/>
              <a:t>BUFFER</a:t>
            </a:r>
            <a:r>
              <a:rPr lang="zh-CN" altLang="en-US" dirty="0"/>
              <a:t>，整型变量</a:t>
            </a:r>
            <a:r>
              <a:rPr lang="en-US" altLang="zh-CN" dirty="0"/>
              <a:t>NEXT</a:t>
            </a:r>
            <a:r>
              <a:rPr lang="zh-CN" altLang="en-US" dirty="0"/>
              <a:t>。</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C54FCE-30BC-4720-846D-6B66C6F17476}" type="slidenum">
              <a:rPr lang="zh-CN" altLang="en-US"/>
            </a:fld>
            <a:endParaRPr lang="en-US" altLang="zh-CN"/>
          </a:p>
        </p:txBody>
      </p:sp>
      <p:sp>
        <p:nvSpPr>
          <p:cNvPr id="912386" name="Rectangle 2"/>
          <p:cNvSpPr>
            <a:spLocks noGrp="1" noRot="1" noChangeAspect="1" noChangeArrowheads="1"/>
          </p:cNvSpPr>
          <p:nvPr>
            <p:ph type="sldImg"/>
          </p:nvPr>
        </p:nvSpPr>
        <p:spPr/>
      </p:sp>
      <p:sp>
        <p:nvSpPr>
          <p:cNvPr id="912387" name="Rectangle 3"/>
          <p:cNvSpPr>
            <a:spLocks noGrp="1" noChangeArrowheads="1"/>
          </p:cNvSpPr>
          <p:nvPr>
            <p:ph type="body" idx="1"/>
          </p:nvPr>
        </p:nvSpPr>
        <p:spPr/>
        <p:txBody>
          <a:bodyPr/>
          <a:lstStyle/>
          <a:p>
            <a:pPr>
              <a:buFontTx/>
              <a:buNone/>
            </a:pPr>
            <a:r>
              <a:rPr lang="zh-CN" altLang="en-US" dirty="0"/>
              <a:t>早期的 </a:t>
            </a:r>
            <a:r>
              <a:rPr lang="en-US" altLang="zh-CN" dirty="0"/>
              <a:t>FORTRAN </a:t>
            </a:r>
            <a:r>
              <a:rPr lang="zh-CN" altLang="en-US" dirty="0"/>
              <a:t>采用静态数据分配，静态区是一个相对地址。</a:t>
            </a:r>
            <a:endParaRPr lang="zh-CN" altLang="en-US" dirty="0"/>
          </a:p>
          <a:p>
            <a:pPr>
              <a:buFontTx/>
              <a:buChar char="•"/>
            </a:pPr>
            <a:r>
              <a:rPr lang="zh-CN" altLang="en-US" dirty="0"/>
              <a:t>代码区先是主函数的代码，然后是子函数的代码。</a:t>
            </a:r>
            <a:endParaRPr lang="zh-CN" altLang="en-US" dirty="0"/>
          </a:p>
          <a:p>
            <a:pPr>
              <a:buFontTx/>
              <a:buChar char="•"/>
            </a:pPr>
            <a:r>
              <a:rPr lang="zh-CN" altLang="en-US" dirty="0"/>
              <a:t>不同过程有各自不同的活动记录，局部于各自过程的变量 </a:t>
            </a:r>
            <a:r>
              <a:rPr lang="en-US" altLang="zh-CN" dirty="0"/>
              <a:t>next </a:t>
            </a:r>
            <a:r>
              <a:rPr lang="zh-CN" altLang="en-US" dirty="0"/>
              <a:t>在各自空间中都有自己的空间。</a:t>
            </a:r>
            <a:endParaRPr lang="zh-CN" altLang="en-US" dirty="0"/>
          </a:p>
          <a:p>
            <a:pPr>
              <a:buFontTx/>
              <a:buChar char="•"/>
            </a:pPr>
            <a:r>
              <a:rPr lang="en-US" altLang="zh-CN" dirty="0"/>
              <a:t>FORTRAN </a:t>
            </a:r>
            <a:r>
              <a:rPr lang="zh-CN" altLang="en-US" dirty="0"/>
              <a:t>语言的特点就是全部的代码和变量在编译的时候就可以确定了，所以可以给它分配一个固定的空间。</a:t>
            </a:r>
            <a:endParaRPr lang="zh-CN" altLang="en-US" dirty="0"/>
          </a:p>
          <a:p>
            <a:pPr>
              <a:buFontTx/>
              <a:buChar char="•"/>
            </a:pPr>
            <a:r>
              <a:rPr lang="zh-CN" altLang="en-US" dirty="0"/>
              <a:t>在静态分配的情况下，要考虑并列的函数，数据区可以完全覆盖。</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E7198C-2F5A-47C3-BD55-A60F071F4032}" type="slidenum">
              <a:rPr lang="zh-CN" altLang="en-US"/>
            </a:fld>
            <a:endParaRPr lang="en-US" altLang="zh-CN"/>
          </a:p>
        </p:txBody>
      </p:sp>
      <p:sp>
        <p:nvSpPr>
          <p:cNvPr id="914434" name="Rectangle 2"/>
          <p:cNvSpPr>
            <a:spLocks noGrp="1" noRot="1" noChangeAspect="1" noChangeArrowheads="1"/>
          </p:cNvSpPr>
          <p:nvPr>
            <p:ph type="sldImg"/>
          </p:nvPr>
        </p:nvSpPr>
        <p:spPr/>
      </p:sp>
      <p:sp>
        <p:nvSpPr>
          <p:cNvPr id="914435" name="Rectangle 3"/>
          <p:cNvSpPr>
            <a:spLocks noGrp="1" noChangeArrowheads="1"/>
          </p:cNvSpPr>
          <p:nvPr>
            <p:ph type="body" idx="1"/>
          </p:nvPr>
        </p:nvSpPr>
        <p:spPr/>
        <p:txBody>
          <a:bodyPr/>
          <a:lstStyle/>
          <a:p>
            <a:r>
              <a:rPr lang="zh-CN" altLang="en-US" dirty="0">
                <a:solidFill>
                  <a:schemeClr val="tx2"/>
                </a:solidFill>
              </a:rPr>
              <a:t>静态分配的限制：</a:t>
            </a:r>
            <a:endParaRPr lang="zh-CN" altLang="en-US" dirty="0">
              <a:solidFill>
                <a:schemeClr val="tx2"/>
              </a:solidFill>
            </a:endParaRPr>
          </a:p>
          <a:p>
            <a:r>
              <a:rPr lang="zh-CN" altLang="en-US" dirty="0"/>
              <a:t>    ① 数据对象的大小和它在内存中位置的限制必须在编译时确定，如</a:t>
            </a:r>
            <a:r>
              <a:rPr lang="zh-CN" altLang="en-US" b="1" dirty="0"/>
              <a:t>数组的大小不能是动态的</a:t>
            </a:r>
            <a:r>
              <a:rPr lang="zh-CN" altLang="en-US" dirty="0"/>
              <a:t>；</a:t>
            </a:r>
            <a:endParaRPr lang="zh-CN" altLang="en-US" dirty="0"/>
          </a:p>
          <a:p>
            <a:r>
              <a:rPr lang="zh-CN" altLang="en-US" dirty="0"/>
              <a:t>    ② </a:t>
            </a:r>
            <a:r>
              <a:rPr lang="zh-CN" altLang="en-US" b="1" dirty="0"/>
              <a:t>不允许程序递归</a:t>
            </a:r>
            <a:r>
              <a:rPr lang="zh-CN" altLang="en-US" dirty="0"/>
              <a:t>，因为一个过程的所有活动使用同样的名字绑定，即绑定是一对一的；</a:t>
            </a:r>
            <a:endParaRPr lang="zh-CN" altLang="en-US" dirty="0"/>
          </a:p>
          <a:p>
            <a:r>
              <a:rPr lang="zh-CN" altLang="en-US" dirty="0"/>
              <a:t>    ③ </a:t>
            </a:r>
            <a:r>
              <a:rPr lang="zh-CN" altLang="en-US" b="1" dirty="0"/>
              <a:t>不能动态生成或撤消数据</a:t>
            </a:r>
            <a:r>
              <a:rPr lang="zh-CN" altLang="en-US" dirty="0"/>
              <a:t>，因为运行时没有存储分配机制。不能建立类似的链表等。</a:t>
            </a:r>
            <a:endParaRPr lang="zh-CN" altLang="en-US" dirty="0"/>
          </a:p>
          <a:p>
            <a:r>
              <a:rPr lang="zh-CN" altLang="en-US" dirty="0"/>
              <a:t>完全采用静态分配的语言：早期的</a:t>
            </a:r>
            <a:r>
              <a:rPr lang="en-US" altLang="zh-CN" dirty="0"/>
              <a:t>FORTRAN</a:t>
            </a:r>
            <a:r>
              <a:rPr lang="zh-CN" altLang="en-US" dirty="0"/>
              <a:t>。</a:t>
            </a:r>
            <a:endParaRPr lang="zh-CN" altLang="en-US" dirty="0"/>
          </a:p>
          <a:p>
            <a:r>
              <a:rPr lang="zh-CN" altLang="en-US" dirty="0"/>
              <a:t>允许分别编译的数据定义模块（如全程引用的数据），也可以采用静态分配，因为它们一般在整个程序运行的期间是被共享的。</a:t>
            </a:r>
            <a:endParaRPr lang="zh-CN" altLang="en-US" dirty="0"/>
          </a:p>
          <a:p>
            <a:endParaRPr lang="zh-CN" altLang="en-US" dirty="0"/>
          </a:p>
          <a:p>
            <a:r>
              <a:rPr lang="en-US" altLang="zh-CN" b="1" dirty="0"/>
              <a:t>==== 2007</a:t>
            </a:r>
            <a:r>
              <a:rPr lang="zh-CN" altLang="en-US" b="1" dirty="0"/>
              <a:t>年</a:t>
            </a:r>
            <a:r>
              <a:rPr lang="en-US" altLang="zh-CN" b="1" dirty="0"/>
              <a:t>5</a:t>
            </a:r>
            <a:r>
              <a:rPr lang="zh-CN" altLang="en-US" b="1" dirty="0"/>
              <a:t>月</a:t>
            </a:r>
            <a:r>
              <a:rPr lang="en-US" altLang="zh-CN" b="1" dirty="0"/>
              <a:t>15</a:t>
            </a:r>
            <a:r>
              <a:rPr lang="zh-CN" altLang="en-US" b="1" dirty="0"/>
              <a:t>日 第</a:t>
            </a:r>
            <a:r>
              <a:rPr lang="en-US" altLang="zh-CN" b="1" dirty="0"/>
              <a:t>20</a:t>
            </a:r>
            <a:r>
              <a:rPr lang="zh-CN" altLang="en-US" b="1" dirty="0"/>
              <a:t>次课结束</a:t>
            </a:r>
            <a:endParaRPr lang="en-US" altLang="zh-CN" b="1" dirty="0"/>
          </a:p>
          <a:p>
            <a:r>
              <a:rPr lang="en-US" altLang="zh-CN" b="1" dirty="0"/>
              <a:t>==== 2021</a:t>
            </a:r>
            <a:r>
              <a:rPr lang="zh-CN" altLang="en-US" b="1" dirty="0"/>
              <a:t>年</a:t>
            </a:r>
            <a:r>
              <a:rPr lang="en-US" altLang="zh-CN" b="1" dirty="0"/>
              <a:t>5</a:t>
            </a:r>
            <a:r>
              <a:rPr lang="zh-CN" altLang="en-US" b="1" dirty="0"/>
              <a:t>月</a:t>
            </a:r>
            <a:r>
              <a:rPr lang="en-US" altLang="zh-CN" b="1" dirty="0"/>
              <a:t>17</a:t>
            </a:r>
            <a:r>
              <a:rPr lang="zh-CN" altLang="en-US" b="1" dirty="0"/>
              <a:t>日</a:t>
            </a:r>
            <a:endParaRPr lang="zh-CN" altLang="en-US" b="1"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8C2A6F2-FD66-4B6C-8036-32C1B089F2A8}" type="slidenum">
              <a:rPr lang="zh-CN" altLang="en-US"/>
            </a:fld>
            <a:endParaRPr lang="en-US" altLang="zh-CN"/>
          </a:p>
        </p:txBody>
      </p:sp>
      <p:sp>
        <p:nvSpPr>
          <p:cNvPr id="394242" name="Rectangle 2"/>
          <p:cNvSpPr>
            <a:spLocks noGrp="1" noRot="1" noChangeAspect="1" noChangeArrowheads="1"/>
          </p:cNvSpPr>
          <p:nvPr>
            <p:ph type="sldImg"/>
          </p:nvPr>
        </p:nvSpPr>
        <p:spPr/>
      </p:sp>
      <p:sp>
        <p:nvSpPr>
          <p:cNvPr id="394243" name="Rectangle 3"/>
          <p:cNvSpPr>
            <a:spLocks noGrp="1" noChangeArrowheads="1"/>
          </p:cNvSpPr>
          <p:nvPr>
            <p:ph type="body" idx="1"/>
          </p:nvPr>
        </p:nvSpPr>
        <p:spPr/>
        <p:txBody>
          <a:bodyPr/>
          <a:lstStyle/>
          <a:p>
            <a:endParaRPr kumimoji="1" lang="zh-CN" altLang="zh-CN" sz="1800" kern="1200" dirty="0">
              <a:solidFill>
                <a:schemeClr val="tx1"/>
              </a:solidFill>
              <a:effectLst/>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2065011-D4D6-4946-955D-B37A7C474EC6}" type="slidenum">
              <a:rPr lang="zh-CN" altLang="en-US"/>
            </a:fld>
            <a:endParaRPr lang="en-US" altLang="zh-CN"/>
          </a:p>
        </p:txBody>
      </p:sp>
      <p:sp>
        <p:nvSpPr>
          <p:cNvPr id="916482" name="Rectangle 2"/>
          <p:cNvSpPr>
            <a:spLocks noGrp="1" noRot="1" noChangeAspect="1" noChangeArrowheads="1"/>
          </p:cNvSpPr>
          <p:nvPr>
            <p:ph type="sldImg"/>
          </p:nvPr>
        </p:nvSpPr>
        <p:spPr/>
      </p:sp>
      <p:sp>
        <p:nvSpPr>
          <p:cNvPr id="916483" name="Rectangle 3"/>
          <p:cNvSpPr>
            <a:spLocks noGrp="1" noChangeArrowheads="1"/>
          </p:cNvSpPr>
          <p:nvPr>
            <p:ph type="body" idx="1"/>
          </p:nvPr>
        </p:nvSpPr>
        <p:spPr/>
        <p:txBody>
          <a:bodyPr/>
          <a:lstStyle/>
          <a:p>
            <a:pPr>
              <a:buFont typeface="Wingdings" panose="05000000000000000000" pitchFamily="2" charset="2"/>
              <a:buChar char="l"/>
            </a:pPr>
            <a:r>
              <a:rPr lang="zh-CN" altLang="en-US" sz="1400" dirty="0"/>
              <a:t>本部分与操作系统的存储分配直接相关。</a:t>
            </a:r>
            <a:endParaRPr lang="en-US" altLang="zh-CN" sz="1400" dirty="0"/>
          </a:p>
          <a:p>
            <a:pPr>
              <a:buFont typeface="Wingdings" panose="05000000000000000000" pitchFamily="2" charset="2"/>
              <a:buChar char="l"/>
            </a:pPr>
            <a:r>
              <a:rPr lang="zh-CN" altLang="en-US" sz="1400" dirty="0"/>
              <a:t>按照栈的方式进行存储管理，即：当前运行函数的环境在栈顶，当前函数运行结束，返回主调函数后，栈中的环境数据也即完成退栈操作。</a:t>
            </a:r>
            <a:endParaRPr lang="zh-CN" altLang="en-US" sz="1400" dirty="0"/>
          </a:p>
          <a:p>
            <a:pPr>
              <a:buFont typeface="Wingdings" panose="05000000000000000000" pitchFamily="2" charset="2"/>
              <a:buNone/>
            </a:pPr>
            <a:r>
              <a:rPr lang="zh-CN" altLang="en-US" sz="1400" b="1" u="sng" dirty="0"/>
              <a:t>典型语言：</a:t>
            </a:r>
            <a:r>
              <a:rPr lang="en-US" altLang="zh-CN" sz="1400" b="1" u="sng" dirty="0"/>
              <a:t>C</a:t>
            </a:r>
            <a:r>
              <a:rPr lang="zh-CN" altLang="en-US" sz="1400" b="1" u="sng" dirty="0"/>
              <a:t>、</a:t>
            </a:r>
            <a:r>
              <a:rPr lang="en-US" altLang="zh-CN" sz="1400" b="1" u="sng" dirty="0"/>
              <a:t>C++</a:t>
            </a:r>
            <a:endParaRPr lang="en-US" altLang="zh-CN" sz="1400" b="1" u="sng"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24C0BF-92C7-4593-811F-029713D5CB17}" type="slidenum">
              <a:rPr lang="zh-CN" altLang="en-US"/>
            </a:fld>
            <a:endParaRPr lang="en-US" altLang="zh-CN"/>
          </a:p>
        </p:txBody>
      </p:sp>
      <p:sp>
        <p:nvSpPr>
          <p:cNvPr id="991234" name="Rectangle 2"/>
          <p:cNvSpPr>
            <a:spLocks noGrp="1" noRot="1" noChangeAspect="1" noChangeArrowheads="1" noTextEdit="1"/>
          </p:cNvSpPr>
          <p:nvPr>
            <p:ph type="sldImg"/>
          </p:nvPr>
        </p:nvSpPr>
        <p:spPr/>
      </p:sp>
      <p:sp>
        <p:nvSpPr>
          <p:cNvPr id="991235" name="Rectangle 3"/>
          <p:cNvSpPr>
            <a:spLocks noGrp="1" noChangeArrowheads="1"/>
          </p:cNvSpPr>
          <p:nvPr>
            <p:ph type="body" idx="1"/>
          </p:nvPr>
        </p:nvSpPr>
        <p:spPr/>
        <p:txBody>
          <a:bodyPr/>
          <a:lstStyle/>
          <a:p>
            <a:pPr>
              <a:buFontTx/>
              <a:buChar char="•"/>
            </a:pPr>
            <a:r>
              <a:rPr lang="zh-CN" altLang="en-US" sz="1400" b="1" dirty="0"/>
              <a:t>教材第</a:t>
            </a:r>
            <a:r>
              <a:rPr lang="en-US" altLang="zh-CN" sz="1400" b="1" dirty="0"/>
              <a:t>7</a:t>
            </a:r>
            <a:r>
              <a:rPr lang="zh-CN" altLang="en-US" sz="1400" b="1" dirty="0"/>
              <a:t>章。</a:t>
            </a:r>
            <a:endParaRPr lang="zh-CN" altLang="en-US" sz="1400" b="1" dirty="0"/>
          </a:p>
          <a:p>
            <a:pPr>
              <a:buFontTx/>
              <a:buChar char="•"/>
            </a:pPr>
            <a:r>
              <a:rPr lang="zh-CN" altLang="en-US" sz="1400" dirty="0"/>
              <a:t>首先了解一下本章中的基本概念。我们经过前面的词法分析和语法分析，应该进入下面的语义分析。现在的编译器都是生成中间代码，只要生成中间代码，都有涉及到运行环境，我们要深入了解目标程序的运行环境。</a:t>
            </a:r>
            <a:endParaRPr lang="zh-CN" altLang="en-US" sz="1400" dirty="0"/>
          </a:p>
          <a:p>
            <a:pPr>
              <a:buFontTx/>
              <a:buChar char="•"/>
            </a:pPr>
            <a:r>
              <a:rPr lang="zh-CN" altLang="en-US" sz="1400" b="1" dirty="0"/>
              <a:t>问题的提出：</a:t>
            </a:r>
            <a:r>
              <a:rPr lang="zh-CN" altLang="en-US" sz="1400" dirty="0"/>
              <a:t>编译结果目标代码的运行环境问题——即讨论程序运行时目标代码调用的一些运行子程序（目标程序的运行必须有运行时支持的程序包的支持，运行子程序）</a:t>
            </a:r>
            <a:endParaRPr lang="en-US" altLang="zh-CN" sz="1400" dirty="0"/>
          </a:p>
          <a:p>
            <a:r>
              <a:rPr lang="zh-CN" altLang="en-US" sz="1400" dirty="0"/>
              <a:t>    1）编译程序一项重要工作：为源程序中出现的一些量（如变量、常数、数组等）分配运行时所需的存储空间——引出存储管理涉及的</a:t>
            </a:r>
            <a:r>
              <a:rPr lang="zh-CN" altLang="en-US" sz="1400" b="1" dirty="0"/>
              <a:t>存储分配</a:t>
            </a:r>
            <a:r>
              <a:rPr lang="zh-CN" altLang="en-US" sz="1400" dirty="0"/>
              <a:t>和</a:t>
            </a:r>
            <a:r>
              <a:rPr lang="zh-CN" altLang="en-US" sz="1400" b="1" dirty="0"/>
              <a:t>存储组织</a:t>
            </a:r>
            <a:r>
              <a:rPr lang="zh-CN" altLang="en-US" sz="1400" dirty="0"/>
              <a:t>问题（例如内存的动态调用）；</a:t>
            </a:r>
            <a:r>
              <a:rPr lang="zh-CN" altLang="en-US" sz="1400" b="1" dirty="0"/>
              <a:t>存储管理</a:t>
            </a:r>
            <a:r>
              <a:rPr lang="zh-CN" altLang="en-US" sz="1400" dirty="0"/>
              <a:t>实际是目标程序在运行时对内存的</a:t>
            </a:r>
            <a:r>
              <a:rPr lang="zh-CN" altLang="en-US" sz="1400" b="1" dirty="0"/>
              <a:t>使用</a:t>
            </a:r>
            <a:r>
              <a:rPr lang="zh-CN" altLang="en-US" sz="1400" dirty="0"/>
              <a:t>和</a:t>
            </a:r>
            <a:r>
              <a:rPr lang="zh-CN" altLang="en-US" sz="1400" b="1" dirty="0"/>
              <a:t>再使用</a:t>
            </a:r>
            <a:r>
              <a:rPr lang="zh-CN" altLang="en-US" sz="1400" dirty="0"/>
              <a:t>的问题。关系到目标及资源的合理运用。</a:t>
            </a:r>
            <a:endParaRPr lang="zh-CN" altLang="en-US" sz="1400" dirty="0"/>
          </a:p>
          <a:p>
            <a:r>
              <a:rPr lang="zh-CN" altLang="en-US" sz="1400" dirty="0"/>
              <a:t>    2）实际上运行程序是与源语言相关的。把源程序静态的正文与其目标程序运行时的动态活动联系起来。</a:t>
            </a:r>
            <a:endParaRPr lang="zh-CN" altLang="en-US" sz="1400" dirty="0"/>
          </a:p>
          <a:p>
            <a:pPr lvl="3">
              <a:spcBef>
                <a:spcPts val="200"/>
              </a:spcBef>
              <a:spcAft>
                <a:spcPts val="200"/>
              </a:spcAft>
            </a:pPr>
            <a:r>
              <a:rPr lang="zh-CN" altLang="en-US" b="1" u="sng" dirty="0"/>
              <a:t>关联（</a:t>
            </a:r>
            <a:r>
              <a:rPr lang="en-US" altLang="zh-CN" b="1" u="sng" dirty="0"/>
              <a:t>Binding</a:t>
            </a:r>
            <a:r>
              <a:rPr lang="zh-CN" altLang="en-US" b="1" u="sng" dirty="0"/>
              <a:t>）</a:t>
            </a:r>
            <a:endParaRPr lang="zh-CN" altLang="en-US" b="1" u="sng" dirty="0"/>
          </a:p>
          <a:p>
            <a:pPr>
              <a:spcBef>
                <a:spcPts val="200"/>
              </a:spcBef>
              <a:spcAft>
                <a:spcPts val="200"/>
              </a:spcAft>
            </a:pPr>
            <a:r>
              <a:rPr lang="zh-CN" altLang="en-US" dirty="0"/>
              <a:t>将源程序的文本    </a:t>
            </a:r>
            <a:r>
              <a:rPr lang="zh-CN" altLang="en-US" dirty="0">
                <a:sym typeface="Symbol" panose="05050102010706020507" pitchFamily="18" charset="2"/>
              </a:rPr>
              <a:t></a:t>
            </a:r>
            <a:r>
              <a:rPr lang="zh-CN" altLang="en-US" dirty="0"/>
              <a:t> 程序运行动作的实现</a:t>
            </a:r>
            <a:endParaRPr lang="zh-CN" altLang="en-US" dirty="0"/>
          </a:p>
          <a:p>
            <a:r>
              <a:rPr lang="zh-CN" altLang="en-US" dirty="0"/>
              <a:t>源文件中的名字</a:t>
            </a:r>
            <a:r>
              <a:rPr lang="en-US" altLang="zh-CN" dirty="0"/>
              <a:t>N </a:t>
            </a:r>
            <a:r>
              <a:rPr lang="en-US" altLang="zh-CN" dirty="0">
                <a:sym typeface="Symbol" panose="05050102010706020507" pitchFamily="18" charset="2"/>
              </a:rPr>
              <a:t></a:t>
            </a:r>
            <a:r>
              <a:rPr lang="en-US" altLang="zh-CN" dirty="0"/>
              <a:t> </a:t>
            </a:r>
            <a:r>
              <a:rPr lang="zh-CN" altLang="en-US" dirty="0"/>
              <a:t>运行时的存储</a:t>
            </a:r>
            <a:r>
              <a:rPr lang="en-US" altLang="zh-CN" dirty="0"/>
              <a:t>S</a:t>
            </a:r>
            <a:endParaRPr lang="en-US" altLang="zh-CN" dirty="0"/>
          </a:p>
          <a:p>
            <a:pPr>
              <a:spcBef>
                <a:spcPts val="200"/>
              </a:spcBef>
              <a:spcAft>
                <a:spcPts val="200"/>
              </a:spcAft>
            </a:pPr>
            <a:endParaRPr lang="en-US" altLang="zh-CN" dirty="0"/>
          </a:p>
          <a:p>
            <a:pPr>
              <a:spcBef>
                <a:spcPts val="200"/>
              </a:spcBef>
              <a:spcAft>
                <a:spcPts val="200"/>
              </a:spcAft>
            </a:pPr>
            <a:r>
              <a:rPr lang="zh-CN" altLang="en-US" dirty="0"/>
              <a:t>在语义学中，使用术语 </a:t>
            </a:r>
            <a:r>
              <a:rPr lang="en-US" altLang="zh-CN" dirty="0"/>
              <a:t>environment </a:t>
            </a:r>
            <a:r>
              <a:rPr lang="zh-CN" altLang="en-US" dirty="0"/>
              <a:t>函数表示</a:t>
            </a:r>
            <a:endParaRPr lang="zh-CN" altLang="en-US" dirty="0"/>
          </a:p>
          <a:p>
            <a:pPr>
              <a:spcBef>
                <a:spcPts val="200"/>
              </a:spcBef>
              <a:spcAft>
                <a:spcPts val="200"/>
              </a:spcAft>
            </a:pPr>
            <a:r>
              <a:rPr lang="en-US" altLang="zh-CN" dirty="0"/>
              <a:t>env</a:t>
            </a:r>
            <a:r>
              <a:rPr lang="zh-CN" altLang="en-US" dirty="0"/>
              <a:t>：</a:t>
            </a:r>
            <a:r>
              <a:rPr lang="en-US" altLang="zh-CN" dirty="0"/>
              <a:t>   N→S    </a:t>
            </a:r>
            <a:r>
              <a:rPr lang="zh-CN" altLang="en-US" dirty="0"/>
              <a:t>（</a:t>
            </a:r>
            <a:r>
              <a:rPr lang="en-US" altLang="zh-CN" dirty="0"/>
              <a:t>N</a:t>
            </a:r>
            <a:r>
              <a:rPr lang="zh-CN" altLang="en-US" dirty="0"/>
              <a:t>到</a:t>
            </a:r>
            <a:r>
              <a:rPr lang="en-US" altLang="zh-CN" dirty="0"/>
              <a:t>S</a:t>
            </a:r>
            <a:r>
              <a:rPr lang="zh-CN" altLang="en-US" dirty="0"/>
              <a:t>的映射）</a:t>
            </a:r>
            <a:endParaRPr lang="zh-CN" altLang="en-US" sz="1200" dirty="0">
              <a:latin typeface="宋体" panose="02010600030101010101" pitchFamily="2" charset="-122"/>
            </a:endParaRPr>
          </a:p>
          <a:p>
            <a:pPr marL="171450" indent="-171450" algn="l" eaLnBrk="1" hangingPunct="1">
              <a:lnSpc>
                <a:spcPct val="110000"/>
              </a:lnSpc>
              <a:spcBef>
                <a:spcPct val="0"/>
              </a:spcBef>
              <a:buClrTx/>
              <a:buFont typeface="Arial" panose="020B0604020202020204" pitchFamily="34" charset="0"/>
              <a:buChar char="•"/>
            </a:pPr>
            <a:r>
              <a:rPr lang="zh-CN" altLang="en-US" sz="1200" dirty="0">
                <a:solidFill>
                  <a:srgbClr val="FFFF00"/>
                </a:solidFill>
                <a:latin typeface="宋体" panose="02010600030101010101" pitchFamily="2" charset="-122"/>
              </a:rPr>
              <a:t>不同的源语言结构，所需的运行环境和支持不同。本章仅以最简单的、</a:t>
            </a:r>
            <a:r>
              <a:rPr lang="zh-CN" altLang="en-US" sz="1200" u="sng" dirty="0">
                <a:solidFill>
                  <a:srgbClr val="FFFF00"/>
                </a:solidFill>
                <a:latin typeface="宋体" panose="02010600030101010101" pitchFamily="2" charset="-122"/>
              </a:rPr>
              <a:t>基于</a:t>
            </a:r>
            <a:r>
              <a:rPr lang="zh-CN" altLang="en-US" sz="1200" u="sng" dirty="0">
                <a:solidFill>
                  <a:srgbClr val="00FFFF"/>
                </a:solidFill>
                <a:latin typeface="黑体" panose="02010609060101010101" pitchFamily="49" charset="-122"/>
                <a:ea typeface="黑体" panose="02010609060101010101" pitchFamily="49" charset="-122"/>
              </a:rPr>
              <a:t>过程（函数）</a:t>
            </a:r>
            <a:r>
              <a:rPr lang="zh-CN" altLang="en-US" sz="1200" u="sng" dirty="0">
                <a:solidFill>
                  <a:srgbClr val="FFFF00"/>
                </a:solidFill>
                <a:latin typeface="宋体" panose="02010600030101010101" pitchFamily="2" charset="-122"/>
              </a:rPr>
              <a:t>的、顺序执行的程序</a:t>
            </a:r>
            <a:r>
              <a:rPr lang="zh-CN" altLang="en-US" sz="1200" dirty="0">
                <a:solidFill>
                  <a:srgbClr val="FFFF00"/>
                </a:solidFill>
                <a:latin typeface="宋体" panose="02010600030101010101" pitchFamily="2" charset="-122"/>
              </a:rPr>
              <a:t>为前提讨论，即源程序的基本结构是顺序执行的过程，过程与过程之间仅通过子程序调用的方式进行控制流的转移。</a:t>
            </a:r>
            <a:endParaRPr lang="zh-CN" altLang="en-US" sz="1200" dirty="0">
              <a:solidFill>
                <a:srgbClr val="FFFF00"/>
              </a:solidFill>
              <a:latin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2065011-D4D6-4946-955D-B37A7C474EC6}" type="slidenum">
              <a:rPr lang="zh-CN" altLang="en-US"/>
            </a:fld>
            <a:endParaRPr lang="en-US" altLang="zh-CN"/>
          </a:p>
        </p:txBody>
      </p:sp>
      <p:sp>
        <p:nvSpPr>
          <p:cNvPr id="916482" name="Rectangle 2"/>
          <p:cNvSpPr>
            <a:spLocks noGrp="1" noRot="1" noChangeAspect="1" noChangeArrowheads="1"/>
          </p:cNvSpPr>
          <p:nvPr>
            <p:ph type="sldImg"/>
          </p:nvPr>
        </p:nvSpPr>
        <p:spPr/>
      </p:sp>
      <p:sp>
        <p:nvSpPr>
          <p:cNvPr id="916483" name="Rectangle 3"/>
          <p:cNvSpPr>
            <a:spLocks noGrp="1" noChangeArrowheads="1"/>
          </p:cNvSpPr>
          <p:nvPr>
            <p:ph type="body" idx="1"/>
          </p:nvPr>
        </p:nvSpPr>
        <p:spPr/>
        <p:txBody>
          <a:bodyPr/>
          <a:lstStyle/>
          <a:p>
            <a:pPr>
              <a:buFont typeface="Wingdings" panose="05000000000000000000" pitchFamily="2" charset="2"/>
              <a:buChar char="l"/>
            </a:pPr>
            <a:r>
              <a:rPr lang="zh-CN" altLang="en-US" sz="1400" b="1" u="none" dirty="0"/>
              <a:t>函数运行过程所需要的空间：</a:t>
            </a:r>
            <a:r>
              <a:rPr lang="zh-CN" altLang="en-US" sz="1400" b="0" u="none" dirty="0"/>
              <a:t>包括全局变量、局部变量、临时变量，还有就是保存与当前记录相关的一些信息（寄存器状态等）</a:t>
            </a:r>
            <a:endParaRPr lang="en-US" altLang="zh-CN" sz="1400" b="0" u="none" dirty="0"/>
          </a:p>
          <a:p>
            <a:pPr>
              <a:buFont typeface="Wingdings" panose="05000000000000000000" pitchFamily="2" charset="2"/>
              <a:buChar char="l"/>
            </a:pPr>
            <a:r>
              <a:rPr lang="zh-CN" altLang="en-US" sz="1400" b="0" u="none" dirty="0"/>
              <a:t>其中表复杂的是对于具有嵌套过程的语言应该如何进行栈式分配。</a:t>
            </a:r>
            <a:endParaRPr lang="en-US" altLang="zh-CN" sz="1400" b="0" u="none" dirty="0"/>
          </a:p>
          <a:p>
            <a:pPr>
              <a:buFont typeface="Wingdings" panose="05000000000000000000" pitchFamily="2" charset="2"/>
              <a:buChar char="l"/>
            </a:pPr>
            <a:r>
              <a:rPr lang="en-US" altLang="zh-CN" sz="1400" b="0" u="none" dirty="0"/>
              <a:t> </a:t>
            </a:r>
            <a:r>
              <a:rPr lang="zh-CN" altLang="en-US" sz="1400" b="1" u="sng" dirty="0"/>
              <a:t>嵌套过程语言（如</a:t>
            </a:r>
            <a:r>
              <a:rPr lang="en-US" altLang="zh-CN" sz="1400" b="1" u="sng" dirty="0"/>
              <a:t>PASCAL</a:t>
            </a:r>
            <a:r>
              <a:rPr lang="zh-CN" altLang="en-US" sz="1400" b="1" u="sng" dirty="0"/>
              <a:t>）的栈式分配方案</a:t>
            </a:r>
            <a:endParaRPr lang="zh-CN" altLang="en-US" b="1" dirty="0"/>
          </a:p>
          <a:p>
            <a:pPr>
              <a:buFont typeface="Wingdings" panose="05000000000000000000" pitchFamily="2" charset="2"/>
              <a:buNone/>
            </a:pPr>
            <a:r>
              <a:rPr lang="zh-CN" altLang="en-US" sz="1400" dirty="0"/>
              <a:t>首先要了解嵌套过程中的一些概念。</a:t>
            </a:r>
            <a:r>
              <a:rPr lang="en-US" altLang="zh-CN" sz="1400" dirty="0"/>
              <a:t>PASCAL</a:t>
            </a:r>
            <a:r>
              <a:rPr lang="zh-CN" altLang="en-US" sz="1400" dirty="0"/>
              <a:t>语言中的函数嵌套定义使得内层可以使用外层定义的变量。</a:t>
            </a:r>
            <a:endParaRPr lang="zh-CN" altLang="en-US" sz="1400" dirty="0"/>
          </a:p>
          <a:p>
            <a:pPr>
              <a:buFont typeface="Wingdings" panose="05000000000000000000" pitchFamily="2" charset="2"/>
              <a:buNone/>
            </a:pPr>
            <a:r>
              <a:rPr lang="zh-CN" altLang="en-US" sz="1400" dirty="0"/>
              <a:t>主要特点：</a:t>
            </a:r>
            <a:endParaRPr lang="zh-CN" altLang="en-US" sz="1400" dirty="0"/>
          </a:p>
          <a:p>
            <a:r>
              <a:rPr lang="zh-CN" altLang="en-US" sz="1400" dirty="0"/>
              <a:t>（语言）一个过程可以引用包围它的任一外层过程所定义的标识符（如变量，数组或过程等）。这是从程序</a:t>
            </a:r>
            <a:r>
              <a:rPr lang="zh-CN" altLang="en-US" sz="1400" b="1" dirty="0"/>
              <a:t>静态的角度</a:t>
            </a:r>
            <a:r>
              <a:rPr lang="zh-CN" altLang="en-US" sz="1400" dirty="0"/>
              <a:t>来看。在词法分析的时候要确定好变量的作用域，每个函数对应一个栈帧，内存的过程如何找到外层的变量进行访问，成为问题的关键。</a:t>
            </a:r>
            <a:endParaRPr lang="zh-CN" altLang="en-US" sz="1400"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400" dirty="0"/>
              <a:t>（实现）一个过程可以引用它的任一</a:t>
            </a:r>
            <a:r>
              <a:rPr lang="zh-CN" altLang="en-US" sz="1400" b="1" dirty="0"/>
              <a:t>外层过程的最新活动记录中的某些数据</a:t>
            </a:r>
            <a:r>
              <a:rPr lang="zh-CN" altLang="en-US" sz="1400" dirty="0"/>
              <a:t>。这是从程序</a:t>
            </a:r>
            <a:r>
              <a:rPr lang="zh-CN" altLang="en-US" sz="1400" b="1" dirty="0"/>
              <a:t>运行的动态的角度</a:t>
            </a:r>
            <a:r>
              <a:rPr lang="zh-CN" altLang="en-US" sz="1400" dirty="0"/>
              <a:t>来看，典型的就是一个递归函数，执行过程中函数内部有效的变量是当前最后一次递归过程中正在使用的变量（空间和值）。</a:t>
            </a:r>
            <a:endParaRPr lang="zh-CN" altLang="en-US" sz="1400" dirty="0"/>
          </a:p>
          <a:p>
            <a:r>
              <a:rPr lang="zh-CN" altLang="en-US" sz="1400" dirty="0"/>
              <a:t>要注意一个语言的静态描述特征和一个动态执行过程。</a:t>
            </a:r>
            <a:endParaRPr lang="zh-CN" altLang="en-US" sz="14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42F374-82FC-4485-927F-9B9210A119D0}" type="slidenum">
              <a:rPr lang="zh-CN" altLang="en-US"/>
            </a:fld>
            <a:endParaRPr lang="en-US" altLang="zh-CN"/>
          </a:p>
        </p:txBody>
      </p:sp>
      <p:sp>
        <p:nvSpPr>
          <p:cNvPr id="978946" name="Rectangle 2"/>
          <p:cNvSpPr>
            <a:spLocks noGrp="1" noRot="1" noChangeAspect="1" noChangeArrowheads="1"/>
          </p:cNvSpPr>
          <p:nvPr>
            <p:ph type="sldImg"/>
          </p:nvPr>
        </p:nvSpPr>
        <p:spPr/>
      </p:sp>
      <p:sp>
        <p:nvSpPr>
          <p:cNvPr id="978947" name="Rectangle 3"/>
          <p:cNvSpPr>
            <a:spLocks noGrp="1" noChangeArrowheads="1"/>
          </p:cNvSpPr>
          <p:nvPr>
            <p:ph type="body" idx="1"/>
          </p:nvPr>
        </p:nvSpPr>
        <p:spPr/>
        <p:txBody>
          <a:bodyPr/>
          <a:lstStyle/>
          <a:p>
            <a:pPr>
              <a:buFontTx/>
              <a:buChar char="•"/>
            </a:pPr>
            <a:r>
              <a:rPr lang="en-US" altLang="zh-CN" dirty="0"/>
              <a:t>PL0</a:t>
            </a:r>
            <a:r>
              <a:rPr lang="zh-CN" altLang="en-US" dirty="0"/>
              <a:t>的源代码。黄颜色表示的是主程序。在主过程中嵌套定义了子过程 </a:t>
            </a:r>
            <a:r>
              <a:rPr lang="en-US" altLang="zh-CN" dirty="0"/>
              <a:t>P</a:t>
            </a:r>
            <a:r>
              <a:rPr lang="zh-CN" altLang="en-US" dirty="0"/>
              <a:t>。后面过程调用过程</a:t>
            </a:r>
            <a:r>
              <a:rPr lang="en-US" altLang="zh-CN" dirty="0"/>
              <a:t>P</a:t>
            </a:r>
            <a:r>
              <a:rPr lang="zh-CN" altLang="en-US" dirty="0"/>
              <a:t>。</a:t>
            </a:r>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42F374-82FC-4485-927F-9B9210A119D0}" type="slidenum">
              <a:rPr lang="zh-CN" altLang="en-US"/>
            </a:fld>
            <a:endParaRPr lang="en-US" altLang="zh-CN"/>
          </a:p>
        </p:txBody>
      </p:sp>
      <p:sp>
        <p:nvSpPr>
          <p:cNvPr id="978946" name="Rectangle 2"/>
          <p:cNvSpPr>
            <a:spLocks noGrp="1" noRot="1" noChangeAspect="1" noChangeArrowheads="1"/>
          </p:cNvSpPr>
          <p:nvPr>
            <p:ph type="sldImg"/>
          </p:nvPr>
        </p:nvSpPr>
        <p:spPr/>
      </p:sp>
      <p:sp>
        <p:nvSpPr>
          <p:cNvPr id="978947" name="Rectangle 3"/>
          <p:cNvSpPr>
            <a:spLocks noGrp="1" noChangeArrowheads="1"/>
          </p:cNvSpPr>
          <p:nvPr>
            <p:ph type="body" idx="1"/>
          </p:nvPr>
        </p:nvSpPr>
        <p:spPr/>
        <p:txBody>
          <a:bodyPr/>
          <a:lstStyle/>
          <a:p>
            <a:pPr>
              <a:buFontTx/>
              <a:buNone/>
            </a:pPr>
            <a:r>
              <a:rPr lang="en-US" altLang="zh-CN" dirty="0"/>
              <a:t>C</a:t>
            </a:r>
            <a:r>
              <a:rPr lang="zh-CN" altLang="en-US" dirty="0"/>
              <a:t>语言函数运行输出：</a:t>
            </a:r>
            <a:endParaRPr lang="en-US" altLang="zh-CN" dirty="0"/>
          </a:p>
          <a:p>
            <a:pPr lvl="1">
              <a:buFontTx/>
              <a:buChar char="•"/>
            </a:pPr>
            <a:r>
              <a:rPr lang="en-US" altLang="zh-CN" dirty="0"/>
              <a:t>1: 4</a:t>
            </a:r>
            <a:endParaRPr lang="en-US" altLang="zh-CN" dirty="0"/>
          </a:p>
          <a:p>
            <a:pPr lvl="1">
              <a:buFontTx/>
              <a:buChar char="•"/>
            </a:pPr>
            <a:r>
              <a:rPr lang="en-US" altLang="zh-CN" dirty="0"/>
              <a:t>2: 5</a:t>
            </a:r>
            <a:endParaRPr lang="en-US" altLang="zh-CN" dirty="0"/>
          </a:p>
          <a:p>
            <a:pPr lvl="1">
              <a:buFontTx/>
              <a:buChar char="•"/>
            </a:pPr>
            <a:r>
              <a:rPr lang="en-US" altLang="zh-CN" dirty="0"/>
              <a:t>3: 6</a:t>
            </a:r>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0ED88D-1B76-45D6-A0BD-0458A38BCA57}" type="slidenum">
              <a:rPr lang="zh-CN" altLang="en-US"/>
            </a:fld>
            <a:endParaRPr lang="en-US" altLang="zh-CN"/>
          </a:p>
        </p:txBody>
      </p:sp>
      <p:sp>
        <p:nvSpPr>
          <p:cNvPr id="918530" name="Rectangle 2"/>
          <p:cNvSpPr>
            <a:spLocks noGrp="1" noRot="1" noChangeAspect="1" noChangeArrowheads="1"/>
          </p:cNvSpPr>
          <p:nvPr>
            <p:ph type="sldImg"/>
          </p:nvPr>
        </p:nvSpPr>
        <p:spPr/>
      </p:sp>
      <p:sp>
        <p:nvSpPr>
          <p:cNvPr id="918531" name="Rectangle 3"/>
          <p:cNvSpPr>
            <a:spLocks noGrp="1" noChangeArrowheads="1"/>
          </p:cNvSpPr>
          <p:nvPr>
            <p:ph type="body" idx="1"/>
          </p:nvPr>
        </p:nvSpPr>
        <p:spPr/>
        <p:txBody>
          <a:bodyPr/>
          <a:lstStyle/>
          <a:p>
            <a:pPr marL="171450" indent="-171450">
              <a:buFont typeface="Arial" panose="020B0604020202020204" pitchFamily="34" charset="0"/>
              <a:buChar char="•"/>
            </a:pPr>
            <a:r>
              <a:rPr lang="zh-CN" altLang="en-US" dirty="0"/>
              <a:t>为每个当前投入运行的过程建立一个栈帧，</a:t>
            </a:r>
            <a:endParaRPr lang="en-US" altLang="zh-CN" dirty="0"/>
          </a:p>
          <a:p>
            <a:r>
              <a:rPr lang="zh-CN" altLang="en-US" dirty="0"/>
              <a:t>指针</a:t>
            </a:r>
            <a:r>
              <a:rPr lang="en-US" altLang="zh-CN" dirty="0"/>
              <a:t>TOP</a:t>
            </a:r>
            <a:r>
              <a:rPr lang="zh-CN" altLang="en-US" dirty="0"/>
              <a:t>为栈顶，</a:t>
            </a:r>
            <a:r>
              <a:rPr lang="en-US" altLang="zh-CN" dirty="0"/>
              <a:t>SP</a:t>
            </a:r>
            <a:r>
              <a:rPr lang="zh-CN" altLang="en-US" dirty="0"/>
              <a:t>指向的是被激活的栈空间的栈底。</a:t>
            </a:r>
            <a:endParaRPr lang="zh-CN" altLang="en-US" dirty="0"/>
          </a:p>
          <a:p>
            <a:r>
              <a:rPr lang="zh-CN" altLang="en-US" dirty="0"/>
              <a:t>同一个程序由于调用函数的顺序不一样，产生的调用链是不一样的。我们给当前函数的活动记录给两个指针。当前运行栈的栈底为</a:t>
            </a:r>
            <a:r>
              <a:rPr lang="en-US" altLang="zh-CN" dirty="0"/>
              <a:t>SP</a:t>
            </a:r>
            <a:r>
              <a:rPr lang="zh-CN" altLang="en-US" dirty="0"/>
              <a:t>，栈顶为</a:t>
            </a:r>
            <a:r>
              <a:rPr lang="en-US" altLang="zh-CN" dirty="0"/>
              <a:t>TOP</a:t>
            </a:r>
            <a:r>
              <a:rPr lang="zh-CN" altLang="en-US" dirty="0"/>
              <a:t>。</a:t>
            </a: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9CC7AE-9C58-4562-90D5-510C90E57AC9}" type="slidenum">
              <a:rPr lang="zh-CN" altLang="en-US"/>
            </a:fld>
            <a:endParaRPr lang="en-US" altLang="zh-CN"/>
          </a:p>
        </p:txBody>
      </p:sp>
      <p:sp>
        <p:nvSpPr>
          <p:cNvPr id="968706" name="Rectangle 2"/>
          <p:cNvSpPr>
            <a:spLocks noGrp="1" noRot="1" noChangeAspect="1" noChangeArrowheads="1"/>
          </p:cNvSpPr>
          <p:nvPr>
            <p:ph type="sldImg"/>
          </p:nvPr>
        </p:nvSpPr>
        <p:spPr/>
      </p:sp>
      <p:sp>
        <p:nvSpPr>
          <p:cNvPr id="968707" name="Rectangle 3"/>
          <p:cNvSpPr>
            <a:spLocks noGrp="1" noChangeArrowheads="1"/>
          </p:cNvSpPr>
          <p:nvPr>
            <p:ph type="body" idx="1"/>
          </p:nvPr>
        </p:nvSpPr>
        <p:spPr/>
        <p:txBody>
          <a:bodyPr/>
          <a:lstStyle/>
          <a:p>
            <a:pPr>
              <a:buFontTx/>
              <a:buChar char="•"/>
            </a:pPr>
            <a:r>
              <a:rPr lang="en-US" altLang="zh-CN" sz="1400" dirty="0">
                <a:solidFill>
                  <a:srgbClr val="FFFF00"/>
                </a:solidFill>
                <a:latin typeface="Arial" panose="020B0604020202020204" pitchFamily="34" charset="0"/>
              </a:rPr>
              <a:t>PASCAL</a:t>
            </a:r>
            <a:r>
              <a:rPr lang="zh-CN" altLang="en-US" sz="1400" dirty="0">
                <a:solidFill>
                  <a:srgbClr val="FFFF00"/>
                </a:solidFill>
                <a:latin typeface="Arial" panose="020B0604020202020204" pitchFamily="34" charset="0"/>
              </a:rPr>
              <a:t>程序结构特点：过程定义不嵌套，过程可递归调用，含可变数组。</a:t>
            </a:r>
            <a:endParaRPr lang="zh-CN" altLang="en-US" sz="1400" dirty="0">
              <a:solidFill>
                <a:srgbClr val="FFFF00"/>
              </a:solidFill>
              <a:latin typeface="Arial" panose="020B0604020202020204" pitchFamily="34" charset="0"/>
            </a:endParaRPr>
          </a:p>
          <a:p>
            <a:pPr>
              <a:buFontTx/>
              <a:buChar char="•"/>
            </a:pPr>
            <a:r>
              <a:rPr lang="zh-CN" altLang="en-US" sz="1400" dirty="0">
                <a:solidFill>
                  <a:srgbClr val="FFFF00"/>
                </a:solidFill>
                <a:latin typeface="Arial" panose="020B0604020202020204" pitchFamily="34" charset="0"/>
              </a:rPr>
              <a:t>内层变量可以引用任意外层变量的值。这是我们在基于栈式分配时要解决的关键技术。</a:t>
            </a:r>
            <a:endParaRPr lang="en-US" altLang="zh-CN" sz="1400" dirty="0">
              <a:solidFill>
                <a:srgbClr val="FFFF00"/>
              </a:solidFill>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Char char="•"/>
              <a:defRPr/>
            </a:pPr>
            <a:r>
              <a:rPr lang="zh-CN" altLang="en-US" sz="1400" dirty="0"/>
              <a:t>当过程</a:t>
            </a:r>
            <a:r>
              <a:rPr lang="en-US" altLang="zh-CN" sz="1400" dirty="0"/>
              <a:t>Q</a:t>
            </a:r>
            <a:r>
              <a:rPr lang="zh-CN" altLang="en-US" sz="1400" b="1" dirty="0"/>
              <a:t>递归</a:t>
            </a:r>
            <a:r>
              <a:rPr lang="zh-CN" altLang="en-US" sz="1400" dirty="0"/>
              <a:t>调用时，栈中的活动记录见图。</a:t>
            </a:r>
            <a:endParaRPr lang="zh-CN" altLang="en-US" sz="14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9CC7AE-9C58-4562-90D5-510C90E57AC9}" type="slidenum">
              <a:rPr lang="zh-CN" altLang="en-US"/>
            </a:fld>
            <a:endParaRPr lang="en-US" altLang="zh-CN"/>
          </a:p>
        </p:txBody>
      </p:sp>
      <p:sp>
        <p:nvSpPr>
          <p:cNvPr id="968706" name="Rectangle 2"/>
          <p:cNvSpPr>
            <a:spLocks noGrp="1" noRot="1" noChangeAspect="1" noChangeArrowheads="1"/>
          </p:cNvSpPr>
          <p:nvPr>
            <p:ph type="sldImg"/>
          </p:nvPr>
        </p:nvSpPr>
        <p:spPr/>
      </p:sp>
      <p:sp>
        <p:nvSpPr>
          <p:cNvPr id="968707"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defRPr/>
            </a:pPr>
            <a:r>
              <a:rPr lang="zh-CN" altLang="en-US" sz="1400" dirty="0"/>
              <a:t>当过程</a:t>
            </a:r>
            <a:r>
              <a:rPr lang="en-US" altLang="zh-CN" sz="1400" dirty="0"/>
              <a:t>Q</a:t>
            </a:r>
            <a:r>
              <a:rPr lang="zh-CN" altLang="en-US" sz="1400" b="1" dirty="0"/>
              <a:t>递归</a:t>
            </a:r>
            <a:r>
              <a:rPr lang="zh-CN" altLang="en-US" sz="1400" dirty="0"/>
              <a:t>调用时，栈中的活动记录见图。</a:t>
            </a:r>
            <a:endParaRPr lang="zh-CN" altLang="en-US" sz="14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90DE08-D3AC-47DF-9069-B6FB9F482601}" type="slidenum">
              <a:rPr lang="zh-CN" altLang="en-US"/>
            </a:fld>
            <a:endParaRPr lang="en-US" altLang="zh-CN"/>
          </a:p>
        </p:txBody>
      </p:sp>
      <p:sp>
        <p:nvSpPr>
          <p:cNvPr id="955394" name="Rectangle 2"/>
          <p:cNvSpPr>
            <a:spLocks noGrp="1" noRot="1" noChangeAspect="1" noChangeArrowheads="1"/>
          </p:cNvSpPr>
          <p:nvPr>
            <p:ph type="sldImg"/>
          </p:nvPr>
        </p:nvSpPr>
        <p:spPr/>
      </p:sp>
      <p:sp>
        <p:nvSpPr>
          <p:cNvPr id="955395" name="Rectangle 3"/>
          <p:cNvSpPr>
            <a:spLocks noGrp="1" noChangeArrowheads="1"/>
          </p:cNvSpPr>
          <p:nvPr>
            <p:ph type="body" idx="1"/>
          </p:nvPr>
        </p:nvSpPr>
        <p:spPr/>
        <p:txBody>
          <a:bodyPr/>
          <a:lstStyle/>
          <a:p>
            <a:pPr>
              <a:buFontTx/>
              <a:buChar char="•"/>
            </a:pPr>
            <a:r>
              <a:rPr lang="zh-CN" altLang="en-US" dirty="0"/>
              <a:t>关键问题：在嵌套定义的过程中如何引用外层定义的变量并访问外层变量。</a:t>
            </a:r>
            <a:endParaRPr lang="en-US" altLang="zh-CN" dirty="0"/>
          </a:p>
          <a:p>
            <a:pPr>
              <a:buFontTx/>
              <a:buChar char="•"/>
            </a:pPr>
            <a:r>
              <a:rPr lang="zh-CN" altLang="en-US" dirty="0"/>
              <a:t>对于当前函数中的变量，由于有栈帧指针（</a:t>
            </a:r>
            <a:r>
              <a:rPr lang="en-US" altLang="zh-CN" dirty="0"/>
              <a:t>top</a:t>
            </a:r>
            <a:r>
              <a:rPr lang="zh-CN" altLang="en-US" dirty="0"/>
              <a:t>和</a:t>
            </a:r>
            <a:r>
              <a:rPr lang="en-US" altLang="zh-CN" dirty="0" err="1"/>
              <a:t>sp</a:t>
            </a:r>
            <a:r>
              <a:rPr lang="zh-CN" altLang="en-US" dirty="0"/>
              <a:t>，系统一个），所以可以根据相对位置访问（存取）函数内部的变量。</a:t>
            </a:r>
            <a:endParaRPr lang="en-US" altLang="zh-CN" dirty="0"/>
          </a:p>
          <a:p>
            <a:pPr>
              <a:buFontTx/>
              <a:buChar char="•"/>
            </a:pPr>
            <a:r>
              <a:rPr lang="zh-CN" altLang="en-US" dirty="0"/>
              <a:t>问题：如何访问不在当前栈帧中的变量？主要有两类技术：</a:t>
            </a:r>
            <a:endParaRPr lang="en-US" altLang="zh-CN" dirty="0"/>
          </a:p>
          <a:p>
            <a:pPr>
              <a:buFontTx/>
              <a:buChar char="•"/>
            </a:pPr>
            <a:r>
              <a:rPr lang="en-US" altLang="zh-CN" dirty="0"/>
              <a:t>SL</a:t>
            </a:r>
            <a:r>
              <a:rPr lang="zh-CN" altLang="en-US" dirty="0"/>
              <a:t>链：指向代表过程的定义环境，而不是调用环境。它是由程序的静态结构决定的。</a:t>
            </a:r>
            <a:endParaRPr lang="zh-CN" altLang="en-US" dirty="0"/>
          </a:p>
          <a:p>
            <a:pPr>
              <a:buFontTx/>
              <a:buChar char="•"/>
            </a:pPr>
            <a:r>
              <a:rPr lang="en-US" altLang="zh-CN" dirty="0"/>
              <a:t>DISPLAY</a:t>
            </a:r>
            <a:r>
              <a:rPr lang="zh-CN" altLang="en-US" dirty="0"/>
              <a:t>表：嵌套层次显示表。即，过程定义的层次。在编译时，可以将过程的层次作为一个重要信息登录在符号表中。</a:t>
            </a:r>
            <a:endParaRPr lang="zh-CN" altLang="en-US" dirty="0"/>
          </a:p>
          <a:p>
            <a:pPr lvl="1">
              <a:buFontTx/>
              <a:buChar char="•"/>
            </a:pPr>
            <a:r>
              <a:rPr lang="en-US" altLang="zh-CN" dirty="0"/>
              <a:t>DISPLAY</a:t>
            </a:r>
            <a:r>
              <a:rPr lang="zh-CN" altLang="en-US" dirty="0"/>
              <a:t>表保存的是属于当前过程中全局变量所必需的信息。</a:t>
            </a:r>
            <a:endParaRPr lang="zh-CN" altLang="en-US" dirty="0"/>
          </a:p>
          <a:p>
            <a:pPr lvl="1">
              <a:buFontTx/>
              <a:buChar char="•"/>
            </a:pPr>
            <a:r>
              <a:rPr lang="zh-CN" altLang="en-US" dirty="0"/>
              <a:t>可以采用</a:t>
            </a:r>
            <a:r>
              <a:rPr lang="en-US" altLang="zh-CN" dirty="0"/>
              <a:t>1</a:t>
            </a:r>
            <a:r>
              <a:rPr lang="zh-CN" altLang="en-US" dirty="0"/>
              <a:t>个一维数组，每个指针指向一个过程的活动记录的开始位置，即，对于当前正在执行的过程来说的全局变量。</a:t>
            </a:r>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C33561-7367-4204-BBD5-DEB1D050E28A}" type="slidenum">
              <a:rPr lang="zh-CN" altLang="en-US"/>
            </a:fld>
            <a:endParaRPr lang="en-US" altLang="zh-CN"/>
          </a:p>
        </p:txBody>
      </p:sp>
      <p:sp>
        <p:nvSpPr>
          <p:cNvPr id="934914" name="Rectangle 2"/>
          <p:cNvSpPr>
            <a:spLocks noGrp="1" noRot="1" noChangeAspect="1" noChangeArrowheads="1"/>
          </p:cNvSpPr>
          <p:nvPr>
            <p:ph type="sldImg"/>
          </p:nvPr>
        </p:nvSpPr>
        <p:spPr/>
      </p:sp>
      <p:sp>
        <p:nvSpPr>
          <p:cNvPr id="934915" name="Rectangle 3"/>
          <p:cNvSpPr>
            <a:spLocks noGrp="1" noChangeArrowheads="1"/>
          </p:cNvSpPr>
          <p:nvPr>
            <p:ph type="body" idx="1"/>
          </p:nvPr>
        </p:nvSpPr>
        <p:spPr/>
        <p:txBody>
          <a:bodyPr/>
          <a:lstStyle/>
          <a:p>
            <a:r>
              <a:rPr lang="zh-CN" altLang="en-US" sz="1400" b="1" dirty="0">
                <a:latin typeface="宋体" panose="02010600030101010101" pitchFamily="2" charset="-122"/>
              </a:rPr>
              <a:t>每个过程在调用过程中要包括：。。。。</a:t>
            </a:r>
            <a:endParaRPr lang="zh-CN" altLang="en-US" sz="1400" b="1" dirty="0">
              <a:latin typeface="宋体" panose="02010600030101010101" pitchFamily="2" charset="-122"/>
            </a:endParaRPr>
          </a:p>
          <a:p>
            <a:r>
              <a:rPr lang="en-US" altLang="zh-CN" sz="1400" b="1" dirty="0">
                <a:latin typeface="宋体" panose="02010600030101010101" pitchFamily="2" charset="-122"/>
              </a:rPr>
              <a:t>SP</a:t>
            </a:r>
            <a:r>
              <a:rPr lang="zh-CN" altLang="en-US" sz="1400" b="1" dirty="0">
                <a:latin typeface="宋体" panose="02010600030101010101" pitchFamily="2" charset="-122"/>
              </a:rPr>
              <a:t>：指向当前栈的栈底。</a:t>
            </a:r>
            <a:endParaRPr lang="zh-CN" altLang="en-US" sz="1400" b="1" dirty="0">
              <a:latin typeface="宋体" panose="02010600030101010101" pitchFamily="2" charset="-122"/>
            </a:endParaRPr>
          </a:p>
          <a:p>
            <a:r>
              <a:rPr lang="en-US" altLang="zh-CN" sz="1400" b="1" dirty="0">
                <a:latin typeface="宋体" panose="02010600030101010101" pitchFamily="2" charset="-122"/>
              </a:rPr>
              <a:t>AR</a:t>
            </a:r>
            <a:r>
              <a:rPr lang="zh-CN" altLang="en-US" sz="1400" b="1" dirty="0">
                <a:latin typeface="宋体" panose="02010600030101010101" pitchFamily="2" charset="-122"/>
              </a:rPr>
              <a:t>有</a:t>
            </a:r>
            <a:r>
              <a:rPr lang="en-US" altLang="zh-CN" sz="1400" b="1" dirty="0">
                <a:solidFill>
                  <a:srgbClr val="CC0000"/>
                </a:solidFill>
                <a:latin typeface="宋体" panose="02010600030101010101" pitchFamily="2" charset="-122"/>
              </a:rPr>
              <a:t>3</a:t>
            </a:r>
            <a:r>
              <a:rPr lang="zh-CN" altLang="en-US" sz="1400" b="1" dirty="0">
                <a:latin typeface="宋体" panose="02010600030101010101" pitchFamily="2" charset="-122"/>
              </a:rPr>
              <a:t>个联系单元。当前的活动记录要有两个指针：</a:t>
            </a:r>
            <a:r>
              <a:rPr lang="en-US" altLang="zh-CN" sz="1400" b="1" dirty="0">
                <a:latin typeface="宋体" panose="02010600030101010101" pitchFamily="2" charset="-122"/>
              </a:rPr>
              <a:t>SL</a:t>
            </a:r>
            <a:r>
              <a:rPr lang="zh-CN" altLang="en-US" sz="1400" b="1" dirty="0">
                <a:latin typeface="宋体" panose="02010600030101010101" pitchFamily="2" charset="-122"/>
              </a:rPr>
              <a:t>和</a:t>
            </a:r>
            <a:r>
              <a:rPr lang="en-US" altLang="zh-CN" sz="1400" b="1" dirty="0">
                <a:latin typeface="宋体" panose="02010600030101010101" pitchFamily="2" charset="-122"/>
              </a:rPr>
              <a:t>DL</a:t>
            </a:r>
            <a:endParaRPr lang="en-US" altLang="zh-CN" sz="1400" b="1" dirty="0">
              <a:latin typeface="宋体" panose="02010600030101010101" pitchFamily="2" charset="-122"/>
            </a:endParaRPr>
          </a:p>
          <a:p>
            <a:pPr>
              <a:buFontTx/>
              <a:buChar char="•"/>
            </a:pPr>
            <a:r>
              <a:rPr lang="en-US" altLang="zh-CN" sz="1400" b="1" dirty="0">
                <a:solidFill>
                  <a:srgbClr val="CC0000"/>
                </a:solidFill>
                <a:latin typeface="宋体" panose="02010600030101010101" pitchFamily="2" charset="-122"/>
              </a:rPr>
              <a:t>SL</a:t>
            </a:r>
            <a:r>
              <a:rPr lang="zh-CN" altLang="en-US" sz="1400" b="1" dirty="0">
                <a:solidFill>
                  <a:srgbClr val="CC0000"/>
                </a:solidFill>
                <a:latin typeface="宋体" panose="02010600030101010101" pitchFamily="2" charset="-122"/>
              </a:rPr>
              <a:t>存取链</a:t>
            </a:r>
            <a:r>
              <a:rPr lang="zh-CN" altLang="en-US" sz="1400" b="1" dirty="0">
                <a:latin typeface="宋体" panose="02010600030101010101" pitchFamily="2" charset="-122"/>
              </a:rPr>
              <a:t>：</a:t>
            </a:r>
            <a:r>
              <a:rPr lang="zh-CN" altLang="en-US" sz="1400" b="1" dirty="0">
                <a:solidFill>
                  <a:srgbClr val="0033CC"/>
                </a:solidFill>
                <a:latin typeface="宋体" panose="02010600030101010101" pitchFamily="2" charset="-122"/>
              </a:rPr>
              <a:t>静态链。</a:t>
            </a:r>
            <a:r>
              <a:rPr lang="zh-CN" altLang="en-US" sz="1400" dirty="0">
                <a:latin typeface="宋体" panose="02010600030101010101" pitchFamily="2" charset="-122"/>
              </a:rPr>
              <a:t>指向</a:t>
            </a:r>
            <a:r>
              <a:rPr lang="zh-CN" altLang="en-US" sz="1400" dirty="0">
                <a:solidFill>
                  <a:srgbClr val="0033CC"/>
                </a:solidFill>
                <a:latin typeface="宋体" panose="02010600030101010101" pitchFamily="2" charset="-122"/>
              </a:rPr>
              <a:t>定义</a:t>
            </a:r>
            <a:r>
              <a:rPr lang="zh-CN" altLang="en-US" sz="1400" dirty="0">
                <a:latin typeface="宋体" panose="02010600030101010101" pitchFamily="2" charset="-122"/>
              </a:rPr>
              <a:t>该过程的</a:t>
            </a:r>
            <a:r>
              <a:rPr lang="zh-CN" altLang="en-US" sz="1400" dirty="0">
                <a:solidFill>
                  <a:srgbClr val="CC0000"/>
                </a:solidFill>
                <a:latin typeface="宋体" panose="02010600030101010101" pitchFamily="2" charset="-122"/>
              </a:rPr>
              <a:t>直接外层过程</a:t>
            </a:r>
            <a:r>
              <a:rPr lang="zh-CN" altLang="en-US" sz="1400" dirty="0">
                <a:solidFill>
                  <a:srgbClr val="0033CC"/>
                </a:solidFill>
                <a:latin typeface="宋体" panose="02010600030101010101" pitchFamily="2" charset="-122"/>
              </a:rPr>
              <a:t> </a:t>
            </a:r>
            <a:r>
              <a:rPr lang="zh-CN" altLang="en-US" sz="1400" dirty="0">
                <a:latin typeface="宋体" panose="02010600030101010101" pitchFamily="2" charset="-122"/>
              </a:rPr>
              <a:t>（或主程序）运行时</a:t>
            </a:r>
            <a:r>
              <a:rPr lang="zh-CN" altLang="en-US" sz="1400" dirty="0">
                <a:solidFill>
                  <a:srgbClr val="CC0000"/>
                </a:solidFill>
                <a:latin typeface="宋体" panose="02010600030101010101" pitchFamily="2" charset="-122"/>
              </a:rPr>
              <a:t>最新</a:t>
            </a:r>
            <a:r>
              <a:rPr lang="zh-CN" altLang="en-US" sz="1400" dirty="0">
                <a:solidFill>
                  <a:srgbClr val="0033CC"/>
                </a:solidFill>
                <a:latin typeface="宋体" panose="02010600030101010101" pitchFamily="2" charset="-122"/>
              </a:rPr>
              <a:t>数据段的基地址</a:t>
            </a:r>
            <a:r>
              <a:rPr lang="zh-CN" altLang="en-US" sz="1400" dirty="0">
                <a:latin typeface="宋体" panose="02010600030101010101" pitchFamily="2" charset="-122"/>
              </a:rPr>
              <a:t>。用以解决访问外层过程中的变量。指向的是代表过程的定义环境，而不是调用环境。（</a:t>
            </a:r>
            <a:r>
              <a:rPr lang="en-US" altLang="zh-CN" sz="1400" dirty="0">
                <a:latin typeface="宋体" panose="02010600030101010101" pitchFamily="2" charset="-122"/>
              </a:rPr>
              <a:t>SL</a:t>
            </a:r>
            <a:r>
              <a:rPr lang="zh-CN" altLang="en-US" sz="1400" dirty="0">
                <a:latin typeface="宋体" panose="02010600030101010101" pitchFamily="2" charset="-122"/>
              </a:rPr>
              <a:t>链是从程序结构上看，反应了嵌套过程的层次关系）</a:t>
            </a:r>
            <a:endParaRPr lang="zh-CN" altLang="en-US" sz="1400" dirty="0">
              <a:latin typeface="宋体" panose="02010600030101010101" pitchFamily="2" charset="-122"/>
            </a:endParaRPr>
          </a:p>
          <a:p>
            <a:pPr>
              <a:buFontTx/>
              <a:buChar char="•"/>
            </a:pPr>
            <a:r>
              <a:rPr lang="en-US" altLang="zh-CN" sz="1400" b="1" dirty="0">
                <a:solidFill>
                  <a:srgbClr val="CC0000"/>
                </a:solidFill>
                <a:latin typeface="宋体" panose="02010600030101010101" pitchFamily="2" charset="-122"/>
              </a:rPr>
              <a:t>DL</a:t>
            </a:r>
            <a:r>
              <a:rPr lang="zh-CN" altLang="en-US" sz="1400" b="1" dirty="0">
                <a:solidFill>
                  <a:srgbClr val="CC0000"/>
                </a:solidFill>
                <a:latin typeface="宋体" panose="02010600030101010101" pitchFamily="2" charset="-122"/>
              </a:rPr>
              <a:t>控制链</a:t>
            </a:r>
            <a:r>
              <a:rPr lang="zh-CN" altLang="en-US" sz="1400" b="1" dirty="0">
                <a:latin typeface="宋体" panose="02010600030101010101" pitchFamily="2" charset="-122"/>
              </a:rPr>
              <a:t>：</a:t>
            </a:r>
            <a:r>
              <a:rPr lang="zh-CN" altLang="en-US" sz="1400" b="1" dirty="0">
                <a:solidFill>
                  <a:srgbClr val="0033CC"/>
                </a:solidFill>
                <a:latin typeface="宋体" panose="02010600030101010101" pitchFamily="2" charset="-122"/>
              </a:rPr>
              <a:t>动态链</a:t>
            </a:r>
            <a:r>
              <a:rPr lang="zh-CN" altLang="en-US" sz="1400" b="1" dirty="0">
                <a:latin typeface="宋体" panose="02010600030101010101" pitchFamily="2" charset="-122"/>
              </a:rPr>
              <a:t>，</a:t>
            </a:r>
            <a:r>
              <a:rPr lang="zh-CN" altLang="en-US" sz="1400" dirty="0">
                <a:latin typeface="宋体" panose="02010600030101010101" pitchFamily="2" charset="-122"/>
              </a:rPr>
              <a:t>指向</a:t>
            </a:r>
            <a:r>
              <a:rPr lang="zh-CN" altLang="en-US" sz="1400" dirty="0">
                <a:solidFill>
                  <a:srgbClr val="0033CC"/>
                </a:solidFill>
                <a:latin typeface="宋体" panose="02010600030101010101" pitchFamily="2" charset="-122"/>
              </a:rPr>
              <a:t>调用</a:t>
            </a:r>
            <a:r>
              <a:rPr lang="zh-CN" altLang="en-US" sz="1400" dirty="0">
                <a:latin typeface="宋体" panose="02010600030101010101" pitchFamily="2" charset="-122"/>
              </a:rPr>
              <a:t>该过程前正在运行过程的数据段基地址。也叫</a:t>
            </a:r>
            <a:r>
              <a:rPr lang="zh-CN" altLang="en-US" sz="1400" b="1" dirty="0">
                <a:latin typeface="宋体" panose="02010600030101010101" pitchFamily="2" charset="-122"/>
              </a:rPr>
              <a:t>老</a:t>
            </a:r>
            <a:r>
              <a:rPr lang="en-US" altLang="zh-CN" sz="1400" b="1" dirty="0">
                <a:latin typeface="宋体" panose="02010600030101010101" pitchFamily="2" charset="-122"/>
              </a:rPr>
              <a:t>SP</a:t>
            </a:r>
            <a:r>
              <a:rPr lang="zh-CN" altLang="en-US" sz="1400" dirty="0">
                <a:latin typeface="宋体" panose="02010600030101010101" pitchFamily="2" charset="-122"/>
              </a:rPr>
              <a:t>。也就是当前活动栈的栈顶指针。（</a:t>
            </a:r>
            <a:r>
              <a:rPr lang="en-US" altLang="zh-CN" sz="1400" dirty="0">
                <a:latin typeface="宋体" panose="02010600030101010101" pitchFamily="2" charset="-122"/>
              </a:rPr>
              <a:t>DL</a:t>
            </a:r>
            <a:r>
              <a:rPr lang="zh-CN" altLang="en-US" sz="1400" dirty="0">
                <a:latin typeface="宋体" panose="02010600030101010101" pitchFamily="2" charset="-122"/>
              </a:rPr>
              <a:t>链反应的是程序运行实际的调用过程，与</a:t>
            </a:r>
            <a:r>
              <a:rPr lang="en-US" altLang="zh-CN" sz="1400" dirty="0">
                <a:latin typeface="宋体" panose="02010600030101010101" pitchFamily="2" charset="-122"/>
              </a:rPr>
              <a:t>SL</a:t>
            </a:r>
            <a:r>
              <a:rPr lang="zh-CN" altLang="en-US" sz="1400" dirty="0">
                <a:latin typeface="宋体" panose="02010600030101010101" pitchFamily="2" charset="-122"/>
              </a:rPr>
              <a:t>链完全不同）</a:t>
            </a:r>
            <a:endParaRPr lang="zh-CN" altLang="en-US" sz="1400" dirty="0">
              <a:latin typeface="宋体" panose="02010600030101010101" pitchFamily="2" charset="-122"/>
            </a:endParaRPr>
          </a:p>
          <a:p>
            <a:pPr>
              <a:buFontTx/>
              <a:buChar char="•"/>
            </a:pPr>
            <a:r>
              <a:rPr lang="en-US" altLang="zh-CN" sz="1400" b="1" dirty="0">
                <a:solidFill>
                  <a:srgbClr val="CC0000"/>
                </a:solidFill>
                <a:latin typeface="宋体" panose="02010600030101010101" pitchFamily="2" charset="-122"/>
              </a:rPr>
              <a:t>RA</a:t>
            </a:r>
            <a:r>
              <a:rPr lang="zh-CN" altLang="en-US" sz="1400" b="1" dirty="0">
                <a:latin typeface="宋体" panose="02010600030101010101" pitchFamily="2" charset="-122"/>
              </a:rPr>
              <a:t>：</a:t>
            </a:r>
            <a:r>
              <a:rPr lang="zh-CN" altLang="en-US" sz="1400" b="1" dirty="0">
                <a:solidFill>
                  <a:srgbClr val="0033CC"/>
                </a:solidFill>
                <a:latin typeface="宋体" panose="02010600030101010101" pitchFamily="2" charset="-122"/>
              </a:rPr>
              <a:t>返回地址</a:t>
            </a:r>
            <a:r>
              <a:rPr lang="zh-CN" altLang="en-US" sz="1400" b="1" dirty="0">
                <a:latin typeface="宋体" panose="02010600030101010101" pitchFamily="2" charset="-122"/>
              </a:rPr>
              <a:t>，</a:t>
            </a:r>
            <a:r>
              <a:rPr lang="zh-CN" altLang="en-US" sz="1400" dirty="0">
                <a:latin typeface="宋体" panose="02010600030101010101" pitchFamily="2" charset="-122"/>
              </a:rPr>
              <a:t>记录调用该过程时</a:t>
            </a:r>
            <a:r>
              <a:rPr lang="zh-CN" altLang="en-US" sz="1400" dirty="0">
                <a:solidFill>
                  <a:srgbClr val="0033CC"/>
                </a:solidFill>
                <a:latin typeface="宋体" panose="02010600030101010101" pitchFamily="2" charset="-122"/>
              </a:rPr>
              <a:t>目标程序的</a:t>
            </a:r>
            <a:r>
              <a:rPr lang="zh-CN" altLang="en-US" sz="1400" dirty="0">
                <a:solidFill>
                  <a:srgbClr val="CC0000"/>
                </a:solidFill>
                <a:latin typeface="宋体" panose="02010600030101010101" pitchFamily="2" charset="-122"/>
              </a:rPr>
              <a:t>断点</a:t>
            </a:r>
            <a:r>
              <a:rPr lang="zh-CN" altLang="en-US" sz="1400" dirty="0">
                <a:latin typeface="宋体" panose="02010600030101010101" pitchFamily="2" charset="-122"/>
              </a:rPr>
              <a:t>，即调用过程指令的下一条指令的地址。</a:t>
            </a:r>
            <a:endParaRPr lang="zh-CN" altLang="en-US" sz="1400" dirty="0">
              <a:latin typeface="宋体" panose="02010600030101010101" pitchFamily="2" charset="-122"/>
            </a:endParaRPr>
          </a:p>
          <a:p>
            <a:pPr>
              <a:buFontTx/>
              <a:buChar char="•"/>
            </a:pPr>
            <a:r>
              <a:rPr lang="zh-CN" altLang="en-US" sz="1400" dirty="0">
                <a:latin typeface="宋体" panose="02010600030101010101" pitchFamily="2" charset="-122"/>
              </a:rPr>
              <a:t>实参空间：要单独分配。每次在进行函数调用的时候，都要先计算实参表达式的值，然后将结果放入为实参分配的存储空间。</a:t>
            </a:r>
            <a:endParaRPr lang="zh-CN" altLang="en-US" sz="1400" dirty="0">
              <a:latin typeface="宋体" panose="02010600030101010101" pitchFamily="2" charset="-122"/>
            </a:endParaRPr>
          </a:p>
          <a:p>
            <a:r>
              <a:rPr lang="zh-CN" altLang="en-US" sz="1400" dirty="0">
                <a:latin typeface="宋体" panose="02010600030101010101" pitchFamily="2" charset="-122"/>
              </a:rPr>
              <a:t>注意：并不是在动态分配中才有 </a:t>
            </a:r>
            <a:r>
              <a:rPr lang="en-US" altLang="zh-CN" sz="1400" dirty="0">
                <a:latin typeface="宋体" panose="02010600030101010101" pitchFamily="2" charset="-122"/>
              </a:rPr>
              <a:t>AR</a:t>
            </a:r>
            <a:r>
              <a:rPr lang="zh-CN" altLang="en-US" sz="1400" dirty="0">
                <a:latin typeface="宋体" panose="02010600030101010101" pitchFamily="2" charset="-122"/>
              </a:rPr>
              <a:t>，实际上在静态分配的时候，也有 </a:t>
            </a:r>
            <a:r>
              <a:rPr lang="en-US" altLang="zh-CN" sz="1400" dirty="0">
                <a:latin typeface="宋体" panose="02010600030101010101" pitchFamily="2" charset="-122"/>
              </a:rPr>
              <a:t>AR</a:t>
            </a:r>
            <a:r>
              <a:rPr lang="zh-CN" altLang="en-US" sz="1400" dirty="0">
                <a:latin typeface="宋体" panose="02010600030101010101" pitchFamily="2" charset="-122"/>
              </a:rPr>
              <a:t>，当函数进行调用的时候，也需要这样一块空间来保存函数（过程）的调用信息。</a:t>
            </a:r>
            <a:endParaRPr lang="zh-CN" altLang="en-US" sz="1400" dirty="0">
              <a:latin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6766E8-434D-4D8D-9447-4D9BC311C3A3}" type="slidenum">
              <a:rPr lang="zh-CN" altLang="en-US"/>
            </a:fld>
            <a:endParaRPr lang="en-US" altLang="zh-CN"/>
          </a:p>
        </p:txBody>
      </p:sp>
      <p:sp>
        <p:nvSpPr>
          <p:cNvPr id="983042" name="Rectangle 2"/>
          <p:cNvSpPr>
            <a:spLocks noGrp="1" noRot="1" noChangeAspect="1" noChangeArrowheads="1"/>
          </p:cNvSpPr>
          <p:nvPr>
            <p:ph type="sldImg"/>
          </p:nvPr>
        </p:nvSpPr>
        <p:spPr/>
      </p:sp>
      <p:sp>
        <p:nvSpPr>
          <p:cNvPr id="983043" name="Rectangle 3"/>
          <p:cNvSpPr>
            <a:spLocks noGrp="1" noChangeArrowheads="1"/>
          </p:cNvSpPr>
          <p:nvPr>
            <p:ph type="body" idx="1"/>
          </p:nvPr>
        </p:nvSpPr>
        <p:spPr/>
        <p:txBody>
          <a:bodyPr/>
          <a:lstStyle/>
          <a:p>
            <a:r>
              <a:rPr lang="zh-CN" altLang="en-US" sz="1400">
                <a:latin typeface="宋体" panose="02010600030101010101" pitchFamily="2" charset="-122"/>
              </a:rPr>
              <a:t>目标代码的解释执行运行栈</a:t>
            </a:r>
            <a:r>
              <a:rPr lang="en-US" altLang="zh-CN" sz="1400">
                <a:latin typeface="宋体" panose="02010600030101010101" pitchFamily="2" charset="-122"/>
              </a:rPr>
              <a:t>S</a:t>
            </a:r>
            <a:endParaRPr lang="en-US" altLang="zh-CN" sz="1400">
              <a:solidFill>
                <a:srgbClr val="CC0000"/>
              </a:solidFill>
              <a:latin typeface="宋体" panose="02010600030101010101" pitchFamily="2" charset="-122"/>
            </a:endParaRPr>
          </a:p>
          <a:p>
            <a:pPr>
              <a:buFontTx/>
              <a:buChar char="•"/>
            </a:pPr>
            <a:r>
              <a:rPr lang="en-US" altLang="zh-CN" sz="1400" b="1">
                <a:solidFill>
                  <a:srgbClr val="CC0000"/>
                </a:solidFill>
                <a:latin typeface="宋体" panose="02010600030101010101" pitchFamily="2" charset="-122"/>
              </a:rPr>
              <a:t>SL</a:t>
            </a:r>
            <a:r>
              <a:rPr lang="zh-CN" altLang="en-US" sz="1400" b="1">
                <a:latin typeface="宋体" panose="02010600030101010101" pitchFamily="2" charset="-122"/>
              </a:rPr>
              <a:t>：</a:t>
            </a:r>
            <a:r>
              <a:rPr lang="zh-CN" altLang="en-US" sz="1400" b="1">
                <a:solidFill>
                  <a:srgbClr val="0033CC"/>
                </a:solidFill>
                <a:latin typeface="宋体" panose="02010600030101010101" pitchFamily="2" charset="-122"/>
              </a:rPr>
              <a:t>静态链。</a:t>
            </a:r>
            <a:r>
              <a:rPr lang="zh-CN" altLang="en-US" sz="1400">
                <a:latin typeface="宋体" panose="02010600030101010101" pitchFamily="2" charset="-122"/>
              </a:rPr>
              <a:t>指向</a:t>
            </a:r>
            <a:r>
              <a:rPr lang="zh-CN" altLang="en-US" sz="1400">
                <a:solidFill>
                  <a:srgbClr val="0033CC"/>
                </a:solidFill>
                <a:latin typeface="宋体" panose="02010600030101010101" pitchFamily="2" charset="-122"/>
              </a:rPr>
              <a:t>定义</a:t>
            </a:r>
            <a:r>
              <a:rPr lang="zh-CN" altLang="en-US" sz="1400">
                <a:latin typeface="宋体" panose="02010600030101010101" pitchFamily="2" charset="-122"/>
              </a:rPr>
              <a:t>该过程的</a:t>
            </a:r>
            <a:r>
              <a:rPr lang="zh-CN" altLang="en-US" sz="1400">
                <a:solidFill>
                  <a:srgbClr val="CC0000"/>
                </a:solidFill>
                <a:latin typeface="宋体" panose="02010600030101010101" pitchFamily="2" charset="-122"/>
              </a:rPr>
              <a:t>直接外过程</a:t>
            </a:r>
            <a:r>
              <a:rPr lang="zh-CN" altLang="en-US" sz="1400">
                <a:solidFill>
                  <a:srgbClr val="0033CC"/>
                </a:solidFill>
                <a:latin typeface="宋体" panose="02010600030101010101" pitchFamily="2" charset="-122"/>
              </a:rPr>
              <a:t> </a:t>
            </a:r>
            <a:r>
              <a:rPr lang="zh-CN" altLang="en-US" sz="1400">
                <a:latin typeface="宋体" panose="02010600030101010101" pitchFamily="2" charset="-122"/>
              </a:rPr>
              <a:t>（或主程序）运行时</a:t>
            </a:r>
            <a:r>
              <a:rPr lang="zh-CN" altLang="en-US" sz="1400">
                <a:solidFill>
                  <a:srgbClr val="CC0000"/>
                </a:solidFill>
                <a:latin typeface="宋体" panose="02010600030101010101" pitchFamily="2" charset="-122"/>
              </a:rPr>
              <a:t>最新</a:t>
            </a:r>
            <a:r>
              <a:rPr lang="zh-CN" altLang="en-US" sz="1400">
                <a:solidFill>
                  <a:srgbClr val="0033CC"/>
                </a:solidFill>
                <a:latin typeface="宋体" panose="02010600030101010101" pitchFamily="2" charset="-122"/>
              </a:rPr>
              <a:t>数据段的基地址</a:t>
            </a:r>
            <a:r>
              <a:rPr lang="zh-CN" altLang="en-US" sz="1400">
                <a:latin typeface="宋体" panose="02010600030101010101" pitchFamily="2" charset="-122"/>
              </a:rPr>
              <a:t>。</a:t>
            </a:r>
            <a:endParaRPr lang="zh-CN" altLang="en-US" sz="1400">
              <a:latin typeface="宋体" panose="02010600030101010101" pitchFamily="2" charset="-122"/>
            </a:endParaRPr>
          </a:p>
          <a:p>
            <a:pPr>
              <a:buFontTx/>
              <a:buChar char="•"/>
            </a:pPr>
            <a:r>
              <a:rPr lang="en-US" altLang="zh-CN" sz="1400" b="1">
                <a:solidFill>
                  <a:srgbClr val="CC0000"/>
                </a:solidFill>
                <a:latin typeface="宋体" panose="02010600030101010101" pitchFamily="2" charset="-122"/>
              </a:rPr>
              <a:t>DL</a:t>
            </a:r>
            <a:r>
              <a:rPr lang="zh-CN" altLang="en-US" sz="1400" b="1">
                <a:latin typeface="宋体" panose="02010600030101010101" pitchFamily="2" charset="-122"/>
              </a:rPr>
              <a:t>：</a:t>
            </a:r>
            <a:r>
              <a:rPr lang="zh-CN" altLang="en-US" sz="1400" b="1">
                <a:solidFill>
                  <a:srgbClr val="0033CC"/>
                </a:solidFill>
                <a:latin typeface="宋体" panose="02010600030101010101" pitchFamily="2" charset="-122"/>
              </a:rPr>
              <a:t>动态链</a:t>
            </a:r>
            <a:r>
              <a:rPr lang="zh-CN" altLang="en-US" sz="1400" b="1">
                <a:latin typeface="宋体" panose="02010600030101010101" pitchFamily="2" charset="-122"/>
              </a:rPr>
              <a:t>，</a:t>
            </a:r>
            <a:r>
              <a:rPr lang="zh-CN" altLang="en-US" sz="1400">
                <a:latin typeface="宋体" panose="02010600030101010101" pitchFamily="2" charset="-122"/>
              </a:rPr>
              <a:t>指向</a:t>
            </a:r>
            <a:r>
              <a:rPr lang="zh-CN" altLang="en-US" sz="1400">
                <a:solidFill>
                  <a:srgbClr val="0033CC"/>
                </a:solidFill>
                <a:latin typeface="宋体" panose="02010600030101010101" pitchFamily="2" charset="-122"/>
              </a:rPr>
              <a:t>调用</a:t>
            </a:r>
            <a:r>
              <a:rPr lang="zh-CN" altLang="en-US" sz="1400">
                <a:latin typeface="宋体" panose="02010600030101010101" pitchFamily="2" charset="-122"/>
              </a:rPr>
              <a:t>该过程前正在运行过程的数据段基地址。</a:t>
            </a:r>
            <a:endParaRPr lang="zh-CN" altLang="en-US" sz="1400">
              <a:latin typeface="宋体" panose="02010600030101010101" pitchFamily="2" charset="-122"/>
            </a:endParaRPr>
          </a:p>
          <a:p>
            <a:pPr>
              <a:buFontTx/>
              <a:buChar char="•"/>
            </a:pPr>
            <a:r>
              <a:rPr lang="en-US" altLang="zh-CN" sz="1400" b="1">
                <a:solidFill>
                  <a:srgbClr val="CC0000"/>
                </a:solidFill>
                <a:latin typeface="宋体" panose="02010600030101010101" pitchFamily="2" charset="-122"/>
              </a:rPr>
              <a:t>RA</a:t>
            </a:r>
            <a:r>
              <a:rPr lang="zh-CN" altLang="en-US" sz="1400" b="1">
                <a:latin typeface="宋体" panose="02010600030101010101" pitchFamily="2" charset="-122"/>
              </a:rPr>
              <a:t>：</a:t>
            </a:r>
            <a:r>
              <a:rPr lang="zh-CN" altLang="en-US" sz="1400" b="1">
                <a:solidFill>
                  <a:srgbClr val="0033CC"/>
                </a:solidFill>
                <a:latin typeface="宋体" panose="02010600030101010101" pitchFamily="2" charset="-122"/>
              </a:rPr>
              <a:t>返回地址</a:t>
            </a:r>
            <a:r>
              <a:rPr lang="zh-CN" altLang="en-US" sz="1400" b="1">
                <a:latin typeface="宋体" panose="02010600030101010101" pitchFamily="2" charset="-122"/>
              </a:rPr>
              <a:t>，</a:t>
            </a:r>
            <a:r>
              <a:rPr lang="zh-CN" altLang="en-US" sz="1400">
                <a:latin typeface="宋体" panose="02010600030101010101" pitchFamily="2" charset="-122"/>
              </a:rPr>
              <a:t>记录调用该过程时</a:t>
            </a:r>
            <a:r>
              <a:rPr lang="zh-CN" altLang="en-US" sz="1400">
                <a:solidFill>
                  <a:srgbClr val="0033CC"/>
                </a:solidFill>
                <a:latin typeface="宋体" panose="02010600030101010101" pitchFamily="2" charset="-122"/>
              </a:rPr>
              <a:t>目标程序的</a:t>
            </a:r>
            <a:r>
              <a:rPr lang="zh-CN" altLang="en-US" sz="1400">
                <a:solidFill>
                  <a:srgbClr val="CC0000"/>
                </a:solidFill>
                <a:latin typeface="宋体" panose="02010600030101010101" pitchFamily="2" charset="-122"/>
              </a:rPr>
              <a:t>断点</a:t>
            </a:r>
            <a:r>
              <a:rPr lang="zh-CN" altLang="en-US" sz="1400">
                <a:latin typeface="宋体" panose="02010600030101010101" pitchFamily="2" charset="-122"/>
              </a:rPr>
              <a:t>，即调用过程指令的下一条指令的地址。</a:t>
            </a:r>
            <a:endParaRPr lang="zh-CN" altLang="en-US" sz="1400">
              <a:latin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4996C0-3FB0-4F01-A05A-4943738CE6A8}" type="slidenum">
              <a:rPr lang="zh-CN" altLang="en-US"/>
            </a:fld>
            <a:endParaRPr lang="en-US" altLang="zh-CN"/>
          </a:p>
        </p:txBody>
      </p:sp>
      <p:sp>
        <p:nvSpPr>
          <p:cNvPr id="980994" name="Rectangle 2"/>
          <p:cNvSpPr>
            <a:spLocks noGrp="1" noRot="1" noChangeAspect="1" noChangeArrowheads="1"/>
          </p:cNvSpPr>
          <p:nvPr>
            <p:ph type="sldImg"/>
          </p:nvPr>
        </p:nvSpPr>
        <p:spPr/>
      </p:sp>
      <p:sp>
        <p:nvSpPr>
          <p:cNvPr id="980995" name="Rectangle 3"/>
          <p:cNvSpPr>
            <a:spLocks noGrp="1" noChangeArrowheads="1"/>
          </p:cNvSpPr>
          <p:nvPr>
            <p:ph type="body" idx="1"/>
          </p:nvPr>
        </p:nvSpPr>
        <p:spPr/>
        <p:txBody>
          <a:bodyPr/>
          <a:lstStyle/>
          <a:p>
            <a:pPr>
              <a:buFontTx/>
              <a:buChar char="•"/>
            </a:pPr>
            <a:r>
              <a:rPr lang="en-US" altLang="zh-CN"/>
              <a:t>0</a:t>
            </a:r>
            <a:r>
              <a:rPr lang="zh-CN" altLang="en-US"/>
              <a:t>层是主程序。白色</a:t>
            </a:r>
            <a:endParaRPr lang="zh-CN" altLang="en-US"/>
          </a:p>
          <a:p>
            <a:pPr>
              <a:buFontTx/>
              <a:buChar char="•"/>
            </a:pPr>
            <a:r>
              <a:rPr lang="en-US" altLang="zh-CN"/>
              <a:t>1</a:t>
            </a:r>
            <a:r>
              <a:rPr lang="zh-CN" altLang="en-US"/>
              <a:t>层是过程</a:t>
            </a:r>
            <a:r>
              <a:rPr lang="en-US" altLang="zh-CN"/>
              <a:t>R</a:t>
            </a:r>
            <a:r>
              <a:rPr lang="zh-CN" altLang="en-US"/>
              <a:t>和</a:t>
            </a:r>
            <a:r>
              <a:rPr lang="en-US" altLang="zh-CN"/>
              <a:t>P</a:t>
            </a:r>
            <a:r>
              <a:rPr lang="zh-CN" altLang="en-US"/>
              <a:t>。</a:t>
            </a:r>
            <a:endParaRPr lang="zh-CN" altLang="en-US"/>
          </a:p>
          <a:p>
            <a:pPr>
              <a:buFontTx/>
              <a:buChar char="•"/>
            </a:pPr>
            <a:r>
              <a:rPr lang="en-US" altLang="zh-CN"/>
              <a:t>2</a:t>
            </a:r>
            <a:r>
              <a:rPr lang="zh-CN" altLang="en-US"/>
              <a:t>层为过程</a:t>
            </a:r>
            <a:r>
              <a:rPr lang="en-US" altLang="zh-CN"/>
              <a:t>Q</a:t>
            </a:r>
            <a:r>
              <a:rPr lang="zh-CN" altLang="en-US"/>
              <a:t>，是嵌套在</a:t>
            </a:r>
            <a:r>
              <a:rPr lang="en-US" altLang="zh-CN"/>
              <a:t>P</a:t>
            </a:r>
            <a:r>
              <a:rPr lang="zh-CN" altLang="en-US"/>
              <a:t>过程中。</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5ABEFD-0CF6-42DF-A1E6-0826C6110503}" type="slidenum">
              <a:rPr lang="zh-CN" altLang="en-US"/>
            </a:fld>
            <a:endParaRPr lang="en-US" altLang="zh-CN"/>
          </a:p>
        </p:txBody>
      </p:sp>
      <p:sp>
        <p:nvSpPr>
          <p:cNvPr id="993282" name="Rectangle 2"/>
          <p:cNvSpPr>
            <a:spLocks noGrp="1" noRot="1" noChangeAspect="1" noChangeArrowheads="1" noTextEdit="1"/>
          </p:cNvSpPr>
          <p:nvPr>
            <p:ph type="sldImg"/>
          </p:nvPr>
        </p:nvSpPr>
        <p:spPr/>
      </p:sp>
      <p:sp>
        <p:nvSpPr>
          <p:cNvPr id="993283" name="Rectangle 3"/>
          <p:cNvSpPr>
            <a:spLocks noGrp="1" noChangeArrowheads="1"/>
          </p:cNvSpPr>
          <p:nvPr>
            <p:ph type="body" idx="1"/>
          </p:nvPr>
        </p:nvSpPr>
        <p:spPr/>
        <p:txBody>
          <a:bodyPr/>
          <a:lstStyle/>
          <a:p>
            <a:pPr>
              <a:buFontTx/>
              <a:buChar char="•"/>
            </a:pPr>
            <a:r>
              <a:rPr lang="zh-CN" altLang="en-US" dirty="0">
                <a:ea typeface="黑体" panose="02010609060101010101" pitchFamily="49" charset="-122"/>
              </a:rPr>
              <a:t>对于基于函数的程序设计语言，我们首先要了解过程的概念。</a:t>
            </a:r>
            <a:endParaRPr lang="zh-CN" altLang="en-US" dirty="0">
              <a:ea typeface="黑体" panose="02010609060101010101" pitchFamily="49" charset="-122"/>
            </a:endParaRPr>
          </a:p>
          <a:p>
            <a:pPr>
              <a:buFontTx/>
              <a:buChar char="•"/>
            </a:pPr>
            <a:r>
              <a:rPr lang="zh-CN" altLang="en-US" dirty="0">
                <a:ea typeface="黑体" panose="02010609060101010101" pitchFamily="49" charset="-122"/>
              </a:rPr>
              <a:t>过程的动态特性</a:t>
            </a:r>
            <a:r>
              <a:rPr lang="en-US" altLang="zh-CN" dirty="0">
                <a:ea typeface="黑体" panose="02010609060101010101" pitchFamily="49" charset="-122"/>
              </a:rPr>
              <a:t>——</a:t>
            </a:r>
            <a:r>
              <a:rPr lang="zh-CN" altLang="en-US" dirty="0">
                <a:ea typeface="黑体" panose="02010609060101010101" pitchFamily="49" charset="-122"/>
              </a:rPr>
              <a:t>活动与生存期。过程与活动的关系类似操作系统中程序与进程的关系。</a:t>
            </a:r>
            <a:endParaRPr lang="zh-CN" altLang="en-US" dirty="0">
              <a:ea typeface="黑体" panose="02010609060101010101" pitchFamily="49" charset="-122"/>
            </a:endParaRPr>
          </a:p>
          <a:p>
            <a:pPr>
              <a:buFontTx/>
              <a:buChar char="•"/>
            </a:pPr>
            <a:r>
              <a:rPr lang="zh-CN" altLang="en-US" dirty="0">
                <a:ea typeface="黑体" panose="02010609060101010101" pitchFamily="49" charset="-122"/>
              </a:rPr>
              <a:t>在函数调用过程中存在函数的嵌套调用，函数递归；所以所说的活动的生存期，也就包括函数嵌套调用时的环境，递归执行过程中的活动。</a:t>
            </a:r>
            <a:endParaRPr lang="zh-CN" altLang="en-US" dirty="0">
              <a:ea typeface="黑体" panose="02010609060101010101" pitchFamily="49"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4996C0-3FB0-4F01-A05A-4943738CE6A8}" type="slidenum">
              <a:rPr lang="zh-CN" altLang="en-US"/>
            </a:fld>
            <a:endParaRPr lang="en-US" altLang="zh-CN"/>
          </a:p>
        </p:txBody>
      </p:sp>
      <p:sp>
        <p:nvSpPr>
          <p:cNvPr id="980994" name="Rectangle 2"/>
          <p:cNvSpPr>
            <a:spLocks noGrp="1" noRot="1" noChangeAspect="1" noChangeArrowheads="1"/>
          </p:cNvSpPr>
          <p:nvPr>
            <p:ph type="sldImg"/>
          </p:nvPr>
        </p:nvSpPr>
        <p:spPr/>
      </p:sp>
      <p:sp>
        <p:nvSpPr>
          <p:cNvPr id="980995" name="Rectangle 3"/>
          <p:cNvSpPr>
            <a:spLocks noGrp="1" noChangeArrowheads="1"/>
          </p:cNvSpPr>
          <p:nvPr>
            <p:ph type="body" idx="1"/>
          </p:nvPr>
        </p:nvSpPr>
        <p:spPr/>
        <p:txBody>
          <a:bodyPr/>
          <a:lstStyle/>
          <a:p>
            <a:pPr>
              <a:buFontTx/>
              <a:buChar char="•"/>
            </a:pPr>
            <a:r>
              <a:rPr lang="en-US" altLang="zh-CN" dirty="0"/>
              <a:t>0</a:t>
            </a:r>
            <a:r>
              <a:rPr lang="zh-CN" altLang="en-US" dirty="0"/>
              <a:t>层是主程序。白色</a:t>
            </a:r>
            <a:endParaRPr lang="zh-CN" altLang="en-US" dirty="0"/>
          </a:p>
          <a:p>
            <a:pPr>
              <a:buFontTx/>
              <a:buChar char="•"/>
            </a:pPr>
            <a:r>
              <a:rPr lang="en-US" altLang="zh-CN" dirty="0"/>
              <a:t>1</a:t>
            </a:r>
            <a:r>
              <a:rPr lang="zh-CN" altLang="en-US" dirty="0"/>
              <a:t>层是过程</a:t>
            </a:r>
            <a:r>
              <a:rPr lang="en-US" altLang="zh-CN" dirty="0"/>
              <a:t>R</a:t>
            </a:r>
            <a:r>
              <a:rPr lang="zh-CN" altLang="en-US" dirty="0"/>
              <a:t>和</a:t>
            </a:r>
            <a:r>
              <a:rPr lang="en-US" altLang="zh-CN" dirty="0"/>
              <a:t>P</a:t>
            </a:r>
            <a:r>
              <a:rPr lang="zh-CN" altLang="en-US" dirty="0"/>
              <a:t>。</a:t>
            </a:r>
            <a:endParaRPr lang="zh-CN" altLang="en-US" dirty="0"/>
          </a:p>
          <a:p>
            <a:pPr>
              <a:buFontTx/>
              <a:buChar char="•"/>
            </a:pPr>
            <a:r>
              <a:rPr lang="en-US" altLang="zh-CN" dirty="0"/>
              <a:t>2</a:t>
            </a:r>
            <a:r>
              <a:rPr lang="zh-CN" altLang="en-US" dirty="0"/>
              <a:t>层为过程</a:t>
            </a:r>
            <a:r>
              <a:rPr lang="en-US" altLang="zh-CN" dirty="0"/>
              <a:t>Q</a:t>
            </a:r>
            <a:r>
              <a:rPr lang="zh-CN" altLang="en-US" dirty="0"/>
              <a:t>，是嵌套在</a:t>
            </a:r>
            <a:r>
              <a:rPr lang="en-US" altLang="zh-CN" dirty="0"/>
              <a:t>P</a:t>
            </a:r>
            <a:r>
              <a:rPr lang="zh-CN" altLang="en-US" dirty="0"/>
              <a:t>过程中。</a:t>
            </a:r>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4996C0-3FB0-4F01-A05A-4943738CE6A8}" type="slidenum">
              <a:rPr lang="zh-CN" altLang="en-US"/>
            </a:fld>
            <a:endParaRPr lang="en-US" altLang="zh-CN"/>
          </a:p>
        </p:txBody>
      </p:sp>
      <p:sp>
        <p:nvSpPr>
          <p:cNvPr id="980994" name="Rectangle 2"/>
          <p:cNvSpPr>
            <a:spLocks noGrp="1" noRot="1" noChangeAspect="1" noChangeArrowheads="1"/>
          </p:cNvSpPr>
          <p:nvPr>
            <p:ph type="sldImg"/>
          </p:nvPr>
        </p:nvSpPr>
        <p:spPr/>
      </p:sp>
      <p:sp>
        <p:nvSpPr>
          <p:cNvPr id="980995" name="Rectangle 3"/>
          <p:cNvSpPr>
            <a:spLocks noGrp="1" noChangeArrowheads="1"/>
          </p:cNvSpPr>
          <p:nvPr>
            <p:ph type="body" idx="1"/>
          </p:nvPr>
        </p:nvSpPr>
        <p:spPr/>
        <p:txBody>
          <a:bodyPr/>
          <a:lstStyle/>
          <a:p>
            <a:pPr>
              <a:buFontTx/>
              <a:buChar char="•"/>
            </a:pPr>
            <a:r>
              <a:rPr lang="en-US" altLang="zh-CN" dirty="0"/>
              <a:t>0</a:t>
            </a:r>
            <a:r>
              <a:rPr lang="zh-CN" altLang="en-US" dirty="0"/>
              <a:t>层是主程序。白色</a:t>
            </a:r>
            <a:endParaRPr lang="zh-CN" altLang="en-US" dirty="0"/>
          </a:p>
          <a:p>
            <a:pPr>
              <a:buFontTx/>
              <a:buChar char="•"/>
            </a:pPr>
            <a:r>
              <a:rPr lang="en-US" altLang="zh-CN" dirty="0"/>
              <a:t>1</a:t>
            </a:r>
            <a:r>
              <a:rPr lang="zh-CN" altLang="en-US" dirty="0"/>
              <a:t>层是过程</a:t>
            </a:r>
            <a:r>
              <a:rPr lang="en-US" altLang="zh-CN" dirty="0"/>
              <a:t>R</a:t>
            </a:r>
            <a:r>
              <a:rPr lang="zh-CN" altLang="en-US" dirty="0"/>
              <a:t>和</a:t>
            </a:r>
            <a:r>
              <a:rPr lang="en-US" altLang="zh-CN" dirty="0"/>
              <a:t>P</a:t>
            </a:r>
            <a:r>
              <a:rPr lang="zh-CN" altLang="en-US" dirty="0"/>
              <a:t>。</a:t>
            </a:r>
            <a:endParaRPr lang="zh-CN" altLang="en-US" dirty="0"/>
          </a:p>
          <a:p>
            <a:pPr>
              <a:buFontTx/>
              <a:buChar char="•"/>
            </a:pPr>
            <a:r>
              <a:rPr lang="en-US" altLang="zh-CN" dirty="0"/>
              <a:t>2</a:t>
            </a:r>
            <a:r>
              <a:rPr lang="zh-CN" altLang="en-US" dirty="0"/>
              <a:t>层为过程</a:t>
            </a:r>
            <a:r>
              <a:rPr lang="en-US" altLang="zh-CN" dirty="0"/>
              <a:t>Q</a:t>
            </a:r>
            <a:r>
              <a:rPr lang="zh-CN" altLang="en-US" dirty="0"/>
              <a:t>，是嵌套在</a:t>
            </a:r>
            <a:r>
              <a:rPr lang="en-US" altLang="zh-CN" dirty="0"/>
              <a:t>P</a:t>
            </a:r>
            <a:r>
              <a:rPr lang="zh-CN" altLang="en-US" dirty="0"/>
              <a:t>过程中。</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F96F98-5B8B-46A4-8845-165240679526}" type="slidenum">
              <a:rPr lang="zh-CN" altLang="en-US"/>
            </a:fld>
            <a:endParaRPr lang="en-US" altLang="zh-CN"/>
          </a:p>
        </p:txBody>
      </p:sp>
      <p:sp>
        <p:nvSpPr>
          <p:cNvPr id="930818" name="Rectangle 2"/>
          <p:cNvSpPr>
            <a:spLocks noGrp="1" noRot="1" noChangeAspect="1" noChangeArrowheads="1"/>
          </p:cNvSpPr>
          <p:nvPr>
            <p:ph type="sldImg"/>
          </p:nvPr>
        </p:nvSpPr>
        <p:spPr bwMode="auto">
          <a:xfrm>
            <a:off x="1079500" y="685800"/>
            <a:ext cx="4775200" cy="3581400"/>
          </a:xfrm>
          <a:prstGeom prst="rect">
            <a:avLst/>
          </a:prstGeom>
          <a:solidFill>
            <a:srgbClr val="FFFFFF"/>
          </a:solidFill>
          <a:ln>
            <a:solidFill>
              <a:srgbClr val="000000"/>
            </a:solidFill>
            <a:miter lim="800000"/>
          </a:ln>
        </p:spPr>
      </p:sp>
      <p:sp>
        <p:nvSpPr>
          <p:cNvPr id="930819" name="Rectangle 3"/>
          <p:cNvSpPr>
            <a:spLocks noGrp="1" noChangeArrowheads="1"/>
          </p:cNvSpPr>
          <p:nvPr>
            <p:ph type="body" idx="1"/>
          </p:nvPr>
        </p:nvSpPr>
        <p:spPr bwMode="auto">
          <a:xfrm>
            <a:off x="914400" y="4495800"/>
            <a:ext cx="5105400" cy="4191000"/>
          </a:xfrm>
          <a:prstGeom prst="rect">
            <a:avLst/>
          </a:prstGeom>
          <a:solidFill>
            <a:srgbClr val="FFFFFF"/>
          </a:solidFill>
          <a:ln>
            <a:solidFill>
              <a:srgbClr val="000000"/>
            </a:solidFill>
            <a:miter lim="800000"/>
          </a:ln>
        </p:spPr>
        <p:txBody>
          <a:bodyPr/>
          <a:lstStyle/>
          <a:p>
            <a:pPr>
              <a:buFontTx/>
              <a:buChar char="•"/>
            </a:pPr>
            <a:r>
              <a:rPr lang="zh-CN" altLang="en-US" dirty="0"/>
              <a:t>求最大公因子的递归函数</a:t>
            </a:r>
            <a:r>
              <a:rPr lang="en-US" altLang="zh-CN" dirty="0" err="1"/>
              <a:t>gcd</a:t>
            </a:r>
            <a:r>
              <a:rPr lang="zh-CN" altLang="en-US" dirty="0"/>
              <a:t>。</a:t>
            </a:r>
            <a:endParaRPr lang="zh-CN" altLang="en-US" dirty="0"/>
          </a:p>
          <a:p>
            <a:pPr>
              <a:buFontTx/>
              <a:buChar char="•"/>
            </a:pPr>
            <a:r>
              <a:rPr lang="zh-CN" altLang="en-US" dirty="0"/>
              <a:t>请注意参数调用关系。可以看出两个层次：外部变量和函数内部的变量</a:t>
            </a:r>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7DC3A2-022D-425B-AD02-9F602042F787}" type="slidenum">
              <a:rPr lang="zh-CN" altLang="en-US"/>
            </a:fld>
            <a:endParaRPr lang="en-US" altLang="zh-CN"/>
          </a:p>
        </p:txBody>
      </p:sp>
      <p:sp>
        <p:nvSpPr>
          <p:cNvPr id="932866" name="Rectangle 2"/>
          <p:cNvSpPr>
            <a:spLocks noGrp="1" noRot="1" noChangeAspect="1" noChangeArrowheads="1"/>
          </p:cNvSpPr>
          <p:nvPr>
            <p:ph type="sldImg"/>
          </p:nvPr>
        </p:nvSpPr>
        <p:spPr bwMode="auto">
          <a:xfrm>
            <a:off x="1079500" y="685800"/>
            <a:ext cx="4775200" cy="3581400"/>
          </a:xfrm>
          <a:prstGeom prst="rect">
            <a:avLst/>
          </a:prstGeom>
          <a:solidFill>
            <a:srgbClr val="FFFFFF"/>
          </a:solidFill>
          <a:ln>
            <a:solidFill>
              <a:srgbClr val="000000"/>
            </a:solidFill>
            <a:miter lim="800000"/>
          </a:ln>
        </p:spPr>
      </p:sp>
      <p:sp>
        <p:nvSpPr>
          <p:cNvPr id="932867" name="Rectangle 3"/>
          <p:cNvSpPr>
            <a:spLocks noGrp="1" noChangeArrowheads="1"/>
          </p:cNvSpPr>
          <p:nvPr>
            <p:ph type="body" idx="1"/>
          </p:nvPr>
        </p:nvSpPr>
        <p:spPr bwMode="auto">
          <a:xfrm>
            <a:off x="914400" y="4495800"/>
            <a:ext cx="5105400" cy="4191000"/>
          </a:xfrm>
          <a:prstGeom prst="rect">
            <a:avLst/>
          </a:prstGeom>
          <a:solidFill>
            <a:srgbClr val="FFFFFF"/>
          </a:solidFill>
          <a:ln>
            <a:solidFill>
              <a:srgbClr val="000000"/>
            </a:solidFill>
            <a:miter lim="800000"/>
          </a:ln>
        </p:spPr>
        <p:txBody>
          <a:bodyPr/>
          <a:lstStyle/>
          <a:p>
            <a:pPr>
              <a:buFontTx/>
              <a:buChar char="•"/>
            </a:pPr>
            <a:r>
              <a:rPr lang="en-US" altLang="zh-CN" sz="1400" b="1" dirty="0">
                <a:solidFill>
                  <a:srgbClr val="CC0000"/>
                </a:solidFill>
                <a:latin typeface="宋体" panose="02010600030101010101" pitchFamily="2" charset="-122"/>
              </a:rPr>
              <a:t>SL</a:t>
            </a:r>
            <a:r>
              <a:rPr lang="zh-CN" altLang="en-US" sz="1400" b="1" dirty="0">
                <a:latin typeface="宋体" panose="02010600030101010101" pitchFamily="2" charset="-122"/>
              </a:rPr>
              <a:t>：</a:t>
            </a:r>
            <a:r>
              <a:rPr lang="zh-CN" altLang="en-US" sz="1400" b="1" dirty="0">
                <a:solidFill>
                  <a:srgbClr val="0033CC"/>
                </a:solidFill>
                <a:latin typeface="宋体" panose="02010600030101010101" pitchFamily="2" charset="-122"/>
              </a:rPr>
              <a:t>静态链。</a:t>
            </a:r>
            <a:endParaRPr lang="zh-CN" altLang="en-US" sz="1400" dirty="0">
              <a:latin typeface="宋体" panose="02010600030101010101" pitchFamily="2" charset="-122"/>
            </a:endParaRPr>
          </a:p>
          <a:p>
            <a:pPr>
              <a:buFontTx/>
              <a:buChar char="•"/>
            </a:pPr>
            <a:r>
              <a:rPr lang="en-US" altLang="zh-CN" sz="1400" b="1" dirty="0">
                <a:solidFill>
                  <a:srgbClr val="CC0000"/>
                </a:solidFill>
                <a:latin typeface="宋体" panose="02010600030101010101" pitchFamily="2" charset="-122"/>
              </a:rPr>
              <a:t>DL</a:t>
            </a:r>
            <a:r>
              <a:rPr lang="zh-CN" altLang="en-US" sz="1400" b="1" dirty="0">
                <a:latin typeface="宋体" panose="02010600030101010101" pitchFamily="2" charset="-122"/>
              </a:rPr>
              <a:t>：</a:t>
            </a:r>
            <a:r>
              <a:rPr lang="zh-CN" altLang="en-US" sz="1400" b="1" dirty="0">
                <a:solidFill>
                  <a:srgbClr val="0033CC"/>
                </a:solidFill>
                <a:latin typeface="宋体" panose="02010600030101010101" pitchFamily="2" charset="-122"/>
              </a:rPr>
              <a:t>动态链</a:t>
            </a:r>
            <a:r>
              <a:rPr lang="zh-CN" altLang="en-US" sz="1400" dirty="0">
                <a:latin typeface="宋体" panose="02010600030101010101" pitchFamily="2" charset="-122"/>
              </a:rPr>
              <a:t>。</a:t>
            </a:r>
            <a:endParaRPr lang="zh-CN" altLang="en-US" sz="1400" dirty="0">
              <a:latin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9C40C5-AB7F-4F43-81EE-1535151E94CA}" type="slidenum">
              <a:rPr lang="zh-CN" altLang="en-US"/>
            </a:fld>
            <a:endParaRPr lang="en-US" altLang="zh-CN"/>
          </a:p>
        </p:txBody>
      </p:sp>
      <p:sp>
        <p:nvSpPr>
          <p:cNvPr id="985090" name="Rectangle 2"/>
          <p:cNvSpPr>
            <a:spLocks noGrp="1" noRot="1" noChangeAspect="1" noChangeArrowheads="1"/>
          </p:cNvSpPr>
          <p:nvPr>
            <p:ph type="sldImg"/>
          </p:nvPr>
        </p:nvSpPr>
        <p:spPr/>
      </p:sp>
      <p:sp>
        <p:nvSpPr>
          <p:cNvPr id="985091" name="Rectangle 3"/>
          <p:cNvSpPr>
            <a:spLocks noGrp="1" noChangeArrowheads="1"/>
          </p:cNvSpPr>
          <p:nvPr>
            <p:ph type="body" idx="1"/>
          </p:nvPr>
        </p:nvSpPr>
        <p:spPr/>
        <p:txBody>
          <a:bodyPr/>
          <a:lstStyle/>
          <a:p>
            <a:pPr>
              <a:buFontTx/>
              <a:buChar char="•"/>
            </a:pPr>
            <a:r>
              <a:rPr lang="zh-CN" altLang="en-US" sz="1400" dirty="0">
                <a:latin typeface="宋体" panose="02010600030101010101" pitchFamily="2" charset="-122"/>
              </a:rPr>
              <a:t>可以是指针数组，也可以是一个栈。</a:t>
            </a:r>
            <a:endParaRPr lang="zh-CN" altLang="en-US" sz="1400" dirty="0">
              <a:latin typeface="宋体" panose="02010600030101010101" pitchFamily="2" charset="-122"/>
            </a:endParaRPr>
          </a:p>
          <a:p>
            <a:pPr>
              <a:buFontTx/>
              <a:buChar char="•"/>
            </a:pPr>
            <a:r>
              <a:rPr lang="en-US" altLang="zh-CN" sz="1400" dirty="0">
                <a:latin typeface="宋体" panose="02010600030101010101" pitchFamily="2" charset="-122"/>
              </a:rPr>
              <a:t>DIASPLAY</a:t>
            </a:r>
            <a:r>
              <a:rPr lang="zh-CN" altLang="en-US" sz="1400" dirty="0">
                <a:latin typeface="宋体" panose="02010600030101010101" pitchFamily="2" charset="-122"/>
              </a:rPr>
              <a:t>的体积在编译的时候可以确定。它描述的是程序的嵌套定义的</a:t>
            </a:r>
            <a:r>
              <a:rPr lang="zh-CN" altLang="en-US" sz="1400" b="1" dirty="0">
                <a:latin typeface="宋体" panose="02010600030101010101" pitchFamily="2" charset="-122"/>
              </a:rPr>
              <a:t>静态结构</a:t>
            </a:r>
            <a:r>
              <a:rPr lang="zh-CN" altLang="en-US" sz="1400" dirty="0">
                <a:latin typeface="宋体" panose="02010600030101010101" pitchFamily="2" charset="-122"/>
              </a:rPr>
              <a:t>。</a:t>
            </a:r>
            <a:endParaRPr lang="zh-CN" altLang="en-US" sz="1400" dirty="0">
              <a:latin typeface="宋体" panose="02010600030101010101" pitchFamily="2" charset="-122"/>
            </a:endParaRPr>
          </a:p>
          <a:p>
            <a:pPr>
              <a:buFontTx/>
              <a:buChar char="•"/>
            </a:pPr>
            <a:r>
              <a:rPr lang="en-US" altLang="zh-CN" sz="1400" dirty="0">
                <a:latin typeface="宋体" panose="02010600030101010101" pitchFamily="2" charset="-122"/>
              </a:rPr>
              <a:t>K</a:t>
            </a:r>
            <a:r>
              <a:rPr lang="zh-CN" altLang="en-US" sz="1400" dirty="0">
                <a:latin typeface="宋体" panose="02010600030101010101" pitchFamily="2" charset="-122"/>
              </a:rPr>
              <a:t>：函数的定义层次。</a:t>
            </a:r>
            <a:endParaRPr lang="zh-CN" altLang="en-US" sz="1400" dirty="0">
              <a:latin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4996C0-3FB0-4F01-A05A-4943738CE6A8}" type="slidenum">
              <a:rPr lang="zh-CN" altLang="en-US"/>
            </a:fld>
            <a:endParaRPr lang="en-US" altLang="zh-CN"/>
          </a:p>
        </p:txBody>
      </p:sp>
      <p:sp>
        <p:nvSpPr>
          <p:cNvPr id="980994" name="Rectangle 2"/>
          <p:cNvSpPr>
            <a:spLocks noGrp="1" noRot="1" noChangeAspect="1" noChangeArrowheads="1"/>
          </p:cNvSpPr>
          <p:nvPr>
            <p:ph type="sldImg"/>
          </p:nvPr>
        </p:nvSpPr>
        <p:spPr/>
      </p:sp>
      <p:sp>
        <p:nvSpPr>
          <p:cNvPr id="980995" name="Rectangle 3"/>
          <p:cNvSpPr>
            <a:spLocks noGrp="1" noChangeArrowheads="1"/>
          </p:cNvSpPr>
          <p:nvPr>
            <p:ph type="body" idx="1"/>
          </p:nvPr>
        </p:nvSpPr>
        <p:spPr/>
        <p:txBody>
          <a:bodyPr/>
          <a:lstStyle/>
          <a:p>
            <a:pPr>
              <a:buFontTx/>
              <a:buChar char="•"/>
            </a:pPr>
            <a:r>
              <a:rPr lang="en-US" altLang="zh-CN"/>
              <a:t>0</a:t>
            </a:r>
            <a:r>
              <a:rPr lang="zh-CN" altLang="en-US"/>
              <a:t>层是主程序。白色</a:t>
            </a:r>
            <a:endParaRPr lang="zh-CN" altLang="en-US"/>
          </a:p>
          <a:p>
            <a:pPr>
              <a:buFontTx/>
              <a:buChar char="•"/>
            </a:pPr>
            <a:r>
              <a:rPr lang="en-US" altLang="zh-CN"/>
              <a:t>1</a:t>
            </a:r>
            <a:r>
              <a:rPr lang="zh-CN" altLang="en-US"/>
              <a:t>层是过程</a:t>
            </a:r>
            <a:r>
              <a:rPr lang="en-US" altLang="zh-CN"/>
              <a:t>R</a:t>
            </a:r>
            <a:r>
              <a:rPr lang="zh-CN" altLang="en-US"/>
              <a:t>和</a:t>
            </a:r>
            <a:r>
              <a:rPr lang="en-US" altLang="zh-CN"/>
              <a:t>P</a:t>
            </a:r>
            <a:r>
              <a:rPr lang="zh-CN" altLang="en-US"/>
              <a:t>。</a:t>
            </a:r>
            <a:endParaRPr lang="zh-CN" altLang="en-US"/>
          </a:p>
          <a:p>
            <a:pPr>
              <a:buFontTx/>
              <a:buChar char="•"/>
            </a:pPr>
            <a:r>
              <a:rPr lang="en-US" altLang="zh-CN"/>
              <a:t>2</a:t>
            </a:r>
            <a:r>
              <a:rPr lang="zh-CN" altLang="en-US"/>
              <a:t>层为过程</a:t>
            </a:r>
            <a:r>
              <a:rPr lang="en-US" altLang="zh-CN"/>
              <a:t>Q</a:t>
            </a:r>
            <a:r>
              <a:rPr lang="zh-CN" altLang="en-US"/>
              <a:t>，是嵌套在</a:t>
            </a:r>
            <a:r>
              <a:rPr lang="en-US" altLang="zh-CN"/>
              <a:t>P</a:t>
            </a:r>
            <a:r>
              <a:rPr lang="zh-CN" altLang="en-US"/>
              <a:t>过程中。</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BFDABB0-414D-4DE4-B36E-D00274D5C21C}" type="slidenum">
              <a:rPr lang="zh-CN" altLang="en-US"/>
            </a:fld>
            <a:endParaRPr lang="en-US" altLang="zh-CN"/>
          </a:p>
        </p:txBody>
      </p:sp>
      <p:sp>
        <p:nvSpPr>
          <p:cNvPr id="959490" name="Rectangle 2"/>
          <p:cNvSpPr>
            <a:spLocks noGrp="1" noRot="1" noChangeAspect="1" noChangeArrowheads="1"/>
          </p:cNvSpPr>
          <p:nvPr>
            <p:ph type="sldImg"/>
          </p:nvPr>
        </p:nvSpPr>
        <p:spPr/>
      </p:sp>
      <p:sp>
        <p:nvSpPr>
          <p:cNvPr id="959491" name="Rectangle 3"/>
          <p:cNvSpPr>
            <a:spLocks noGrp="1" noChangeArrowheads="1"/>
          </p:cNvSpPr>
          <p:nvPr>
            <p:ph type="body" idx="1"/>
          </p:nvPr>
        </p:nvSpPr>
        <p:spPr/>
        <p:txBody>
          <a:bodyPr/>
          <a:lstStyle/>
          <a:p>
            <a:pPr>
              <a:buFontTx/>
              <a:buChar char="•"/>
            </a:pPr>
            <a:r>
              <a:rPr lang="zh-CN" altLang="en-US" dirty="0"/>
              <a:t>进入主程序，</a:t>
            </a:r>
            <a:r>
              <a:rPr lang="en-US" altLang="zh-CN" dirty="0"/>
              <a:t>display</a:t>
            </a:r>
            <a:r>
              <a:rPr lang="zh-CN" altLang="en-US" dirty="0"/>
              <a:t>存放基地址。</a:t>
            </a:r>
            <a:endParaRPr lang="zh-CN" altLang="en-US" dirty="0"/>
          </a:p>
          <a:p>
            <a:pPr>
              <a:buFontTx/>
              <a:buChar char="•"/>
            </a:pPr>
            <a:r>
              <a:rPr lang="zh-CN" altLang="en-US" dirty="0"/>
              <a:t>执行主函数时，</a:t>
            </a:r>
            <a:r>
              <a:rPr lang="en-US" altLang="zh-CN" dirty="0"/>
              <a:t>display</a:t>
            </a:r>
            <a:r>
              <a:rPr lang="zh-CN" altLang="en-US" dirty="0"/>
              <a:t>只有主函数</a:t>
            </a:r>
            <a:endParaRPr lang="zh-CN" altLang="en-US" dirty="0"/>
          </a:p>
          <a:p>
            <a:pPr>
              <a:buFontTx/>
              <a:buChar char="•"/>
            </a:pPr>
            <a:r>
              <a:rPr lang="zh-CN" altLang="en-US" dirty="0"/>
              <a:t>当调用</a:t>
            </a:r>
            <a:r>
              <a:rPr lang="en-US" altLang="zh-CN" dirty="0"/>
              <a:t>P</a:t>
            </a:r>
            <a:r>
              <a:rPr lang="zh-CN" altLang="en-US" dirty="0"/>
              <a:t>过程之后建立一个新的</a:t>
            </a:r>
            <a:r>
              <a:rPr lang="en-US" altLang="zh-CN" dirty="0"/>
              <a:t>P</a:t>
            </a:r>
            <a:r>
              <a:rPr lang="zh-CN" altLang="en-US" dirty="0"/>
              <a:t>的活动记录，在 </a:t>
            </a:r>
            <a:r>
              <a:rPr lang="en-US" altLang="zh-CN" dirty="0"/>
              <a:t>display </a:t>
            </a:r>
            <a:r>
              <a:rPr lang="zh-CN" altLang="en-US" dirty="0"/>
              <a:t>中增加一项，当前栈顶为正在运行的过程。若要访问主函数中的变量，则可以通过 </a:t>
            </a:r>
            <a:r>
              <a:rPr lang="en-US" altLang="zh-CN" dirty="0"/>
              <a:t>display </a:t>
            </a:r>
            <a:r>
              <a:rPr lang="zh-CN" altLang="en-US" dirty="0"/>
              <a:t>表，减</a:t>
            </a:r>
            <a:r>
              <a:rPr lang="en-US" altLang="zh-CN" dirty="0"/>
              <a:t>1</a:t>
            </a:r>
            <a:r>
              <a:rPr lang="zh-CN" altLang="en-US" dirty="0"/>
              <a:t>层，进入主函数的活动记录中即可找到。</a:t>
            </a:r>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70CADD-5FE7-4931-A2C2-FC7BAD936FB4}" type="slidenum">
              <a:rPr lang="zh-CN" altLang="en-US"/>
            </a:fld>
            <a:endParaRPr lang="en-US" altLang="zh-CN"/>
          </a:p>
        </p:txBody>
      </p:sp>
      <p:sp>
        <p:nvSpPr>
          <p:cNvPr id="961538" name="Rectangle 2"/>
          <p:cNvSpPr>
            <a:spLocks noGrp="1" noRot="1" noChangeAspect="1" noChangeArrowheads="1"/>
          </p:cNvSpPr>
          <p:nvPr>
            <p:ph type="sldImg"/>
          </p:nvPr>
        </p:nvSpPr>
        <p:spPr/>
      </p:sp>
      <p:sp>
        <p:nvSpPr>
          <p:cNvPr id="961539" name="Rectangle 3"/>
          <p:cNvSpPr>
            <a:spLocks noGrp="1" noChangeArrowheads="1"/>
          </p:cNvSpPr>
          <p:nvPr>
            <p:ph type="body" idx="1"/>
          </p:nvPr>
        </p:nvSpPr>
        <p:spPr/>
        <p:txBody>
          <a:bodyPr/>
          <a:lstStyle/>
          <a:p>
            <a:r>
              <a:rPr lang="zh-CN" altLang="en-US" dirty="0"/>
              <a:t>当调用</a:t>
            </a:r>
            <a:r>
              <a:rPr lang="en-US" altLang="zh-CN" dirty="0"/>
              <a:t>Q</a:t>
            </a:r>
            <a:r>
              <a:rPr lang="zh-CN" altLang="en-US" dirty="0"/>
              <a:t>时，但从程序的嵌套层次来说，由于过程</a:t>
            </a:r>
            <a:r>
              <a:rPr lang="en-US" altLang="zh-CN" dirty="0"/>
              <a:t>Q</a:t>
            </a:r>
            <a:r>
              <a:rPr lang="zh-CN" altLang="en-US" dirty="0"/>
              <a:t>的定义是在过程</a:t>
            </a:r>
            <a:r>
              <a:rPr lang="en-US" altLang="zh-CN" dirty="0"/>
              <a:t>P</a:t>
            </a:r>
            <a:r>
              <a:rPr lang="zh-CN" altLang="en-US" dirty="0"/>
              <a:t>中间，所以是第</a:t>
            </a:r>
            <a:r>
              <a:rPr lang="en-US" altLang="zh-CN" dirty="0"/>
              <a:t>3</a:t>
            </a:r>
            <a:r>
              <a:rPr lang="zh-CN" altLang="en-US" dirty="0"/>
              <a:t>层，</a:t>
            </a:r>
            <a:r>
              <a:rPr lang="en-US" altLang="zh-CN" dirty="0"/>
              <a:t>display</a:t>
            </a:r>
            <a:r>
              <a:rPr lang="zh-CN" altLang="en-US" dirty="0"/>
              <a:t> 为</a:t>
            </a:r>
            <a:r>
              <a:rPr lang="en-US" altLang="zh-CN" dirty="0"/>
              <a:t>3</a:t>
            </a:r>
            <a:r>
              <a:rPr lang="zh-CN" altLang="en-US" dirty="0"/>
              <a:t>层记录。</a:t>
            </a:r>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058BF9-AC77-460D-8131-FE91CABD8142}" type="slidenum">
              <a:rPr lang="zh-CN" altLang="en-US"/>
            </a:fld>
            <a:endParaRPr lang="en-US" altLang="zh-CN"/>
          </a:p>
        </p:txBody>
      </p:sp>
      <p:sp>
        <p:nvSpPr>
          <p:cNvPr id="987138" name="Rectangle 2"/>
          <p:cNvSpPr>
            <a:spLocks noGrp="1" noRot="1" noChangeAspect="1" noChangeArrowheads="1"/>
          </p:cNvSpPr>
          <p:nvPr>
            <p:ph type="sldImg"/>
          </p:nvPr>
        </p:nvSpPr>
        <p:spPr/>
      </p:sp>
      <p:sp>
        <p:nvSpPr>
          <p:cNvPr id="98713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Char char="•"/>
              <a:defRPr/>
            </a:pPr>
            <a:r>
              <a:rPr lang="zh-CN" altLang="en-US" dirty="0"/>
              <a:t>进入第</a:t>
            </a:r>
            <a:r>
              <a:rPr lang="en-US" altLang="zh-CN" dirty="0"/>
              <a:t>4</a:t>
            </a:r>
            <a:r>
              <a:rPr lang="zh-CN" altLang="en-US" dirty="0"/>
              <a:t>次调用，由于都没有返回，所以栈中保存了</a:t>
            </a:r>
            <a:r>
              <a:rPr lang="en-US" altLang="zh-CN" dirty="0"/>
              <a:t>4</a:t>
            </a:r>
            <a:r>
              <a:rPr lang="zh-CN" altLang="en-US" dirty="0"/>
              <a:t>层。但从程序的嵌套层次来说，由于过程</a:t>
            </a:r>
            <a:r>
              <a:rPr lang="en-US" altLang="zh-CN" dirty="0"/>
              <a:t>R</a:t>
            </a:r>
            <a:r>
              <a:rPr lang="zh-CN" altLang="en-US" dirty="0"/>
              <a:t>的定义是在主过程中，是第</a:t>
            </a:r>
            <a:r>
              <a:rPr lang="en-US" altLang="zh-CN" dirty="0"/>
              <a:t>2</a:t>
            </a:r>
            <a:r>
              <a:rPr lang="zh-CN" altLang="en-US" dirty="0"/>
              <a:t>层，所以 </a:t>
            </a:r>
            <a:r>
              <a:rPr lang="en-US" altLang="zh-CN" dirty="0"/>
              <a:t>display</a:t>
            </a:r>
            <a:r>
              <a:rPr lang="zh-CN" altLang="en-US" dirty="0"/>
              <a:t>中只包含</a:t>
            </a:r>
            <a:r>
              <a:rPr lang="en-US" altLang="zh-CN" dirty="0"/>
              <a:t>2</a:t>
            </a:r>
            <a:r>
              <a:rPr lang="zh-CN" altLang="en-US" dirty="0"/>
              <a:t>层，标志它可以访问的外层的数据。此时，过程</a:t>
            </a:r>
            <a:r>
              <a:rPr lang="en-US" altLang="zh-CN" dirty="0"/>
              <a:t>P</a:t>
            </a:r>
            <a:r>
              <a:rPr lang="zh-CN" altLang="en-US" dirty="0"/>
              <a:t>和</a:t>
            </a:r>
            <a:r>
              <a:rPr lang="en-US" altLang="zh-CN" dirty="0"/>
              <a:t>Q</a:t>
            </a:r>
            <a:r>
              <a:rPr lang="zh-CN" altLang="en-US" dirty="0"/>
              <a:t>的数据对过程</a:t>
            </a:r>
            <a:r>
              <a:rPr lang="en-US" altLang="zh-CN" dirty="0"/>
              <a:t>R</a:t>
            </a:r>
            <a:r>
              <a:rPr lang="zh-CN" altLang="en-US" dirty="0"/>
              <a:t>是不可见的。</a:t>
            </a:r>
            <a:endParaRPr lang="zh-CN" altLang="en-US" dirty="0"/>
          </a:p>
          <a:p>
            <a:pPr>
              <a:buFontTx/>
              <a:buChar char="•"/>
            </a:pPr>
            <a:r>
              <a:rPr lang="zh-CN" altLang="en-US" dirty="0"/>
              <a:t>采用这样的方式，比采用</a:t>
            </a:r>
            <a:r>
              <a:rPr lang="en-US" altLang="zh-CN" dirty="0"/>
              <a:t>SL</a:t>
            </a:r>
            <a:r>
              <a:rPr lang="zh-CN" altLang="en-US" dirty="0"/>
              <a:t>链的方式更直观。</a:t>
            </a:r>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D39B56-1460-4DB4-89AA-F303E12A74B8}" type="slidenum">
              <a:rPr lang="zh-CN" altLang="en-US"/>
            </a:fld>
            <a:endParaRPr lang="en-US" altLang="zh-CN"/>
          </a:p>
        </p:txBody>
      </p:sp>
      <p:sp>
        <p:nvSpPr>
          <p:cNvPr id="920578" name="Rectangle 2"/>
          <p:cNvSpPr>
            <a:spLocks noGrp="1" noRot="1" noChangeAspect="1" noChangeArrowheads="1"/>
          </p:cNvSpPr>
          <p:nvPr>
            <p:ph type="sldImg"/>
          </p:nvPr>
        </p:nvSpPr>
        <p:spPr/>
      </p:sp>
      <p:sp>
        <p:nvSpPr>
          <p:cNvPr id="920579" name="Rectangle 3"/>
          <p:cNvSpPr>
            <a:spLocks noGrp="1" noChangeArrowheads="1"/>
          </p:cNvSpPr>
          <p:nvPr>
            <p:ph type="body" idx="1"/>
          </p:nvPr>
        </p:nvSpPr>
        <p:spPr/>
        <p:txBody>
          <a:bodyPr/>
          <a:lstStyle/>
          <a:p>
            <a:pPr>
              <a:buFontTx/>
              <a:buChar char="•"/>
            </a:pPr>
            <a:r>
              <a:rPr lang="en-US" altLang="zh-CN" dirty="0"/>
              <a:t>0</a:t>
            </a:r>
            <a:r>
              <a:rPr lang="zh-CN" altLang="en-US" dirty="0"/>
              <a:t>层为主程序</a:t>
            </a:r>
            <a:endParaRPr lang="zh-CN" altLang="en-US" dirty="0"/>
          </a:p>
          <a:p>
            <a:pPr>
              <a:buFontTx/>
              <a:buChar char="•"/>
            </a:pPr>
            <a:r>
              <a:rPr lang="en-US" altLang="zh-CN" dirty="0"/>
              <a:t>1</a:t>
            </a:r>
            <a:r>
              <a:rPr lang="zh-CN" altLang="en-US" dirty="0"/>
              <a:t>层</a:t>
            </a:r>
            <a:r>
              <a:rPr lang="en-US" altLang="zh-CN" dirty="0"/>
              <a:t>P2</a:t>
            </a:r>
            <a:r>
              <a:rPr lang="zh-CN" altLang="en-US" dirty="0"/>
              <a:t>和</a:t>
            </a:r>
            <a:r>
              <a:rPr lang="en-US" altLang="zh-CN" dirty="0"/>
              <a:t>P3</a:t>
            </a:r>
            <a:endParaRPr lang="en-US" altLang="zh-CN" dirty="0"/>
          </a:p>
          <a:p>
            <a:pPr>
              <a:buFontTx/>
              <a:buChar char="•"/>
            </a:pPr>
            <a:r>
              <a:rPr lang="en-US" altLang="zh-CN" dirty="0"/>
              <a:t>2</a:t>
            </a:r>
            <a:r>
              <a:rPr lang="zh-CN" altLang="en-US" dirty="0"/>
              <a:t>层为</a:t>
            </a:r>
            <a:r>
              <a:rPr lang="en-US" altLang="zh-CN" dirty="0"/>
              <a:t>P4</a:t>
            </a:r>
            <a:r>
              <a:rPr lang="zh-CN" altLang="en-US" dirty="0"/>
              <a:t>，包含在</a:t>
            </a:r>
            <a:r>
              <a:rPr lang="en-US" altLang="zh-CN" dirty="0"/>
              <a:t>P3</a:t>
            </a:r>
            <a:r>
              <a:rPr lang="zh-CN" altLang="en-US" dirty="0"/>
              <a:t>过程中。</a:t>
            </a:r>
            <a:endParaRPr lang="en-US" altLang="zh-CN" dirty="0"/>
          </a:p>
          <a:p>
            <a:pPr>
              <a:buFontTx/>
              <a:buChar char="•"/>
            </a:pPr>
            <a:r>
              <a:rPr lang="zh-CN" altLang="en-US" dirty="0"/>
              <a:t>程序中有处在不同层次的同名变量 </a:t>
            </a:r>
            <a:r>
              <a:rPr lang="en-US" altLang="zh-CN" dirty="0"/>
              <a:t>x</a:t>
            </a:r>
            <a:r>
              <a:rPr lang="zh-CN" altLang="en-US" dirty="0"/>
              <a:t>，</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F7AB200-B7D0-44C8-85D3-08757957A4EB}" type="slidenum">
              <a:rPr lang="zh-CN" altLang="en-US"/>
            </a:fld>
            <a:endParaRPr lang="en-US" altLang="zh-CN"/>
          </a:p>
        </p:txBody>
      </p:sp>
      <p:sp>
        <p:nvSpPr>
          <p:cNvPr id="995330" name="Rectangle 2"/>
          <p:cNvSpPr>
            <a:spLocks noGrp="1" noRot="1" noChangeAspect="1" noChangeArrowheads="1" noTextEdit="1"/>
          </p:cNvSpPr>
          <p:nvPr>
            <p:ph type="sldImg"/>
          </p:nvPr>
        </p:nvSpPr>
        <p:spPr/>
      </p:sp>
      <p:sp>
        <p:nvSpPr>
          <p:cNvPr id="995331" name="Rectangle 3"/>
          <p:cNvSpPr>
            <a:spLocks noGrp="1" noChangeArrowheads="1"/>
          </p:cNvSpPr>
          <p:nvPr>
            <p:ph type="body" idx="1"/>
          </p:nvPr>
        </p:nvSpPr>
        <p:spPr/>
        <p:txBody>
          <a:bodyPr/>
          <a:lstStyle/>
          <a:p>
            <a:r>
              <a:rPr lang="zh-CN" altLang="en-US" dirty="0"/>
              <a:t>进一步，在运行的时候，为名字</a:t>
            </a:r>
            <a:r>
              <a:rPr lang="en-US" altLang="zh-CN" dirty="0"/>
              <a:t>X</a:t>
            </a:r>
            <a:r>
              <a:rPr lang="zh-CN" altLang="en-US" dirty="0"/>
              <a:t>分配存储空间</a:t>
            </a:r>
            <a:r>
              <a:rPr lang="en-US" altLang="zh-CN" dirty="0"/>
              <a:t>S</a:t>
            </a:r>
            <a:r>
              <a:rPr lang="zh-CN" altLang="en-US" dirty="0"/>
              <a:t>，这一过程称为绑定（</a:t>
            </a:r>
            <a:r>
              <a:rPr lang="en-US" altLang="zh-CN" dirty="0"/>
              <a:t>binding</a:t>
            </a:r>
            <a:r>
              <a:rPr lang="zh-CN" altLang="en-US" dirty="0"/>
              <a:t>）。						</a:t>
            </a:r>
            <a:endParaRPr lang="zh-CN" altLang="en-US" dirty="0"/>
          </a:p>
          <a:p>
            <a:r>
              <a:rPr lang="zh-CN" altLang="en-US" dirty="0"/>
              <a:t>换句话说，绑定是名字</a:t>
            </a:r>
            <a:r>
              <a:rPr lang="en-US" altLang="zh-CN" dirty="0"/>
              <a:t>X</a:t>
            </a:r>
            <a:r>
              <a:rPr lang="zh-CN" altLang="en-US" dirty="0"/>
              <a:t>与存储空间</a:t>
            </a:r>
            <a:r>
              <a:rPr lang="en-US" altLang="zh-CN" dirty="0"/>
              <a:t>S</a:t>
            </a:r>
            <a:r>
              <a:rPr lang="zh-CN" altLang="en-US" dirty="0"/>
              <a:t>的结合。</a:t>
            </a:r>
            <a:endParaRPr lang="zh-CN" altLang="en-US" dirty="0"/>
          </a:p>
          <a:p>
            <a:r>
              <a:rPr lang="zh-CN" altLang="en-US" dirty="0"/>
              <a:t>我们这里所说的</a:t>
            </a:r>
            <a:r>
              <a:rPr lang="en-US" altLang="zh-CN" dirty="0"/>
              <a:t>X</a:t>
            </a:r>
            <a:r>
              <a:rPr lang="zh-CN" altLang="en-US" dirty="0"/>
              <a:t>只是数据对象</a:t>
            </a:r>
            <a:endParaRPr lang="en-US" altLang="zh-CN" dirty="0"/>
          </a:p>
          <a:p>
            <a:pPr lvl="3">
              <a:spcBef>
                <a:spcPts val="200"/>
              </a:spcBef>
              <a:spcAft>
                <a:spcPts val="200"/>
              </a:spcAft>
            </a:pPr>
            <a:r>
              <a:rPr lang="zh-CN" altLang="en-US" b="1" u="sng" dirty="0"/>
              <a:t>绑定（</a:t>
            </a:r>
            <a:r>
              <a:rPr lang="en-US" altLang="zh-CN" b="1" u="sng" dirty="0"/>
              <a:t>Binding</a:t>
            </a:r>
            <a:r>
              <a:rPr lang="zh-CN" altLang="en-US" b="1" u="sng" dirty="0"/>
              <a:t>）</a:t>
            </a:r>
            <a:endParaRPr lang="zh-CN" altLang="en-US" b="1" u="sng" dirty="0"/>
          </a:p>
          <a:p>
            <a:pPr>
              <a:spcBef>
                <a:spcPts val="200"/>
              </a:spcBef>
              <a:spcAft>
                <a:spcPts val="200"/>
              </a:spcAft>
            </a:pPr>
            <a:r>
              <a:rPr lang="zh-CN" altLang="en-US" dirty="0"/>
              <a:t>将源程序的文本    </a:t>
            </a:r>
            <a:r>
              <a:rPr lang="zh-CN" altLang="en-US" dirty="0">
                <a:sym typeface="Symbol" panose="05050102010706020507" pitchFamily="18" charset="2"/>
              </a:rPr>
              <a:t></a:t>
            </a:r>
            <a:r>
              <a:rPr lang="zh-CN" altLang="en-US" dirty="0"/>
              <a:t> 程序运行动作的实现</a:t>
            </a:r>
            <a:endParaRPr lang="zh-CN" altLang="en-US" dirty="0"/>
          </a:p>
          <a:p>
            <a:r>
              <a:rPr lang="zh-CN" altLang="en-US" dirty="0"/>
              <a:t>源文件中的名字</a:t>
            </a:r>
            <a:r>
              <a:rPr lang="en-US" altLang="zh-CN" dirty="0"/>
              <a:t>N </a:t>
            </a:r>
            <a:r>
              <a:rPr lang="en-US" altLang="zh-CN" dirty="0">
                <a:sym typeface="Symbol" panose="05050102010706020507" pitchFamily="18" charset="2"/>
              </a:rPr>
              <a:t></a:t>
            </a:r>
            <a:r>
              <a:rPr lang="en-US" altLang="zh-CN" dirty="0"/>
              <a:t> </a:t>
            </a:r>
            <a:r>
              <a:rPr lang="zh-CN" altLang="en-US" dirty="0"/>
              <a:t>运行时的存储</a:t>
            </a:r>
            <a:r>
              <a:rPr lang="en-US" altLang="zh-CN" dirty="0"/>
              <a:t>S</a:t>
            </a:r>
            <a:endParaRPr lang="en-US" altLang="zh-CN" dirty="0"/>
          </a:p>
          <a:p>
            <a:pPr>
              <a:spcBef>
                <a:spcPts val="200"/>
              </a:spcBef>
              <a:spcAft>
                <a:spcPts val="200"/>
              </a:spcAft>
            </a:pPr>
            <a:endParaRPr lang="en-US" altLang="zh-CN" dirty="0"/>
          </a:p>
          <a:p>
            <a:pPr>
              <a:spcBef>
                <a:spcPts val="200"/>
              </a:spcBef>
              <a:spcAft>
                <a:spcPts val="200"/>
              </a:spcAft>
            </a:pPr>
            <a:r>
              <a:rPr lang="zh-CN" altLang="en-US" dirty="0"/>
              <a:t>在语义学中，使用术语 </a:t>
            </a:r>
            <a:r>
              <a:rPr lang="en-US" altLang="zh-CN" dirty="0"/>
              <a:t>environment </a:t>
            </a:r>
            <a:r>
              <a:rPr lang="zh-CN" altLang="en-US" dirty="0"/>
              <a:t>函数表示</a:t>
            </a:r>
            <a:endParaRPr lang="zh-CN" altLang="en-US" dirty="0"/>
          </a:p>
          <a:p>
            <a:pPr>
              <a:spcBef>
                <a:spcPts val="200"/>
              </a:spcBef>
              <a:spcAft>
                <a:spcPts val="200"/>
              </a:spcAft>
            </a:pPr>
            <a:r>
              <a:rPr lang="en-US" altLang="zh-CN" dirty="0"/>
              <a:t>env</a:t>
            </a:r>
            <a:r>
              <a:rPr lang="zh-CN" altLang="en-US" dirty="0"/>
              <a:t>：</a:t>
            </a:r>
            <a:r>
              <a:rPr lang="en-US" altLang="zh-CN" dirty="0"/>
              <a:t>   N→S    </a:t>
            </a:r>
            <a:r>
              <a:rPr lang="zh-CN" altLang="en-US" dirty="0"/>
              <a:t>（</a:t>
            </a:r>
            <a:r>
              <a:rPr lang="en-US" altLang="zh-CN" dirty="0"/>
              <a:t>N</a:t>
            </a:r>
            <a:r>
              <a:rPr lang="zh-CN" altLang="en-US" dirty="0"/>
              <a:t>到</a:t>
            </a:r>
            <a:r>
              <a:rPr lang="en-US" altLang="zh-CN" dirty="0"/>
              <a:t>S</a:t>
            </a:r>
            <a:r>
              <a:rPr lang="zh-CN" altLang="en-US" dirty="0"/>
              <a:t>的映射）</a:t>
            </a:r>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1325FC2-2B99-48C2-94D1-C0F34086FEF2}" type="slidenum">
              <a:rPr lang="zh-CN" altLang="en-US"/>
            </a:fld>
            <a:endParaRPr lang="en-US" altLang="zh-CN"/>
          </a:p>
        </p:txBody>
      </p:sp>
      <p:sp>
        <p:nvSpPr>
          <p:cNvPr id="922626" name="Rectangle 2"/>
          <p:cNvSpPr>
            <a:spLocks noGrp="1" noRot="1" noChangeAspect="1" noChangeArrowheads="1"/>
          </p:cNvSpPr>
          <p:nvPr>
            <p:ph type="sldImg"/>
          </p:nvPr>
        </p:nvSpPr>
        <p:spPr/>
      </p:sp>
      <p:sp>
        <p:nvSpPr>
          <p:cNvPr id="922627" name="Rectangle 3"/>
          <p:cNvSpPr>
            <a:spLocks noGrp="1" noChangeArrowheads="1"/>
          </p:cNvSpPr>
          <p:nvPr>
            <p:ph type="body" idx="1"/>
          </p:nvPr>
        </p:nvSpPr>
        <p:spPr/>
        <p:txBody>
          <a:bodyPr/>
          <a:lstStyle/>
          <a:p>
            <a:r>
              <a:rPr lang="en-US" altLang="zh-CN" dirty="0"/>
              <a:t>Display</a:t>
            </a:r>
            <a:r>
              <a:rPr lang="zh-CN" altLang="en-US" dirty="0"/>
              <a:t>反映了过程</a:t>
            </a:r>
            <a:r>
              <a:rPr lang="en-US" altLang="zh-CN" dirty="0"/>
              <a:t>P4</a:t>
            </a:r>
            <a:r>
              <a:rPr lang="zh-CN" altLang="en-US" dirty="0"/>
              <a:t>的嵌套情况。</a:t>
            </a:r>
            <a:endParaRPr lang="zh-CN" altLang="en-US" dirty="0"/>
          </a:p>
          <a:p>
            <a:pPr>
              <a:buFontTx/>
              <a:buChar char="•"/>
            </a:pPr>
            <a:r>
              <a:rPr lang="zh-CN" altLang="en-US" dirty="0"/>
              <a:t>由于</a:t>
            </a:r>
            <a:r>
              <a:rPr lang="en-US" altLang="zh-CN" dirty="0"/>
              <a:t>P1</a:t>
            </a:r>
            <a:r>
              <a:rPr lang="zh-CN" altLang="en-US" dirty="0"/>
              <a:t>包含</a:t>
            </a:r>
            <a:r>
              <a:rPr lang="en-US" altLang="zh-CN" dirty="0"/>
              <a:t>P3</a:t>
            </a:r>
            <a:r>
              <a:rPr lang="zh-CN" altLang="en-US" dirty="0"/>
              <a:t>，</a:t>
            </a:r>
            <a:r>
              <a:rPr lang="en-US" altLang="zh-CN" dirty="0"/>
              <a:t>P3</a:t>
            </a:r>
            <a:r>
              <a:rPr lang="zh-CN" altLang="en-US" dirty="0"/>
              <a:t>包含</a:t>
            </a:r>
            <a:r>
              <a:rPr lang="en-US" altLang="zh-CN" dirty="0"/>
              <a:t>P4</a:t>
            </a:r>
            <a:r>
              <a:rPr lang="zh-CN" altLang="en-US" dirty="0"/>
              <a:t>。所以在进入过程</a:t>
            </a:r>
            <a:r>
              <a:rPr lang="en-US" altLang="zh-CN" dirty="0"/>
              <a:t>P4</a:t>
            </a:r>
            <a:r>
              <a:rPr lang="zh-CN" altLang="en-US" dirty="0"/>
              <a:t>时，</a:t>
            </a:r>
            <a:r>
              <a:rPr lang="en-US" altLang="zh-CN" dirty="0"/>
              <a:t>DISPLAY</a:t>
            </a:r>
            <a:r>
              <a:rPr lang="zh-CN" altLang="en-US" dirty="0"/>
              <a:t>表如图</a:t>
            </a:r>
            <a:endParaRPr lang="zh-CN" altLang="en-US" dirty="0"/>
          </a:p>
          <a:p>
            <a:pPr>
              <a:buFontTx/>
              <a:buChar char="•"/>
            </a:pPr>
            <a:r>
              <a:rPr lang="zh-CN" altLang="en-US" dirty="0"/>
              <a:t>这里过程</a:t>
            </a:r>
            <a:r>
              <a:rPr lang="en-US" altLang="zh-CN" dirty="0"/>
              <a:t>P2</a:t>
            </a:r>
            <a:r>
              <a:rPr lang="zh-CN" altLang="en-US" dirty="0"/>
              <a:t>和过程</a:t>
            </a:r>
            <a:r>
              <a:rPr lang="en-US" altLang="zh-CN" dirty="0"/>
              <a:t>P3</a:t>
            </a:r>
            <a:r>
              <a:rPr lang="zh-CN" altLang="en-US" dirty="0"/>
              <a:t>是并列的</a:t>
            </a:r>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fld id="{98E953FA-F5CF-4F62-B4F6-20336BC2FDAE}" type="slidenum">
              <a:rPr kumimoji="0" lang="zh-CN" altLang="en-US" sz="1200" b="0" smtClean="0"/>
            </a:fld>
            <a:endParaRPr kumimoji="0" lang="en-US" altLang="zh-CN" sz="1200" b="0"/>
          </a:p>
        </p:txBody>
      </p:sp>
      <p:sp>
        <p:nvSpPr>
          <p:cNvPr id="12291" name="Rectangle 2"/>
          <p:cNvSpPr>
            <a:spLocks noGrp="1" noRot="1" noChangeAspect="1" noChangeArrowheads="1" noTextEdit="1"/>
          </p:cNvSpPr>
          <p:nvPr>
            <p:ph type="sldImg"/>
          </p:nvPr>
        </p:nvSpPr>
        <p:spPr>
          <a:xfrm>
            <a:off x="1125538" y="711200"/>
            <a:ext cx="4684712" cy="3513138"/>
          </a:xfrm>
        </p:spPr>
      </p:sp>
      <p:sp>
        <p:nvSpPr>
          <p:cNvPr id="12292" name="Rectangle 3"/>
          <p:cNvSpPr>
            <a:spLocks noGrp="1" noChangeArrowheads="1"/>
          </p:cNvSpPr>
          <p:nvPr>
            <p:ph type="body" idx="1"/>
          </p:nvPr>
        </p:nvSpPr>
        <p:spPr>
          <a:xfrm>
            <a:off x="923925" y="4464050"/>
            <a:ext cx="5086350" cy="42306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fld>
            <a:endParaRPr lang="en-US"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fld>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fld>
            <a:endParaRPr lang="en-US"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fld>
            <a:endParaRPr lang="en-US"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38583D-906E-4958-933F-1FD98D8A8A46}" type="slidenum">
              <a:rPr lang="zh-CN" altLang="en-US"/>
            </a:fld>
            <a:endParaRPr lang="en-US" altLang="zh-CN"/>
          </a:p>
        </p:txBody>
      </p:sp>
      <p:sp>
        <p:nvSpPr>
          <p:cNvPr id="997378" name="Rectangle 2"/>
          <p:cNvSpPr>
            <a:spLocks noGrp="1" noRot="1" noChangeAspect="1" noChangeArrowheads="1" noTextEdit="1"/>
          </p:cNvSpPr>
          <p:nvPr>
            <p:ph type="sldImg"/>
          </p:nvPr>
        </p:nvSpPr>
        <p:spPr/>
      </p:sp>
      <p:sp>
        <p:nvSpPr>
          <p:cNvPr id="997379" name="Rectangle 3"/>
          <p:cNvSpPr>
            <a:spLocks noGrp="1" noChangeArrowheads="1"/>
          </p:cNvSpPr>
          <p:nvPr>
            <p:ph type="body" idx="1"/>
          </p:nvPr>
        </p:nvSpPr>
        <p:spPr/>
        <p:txBody>
          <a:bodyPr/>
          <a:lstStyle/>
          <a:p>
            <a:pPr>
              <a:buFontTx/>
              <a:buChar char="•"/>
            </a:pPr>
            <a:r>
              <a:rPr lang="zh-CN" altLang="en-US"/>
              <a:t>举例</a:t>
            </a:r>
            <a:r>
              <a:rPr lang="en-US" altLang="zh-CN"/>
              <a:t>C</a:t>
            </a:r>
            <a:r>
              <a:rPr lang="zh-CN" altLang="en-US"/>
              <a:t>语言的存储类型。</a:t>
            </a:r>
            <a:endParaRPr lang="zh-CN" altLang="en-US"/>
          </a:p>
          <a:p>
            <a:pPr>
              <a:buFontTx/>
              <a:buChar char="•"/>
            </a:pPr>
            <a:r>
              <a:rPr lang="zh-CN" altLang="en-US"/>
              <a:t>绑定是动态的概念。由绑定，我们可以看到动态绑定和静态绑定。</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4A6A25-2F47-4C29-9241-8B976154472D}" type="slidenum">
              <a:rPr lang="zh-CN" altLang="en-US"/>
            </a:fld>
            <a:endParaRPr lang="en-US" altLang="zh-CN"/>
          </a:p>
        </p:txBody>
      </p:sp>
      <p:sp>
        <p:nvSpPr>
          <p:cNvPr id="957442" name="Rectangle 2"/>
          <p:cNvSpPr>
            <a:spLocks noGrp="1" noRot="1" noChangeAspect="1" noChangeArrowheads="1"/>
          </p:cNvSpPr>
          <p:nvPr>
            <p:ph type="sldImg"/>
          </p:nvPr>
        </p:nvSpPr>
        <p:spPr/>
      </p:sp>
      <p:sp>
        <p:nvSpPr>
          <p:cNvPr id="957443" name="Rectangle 3"/>
          <p:cNvSpPr>
            <a:spLocks noGrp="1" noChangeArrowheads="1"/>
          </p:cNvSpPr>
          <p:nvPr>
            <p:ph type="body" idx="1"/>
          </p:nvPr>
        </p:nvSpPr>
        <p:spPr/>
        <p:txBody>
          <a:bodyPr/>
          <a:lstStyle/>
          <a:p>
            <a:pPr>
              <a:buFontTx/>
              <a:buChar char="•"/>
            </a:pPr>
            <a:r>
              <a:rPr lang="zh-CN" altLang="en-US" dirty="0"/>
              <a:t>要注意数据对象的</a:t>
            </a:r>
            <a:r>
              <a:rPr lang="zh-CN" altLang="en-US" b="1" dirty="0"/>
              <a:t>静态</a:t>
            </a:r>
            <a:r>
              <a:rPr lang="en-US" altLang="zh-CN" b="1" dirty="0"/>
              <a:t>/</a:t>
            </a:r>
            <a:r>
              <a:rPr lang="zh-CN" altLang="en-US" b="1" dirty="0"/>
              <a:t>动态</a:t>
            </a:r>
            <a:r>
              <a:rPr lang="zh-CN" altLang="en-US" dirty="0"/>
              <a:t>概念。</a:t>
            </a:r>
            <a:endParaRPr lang="zh-CN" altLang="en-US" dirty="0"/>
          </a:p>
          <a:p>
            <a:pPr lvl="1">
              <a:buFontTx/>
              <a:buChar char="•"/>
            </a:pPr>
            <a:r>
              <a:rPr lang="en-US" altLang="zh-CN" dirty="0"/>
              <a:t>C</a:t>
            </a:r>
            <a:r>
              <a:rPr lang="zh-CN" altLang="en-US" dirty="0"/>
              <a:t>语言中的变量</a:t>
            </a:r>
            <a:r>
              <a:rPr lang="en-US" altLang="zh-CN" dirty="0"/>
              <a:t>char</a:t>
            </a:r>
            <a:r>
              <a:rPr lang="zh-CN" altLang="en-US" dirty="0"/>
              <a:t>等数据类型存储空间是一定的。</a:t>
            </a:r>
            <a:r>
              <a:rPr lang="en-US" altLang="zh-CN" dirty="0"/>
              <a:t>FORTRAN</a:t>
            </a:r>
            <a:r>
              <a:rPr lang="zh-CN" altLang="en-US" dirty="0"/>
              <a:t>语言中采用隐式说明，没有说明，只有引用。字母：</a:t>
            </a:r>
            <a:r>
              <a:rPr lang="en-US" altLang="zh-CN" dirty="0"/>
              <a:t>I</a:t>
            </a:r>
            <a:r>
              <a:rPr lang="zh-CN" altLang="en-US" dirty="0"/>
              <a:t>、</a:t>
            </a:r>
            <a:r>
              <a:rPr lang="en-US" altLang="zh-CN" dirty="0"/>
              <a:t>J</a:t>
            </a:r>
            <a:r>
              <a:rPr lang="zh-CN" altLang="en-US" dirty="0"/>
              <a:t>、</a:t>
            </a:r>
            <a:r>
              <a:rPr lang="en-US" altLang="zh-CN" dirty="0"/>
              <a:t>K</a:t>
            </a:r>
            <a:r>
              <a:rPr lang="zh-CN" altLang="en-US" dirty="0"/>
              <a:t>、</a:t>
            </a:r>
            <a:r>
              <a:rPr lang="en-US" altLang="zh-CN" dirty="0"/>
              <a:t>L</a:t>
            </a:r>
            <a:r>
              <a:rPr lang="zh-CN" altLang="en-US" dirty="0"/>
              <a:t>、</a:t>
            </a:r>
            <a:r>
              <a:rPr lang="en-US" altLang="zh-CN" dirty="0"/>
              <a:t>M</a:t>
            </a:r>
            <a:r>
              <a:rPr lang="zh-CN" altLang="en-US" dirty="0"/>
              <a:t>、</a:t>
            </a:r>
            <a:r>
              <a:rPr lang="en-US" altLang="zh-CN" dirty="0"/>
              <a:t>N</a:t>
            </a:r>
            <a:r>
              <a:rPr lang="zh-CN" altLang="en-US" dirty="0"/>
              <a:t>开头的变量为整型量。“静态”我们通过源语言中的说明语句就可以确定属性（大小、编码形式）。</a:t>
            </a:r>
            <a:endParaRPr lang="zh-CN" altLang="en-US" dirty="0"/>
          </a:p>
          <a:p>
            <a:pPr lvl="1">
              <a:buFontTx/>
              <a:buChar char="•"/>
            </a:pPr>
            <a:r>
              <a:rPr lang="zh-CN" altLang="en-US" dirty="0"/>
              <a:t>动态申请空间的变量，动态数组等，</a:t>
            </a:r>
            <a:r>
              <a:rPr lang="en-US" altLang="zh-CN" dirty="0"/>
              <a:t>C</a:t>
            </a:r>
            <a:r>
              <a:rPr lang="zh-CN" altLang="en-US" dirty="0"/>
              <a:t>语言中动态申请空间 </a:t>
            </a:r>
            <a:r>
              <a:rPr lang="en-US" altLang="zh-CN" dirty="0"/>
              <a:t>malloc/free</a:t>
            </a:r>
            <a:r>
              <a:rPr lang="zh-CN" altLang="en-US" dirty="0"/>
              <a:t>。</a:t>
            </a:r>
            <a:endParaRPr lang="zh-CN" altLang="en-US" dirty="0"/>
          </a:p>
          <a:p>
            <a:pPr lvl="1">
              <a:buFontTx/>
              <a:buChar char="•"/>
            </a:pPr>
            <a:r>
              <a:rPr lang="zh-CN" altLang="en-US" dirty="0"/>
              <a:t>动态语与静态之间的关联：动态是由静态决定。静态在编译过程中得到的相对的地址；动态只有被激活的时候才能有相对地址。</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F491B9-53CE-466A-B705-6DD1184B8507}" type="slidenum">
              <a:rPr lang="zh-CN" altLang="en-US"/>
            </a:fld>
            <a:endParaRPr lang="en-US" altLang="zh-CN"/>
          </a:p>
        </p:txBody>
      </p:sp>
      <p:sp>
        <p:nvSpPr>
          <p:cNvPr id="1001474" name="Rectangle 2"/>
          <p:cNvSpPr>
            <a:spLocks noGrp="1" noRot="1" noChangeAspect="1" noChangeArrowheads="1" noTextEdit="1"/>
          </p:cNvSpPr>
          <p:nvPr>
            <p:ph type="sldImg"/>
          </p:nvPr>
        </p:nvSpPr>
        <p:spPr/>
      </p:sp>
      <p:sp>
        <p:nvSpPr>
          <p:cNvPr id="1001475" name="Rectangle 3"/>
          <p:cNvSpPr>
            <a:spLocks noGrp="1" noChangeArrowheads="1"/>
          </p:cNvSpPr>
          <p:nvPr>
            <p:ph type="body" idx="1"/>
          </p:nvPr>
        </p:nvSpPr>
        <p:spPr/>
        <p:txBody>
          <a:bodyPr/>
          <a:lstStyle/>
          <a:p>
            <a:r>
              <a:rPr lang="zh-CN" altLang="en-US" dirty="0"/>
              <a:t>静态：</a:t>
            </a:r>
            <a:endParaRPr lang="zh-CN" altLang="en-US" dirty="0"/>
          </a:p>
          <a:p>
            <a:pPr>
              <a:buFontTx/>
              <a:buChar char="•"/>
            </a:pPr>
            <a:r>
              <a:rPr lang="zh-CN" altLang="en-US" dirty="0"/>
              <a:t>过程的定义：</a:t>
            </a:r>
            <a:endParaRPr lang="zh-CN" altLang="en-US" dirty="0"/>
          </a:p>
          <a:p>
            <a:pPr>
              <a:buFontTx/>
              <a:buChar char="•"/>
            </a:pPr>
            <a:r>
              <a:rPr lang="zh-CN" altLang="en-US" dirty="0"/>
              <a:t>名字的声明：</a:t>
            </a:r>
            <a:endParaRPr lang="zh-CN" altLang="en-US" dirty="0"/>
          </a:p>
          <a:p>
            <a:pPr>
              <a:buFontTx/>
              <a:buChar char="•"/>
            </a:pPr>
            <a:r>
              <a:rPr lang="zh-CN" altLang="en-US" dirty="0"/>
              <a:t>声明的作用域：与语义有关的</a:t>
            </a:r>
            <a:endParaRPr lang="zh-CN" altLang="en-US" dirty="0"/>
          </a:p>
          <a:p>
            <a:pPr>
              <a:buFontTx/>
              <a:buChar char="•"/>
            </a:pPr>
            <a:r>
              <a:rPr lang="zh-CN" altLang="en-US" dirty="0"/>
              <a:t>符号表：是编译的概念。</a:t>
            </a:r>
            <a:endParaRPr lang="zh-CN" altLang="en-US" dirty="0"/>
          </a:p>
          <a:p>
            <a:r>
              <a:rPr lang="zh-CN" altLang="en-US" dirty="0"/>
              <a:t>对应的动态情况：</a:t>
            </a:r>
            <a:endParaRPr lang="zh-CN" altLang="en-US" dirty="0"/>
          </a:p>
          <a:p>
            <a:pPr>
              <a:buFontTx/>
              <a:buChar char="•"/>
            </a:pPr>
            <a:endParaRPr lang="zh-CN" altLang="en-US" dirty="0"/>
          </a:p>
          <a:p>
            <a:pPr>
              <a:buFontTx/>
              <a:buChar char="•"/>
            </a:pPr>
            <a:r>
              <a:rPr lang="zh-CN" altLang="en-US" dirty="0"/>
              <a:t>活动记录：</a:t>
            </a:r>
            <a:r>
              <a:rPr lang="en-US" altLang="zh-CN" dirty="0"/>
              <a:t>AR</a:t>
            </a:r>
            <a:r>
              <a:rPr lang="zh-CN" altLang="en-US" dirty="0"/>
              <a:t>。</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476DCE-9E0D-4BBB-9BF8-B2A2E8451071}" type="slidenum">
              <a:rPr lang="zh-CN" altLang="en-US"/>
            </a:fld>
            <a:endParaRPr lang="en-US" altLang="zh-CN"/>
          </a:p>
        </p:txBody>
      </p:sp>
      <p:sp>
        <p:nvSpPr>
          <p:cNvPr id="1003522" name="Rectangle 2"/>
          <p:cNvSpPr>
            <a:spLocks noGrp="1" noRot="1" noChangeAspect="1" noChangeArrowheads="1" noTextEdit="1"/>
          </p:cNvSpPr>
          <p:nvPr>
            <p:ph type="sldImg"/>
          </p:nvPr>
        </p:nvSpPr>
        <p:spPr/>
      </p:sp>
      <p:sp>
        <p:nvSpPr>
          <p:cNvPr id="1003523" name="Rectangle 3"/>
          <p:cNvSpPr>
            <a:spLocks noGrp="1" noChangeArrowheads="1"/>
          </p:cNvSpPr>
          <p:nvPr>
            <p:ph type="body" idx="1"/>
          </p:nvPr>
        </p:nvSpPr>
        <p:spPr/>
        <p:txBody>
          <a:bodyPr/>
          <a:lstStyle/>
          <a:p>
            <a:pPr>
              <a:buFont typeface="Wingdings" panose="05000000000000000000" pitchFamily="2" charset="2"/>
              <a:buChar char="l"/>
            </a:pPr>
            <a:r>
              <a:rPr lang="zh-CN" altLang="en-US" dirty="0">
                <a:solidFill>
                  <a:srgbClr val="FFFF00"/>
                </a:solidFill>
              </a:rPr>
              <a:t>变量到值需要两步影射</a:t>
            </a:r>
            <a:endParaRPr lang="zh-CN" altLang="en-US" dirty="0">
              <a:solidFill>
                <a:srgbClr val="FFFF00"/>
              </a:solidFill>
            </a:endParaRPr>
          </a:p>
          <a:p>
            <a:pPr>
              <a:buFont typeface="Wingdings" panose="05000000000000000000" pitchFamily="2" charset="2"/>
              <a:buChar char="l"/>
            </a:pPr>
            <a:r>
              <a:rPr lang="zh-CN" altLang="en-US" dirty="0">
                <a:solidFill>
                  <a:srgbClr val="FFFF00"/>
                </a:solidFill>
              </a:rPr>
              <a:t>第一步：绑定。是标识符</a:t>
            </a:r>
            <a:endParaRPr lang="zh-CN" altLang="en-US" dirty="0">
              <a:solidFill>
                <a:srgbClr val="FFFF00"/>
              </a:solidFill>
            </a:endParaRPr>
          </a:p>
          <a:p>
            <a:pPr>
              <a:buFont typeface="Wingdings" panose="05000000000000000000" pitchFamily="2" charset="2"/>
              <a:buChar char="l"/>
            </a:pPr>
            <a:r>
              <a:rPr lang="zh-CN" altLang="en-US" dirty="0">
                <a:solidFill>
                  <a:srgbClr val="FFFF00"/>
                </a:solidFill>
              </a:rPr>
              <a:t>第二步：是名字状态的改变。</a:t>
            </a:r>
            <a:endParaRPr lang="zh-CN" altLang="en-US" dirty="0"/>
          </a:p>
          <a:p>
            <a:pPr>
              <a:buFontTx/>
              <a:buChar char="•"/>
            </a:pPr>
            <a:r>
              <a:rPr lang="zh-CN" altLang="en-US" dirty="0"/>
              <a:t>另一种情况是常量的映射。一个常量的值不能改变，所以没有后面的值的改变。</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3089" name="Rectangle 17"/>
          <p:cNvSpPr>
            <a:spLocks noGrp="1" noChangeArrowheads="1"/>
          </p:cNvSpPr>
          <p:nvPr>
            <p:ph type="ftr" sz="quarter" idx="3"/>
          </p:nvPr>
        </p:nvSpPr>
        <p:spPr bwMode="auto">
          <a:xfrm>
            <a:off x="0" y="6400800"/>
            <a:ext cx="9144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lstStyle>
            <a:lvl1pPr eaLnBrk="1" hangingPunct="1">
              <a:spcBef>
                <a:spcPct val="0"/>
              </a:spcBef>
              <a:buClrTx/>
              <a:buFontTx/>
              <a:buNone/>
              <a:defRPr sz="1400" b="0">
                <a:solidFill>
                  <a:srgbClr val="00FFFF"/>
                </a:solidFill>
              </a:defRPr>
            </a:lvl1pPr>
          </a:lstStyle>
          <a:p>
            <a:r>
              <a:rPr lang="zh-CN" altLang="en-US"/>
              <a:t>北京理工大学 http://www.bit9.dhs.org/</a:t>
            </a:r>
            <a:endParaRPr lang="en-US" altLang="zh-CN">
              <a:solidFill>
                <a:schemeClr val="tx1"/>
              </a:solidFill>
            </a:endParaRPr>
          </a:p>
        </p:txBody>
      </p:sp>
      <p:sp>
        <p:nvSpPr>
          <p:cNvPr id="3091" name="Rectangle 19"/>
          <p:cNvSpPr>
            <a:spLocks noGrp="1" noChangeArrowheads="1"/>
          </p:cNvSpPr>
          <p:nvPr>
            <p:ph type="ctrTitle" sz="quarter"/>
          </p:nvPr>
        </p:nvSpPr>
        <p:spPr bwMode="auto">
          <a:xfrm>
            <a:off x="819150" y="12573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lstStyle>
            <a:lvl1pPr>
              <a:defRPr/>
            </a:lvl1pPr>
          </a:lstStyle>
          <a:p>
            <a:pPr lvl="0"/>
            <a:r>
              <a:rPr lang="zh-CN" altLang="en-US" noProof="0"/>
              <a:t>单击此处编辑母版标题样式</a:t>
            </a:r>
            <a:endParaRPr lang="zh-CN" altLang="en-US" noProof="0"/>
          </a:p>
        </p:txBody>
      </p:sp>
      <p:sp>
        <p:nvSpPr>
          <p:cNvPr id="3095"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
        <p:nvSpPr>
          <p:cNvPr id="3096"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
        <p:nvSpPr>
          <p:cNvPr id="3097"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
        <p:nvSpPr>
          <p:cNvPr id="3098"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grpSp>
        <p:nvGrpSpPr>
          <p:cNvPr id="3099" name="Group 27"/>
          <p:cNvGrpSpPr/>
          <p:nvPr userDrawn="1"/>
        </p:nvGrpSpPr>
        <p:grpSpPr bwMode="auto">
          <a:xfrm>
            <a:off x="6934200" y="5181600"/>
            <a:ext cx="2033588" cy="1219200"/>
            <a:chOff x="4368" y="3264"/>
            <a:chExt cx="1281" cy="768"/>
          </a:xfrm>
        </p:grpSpPr>
        <p:sp>
          <p:nvSpPr>
            <p:cNvPr id="3100"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
          <p:nvSpPr>
            <p:cNvPr id="3101"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
          <p:nvSpPr>
            <p:cNvPr id="3102"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
          <p:nvSpPr>
            <p:cNvPr id="3103"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
          <p:nvSpPr>
            <p:cNvPr id="3104"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
          <p:nvSpPr>
            <p:cNvPr id="3105"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grpSp>
      <p:sp>
        <p:nvSpPr>
          <p:cNvPr id="3106"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l" eaLnBrk="1" hangingPunct="1">
              <a:spcBef>
                <a:spcPct val="50000"/>
              </a:spcBef>
              <a:buClrTx/>
              <a:buFontTx/>
              <a:buNone/>
            </a:pPr>
            <a:endParaRPr lang="zh-CN" altLang="en-US" b="0"/>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365125"/>
            <a:ext cx="2286000" cy="62769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0" y="365125"/>
            <a:ext cx="6705600" cy="627697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线连接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线连接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线连接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线连接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线连接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线连接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线连接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直线连接线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9" name="图片 58" descr="gezi.png"/>
          <p:cNvPicPr>
            <a:picLocks noChangeAspect="1"/>
          </p:cNvPicPr>
          <p:nvPr userDrawn="1"/>
        </p:nvPicPr>
        <p:blipFill>
          <a:blip r:embed="rId2" cstate="print">
            <a:lum/>
          </a:blip>
          <a:stretch>
            <a:fillRect/>
          </a:stretch>
        </p:blipFill>
        <p:spPr>
          <a:xfrm>
            <a:off x="8198413" y="-4104"/>
            <a:ext cx="945587" cy="868863"/>
          </a:xfrm>
          <a:prstGeom prst="rect">
            <a:avLst/>
          </a:prstGeom>
          <a:effectLst>
            <a:outerShdw blurRad="50800" dist="50800" dir="5400000" sx="1000" sy="1000" algn="ctr" rotWithShape="0">
              <a:srgbClr val="000000"/>
            </a:outerShdw>
          </a:effectLst>
        </p:spPr>
      </p:pic>
      <p:sp>
        <p:nvSpPr>
          <p:cNvPr id="57" name="幻灯片编号占位符 5"/>
          <p:cNvSpPr txBox="1"/>
          <p:nvPr userDrawn="1"/>
        </p:nvSpPr>
        <p:spPr>
          <a:xfrm>
            <a:off x="8454838" y="6635564"/>
            <a:ext cx="689162" cy="222436"/>
          </a:xfrm>
          <a:prstGeom prst="rect">
            <a:avLst/>
          </a:prstGeom>
        </p:spPr>
        <p:txBody>
          <a:bodyPr vert="horz" lIns="91440" tIns="45720" rIns="91440" bIns="45720" rtlCol="0" anchor="ctr"/>
          <a:lstStyle>
            <a:defPPr>
              <a:defRPr lang="en-US"/>
            </a:defPPr>
            <a:lvl1pPr marL="0" algn="r" defTabSz="914400" rtl="0" eaLnBrk="1" latinLnBrk="0" hangingPunct="1">
              <a:defRPr lang="zh-CN" sz="1200" kern="1200">
                <a:solidFill>
                  <a:srgbClr val="FFFF00"/>
                </a:solidFill>
                <a:highlight>
                  <a:srgbClr val="008000"/>
                </a:highlight>
                <a:latin typeface="+mn-lt"/>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a:t>
            </a:r>
            <a:fld id="{FD3DAE4E-6393-49E9-BD97-4E1319D2F516}" type="slidenum">
              <a:rPr lang="en-US" altLang="zh-CN" smtClean="0"/>
            </a:fld>
            <a:r>
              <a:rPr altLang="en-US" dirty="0"/>
              <a:t>页</a:t>
            </a:r>
            <a:endParaRPr lang="en-US" altLang="zh-CN" dirty="0"/>
          </a:p>
        </p:txBody>
      </p:sp>
      <p:sp>
        <p:nvSpPr>
          <p:cNvPr id="60" name="矩形 59"/>
          <p:cNvSpPr/>
          <p:nvPr userDrawn="1"/>
        </p:nvSpPr>
        <p:spPr>
          <a:xfrm>
            <a:off x="0" y="0"/>
            <a:ext cx="9144000" cy="408229"/>
          </a:xfrm>
          <a:prstGeom prst="rect">
            <a:avLst/>
          </a:prstGeom>
          <a:solidFill>
            <a:srgbClr val="9DBD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503854"/>
            <a:ext cx="7200900" cy="696873"/>
          </a:xfrm>
        </p:spPr>
        <p:txBody>
          <a:bodyPr/>
          <a:lstStyle>
            <a:lvl1pPr>
              <a:defRPr>
                <a:latin typeface="黑体" panose="02010609060101010101" pitchFamily="49" charset="-122"/>
                <a:ea typeface="黑体" panose="02010609060101010101" pitchFamily="49" charset="-122"/>
                <a:cs typeface="Times New Roman" panose="02020603050405020304" pitchFamily="18" charset="0"/>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971550" y="1597892"/>
            <a:ext cx="7200900" cy="4193310"/>
          </a:xfrm>
        </p:spPr>
        <p:txBody>
          <a:bodyPr/>
          <a:lstStyle>
            <a:lvl1pPr>
              <a:defRPr sz="3200">
                <a:latin typeface="仿宋_GB2312" panose="02010609030101010101" pitchFamily="49" charset="-122"/>
                <a:ea typeface="仿宋_GB2312" panose="02010609030101010101" pitchFamily="49" charset="-122"/>
                <a:cs typeface="Times New Roman" panose="02020603050405020304" pitchFamily="18" charset="0"/>
              </a:defRPr>
            </a:lvl1pPr>
            <a:lvl2pPr>
              <a:defRPr sz="2800">
                <a:latin typeface="仿宋_GB2312" panose="02010609030101010101" pitchFamily="49" charset="-122"/>
                <a:ea typeface="仿宋_GB2312" panose="02010609030101010101" pitchFamily="49" charset="-122"/>
                <a:cs typeface="Times New Roman" panose="02020603050405020304" pitchFamily="18" charset="0"/>
              </a:defRPr>
            </a:lvl2pPr>
            <a:lvl3pPr>
              <a:defRPr sz="2000">
                <a:latin typeface="仿宋_GB2312" panose="02010609030101010101" pitchFamily="49" charset="-122"/>
                <a:ea typeface="仿宋_GB2312" panose="02010609030101010101" pitchFamily="49" charset="-122"/>
                <a:cs typeface="Times New Roman" panose="02020603050405020304" pitchFamily="18" charset="0"/>
              </a:defRPr>
            </a:lvl3pPr>
            <a:lvl4pPr>
              <a:defRPr>
                <a:latin typeface="仿宋_GB2312" panose="02010609030101010101" pitchFamily="49" charset="-122"/>
                <a:ea typeface="仿宋_GB2312" panose="02010609030101010101" pitchFamily="49" charset="-122"/>
                <a:cs typeface="Times New Roman" panose="02020603050405020304" pitchFamily="18" charset="0"/>
              </a:defRPr>
            </a:lvl4pPr>
            <a:lvl5pPr>
              <a:defRPr>
                <a:latin typeface="仿宋_GB2312" panose="02010609030101010101" pitchFamily="49" charset="-122"/>
                <a:ea typeface="仿宋_GB2312" panose="02010609030101010101" pitchFamily="49" charset="-122"/>
                <a:cs typeface="Times New Roman" panose="02020603050405020304" pitchFamily="18"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4" name="日期占位符 3"/>
          <p:cNvSpPr>
            <a:spLocks noGrp="1"/>
          </p:cNvSpPr>
          <p:nvPr>
            <p:ph type="dt" sz="half" idx="10"/>
          </p:nvPr>
        </p:nvSpPr>
        <p:spPr>
          <a:xfrm>
            <a:off x="6565692" y="6289679"/>
            <a:ext cx="1129299" cy="222436"/>
          </a:xfrm>
        </p:spPr>
        <p:txBody>
          <a:bodyPr/>
          <a:lstStyle/>
          <a:p>
            <a:fld id="{AE374B5B-21A0-4192-BF4C-38187F1A68D8}" type="datetime1">
              <a:rPr lang="zh-CN" altLang="en-US"/>
            </a:fld>
            <a:endParaRPr lang="zh-CN" dirty="0"/>
          </a:p>
        </p:txBody>
      </p:sp>
      <p:sp>
        <p:nvSpPr>
          <p:cNvPr id="5" name="页脚占位符 4"/>
          <p:cNvSpPr>
            <a:spLocks noGrp="1"/>
          </p:cNvSpPr>
          <p:nvPr>
            <p:ph type="ftr" sz="quarter" idx="11"/>
          </p:nvPr>
        </p:nvSpPr>
        <p:spPr>
          <a:xfrm>
            <a:off x="971550" y="6470866"/>
            <a:ext cx="4369825" cy="387134"/>
          </a:xfrm>
        </p:spPr>
        <p:txBody>
          <a:bodyPr/>
          <a:lstStyle>
            <a:lvl1pPr>
              <a:defRPr sz="1100"/>
            </a:lvl1pPr>
          </a:lstStyle>
          <a:p>
            <a:r>
              <a:rPr lang="en-US" altLang="zh-CN" b="1" dirty="0">
                <a:solidFill>
                  <a:schemeClr val="tx1"/>
                </a:solidFill>
              </a:rPr>
              <a:t>Building a Compiler Within 30 Days, jwx@bit.edu.cn</a:t>
            </a:r>
            <a:endParaRPr lang="en-US" altLang="zh-CN" dirty="0"/>
          </a:p>
        </p:txBody>
      </p:sp>
      <p:sp>
        <p:nvSpPr>
          <p:cNvPr id="7" name="幻灯片编号占位符 5"/>
          <p:cNvSpPr txBox="1"/>
          <p:nvPr userDrawn="1"/>
        </p:nvSpPr>
        <p:spPr>
          <a:xfrm>
            <a:off x="8454838" y="6635564"/>
            <a:ext cx="689162" cy="222436"/>
          </a:xfrm>
          <a:prstGeom prst="rect">
            <a:avLst/>
          </a:prstGeom>
        </p:spPr>
        <p:txBody>
          <a:bodyPr vert="horz" lIns="91440" tIns="45720" rIns="91440" bIns="45720" rtlCol="0" anchor="ctr"/>
          <a:lstStyle>
            <a:defPPr>
              <a:defRPr lang="en-US"/>
            </a:defPPr>
            <a:lvl1pPr marL="0" algn="r" defTabSz="914400" rtl="0" eaLnBrk="1" latinLnBrk="0" hangingPunct="1">
              <a:defRPr lang="zh-CN" sz="1200" kern="1200">
                <a:solidFill>
                  <a:srgbClr val="FFFF00"/>
                </a:solidFill>
                <a:highlight>
                  <a:srgbClr val="008000"/>
                </a:highlight>
                <a:latin typeface="+mn-lt"/>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a:t>
            </a:r>
            <a:fld id="{FD3DAE4E-6393-49E9-BD97-4E1319D2F516}" type="slidenum">
              <a:rPr lang="en-US" altLang="zh-CN" smtClean="0"/>
            </a:fld>
            <a:r>
              <a:rPr altLang="en-US" dirty="0"/>
              <a:t>页</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971550" y="1981200"/>
            <a:ext cx="3429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4" name="内容占位符 3"/>
          <p:cNvSpPr>
            <a:spLocks noGrp="1"/>
          </p:cNvSpPr>
          <p:nvPr>
            <p:ph sz="half" idx="2"/>
          </p:nvPr>
        </p:nvSpPr>
        <p:spPr>
          <a:xfrm>
            <a:off x="4743450" y="1981200"/>
            <a:ext cx="3429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p>
        </p:txBody>
      </p:sp>
      <p:sp>
        <p:nvSpPr>
          <p:cNvPr id="5" name="日期占位符 4"/>
          <p:cNvSpPr>
            <a:spLocks noGrp="1"/>
          </p:cNvSpPr>
          <p:nvPr>
            <p:ph type="dt" sz="half" idx="10"/>
          </p:nvPr>
        </p:nvSpPr>
        <p:spPr/>
        <p:txBody>
          <a:bodyPr/>
          <a:lstStyle/>
          <a:p>
            <a:fld id="{33B5CF7C-B333-48E1-A4A6-83A3C8B73AC0}" type="datetime1">
              <a:rPr lang="zh-CN" altLang="en-US"/>
            </a:fld>
            <a:endParaRPr lang="zh-CN"/>
          </a:p>
        </p:txBody>
      </p:sp>
      <p:sp>
        <p:nvSpPr>
          <p:cNvPr id="6" name="页脚占位符 5"/>
          <p:cNvSpPr>
            <a:spLocks noGrp="1"/>
          </p:cNvSpPr>
          <p:nvPr>
            <p:ph type="ftr" sz="quarter" idx="11"/>
          </p:nvPr>
        </p:nvSpPr>
        <p:spPr/>
        <p:txBody>
          <a:bodyPr/>
          <a:lstStyle/>
          <a:p>
            <a:endParaRPr lang="zh-CN"/>
          </a:p>
        </p:txBody>
      </p:sp>
      <p:sp>
        <p:nvSpPr>
          <p:cNvPr id="8" name="幻灯片编号占位符 5"/>
          <p:cNvSpPr txBox="1"/>
          <p:nvPr userDrawn="1"/>
        </p:nvSpPr>
        <p:spPr>
          <a:xfrm>
            <a:off x="8454838" y="6635564"/>
            <a:ext cx="689162" cy="222436"/>
          </a:xfrm>
          <a:prstGeom prst="rect">
            <a:avLst/>
          </a:prstGeom>
        </p:spPr>
        <p:txBody>
          <a:bodyPr vert="horz" lIns="91440" tIns="45720" rIns="91440" bIns="45720" rtlCol="0" anchor="ctr"/>
          <a:lstStyle>
            <a:defPPr>
              <a:defRPr lang="en-US"/>
            </a:defPPr>
            <a:lvl1pPr marL="0" algn="r" defTabSz="914400" rtl="0" eaLnBrk="1" latinLnBrk="0" hangingPunct="1">
              <a:defRPr lang="zh-CN" sz="1200" kern="1200">
                <a:solidFill>
                  <a:srgbClr val="FFFF00"/>
                </a:solidFill>
                <a:highlight>
                  <a:srgbClr val="008000"/>
                </a:highlight>
                <a:latin typeface="+mn-lt"/>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a:t>
            </a:r>
            <a:fld id="{FD3DAE4E-6393-49E9-BD97-4E1319D2F516}" type="slidenum">
              <a:rPr lang="en-US" altLang="zh-CN" smtClean="0"/>
            </a:fld>
            <a:r>
              <a:rPr altLang="en-US" dirty="0"/>
              <a:t>页</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文本占位符 2"/>
          <p:cNvSpPr>
            <a:spLocks noGrp="1"/>
          </p:cNvSpPr>
          <p:nvPr>
            <p:ph type="body" idx="1"/>
          </p:nvPr>
        </p:nvSpPr>
        <p:spPr>
          <a:xfrm>
            <a:off x="971550" y="1818322"/>
            <a:ext cx="3429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971550" y="2503714"/>
            <a:ext cx="3429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5" name="文本占位符 4"/>
          <p:cNvSpPr>
            <a:spLocks noGrp="1"/>
          </p:cNvSpPr>
          <p:nvPr>
            <p:ph type="body" sz="quarter" idx="3"/>
          </p:nvPr>
        </p:nvSpPr>
        <p:spPr>
          <a:xfrm>
            <a:off x="4743450" y="1818322"/>
            <a:ext cx="3429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743450" y="2503714"/>
            <a:ext cx="3429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p>
        </p:txBody>
      </p:sp>
      <p:sp>
        <p:nvSpPr>
          <p:cNvPr id="7" name="日期占位符 6"/>
          <p:cNvSpPr>
            <a:spLocks noGrp="1"/>
          </p:cNvSpPr>
          <p:nvPr>
            <p:ph type="dt" sz="half" idx="10"/>
          </p:nvPr>
        </p:nvSpPr>
        <p:spPr/>
        <p:txBody>
          <a:bodyPr/>
          <a:lstStyle/>
          <a:p>
            <a:fld id="{AE320762-5CBF-4210-AB54-376B091119F8}" type="datetime1">
              <a:rPr lang="zh-CN" altLang="en-US"/>
            </a:fld>
            <a:endParaRPr lang="zh-CN"/>
          </a:p>
        </p:txBody>
      </p:sp>
      <p:sp>
        <p:nvSpPr>
          <p:cNvPr id="8" name="页脚占位符 7"/>
          <p:cNvSpPr>
            <a:spLocks noGrp="1"/>
          </p:cNvSpPr>
          <p:nvPr>
            <p:ph type="ftr" sz="quarter" idx="11"/>
          </p:nvPr>
        </p:nvSpPr>
        <p:spPr/>
        <p:txBody>
          <a:bodyPr/>
          <a:lstStyle/>
          <a:p>
            <a:endParaRPr lang="zh-CN"/>
          </a:p>
        </p:txBody>
      </p:sp>
      <p:sp>
        <p:nvSpPr>
          <p:cNvPr id="10" name="幻灯片编号占位符 5"/>
          <p:cNvSpPr txBox="1"/>
          <p:nvPr userDrawn="1"/>
        </p:nvSpPr>
        <p:spPr>
          <a:xfrm>
            <a:off x="8454838" y="6635564"/>
            <a:ext cx="689162" cy="222436"/>
          </a:xfrm>
          <a:prstGeom prst="rect">
            <a:avLst/>
          </a:prstGeom>
        </p:spPr>
        <p:txBody>
          <a:bodyPr vert="horz" lIns="91440" tIns="45720" rIns="91440" bIns="45720" rtlCol="0" anchor="ctr"/>
          <a:lstStyle>
            <a:defPPr>
              <a:defRPr lang="en-US"/>
            </a:defPPr>
            <a:lvl1pPr marL="0" algn="r" defTabSz="914400" rtl="0" eaLnBrk="1" latinLnBrk="0" hangingPunct="1">
              <a:defRPr lang="zh-CN" sz="1200" kern="1200">
                <a:solidFill>
                  <a:srgbClr val="FFFF00"/>
                </a:solidFill>
                <a:highlight>
                  <a:srgbClr val="008000"/>
                </a:highlight>
                <a:latin typeface="+mn-lt"/>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a:t>
            </a:r>
            <a:fld id="{FD3DAE4E-6393-49E9-BD97-4E1319D2F516}" type="slidenum">
              <a:rPr lang="en-US" altLang="zh-CN" smtClean="0"/>
            </a:fld>
            <a:r>
              <a:rPr altLang="en-US" dirty="0"/>
              <a:t>页</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p:txBody>
          <a:bodyPr/>
          <a:lstStyle/>
          <a:p>
            <a:fld id="{7F0DB371-BF5F-4058-A212-1A908E4D2674}" type="datetime1">
              <a:rPr lang="zh-CN" altLang="en-US"/>
            </a:fld>
            <a:endParaRPr lang="zh-CN"/>
          </a:p>
        </p:txBody>
      </p:sp>
      <p:sp>
        <p:nvSpPr>
          <p:cNvPr id="4" name="页脚占位符 3"/>
          <p:cNvSpPr>
            <a:spLocks noGrp="1"/>
          </p:cNvSpPr>
          <p:nvPr>
            <p:ph type="ftr" sz="quarter" idx="11"/>
          </p:nvPr>
        </p:nvSpPr>
        <p:spPr/>
        <p:txBody>
          <a:bodyPr/>
          <a:lstStyle/>
          <a:p>
            <a:endParaRPr lang="zh-CN"/>
          </a:p>
        </p:txBody>
      </p:sp>
      <p:sp>
        <p:nvSpPr>
          <p:cNvPr id="6" name="幻灯片编号占位符 5"/>
          <p:cNvSpPr txBox="1"/>
          <p:nvPr userDrawn="1"/>
        </p:nvSpPr>
        <p:spPr>
          <a:xfrm>
            <a:off x="8454838" y="6635564"/>
            <a:ext cx="689162" cy="222436"/>
          </a:xfrm>
          <a:prstGeom prst="rect">
            <a:avLst/>
          </a:prstGeom>
        </p:spPr>
        <p:txBody>
          <a:bodyPr vert="horz" lIns="91440" tIns="45720" rIns="91440" bIns="45720" rtlCol="0" anchor="ctr"/>
          <a:lstStyle>
            <a:defPPr>
              <a:defRPr lang="en-US"/>
            </a:defPPr>
            <a:lvl1pPr marL="0" algn="r" defTabSz="914400" rtl="0" eaLnBrk="1" latinLnBrk="0" hangingPunct="1">
              <a:defRPr lang="zh-CN" sz="1200" kern="1200">
                <a:solidFill>
                  <a:srgbClr val="FFFF00"/>
                </a:solidFill>
                <a:highlight>
                  <a:srgbClr val="008000"/>
                </a:highlight>
                <a:latin typeface="+mn-lt"/>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a:t>
            </a:r>
            <a:fld id="{FD3DAE4E-6393-49E9-BD97-4E1319D2F516}" type="slidenum">
              <a:rPr lang="en-US" altLang="zh-CN" smtClean="0"/>
            </a:fld>
            <a:r>
              <a:rPr altLang="en-US" dirty="0"/>
              <a:t>页</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9144002" cy="6858000"/>
            <a:chOff x="-1" y="0"/>
            <a:chExt cx="12192002" cy="6858000"/>
          </a:xfrm>
        </p:grpSpPr>
        <p:cxnSp>
          <p:nvCxnSpPr>
            <p:cNvPr id="162" name="直线连接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线连接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线连接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线连接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线连接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线连接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线连接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线连接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线连接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线连接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线连接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线连接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线连接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线连接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线连接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线连接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线连接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线连接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线连接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线连接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线连接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线连接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线连接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线连接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线连接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线连接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线连接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线连接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线连接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线连接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线连接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线连接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线连接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线连接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线连接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线连接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线连接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线连接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线连接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线连接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线连接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线连接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占位符 211"/>
          <p:cNvSpPr>
            <a:spLocks noGrp="1"/>
          </p:cNvSpPr>
          <p:nvPr>
            <p:ph type="dt" sz="half" idx="10"/>
          </p:nvPr>
        </p:nvSpPr>
        <p:spPr/>
        <p:txBody>
          <a:bodyPr/>
          <a:lstStyle/>
          <a:p>
            <a:fld id="{60A4083B-90AA-48CF-BAD5-00AA24D7F288}" type="datetime1">
              <a:rPr lang="zh-CN" altLang="en-US"/>
            </a:fld>
            <a:endParaRPr lang="zh-CN"/>
          </a:p>
        </p:txBody>
      </p:sp>
      <p:sp>
        <p:nvSpPr>
          <p:cNvPr id="213" name="页脚占位符 212"/>
          <p:cNvSpPr>
            <a:spLocks noGrp="1"/>
          </p:cNvSpPr>
          <p:nvPr>
            <p:ph type="ftr" sz="quarter" idx="11"/>
          </p:nvPr>
        </p:nvSpPr>
        <p:spPr/>
        <p:txBody>
          <a:bodyPr/>
          <a:lstStyle/>
          <a:p>
            <a:endParaRPr lang="zh-CN"/>
          </a:p>
        </p:txBody>
      </p:sp>
      <p:pic>
        <p:nvPicPr>
          <p:cNvPr id="57" name="图片 56" descr="gezi.png"/>
          <p:cNvPicPr>
            <a:picLocks noChangeAspect="1"/>
          </p:cNvPicPr>
          <p:nvPr userDrawn="1"/>
        </p:nvPicPr>
        <p:blipFill>
          <a:blip r:embed="rId2" cstate="print">
            <a:lum/>
          </a:blip>
          <a:stretch>
            <a:fillRect/>
          </a:stretch>
        </p:blipFill>
        <p:spPr>
          <a:xfrm>
            <a:off x="8198413" y="-9930"/>
            <a:ext cx="950214" cy="1196752"/>
          </a:xfrm>
          <a:prstGeom prst="rect">
            <a:avLst/>
          </a:prstGeom>
          <a:effectLst>
            <a:outerShdw blurRad="50800" dist="50800" dir="5400000" sx="1000" sy="1000" algn="ctr" rotWithShape="0">
              <a:srgbClr val="000000"/>
            </a:outerShdw>
          </a:effectLst>
        </p:spPr>
      </p:pic>
      <p:sp>
        <p:nvSpPr>
          <p:cNvPr id="58" name="幻灯片编号占位符 5"/>
          <p:cNvSpPr txBox="1"/>
          <p:nvPr userDrawn="1"/>
        </p:nvSpPr>
        <p:spPr>
          <a:xfrm>
            <a:off x="8454838" y="6635564"/>
            <a:ext cx="689162" cy="222436"/>
          </a:xfrm>
          <a:prstGeom prst="rect">
            <a:avLst/>
          </a:prstGeom>
        </p:spPr>
        <p:txBody>
          <a:bodyPr vert="horz" lIns="91440" tIns="45720" rIns="91440" bIns="45720" rtlCol="0" anchor="ctr"/>
          <a:lstStyle>
            <a:defPPr>
              <a:defRPr lang="en-US"/>
            </a:defPPr>
            <a:lvl1pPr marL="0" algn="r" defTabSz="914400" rtl="0" eaLnBrk="1" latinLnBrk="0" hangingPunct="1">
              <a:defRPr lang="zh-CN" sz="1200" kern="1200">
                <a:solidFill>
                  <a:srgbClr val="FFFF00"/>
                </a:solidFill>
                <a:highlight>
                  <a:srgbClr val="008000"/>
                </a:highlight>
                <a:latin typeface="+mn-lt"/>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a:t>
            </a:r>
            <a:fld id="{FD3DAE4E-6393-49E9-BD97-4E1319D2F516}" type="slidenum">
              <a:rPr lang="en-US" altLang="zh-CN" smtClean="0"/>
            </a:fld>
            <a:r>
              <a:rPr altLang="en-US" dirty="0"/>
              <a:t>页</a:t>
            </a:r>
            <a:endParaRPr lang="en-US" altLang="zh-CN" dirty="0"/>
          </a:p>
        </p:txBody>
      </p:sp>
      <p:sp>
        <p:nvSpPr>
          <p:cNvPr id="59" name="矩形 58"/>
          <p:cNvSpPr/>
          <p:nvPr userDrawn="1"/>
        </p:nvSpPr>
        <p:spPr>
          <a:xfrm>
            <a:off x="0" y="0"/>
            <a:ext cx="9144000" cy="408229"/>
          </a:xfrm>
          <a:prstGeom prst="rect">
            <a:avLst/>
          </a:prstGeom>
          <a:solidFill>
            <a:srgbClr val="9DBD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4" name="日期占位符 3"/>
          <p:cNvSpPr>
            <a:spLocks noGrp="1"/>
          </p:cNvSpPr>
          <p:nvPr>
            <p:ph type="dt" sz="half" idx="10"/>
          </p:nvPr>
        </p:nvSpPr>
        <p:spPr/>
        <p:txBody>
          <a:bodyPr/>
          <a:lstStyle/>
          <a:p>
            <a:fld id="{384A29A4-78C8-47AB-BA06-22CB45938951}" type="datetime1">
              <a:rPr lang="zh-CN" altLang="en-US"/>
            </a:fld>
            <a:endParaRPr lang="zh-CN"/>
          </a:p>
        </p:txBody>
      </p:sp>
      <p:sp>
        <p:nvSpPr>
          <p:cNvPr id="5" name="页脚占位符 4"/>
          <p:cNvSpPr>
            <a:spLocks noGrp="1"/>
          </p:cNvSpPr>
          <p:nvPr>
            <p:ph type="ftr" sz="quarter" idx="11"/>
          </p:nvPr>
        </p:nvSpPr>
        <p:spPr/>
        <p:txBody>
          <a:bodyPr/>
          <a:lstStyle/>
          <a:p>
            <a:endParaRPr lang="zh-CN"/>
          </a:p>
        </p:txBody>
      </p:sp>
      <p:sp>
        <p:nvSpPr>
          <p:cNvPr id="7" name="幻灯片编号占位符 5"/>
          <p:cNvSpPr txBox="1"/>
          <p:nvPr userDrawn="1"/>
        </p:nvSpPr>
        <p:spPr>
          <a:xfrm>
            <a:off x="8454838" y="6635564"/>
            <a:ext cx="689162" cy="222436"/>
          </a:xfrm>
          <a:prstGeom prst="rect">
            <a:avLst/>
          </a:prstGeom>
        </p:spPr>
        <p:txBody>
          <a:bodyPr vert="horz" lIns="91440" tIns="45720" rIns="91440" bIns="45720" rtlCol="0" anchor="ctr"/>
          <a:lstStyle>
            <a:defPPr>
              <a:defRPr lang="en-US"/>
            </a:defPPr>
            <a:lvl1pPr marL="0" algn="r" defTabSz="914400" rtl="0" eaLnBrk="1" latinLnBrk="0" hangingPunct="1">
              <a:defRPr lang="zh-CN" sz="1200" kern="1200">
                <a:solidFill>
                  <a:srgbClr val="FFFF00"/>
                </a:solidFill>
                <a:highlight>
                  <a:srgbClr val="008000"/>
                </a:highlight>
                <a:latin typeface="+mn-lt"/>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a:t>
            </a:r>
            <a:fld id="{FD3DAE4E-6393-49E9-BD97-4E1319D2F516}" type="slidenum">
              <a:rPr lang="en-US" altLang="zh-CN" smtClean="0"/>
            </a:fld>
            <a:r>
              <a:rPr altLang="en-US" dirty="0"/>
              <a:t>页</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6985" y="489857"/>
            <a:ext cx="1265465" cy="5301343"/>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971549" y="489857"/>
            <a:ext cx="5690508" cy="530134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dirty="0"/>
          </a:p>
        </p:txBody>
      </p:sp>
      <p:sp>
        <p:nvSpPr>
          <p:cNvPr id="4" name="日期占位符 3"/>
          <p:cNvSpPr>
            <a:spLocks noGrp="1"/>
          </p:cNvSpPr>
          <p:nvPr>
            <p:ph type="dt" sz="half" idx="10"/>
          </p:nvPr>
        </p:nvSpPr>
        <p:spPr/>
        <p:txBody>
          <a:bodyPr/>
          <a:lstStyle/>
          <a:p>
            <a:fld id="{E1ED4ACF-2D82-46F2-A8E9-23963AA34E86}" type="datetime1">
              <a:rPr lang="zh-CN" altLang="en-US"/>
            </a:fld>
            <a:endParaRPr lang="zh-CN"/>
          </a:p>
        </p:txBody>
      </p:sp>
      <p:sp>
        <p:nvSpPr>
          <p:cNvPr id="5" name="页脚占位符 4"/>
          <p:cNvSpPr>
            <a:spLocks noGrp="1"/>
          </p:cNvSpPr>
          <p:nvPr>
            <p:ph type="ftr" sz="quarter" idx="11"/>
          </p:nvPr>
        </p:nvSpPr>
        <p:spPr/>
        <p:txBody>
          <a:bodyPr/>
          <a:lstStyle/>
          <a:p>
            <a:endParaRPr lang="zh-CN"/>
          </a:p>
        </p:txBody>
      </p:sp>
      <p:sp>
        <p:nvSpPr>
          <p:cNvPr id="7" name="幻灯片编号占位符 5"/>
          <p:cNvSpPr txBox="1"/>
          <p:nvPr userDrawn="1"/>
        </p:nvSpPr>
        <p:spPr>
          <a:xfrm>
            <a:off x="8454838" y="6635564"/>
            <a:ext cx="689162" cy="222436"/>
          </a:xfrm>
          <a:prstGeom prst="rect">
            <a:avLst/>
          </a:prstGeom>
        </p:spPr>
        <p:txBody>
          <a:bodyPr vert="horz" lIns="91440" tIns="45720" rIns="91440" bIns="45720" rtlCol="0" anchor="ctr"/>
          <a:lstStyle>
            <a:defPPr>
              <a:defRPr lang="en-US"/>
            </a:defPPr>
            <a:lvl1pPr marL="0" algn="r" defTabSz="914400" rtl="0" eaLnBrk="1" latinLnBrk="0" hangingPunct="1">
              <a:defRPr lang="zh-CN" sz="1200" kern="1200">
                <a:solidFill>
                  <a:srgbClr val="FFFF00"/>
                </a:solidFill>
                <a:highlight>
                  <a:srgbClr val="008000"/>
                </a:highlight>
                <a:latin typeface="+mn-lt"/>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第</a:t>
            </a:r>
            <a:fld id="{FD3DAE4E-6393-49E9-BD97-4E1319D2F516}" type="slidenum">
              <a:rPr lang="en-US" altLang="zh-CN" smtClean="0"/>
            </a:fld>
            <a:r>
              <a:rPr altLang="en-US" dirty="0"/>
              <a:t>页</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0" y="628650"/>
            <a:ext cx="4495800" cy="601345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628650"/>
            <a:ext cx="4495800" cy="601345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0"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1425D">
                <a:gamma/>
                <a:shade val="46275"/>
                <a:invGamma/>
              </a:srgbClr>
            </a:gs>
            <a:gs pos="50000">
              <a:srgbClr val="11425D"/>
            </a:gs>
            <a:gs pos="100000">
              <a:srgbClr val="11425D">
                <a:gamma/>
                <a:shade val="46275"/>
                <a:invGamma/>
              </a:srgbClr>
            </a:gs>
          </a:gsLst>
          <a:lin ang="5400000" scaled="1"/>
        </a:gradFill>
        <a:effectLst/>
      </p:bgPr>
    </p:bg>
    <p:spTree>
      <p:nvGrpSpPr>
        <p:cNvPr id="1" name=""/>
        <p:cNvGrpSpPr/>
        <p:nvPr/>
      </p:nvGrpSpPr>
      <p:grpSpPr>
        <a:xfrm>
          <a:off x="0" y="0"/>
          <a:ext cx="0" cy="0"/>
          <a:chOff x="0" y="0"/>
          <a:chExt cx="0" cy="0"/>
        </a:xfrm>
      </p:grpSpPr>
      <p:sp>
        <p:nvSpPr>
          <p:cNvPr id="1033" name="Rectangle 9"/>
          <p:cNvSpPr>
            <a:spLocks noGrp="1" noChangeArrowheads="1"/>
          </p:cNvSpPr>
          <p:nvPr>
            <p:ph type="body" idx="1"/>
          </p:nvPr>
        </p:nvSpPr>
        <p:spPr bwMode="auto">
          <a:xfrm>
            <a:off x="0" y="628650"/>
            <a:ext cx="9144000" cy="601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84" name="Text Box 60"/>
          <p:cNvSpPr txBox="1">
            <a:spLocks noChangeArrowheads="1"/>
          </p:cNvSpPr>
          <p:nvPr userDrawn="1"/>
        </p:nvSpPr>
        <p:spPr bwMode="auto">
          <a:xfrm>
            <a:off x="7048500" y="6648450"/>
            <a:ext cx="2571750" cy="3048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           第  </a:t>
            </a:r>
            <a:fld id="{3BE736EC-F1BF-484B-9E58-894FCAC03A88}" type="slidenum">
              <a:rPr lang="zh-CN" altLang="en-US" sz="1400"/>
            </a:fld>
            <a:r>
              <a:rPr lang="en-US" altLang="zh-CN" sz="1400"/>
              <a:t>  </a:t>
            </a:r>
            <a:r>
              <a:rPr lang="zh-CN" altLang="en-US" sz="1400"/>
              <a:t>页</a:t>
            </a:r>
            <a:endParaRPr lang="zh-CN" altLang="en-US" sz="140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d"/>
  </p:transition>
  <p:txStyles>
    <p:titleStyle>
      <a:lvl1pPr algn="ctr" rtl="0" fontAlgn="base">
        <a:spcBef>
          <a:spcPct val="0"/>
        </a:spcBef>
        <a:spcAft>
          <a:spcPct val="0"/>
        </a:spcAft>
        <a:defRPr kumimoji="1" sz="3200" b="1" kern="1200">
          <a:solidFill>
            <a:schemeClr val="tx1"/>
          </a:solidFill>
          <a:latin typeface="+mj-lt"/>
          <a:ea typeface="+mj-ea"/>
          <a:cs typeface="+mj-cs"/>
        </a:defRPr>
      </a:lvl1pPr>
      <a:lvl2pPr algn="ctr" rtl="0" fontAlgn="base">
        <a:spcBef>
          <a:spcPct val="0"/>
        </a:spcBef>
        <a:spcAft>
          <a:spcPct val="0"/>
        </a:spcAft>
        <a:defRPr kumimoji="1" sz="3200" b="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a:solidFill>
            <a:schemeClr val="tx1"/>
          </a:solidFill>
          <a:latin typeface="楷体_GB2312" pitchFamily="49" charset="-122"/>
          <a:ea typeface="楷体_GB2312" pitchFamily="49" charset="-122"/>
        </a:defRPr>
      </a:lvl9pPr>
    </p:titleStyle>
    <p:bodyStyle>
      <a:lvl1pPr marL="342900" indent="-342900" algn="l" rtl="0" fontAlgn="base">
        <a:spcBef>
          <a:spcPct val="20000"/>
        </a:spcBef>
        <a:spcAft>
          <a:spcPct val="0"/>
        </a:spcAft>
        <a:buClr>
          <a:srgbClr val="FFFF00"/>
        </a:buClr>
        <a:buSzPct val="70000"/>
        <a:buFont typeface="Wingdings" panose="05000000000000000000" pitchFamily="2" charset="2"/>
        <a:buChar char="l"/>
        <a:defRPr kumimoji="1" sz="3600" b="1" kern="1200">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panose="02010600030101010101" pitchFamily="2" charset="-122"/>
        <a:buChar char="◆"/>
        <a:defRPr kumimoji="1" sz="3200" b="1" kern="1200">
          <a:solidFill>
            <a:schemeClr val="tx1"/>
          </a:solidFill>
          <a:latin typeface="+mn-lt"/>
          <a:ea typeface="+mn-ea"/>
          <a:cs typeface="+mn-cs"/>
        </a:defRPr>
      </a:lvl2pPr>
      <a:lvl3pPr marL="1143000" indent="-228600" algn="l" rtl="0" fontAlgn="base">
        <a:spcBef>
          <a:spcPct val="20000"/>
        </a:spcBef>
        <a:spcAft>
          <a:spcPct val="0"/>
        </a:spcAft>
        <a:buClr>
          <a:srgbClr val="66FF33"/>
        </a:buClr>
        <a:buSzPct val="75000"/>
        <a:buFont typeface="Wingdings" panose="05000000000000000000" pitchFamily="2" charset="2"/>
        <a:buChar char="n"/>
        <a:defRPr kumimoji="1" sz="2800" b="1" kern="1200">
          <a:solidFill>
            <a:srgbClr val="66FF33"/>
          </a:solidFill>
          <a:latin typeface="+mn-lt"/>
          <a:ea typeface="+mn-ea"/>
          <a:cs typeface="+mn-cs"/>
        </a:defRPr>
      </a:lvl3pPr>
      <a:lvl4pPr marL="1600200" indent="-228600" algn="l" rtl="0" fontAlgn="base">
        <a:spcBef>
          <a:spcPct val="20000"/>
        </a:spcBef>
        <a:spcAft>
          <a:spcPct val="0"/>
        </a:spcAft>
        <a:buClr>
          <a:srgbClr val="00FFFF"/>
        </a:buClr>
        <a:buSzPct val="70000"/>
        <a:buFont typeface="宋体" panose="02010600030101010101" pitchFamily="2" charset="-122"/>
        <a:buChar char="▲"/>
        <a:defRPr kumimoji="1" sz="2400" b="1" kern="1200">
          <a:solidFill>
            <a:srgbClr val="00FFFF"/>
          </a:solidFill>
          <a:latin typeface="+mn-lt"/>
          <a:ea typeface="+mn-ea"/>
          <a:cs typeface="+mn-cs"/>
        </a:defRPr>
      </a:lvl4pPr>
      <a:lvl5pPr marL="2057400" indent="-228600" algn="l" rtl="0" fontAlgn="base">
        <a:spcBef>
          <a:spcPct val="20000"/>
        </a:spcBef>
        <a:spcAft>
          <a:spcPct val="0"/>
        </a:spcAft>
        <a:buClr>
          <a:schemeClr val="tx1"/>
        </a:buClr>
        <a:buSzPct val="70000"/>
        <a:buFont typeface="Wingdings" panose="05000000000000000000" pitchFamily="2" charset="2"/>
        <a:buChar char="l"/>
        <a:defRPr kumimoji="1" sz="2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0"/>
            <a:ext cx="9144000" cy="408229"/>
          </a:xfrm>
          <a:prstGeom prst="rect">
            <a:avLst/>
          </a:prstGeom>
          <a:solidFill>
            <a:srgbClr val="9DBD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96" name="组 95"/>
          <p:cNvGrpSpPr/>
          <p:nvPr userDrawn="1"/>
        </p:nvGrpSpPr>
        <p:grpSpPr bwMode="hidden">
          <a:xfrm>
            <a:off x="-1" y="0"/>
            <a:ext cx="9144002" cy="6858000"/>
            <a:chOff x="-1" y="0"/>
            <a:chExt cx="12192002" cy="6858000"/>
          </a:xfrm>
        </p:grpSpPr>
        <p:cxnSp>
          <p:nvCxnSpPr>
            <p:cNvPr id="97" name="直线连接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线连接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线连接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线连接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线连接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线连接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线连接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线连接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线连接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线连接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线连接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线连接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线连接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线连接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线连接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线连接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线连接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线连接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线连接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线连接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线连接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线连接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线连接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线连接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线连接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线连接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线连接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线连接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线连接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线连接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线连接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971550" y="503854"/>
            <a:ext cx="7200900" cy="1142385"/>
          </a:xfrm>
          <a:prstGeom prst="rect">
            <a:avLst/>
          </a:prstGeom>
        </p:spPr>
        <p:txBody>
          <a:bodyPr vert="horz" lIns="91440" tIns="45720" rIns="91440" bIns="45720" rtlCol="0" anchor="b">
            <a:normAutofit/>
          </a:bodyPr>
          <a:lstStyle/>
          <a:p>
            <a:r>
              <a:rPr lang="zh-CN" dirty="0"/>
              <a:t>单击此处编辑母版标题样式</a:t>
            </a:r>
            <a:endParaRPr lang="zh-CN" dirty="0"/>
          </a:p>
        </p:txBody>
      </p:sp>
      <p:sp>
        <p:nvSpPr>
          <p:cNvPr id="3" name="文本占位符 2"/>
          <p:cNvSpPr>
            <a:spLocks noGrp="1"/>
          </p:cNvSpPr>
          <p:nvPr>
            <p:ph type="body" idx="1"/>
          </p:nvPr>
        </p:nvSpPr>
        <p:spPr>
          <a:xfrm>
            <a:off x="971550" y="1981202"/>
            <a:ext cx="7200900" cy="3809999"/>
          </a:xfrm>
          <a:prstGeom prst="rect">
            <a:avLst/>
          </a:prstGeom>
        </p:spPr>
        <p:txBody>
          <a:bodyPr vert="horz" lIns="91440" tIns="45720" rIns="91440" bIns="45720" rtlCol="0">
            <a:normAutofit/>
          </a:bodyPr>
          <a:lstStyle/>
          <a:p>
            <a:pPr lvl="0"/>
            <a:r>
              <a:rPr lang="zh-CN" dirty="0"/>
              <a:t>单击此处编辑母版文本样式</a:t>
            </a:r>
            <a:endParaRPr lang="zh-CN" dirty="0"/>
          </a:p>
          <a:p>
            <a:pPr lvl="1"/>
            <a:r>
              <a:rPr lang="zh-CN" dirty="0"/>
              <a:t>第二级</a:t>
            </a:r>
            <a:endParaRPr lang="zh-CN" dirty="0"/>
          </a:p>
          <a:p>
            <a:pPr lvl="2"/>
            <a:r>
              <a:rPr lang="zh-CN" dirty="0"/>
              <a:t>第三级</a:t>
            </a:r>
            <a:endParaRPr lang="zh-CN" dirty="0"/>
          </a:p>
          <a:p>
            <a:pPr lvl="3"/>
            <a:r>
              <a:rPr lang="zh-CN" dirty="0"/>
              <a:t>第四级</a:t>
            </a:r>
            <a:endParaRPr lang="zh-CN" dirty="0"/>
          </a:p>
          <a:p>
            <a:pPr lvl="4"/>
            <a:r>
              <a:rPr lang="zh-CN" dirty="0"/>
              <a:t>第五级</a:t>
            </a:r>
            <a:endParaRPr lang="zh-CN" dirty="0"/>
          </a:p>
        </p:txBody>
      </p:sp>
      <p:sp>
        <p:nvSpPr>
          <p:cNvPr id="4" name="日期占位符 3"/>
          <p:cNvSpPr>
            <a:spLocks noGrp="1"/>
          </p:cNvSpPr>
          <p:nvPr>
            <p:ph type="dt" sz="half" idx="2"/>
          </p:nvPr>
        </p:nvSpPr>
        <p:spPr>
          <a:xfrm>
            <a:off x="6970531" y="6289679"/>
            <a:ext cx="724460"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B51B2453-8663-4C69-AF73-9FD7B1DEC5D0}" type="datetime1">
              <a:rPr lang="en-US" altLang="zh-CN" smtClean="0"/>
            </a:fld>
            <a:endParaRPr lang="zh-CN" altLang="en-US" dirty="0"/>
          </a:p>
        </p:txBody>
      </p:sp>
      <p:sp>
        <p:nvSpPr>
          <p:cNvPr id="5" name="页脚占位符 4"/>
          <p:cNvSpPr>
            <a:spLocks noGrp="1"/>
          </p:cNvSpPr>
          <p:nvPr>
            <p:ph type="ftr" sz="quarter" idx="3"/>
          </p:nvPr>
        </p:nvSpPr>
        <p:spPr>
          <a:xfrm>
            <a:off x="457201" y="6289679"/>
            <a:ext cx="4596023" cy="222436"/>
          </a:xfrm>
          <a:prstGeom prst="rect">
            <a:avLst/>
          </a:prstGeom>
        </p:spPr>
        <p:txBody>
          <a:bodyPr vert="horz" lIns="91440" tIns="45720" rIns="91440" bIns="45720" rtlCol="0" anchor="ctr"/>
          <a:lstStyle>
            <a:lvl1pPr algn="l" latinLnBrk="0">
              <a:defRPr lang="zh-CN" sz="800">
                <a:solidFill>
                  <a:schemeClr val="tx1">
                    <a:lumMod val="50000"/>
                    <a:lumOff val="50000"/>
                  </a:schemeClr>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8411571" y="6645109"/>
            <a:ext cx="689162" cy="222436"/>
          </a:xfrm>
          <a:prstGeom prst="rect">
            <a:avLst/>
          </a:prstGeom>
        </p:spPr>
        <p:txBody>
          <a:bodyPr vert="horz" lIns="91440" tIns="45720" rIns="91440" bIns="45720" rtlCol="0" anchor="ctr"/>
          <a:lstStyle>
            <a:lvl1pPr algn="r" latinLnBrk="0">
              <a:defRPr lang="zh-CN" sz="1200">
                <a:solidFill>
                  <a:srgbClr val="FFFF00"/>
                </a:solidFill>
                <a:highlight>
                  <a:srgbClr val="008000"/>
                </a:highlight>
                <a:ea typeface="Microsoft YaHei UI" panose="020B0503020204020204" pitchFamily="34" charset="-122"/>
              </a:defRPr>
            </a:lvl1pPr>
          </a:lstStyle>
          <a:p>
            <a:r>
              <a:rPr lang="zh-CN" altLang="en-US"/>
              <a:t>第</a:t>
            </a:r>
            <a:fld id="{FD3DAE4E-6393-49E9-BD97-4E1319D2F516}" type="slidenum">
              <a:rPr lang="en-US" altLang="zh-CN" smtClean="0"/>
            </a:fld>
            <a:r>
              <a:rPr altLang="en-US"/>
              <a:t>页</a:t>
            </a:r>
            <a:endParaRPr lang="en-US" altLang="zh-CN" dirty="0"/>
          </a:p>
        </p:txBody>
      </p:sp>
      <p:cxnSp>
        <p:nvCxnSpPr>
          <p:cNvPr id="148" name="直线连接线 147"/>
          <p:cNvCxnSpPr/>
          <p:nvPr userDrawn="1"/>
        </p:nvCxnSpPr>
        <p:spPr>
          <a:xfrm>
            <a:off x="457200" y="6509965"/>
            <a:ext cx="82296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descr="gezi.png"/>
          <p:cNvPicPr>
            <a:picLocks noChangeAspect="1"/>
          </p:cNvPicPr>
          <p:nvPr userDrawn="1"/>
        </p:nvPicPr>
        <p:blipFill>
          <a:blip r:embed="rId9" cstate="print">
            <a:lum/>
          </a:blip>
          <a:stretch>
            <a:fillRect/>
          </a:stretch>
        </p:blipFill>
        <p:spPr>
          <a:xfrm>
            <a:off x="8198413" y="-9930"/>
            <a:ext cx="950214" cy="1196752"/>
          </a:xfrm>
          <a:prstGeom prst="rect">
            <a:avLst/>
          </a:prstGeom>
          <a:effectLst>
            <a:outerShdw blurRad="50800" dist="50800" dir="5400000" sx="1000" sy="1000" algn="ctr" rotWithShape="0">
              <a:srgbClr val="000000"/>
            </a:outerShdw>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lvl1pPr algn="l" defTabSz="914400" rtl="0" eaLnBrk="1" latinLnBrk="0" hangingPunct="1">
        <a:lnSpc>
          <a:spcPct val="90000"/>
        </a:lnSpc>
        <a:spcBef>
          <a:spcPct val="0"/>
        </a:spcBef>
        <a:buNone/>
        <a:defRPr lang="zh-CN" sz="3200" b="1"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anose="020B0604020202020204" pitchFamily="34" charset="0"/>
        <a:buChar char="▪"/>
        <a:defRPr lang="zh-CN" sz="2800" kern="1200">
          <a:solidFill>
            <a:schemeClr val="tx1"/>
          </a:solidFill>
          <a:latin typeface="Times New Roman" panose="02020603050405020304" pitchFamily="18" charset="0"/>
          <a:ea typeface="Microsoft YaHei UI" panose="020B0503020204020204" pitchFamily="34" charset="-122"/>
          <a:cs typeface="Times New Roman" panose="02020603050405020304" pitchFamily="18" charset="0"/>
        </a:defRPr>
      </a:lvl1pPr>
      <a:lvl2pPr marL="457200" indent="-182880" algn="l" defTabSz="914400" rtl="0" eaLnBrk="1" latinLnBrk="0" hangingPunct="1">
        <a:lnSpc>
          <a:spcPct val="90000"/>
        </a:lnSpc>
        <a:spcBef>
          <a:spcPts val="1200"/>
        </a:spcBef>
        <a:buClr>
          <a:schemeClr val="accent1"/>
        </a:buClr>
        <a:buSzPct val="100000"/>
        <a:buFont typeface="Arial" panose="020B0604020202020204" pitchFamily="34" charset="0"/>
        <a:buChar char="▪"/>
        <a:defRPr lang="zh-CN" sz="1800" kern="1200">
          <a:solidFill>
            <a:schemeClr val="tx1"/>
          </a:solidFill>
          <a:latin typeface="+mn-lt"/>
          <a:ea typeface="Microsoft YaHei UI" panose="020B0503020204020204" pitchFamily="34" charset="-122"/>
          <a:cs typeface="+mn-cs"/>
        </a:defRPr>
      </a:lvl2pPr>
      <a:lvl3pPr marL="685800" indent="-179705"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16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1400" kern="1200">
          <a:solidFill>
            <a:schemeClr val="tx1"/>
          </a:solidFill>
          <a:latin typeface="+mn-lt"/>
          <a:ea typeface="Microsoft YaHei UI" panose="020B0503020204020204" pitchFamily="34" charset="-122"/>
          <a:cs typeface="+mn-cs"/>
        </a:defRPr>
      </a:lvl4pPr>
      <a:lvl5pPr marL="11430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8pPr>
      <a:lvl9pPr marL="20574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slide" Target="slide21.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hyperlink" Target="Compiler_overview.ppt#-1,24,%20&#31532;%206%20&#31456;%20%20%20%20&#36816;%20&#34892;%20&#29615;%20&#22659;"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hyperlink" Target="Compiler_overview.ppt#-1,24,%20&#31532;%206%20&#31456;%20%20%20%20&#36816;%20&#34892;%20&#29615;%20&#22659;"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6.xml"/><Relationship Id="rId2" Type="http://schemas.openxmlformats.org/officeDocument/2006/relationships/slide" Target="slide49.xml"/><Relationship Id="rId1" Type="http://schemas.openxmlformats.org/officeDocument/2006/relationships/slide" Target="slide4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slide" Target="slide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slide" Target="slide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35" name="Text Box 19"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lgn="ctr">
              <a:spcBef>
                <a:spcPct val="50000"/>
              </a:spcBef>
            </a:pPr>
            <a:r>
              <a:rPr lang="zh-CN" altLang="en-US" sz="2000" dirty="0">
                <a:solidFill>
                  <a:srgbClr val="FF0000"/>
                </a:solidFill>
              </a:rPr>
              <a:t>运行环境</a:t>
            </a:r>
            <a:endParaRPr lang="zh-CN" altLang="en-US" sz="2000" dirty="0">
              <a:solidFill>
                <a:srgbClr val="FF0000"/>
              </a:solidFill>
            </a:endParaRPr>
          </a:p>
        </p:txBody>
      </p:sp>
      <p:sp>
        <p:nvSpPr>
          <p:cNvPr id="2" name="文本框 1"/>
          <p:cNvSpPr txBox="1"/>
          <p:nvPr/>
        </p:nvSpPr>
        <p:spPr>
          <a:xfrm>
            <a:off x="1240971" y="2343150"/>
            <a:ext cx="6906986" cy="1107996"/>
          </a:xfrm>
          <a:prstGeom prst="rect">
            <a:avLst/>
          </a:prstGeom>
          <a:noFill/>
        </p:spPr>
        <p:txBody>
          <a:bodyPr wrap="square" rtlCol="0">
            <a:spAutoFit/>
          </a:bodyPr>
          <a:lstStyle/>
          <a:p>
            <a:pPr algn="ctr"/>
            <a:r>
              <a:rPr lang="zh-CN" altLang="en-US" sz="6600"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运行环境</a:t>
            </a:r>
            <a:endParaRPr lang="zh-CN" altLang="en-US" sz="6600" dirty="0">
              <a:solidFill>
                <a:srgbClr val="FFFF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1004547" name="Rectangle 3"/>
          <p:cNvSpPr>
            <a:spLocks noChangeArrowheads="1"/>
          </p:cNvSpPr>
          <p:nvPr/>
        </p:nvSpPr>
        <p:spPr bwMode="auto">
          <a:xfrm>
            <a:off x="228600" y="762000"/>
            <a:ext cx="8323263"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buClrTx/>
              <a:buFontTx/>
              <a:buNone/>
            </a:pPr>
            <a:r>
              <a:rPr lang="zh-CN" altLang="en-US" sz="3200" dirty="0">
                <a:solidFill>
                  <a:srgbClr val="FFFF00"/>
                </a:solidFill>
              </a:rPr>
              <a:t>例</a:t>
            </a:r>
            <a:r>
              <a:rPr lang="en-US" altLang="zh-CN" sz="3200" dirty="0"/>
              <a:t>   </a:t>
            </a:r>
            <a:r>
              <a:rPr lang="zh-CN" altLang="en-US" sz="3200" dirty="0"/>
              <a:t>若有变量声明   </a:t>
            </a:r>
            <a:r>
              <a:rPr lang="en-US" altLang="zh-CN" sz="3200" dirty="0">
                <a:solidFill>
                  <a:srgbClr val="FFFF00"/>
                </a:solidFill>
              </a:rPr>
              <a:t>x: real </a:t>
            </a:r>
            <a:r>
              <a:rPr lang="zh-CN" altLang="en-US" sz="3200" dirty="0">
                <a:solidFill>
                  <a:srgbClr val="FFFF00"/>
                </a:solidFill>
              </a:rPr>
              <a:t>；</a:t>
            </a:r>
            <a:r>
              <a:rPr lang="zh-CN" altLang="en-US" sz="3200" dirty="0"/>
              <a:t>  </a:t>
            </a:r>
            <a:endParaRPr lang="zh-CN" altLang="en-US" sz="3200" dirty="0"/>
          </a:p>
          <a:p>
            <a:pPr algn="l">
              <a:lnSpc>
                <a:spcPct val="120000"/>
              </a:lnSpc>
              <a:spcBef>
                <a:spcPct val="0"/>
              </a:spcBef>
              <a:buClrTx/>
              <a:buFontTx/>
              <a:buNone/>
            </a:pPr>
            <a:r>
              <a:rPr lang="zh-CN" altLang="en-US" sz="3200" dirty="0"/>
              <a:t>               常量声明   </a:t>
            </a:r>
            <a:r>
              <a:rPr lang="en-US" altLang="zh-CN" sz="3200" dirty="0">
                <a:solidFill>
                  <a:srgbClr val="FFFF00"/>
                </a:solidFill>
              </a:rPr>
              <a:t>const pi=3.14</a:t>
            </a:r>
            <a:r>
              <a:rPr lang="zh-CN" altLang="en-US" sz="3200" dirty="0">
                <a:solidFill>
                  <a:srgbClr val="FFFF00"/>
                </a:solidFill>
              </a:rPr>
              <a:t>；</a:t>
            </a:r>
            <a:endParaRPr lang="zh-CN" altLang="en-US" sz="3200" dirty="0">
              <a:solidFill>
                <a:srgbClr val="FFFF00"/>
              </a:solidFill>
            </a:endParaRPr>
          </a:p>
          <a:p>
            <a:pPr algn="l">
              <a:lnSpc>
                <a:spcPct val="120000"/>
              </a:lnSpc>
              <a:spcBef>
                <a:spcPct val="0"/>
              </a:spcBef>
              <a:buClrTx/>
              <a:buFontTx/>
              <a:buNone/>
            </a:pPr>
            <a:r>
              <a:rPr lang="zh-CN" altLang="en-US" sz="3200" dirty="0"/>
              <a:t>          则赋值句中变量和常量的映射关系： </a:t>
            </a:r>
            <a:endParaRPr lang="zh-CN" altLang="en-US" sz="3200" dirty="0"/>
          </a:p>
        </p:txBody>
      </p:sp>
      <p:sp>
        <p:nvSpPr>
          <p:cNvPr id="1004548" name="Text Box 4"/>
          <p:cNvSpPr txBox="1">
            <a:spLocks noChangeArrowheads="1"/>
          </p:cNvSpPr>
          <p:nvPr/>
        </p:nvSpPr>
        <p:spPr bwMode="auto">
          <a:xfrm>
            <a:off x="1590136" y="5381626"/>
            <a:ext cx="63161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zh-CN" altLang="en-US" sz="2800" dirty="0"/>
              <a:t>常量没有状态变化，所以不能被赋值。</a:t>
            </a:r>
            <a:endParaRPr lang="zh-CN" altLang="en-US" sz="2800" dirty="0"/>
          </a:p>
        </p:txBody>
      </p:sp>
      <p:grpSp>
        <p:nvGrpSpPr>
          <p:cNvPr id="1004549" name="Group 5"/>
          <p:cNvGrpSpPr/>
          <p:nvPr/>
        </p:nvGrpSpPr>
        <p:grpSpPr bwMode="auto">
          <a:xfrm>
            <a:off x="787400" y="2806701"/>
            <a:ext cx="3997325" cy="2071688"/>
            <a:chOff x="496" y="1768"/>
            <a:chExt cx="2518" cy="1305"/>
          </a:xfrm>
        </p:grpSpPr>
        <p:sp>
          <p:nvSpPr>
            <p:cNvPr id="1004550" name="AutoShape 6"/>
            <p:cNvSpPr>
              <a:spLocks noChangeAspect="1" noChangeArrowheads="1" noTextEdit="1"/>
            </p:cNvSpPr>
            <p:nvPr/>
          </p:nvSpPr>
          <p:spPr bwMode="auto">
            <a:xfrm>
              <a:off x="546" y="1768"/>
              <a:ext cx="2445"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4551" name="Rectangle 7"/>
            <p:cNvSpPr>
              <a:spLocks noChangeArrowheads="1"/>
            </p:cNvSpPr>
            <p:nvPr/>
          </p:nvSpPr>
          <p:spPr bwMode="auto">
            <a:xfrm>
              <a:off x="496" y="2418"/>
              <a:ext cx="2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600">
                  <a:solidFill>
                    <a:srgbClr val="FFFFFF"/>
                  </a:solidFill>
                </a:rPr>
                <a:t>x                   S                3.14</a:t>
              </a:r>
              <a:endParaRPr lang="en-US" altLang="zh-CN" sz="2600"/>
            </a:p>
          </p:txBody>
        </p:sp>
        <p:sp>
          <p:nvSpPr>
            <p:cNvPr id="1004552" name="Freeform 8"/>
            <p:cNvSpPr/>
            <p:nvPr/>
          </p:nvSpPr>
          <p:spPr bwMode="auto">
            <a:xfrm>
              <a:off x="593" y="2091"/>
              <a:ext cx="1055" cy="353"/>
            </a:xfrm>
            <a:custGeom>
              <a:avLst/>
              <a:gdLst>
                <a:gd name="T0" fmla="*/ 0 w 1055"/>
                <a:gd name="T1" fmla="*/ 278 h 278"/>
                <a:gd name="T2" fmla="*/ 22 w 1055"/>
                <a:gd name="T3" fmla="*/ 251 h 278"/>
                <a:gd name="T4" fmla="*/ 46 w 1055"/>
                <a:gd name="T5" fmla="*/ 223 h 278"/>
                <a:gd name="T6" fmla="*/ 69 w 1055"/>
                <a:gd name="T7" fmla="*/ 198 h 278"/>
                <a:gd name="T8" fmla="*/ 95 w 1055"/>
                <a:gd name="T9" fmla="*/ 174 h 278"/>
                <a:gd name="T10" fmla="*/ 120 w 1055"/>
                <a:gd name="T11" fmla="*/ 153 h 278"/>
                <a:gd name="T12" fmla="*/ 147 w 1055"/>
                <a:gd name="T13" fmla="*/ 131 h 278"/>
                <a:gd name="T14" fmla="*/ 176 w 1055"/>
                <a:gd name="T15" fmla="*/ 113 h 278"/>
                <a:gd name="T16" fmla="*/ 203 w 1055"/>
                <a:gd name="T17" fmla="*/ 95 h 278"/>
                <a:gd name="T18" fmla="*/ 234 w 1055"/>
                <a:gd name="T19" fmla="*/ 78 h 278"/>
                <a:gd name="T20" fmla="*/ 263 w 1055"/>
                <a:gd name="T21" fmla="*/ 64 h 278"/>
                <a:gd name="T22" fmla="*/ 294 w 1055"/>
                <a:gd name="T23" fmla="*/ 51 h 278"/>
                <a:gd name="T24" fmla="*/ 325 w 1055"/>
                <a:gd name="T25" fmla="*/ 38 h 278"/>
                <a:gd name="T26" fmla="*/ 356 w 1055"/>
                <a:gd name="T27" fmla="*/ 29 h 278"/>
                <a:gd name="T28" fmla="*/ 389 w 1055"/>
                <a:gd name="T29" fmla="*/ 20 h 278"/>
                <a:gd name="T30" fmla="*/ 421 w 1055"/>
                <a:gd name="T31" fmla="*/ 13 h 278"/>
                <a:gd name="T32" fmla="*/ 454 w 1055"/>
                <a:gd name="T33" fmla="*/ 7 h 278"/>
                <a:gd name="T34" fmla="*/ 487 w 1055"/>
                <a:gd name="T35" fmla="*/ 4 h 278"/>
                <a:gd name="T36" fmla="*/ 519 w 1055"/>
                <a:gd name="T37" fmla="*/ 0 h 278"/>
                <a:gd name="T38" fmla="*/ 552 w 1055"/>
                <a:gd name="T39" fmla="*/ 0 h 278"/>
                <a:gd name="T40" fmla="*/ 586 w 1055"/>
                <a:gd name="T41" fmla="*/ 0 h 278"/>
                <a:gd name="T42" fmla="*/ 619 w 1055"/>
                <a:gd name="T43" fmla="*/ 4 h 278"/>
                <a:gd name="T44" fmla="*/ 652 w 1055"/>
                <a:gd name="T45" fmla="*/ 7 h 278"/>
                <a:gd name="T46" fmla="*/ 685 w 1055"/>
                <a:gd name="T47" fmla="*/ 13 h 278"/>
                <a:gd name="T48" fmla="*/ 717 w 1055"/>
                <a:gd name="T49" fmla="*/ 20 h 278"/>
                <a:gd name="T50" fmla="*/ 750 w 1055"/>
                <a:gd name="T51" fmla="*/ 29 h 278"/>
                <a:gd name="T52" fmla="*/ 783 w 1055"/>
                <a:gd name="T53" fmla="*/ 38 h 278"/>
                <a:gd name="T54" fmla="*/ 815 w 1055"/>
                <a:gd name="T55" fmla="*/ 51 h 278"/>
                <a:gd name="T56" fmla="*/ 846 w 1055"/>
                <a:gd name="T57" fmla="*/ 64 h 278"/>
                <a:gd name="T58" fmla="*/ 877 w 1055"/>
                <a:gd name="T59" fmla="*/ 80 h 278"/>
                <a:gd name="T60" fmla="*/ 908 w 1055"/>
                <a:gd name="T61" fmla="*/ 96 h 278"/>
                <a:gd name="T62" fmla="*/ 937 w 1055"/>
                <a:gd name="T63" fmla="*/ 116 h 278"/>
                <a:gd name="T64" fmla="*/ 966 w 1055"/>
                <a:gd name="T65" fmla="*/ 136 h 278"/>
                <a:gd name="T66" fmla="*/ 989 w 1055"/>
                <a:gd name="T67" fmla="*/ 154 h 278"/>
                <a:gd name="T68" fmla="*/ 1011 w 1055"/>
                <a:gd name="T69" fmla="*/ 174 h 278"/>
                <a:gd name="T70" fmla="*/ 1035 w 1055"/>
                <a:gd name="T71" fmla="*/ 194 h 278"/>
                <a:gd name="T72" fmla="*/ 1055 w 1055"/>
                <a:gd name="T73" fmla="*/ 21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5" h="278">
                  <a:moveTo>
                    <a:pt x="0" y="278"/>
                  </a:moveTo>
                  <a:lnTo>
                    <a:pt x="22" y="251"/>
                  </a:lnTo>
                  <a:lnTo>
                    <a:pt x="46" y="223"/>
                  </a:lnTo>
                  <a:lnTo>
                    <a:pt x="69" y="198"/>
                  </a:lnTo>
                  <a:lnTo>
                    <a:pt x="95" y="174"/>
                  </a:lnTo>
                  <a:lnTo>
                    <a:pt x="120" y="153"/>
                  </a:lnTo>
                  <a:lnTo>
                    <a:pt x="147" y="131"/>
                  </a:lnTo>
                  <a:lnTo>
                    <a:pt x="176" y="113"/>
                  </a:lnTo>
                  <a:lnTo>
                    <a:pt x="203" y="95"/>
                  </a:lnTo>
                  <a:lnTo>
                    <a:pt x="234" y="78"/>
                  </a:lnTo>
                  <a:lnTo>
                    <a:pt x="263" y="64"/>
                  </a:lnTo>
                  <a:lnTo>
                    <a:pt x="294" y="51"/>
                  </a:lnTo>
                  <a:lnTo>
                    <a:pt x="325" y="38"/>
                  </a:lnTo>
                  <a:lnTo>
                    <a:pt x="356" y="29"/>
                  </a:lnTo>
                  <a:lnTo>
                    <a:pt x="389" y="20"/>
                  </a:lnTo>
                  <a:lnTo>
                    <a:pt x="421" y="13"/>
                  </a:lnTo>
                  <a:lnTo>
                    <a:pt x="454" y="7"/>
                  </a:lnTo>
                  <a:lnTo>
                    <a:pt x="487" y="4"/>
                  </a:lnTo>
                  <a:lnTo>
                    <a:pt x="519" y="0"/>
                  </a:lnTo>
                  <a:lnTo>
                    <a:pt x="552" y="0"/>
                  </a:lnTo>
                  <a:lnTo>
                    <a:pt x="586" y="0"/>
                  </a:lnTo>
                  <a:lnTo>
                    <a:pt x="619" y="4"/>
                  </a:lnTo>
                  <a:lnTo>
                    <a:pt x="652" y="7"/>
                  </a:lnTo>
                  <a:lnTo>
                    <a:pt x="685" y="13"/>
                  </a:lnTo>
                  <a:lnTo>
                    <a:pt x="717" y="20"/>
                  </a:lnTo>
                  <a:lnTo>
                    <a:pt x="750" y="29"/>
                  </a:lnTo>
                  <a:lnTo>
                    <a:pt x="783" y="38"/>
                  </a:lnTo>
                  <a:lnTo>
                    <a:pt x="815" y="51"/>
                  </a:lnTo>
                  <a:lnTo>
                    <a:pt x="846" y="64"/>
                  </a:lnTo>
                  <a:lnTo>
                    <a:pt x="877" y="80"/>
                  </a:lnTo>
                  <a:lnTo>
                    <a:pt x="908" y="96"/>
                  </a:lnTo>
                  <a:lnTo>
                    <a:pt x="937" y="116"/>
                  </a:lnTo>
                  <a:lnTo>
                    <a:pt x="966" y="136"/>
                  </a:lnTo>
                  <a:lnTo>
                    <a:pt x="989" y="154"/>
                  </a:lnTo>
                  <a:lnTo>
                    <a:pt x="1011" y="174"/>
                  </a:lnTo>
                  <a:lnTo>
                    <a:pt x="1035" y="194"/>
                  </a:lnTo>
                  <a:lnTo>
                    <a:pt x="1055" y="216"/>
                  </a:lnTo>
                </a:path>
              </a:pathLst>
            </a:custGeom>
            <a:noFill/>
            <a:ln w="38100"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4554" name="Rectangle 10"/>
            <p:cNvSpPr>
              <a:spLocks noChangeArrowheads="1"/>
            </p:cNvSpPr>
            <p:nvPr/>
          </p:nvSpPr>
          <p:spPr bwMode="auto">
            <a:xfrm>
              <a:off x="962" y="1824"/>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a:solidFill>
                    <a:srgbClr val="FFFFFF"/>
                  </a:solidFill>
                  <a:latin typeface="黑体" panose="02010609060101010101" pitchFamily="49" charset="-122"/>
                  <a:ea typeface="黑体" panose="02010609060101010101" pitchFamily="49" charset="-122"/>
                </a:rPr>
                <a:t>环境</a:t>
              </a:r>
              <a:endParaRPr lang="zh-CN" altLang="en-US">
                <a:latin typeface="黑体" panose="02010609060101010101" pitchFamily="49" charset="-122"/>
                <a:ea typeface="黑体" panose="02010609060101010101" pitchFamily="49" charset="-122"/>
              </a:endParaRPr>
            </a:p>
          </p:txBody>
        </p:sp>
        <p:sp>
          <p:nvSpPr>
            <p:cNvPr id="1004555" name="Freeform 11"/>
            <p:cNvSpPr/>
            <p:nvPr/>
          </p:nvSpPr>
          <p:spPr bwMode="auto">
            <a:xfrm>
              <a:off x="1792" y="2106"/>
              <a:ext cx="1012" cy="292"/>
            </a:xfrm>
            <a:custGeom>
              <a:avLst/>
              <a:gdLst>
                <a:gd name="T0" fmla="*/ 0 w 1012"/>
                <a:gd name="T1" fmla="*/ 274 h 274"/>
                <a:gd name="T2" fmla="*/ 20 w 1012"/>
                <a:gd name="T3" fmla="*/ 249 h 274"/>
                <a:gd name="T4" fmla="*/ 41 w 1012"/>
                <a:gd name="T5" fmla="*/ 223 h 274"/>
                <a:gd name="T6" fmla="*/ 63 w 1012"/>
                <a:gd name="T7" fmla="*/ 198 h 274"/>
                <a:gd name="T8" fmla="*/ 87 w 1012"/>
                <a:gd name="T9" fmla="*/ 176 h 274"/>
                <a:gd name="T10" fmla="*/ 110 w 1012"/>
                <a:gd name="T11" fmla="*/ 154 h 274"/>
                <a:gd name="T12" fmla="*/ 136 w 1012"/>
                <a:gd name="T13" fmla="*/ 134 h 274"/>
                <a:gd name="T14" fmla="*/ 161 w 1012"/>
                <a:gd name="T15" fmla="*/ 114 h 274"/>
                <a:gd name="T16" fmla="*/ 188 w 1012"/>
                <a:gd name="T17" fmla="*/ 98 h 274"/>
                <a:gd name="T18" fmla="*/ 216 w 1012"/>
                <a:gd name="T19" fmla="*/ 82 h 274"/>
                <a:gd name="T20" fmla="*/ 243 w 1012"/>
                <a:gd name="T21" fmla="*/ 67 h 274"/>
                <a:gd name="T22" fmla="*/ 272 w 1012"/>
                <a:gd name="T23" fmla="*/ 55 h 274"/>
                <a:gd name="T24" fmla="*/ 301 w 1012"/>
                <a:gd name="T25" fmla="*/ 42 h 274"/>
                <a:gd name="T26" fmla="*/ 330 w 1012"/>
                <a:gd name="T27" fmla="*/ 31 h 274"/>
                <a:gd name="T28" fmla="*/ 361 w 1012"/>
                <a:gd name="T29" fmla="*/ 22 h 274"/>
                <a:gd name="T30" fmla="*/ 390 w 1012"/>
                <a:gd name="T31" fmla="*/ 15 h 274"/>
                <a:gd name="T32" fmla="*/ 421 w 1012"/>
                <a:gd name="T33" fmla="*/ 9 h 274"/>
                <a:gd name="T34" fmla="*/ 452 w 1012"/>
                <a:gd name="T35" fmla="*/ 4 h 274"/>
                <a:gd name="T36" fmla="*/ 484 w 1012"/>
                <a:gd name="T37" fmla="*/ 2 h 274"/>
                <a:gd name="T38" fmla="*/ 515 w 1012"/>
                <a:gd name="T39" fmla="*/ 0 h 274"/>
                <a:gd name="T40" fmla="*/ 546 w 1012"/>
                <a:gd name="T41" fmla="*/ 0 h 274"/>
                <a:gd name="T42" fmla="*/ 577 w 1012"/>
                <a:gd name="T43" fmla="*/ 2 h 274"/>
                <a:gd name="T44" fmla="*/ 609 w 1012"/>
                <a:gd name="T45" fmla="*/ 4 h 274"/>
                <a:gd name="T46" fmla="*/ 640 w 1012"/>
                <a:gd name="T47" fmla="*/ 9 h 274"/>
                <a:gd name="T48" fmla="*/ 671 w 1012"/>
                <a:gd name="T49" fmla="*/ 15 h 274"/>
                <a:gd name="T50" fmla="*/ 702 w 1012"/>
                <a:gd name="T51" fmla="*/ 22 h 274"/>
                <a:gd name="T52" fmla="*/ 733 w 1012"/>
                <a:gd name="T53" fmla="*/ 31 h 274"/>
                <a:gd name="T54" fmla="*/ 762 w 1012"/>
                <a:gd name="T55" fmla="*/ 42 h 274"/>
                <a:gd name="T56" fmla="*/ 793 w 1012"/>
                <a:gd name="T57" fmla="*/ 55 h 274"/>
                <a:gd name="T58" fmla="*/ 822 w 1012"/>
                <a:gd name="T59" fmla="*/ 67 h 274"/>
                <a:gd name="T60" fmla="*/ 851 w 1012"/>
                <a:gd name="T61" fmla="*/ 84 h 274"/>
                <a:gd name="T62" fmla="*/ 880 w 1012"/>
                <a:gd name="T63" fmla="*/ 100 h 274"/>
                <a:gd name="T64" fmla="*/ 907 w 1012"/>
                <a:gd name="T65" fmla="*/ 120 h 274"/>
                <a:gd name="T66" fmla="*/ 936 w 1012"/>
                <a:gd name="T67" fmla="*/ 140 h 274"/>
                <a:gd name="T68" fmla="*/ 963 w 1012"/>
                <a:gd name="T69" fmla="*/ 163 h 274"/>
                <a:gd name="T70" fmla="*/ 989 w 1012"/>
                <a:gd name="T71" fmla="*/ 187 h 274"/>
                <a:gd name="T72" fmla="*/ 1012 w 1012"/>
                <a:gd name="T73" fmla="*/ 21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2" h="274">
                  <a:moveTo>
                    <a:pt x="0" y="274"/>
                  </a:moveTo>
                  <a:lnTo>
                    <a:pt x="20" y="249"/>
                  </a:lnTo>
                  <a:lnTo>
                    <a:pt x="41" y="223"/>
                  </a:lnTo>
                  <a:lnTo>
                    <a:pt x="63" y="198"/>
                  </a:lnTo>
                  <a:lnTo>
                    <a:pt x="87" y="176"/>
                  </a:lnTo>
                  <a:lnTo>
                    <a:pt x="110" y="154"/>
                  </a:lnTo>
                  <a:lnTo>
                    <a:pt x="136" y="134"/>
                  </a:lnTo>
                  <a:lnTo>
                    <a:pt x="161" y="114"/>
                  </a:lnTo>
                  <a:lnTo>
                    <a:pt x="188" y="98"/>
                  </a:lnTo>
                  <a:lnTo>
                    <a:pt x="216" y="82"/>
                  </a:lnTo>
                  <a:lnTo>
                    <a:pt x="243" y="67"/>
                  </a:lnTo>
                  <a:lnTo>
                    <a:pt x="272" y="55"/>
                  </a:lnTo>
                  <a:lnTo>
                    <a:pt x="301" y="42"/>
                  </a:lnTo>
                  <a:lnTo>
                    <a:pt x="330" y="31"/>
                  </a:lnTo>
                  <a:lnTo>
                    <a:pt x="361" y="22"/>
                  </a:lnTo>
                  <a:lnTo>
                    <a:pt x="390" y="15"/>
                  </a:lnTo>
                  <a:lnTo>
                    <a:pt x="421" y="9"/>
                  </a:lnTo>
                  <a:lnTo>
                    <a:pt x="452" y="4"/>
                  </a:lnTo>
                  <a:lnTo>
                    <a:pt x="484" y="2"/>
                  </a:lnTo>
                  <a:lnTo>
                    <a:pt x="515" y="0"/>
                  </a:lnTo>
                  <a:lnTo>
                    <a:pt x="546" y="0"/>
                  </a:lnTo>
                  <a:lnTo>
                    <a:pt x="577" y="2"/>
                  </a:lnTo>
                  <a:lnTo>
                    <a:pt x="609" y="4"/>
                  </a:lnTo>
                  <a:lnTo>
                    <a:pt x="640" y="9"/>
                  </a:lnTo>
                  <a:lnTo>
                    <a:pt x="671" y="15"/>
                  </a:lnTo>
                  <a:lnTo>
                    <a:pt x="702" y="22"/>
                  </a:lnTo>
                  <a:lnTo>
                    <a:pt x="733" y="31"/>
                  </a:lnTo>
                  <a:lnTo>
                    <a:pt x="762" y="42"/>
                  </a:lnTo>
                  <a:lnTo>
                    <a:pt x="793" y="55"/>
                  </a:lnTo>
                  <a:lnTo>
                    <a:pt x="822" y="67"/>
                  </a:lnTo>
                  <a:lnTo>
                    <a:pt x="851" y="84"/>
                  </a:lnTo>
                  <a:lnTo>
                    <a:pt x="880" y="100"/>
                  </a:lnTo>
                  <a:lnTo>
                    <a:pt x="907" y="120"/>
                  </a:lnTo>
                  <a:lnTo>
                    <a:pt x="936" y="140"/>
                  </a:lnTo>
                  <a:lnTo>
                    <a:pt x="963" y="163"/>
                  </a:lnTo>
                  <a:lnTo>
                    <a:pt x="989" y="187"/>
                  </a:lnTo>
                  <a:lnTo>
                    <a:pt x="1012" y="212"/>
                  </a:lnTo>
                </a:path>
              </a:pathLst>
            </a:custGeom>
            <a:noFill/>
            <a:ln w="38100"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1004557" name="Rectangle 13"/>
            <p:cNvSpPr>
              <a:spLocks noChangeArrowheads="1"/>
            </p:cNvSpPr>
            <p:nvPr/>
          </p:nvSpPr>
          <p:spPr bwMode="auto">
            <a:xfrm>
              <a:off x="2113" y="1837"/>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a:solidFill>
                    <a:srgbClr val="FFFFFF"/>
                  </a:solidFill>
                  <a:latin typeface="黑体" panose="02010609060101010101" pitchFamily="49" charset="-122"/>
                  <a:ea typeface="黑体" panose="02010609060101010101" pitchFamily="49" charset="-122"/>
                </a:rPr>
                <a:t>状态</a:t>
              </a:r>
              <a:endParaRPr lang="zh-CN" altLang="en-US">
                <a:latin typeface="黑体" panose="02010609060101010101" pitchFamily="49" charset="-122"/>
                <a:ea typeface="黑体" panose="02010609060101010101" pitchFamily="49" charset="-122"/>
              </a:endParaRPr>
            </a:p>
          </p:txBody>
        </p:sp>
        <p:sp>
          <p:nvSpPr>
            <p:cNvPr id="1004558" name="Rectangle 14"/>
            <p:cNvSpPr>
              <a:spLocks noChangeArrowheads="1"/>
            </p:cNvSpPr>
            <p:nvPr/>
          </p:nvSpPr>
          <p:spPr bwMode="auto">
            <a:xfrm>
              <a:off x="1081" y="2840"/>
              <a:ext cx="12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dirty="0">
                  <a:solidFill>
                    <a:srgbClr val="FFFFFF"/>
                  </a:solidFill>
                </a:rPr>
                <a:t>x= 3.14 </a:t>
              </a:r>
              <a:r>
                <a:rPr lang="zh-CN" altLang="en-US" dirty="0">
                  <a:solidFill>
                    <a:srgbClr val="FFFFFF"/>
                  </a:solidFill>
                </a:rPr>
                <a:t>的映射</a:t>
              </a:r>
              <a:endParaRPr lang="zh-CN" altLang="en-US" dirty="0"/>
            </a:p>
          </p:txBody>
        </p:sp>
      </p:grpSp>
      <p:grpSp>
        <p:nvGrpSpPr>
          <p:cNvPr id="1004559" name="Group 15"/>
          <p:cNvGrpSpPr/>
          <p:nvPr/>
        </p:nvGrpSpPr>
        <p:grpSpPr bwMode="auto">
          <a:xfrm>
            <a:off x="5895975" y="2882901"/>
            <a:ext cx="2352675" cy="1989138"/>
            <a:chOff x="3714" y="1816"/>
            <a:chExt cx="1482" cy="1253"/>
          </a:xfrm>
        </p:grpSpPr>
        <p:sp>
          <p:nvSpPr>
            <p:cNvPr id="1004560" name="AutoShape 16"/>
            <p:cNvSpPr>
              <a:spLocks noChangeAspect="1" noChangeArrowheads="1" noTextEdit="1"/>
            </p:cNvSpPr>
            <p:nvPr/>
          </p:nvSpPr>
          <p:spPr bwMode="auto">
            <a:xfrm>
              <a:off x="3714" y="1816"/>
              <a:ext cx="1482"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4561" name="Rectangle 17"/>
            <p:cNvSpPr>
              <a:spLocks noChangeArrowheads="1"/>
            </p:cNvSpPr>
            <p:nvPr/>
          </p:nvSpPr>
          <p:spPr bwMode="auto">
            <a:xfrm>
              <a:off x="3803" y="2409"/>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FFFFFF"/>
                  </a:solidFill>
                  <a:ea typeface="黑体" panose="02010609060101010101" pitchFamily="49" charset="-122"/>
                </a:rPr>
                <a:t>pi</a:t>
              </a:r>
              <a:endParaRPr lang="en-US" altLang="zh-CN"/>
            </a:p>
          </p:txBody>
        </p:sp>
        <p:sp>
          <p:nvSpPr>
            <p:cNvPr id="1004562" name="Rectangle 18"/>
            <p:cNvSpPr>
              <a:spLocks noChangeArrowheads="1"/>
            </p:cNvSpPr>
            <p:nvPr/>
          </p:nvSpPr>
          <p:spPr bwMode="auto">
            <a:xfrm>
              <a:off x="4841" y="2444"/>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FFFFFF"/>
                  </a:solidFill>
                  <a:ea typeface="黑体" panose="02010609060101010101" pitchFamily="49" charset="-122"/>
                </a:rPr>
                <a:t>3.14</a:t>
              </a:r>
              <a:endParaRPr lang="en-US" altLang="zh-CN"/>
            </a:p>
          </p:txBody>
        </p:sp>
        <p:sp>
          <p:nvSpPr>
            <p:cNvPr id="1004563" name="Freeform 19"/>
            <p:cNvSpPr/>
            <p:nvPr/>
          </p:nvSpPr>
          <p:spPr bwMode="auto">
            <a:xfrm>
              <a:off x="3876" y="2130"/>
              <a:ext cx="1081" cy="322"/>
            </a:xfrm>
            <a:custGeom>
              <a:avLst/>
              <a:gdLst>
                <a:gd name="T0" fmla="*/ 0 w 1081"/>
                <a:gd name="T1" fmla="*/ 253 h 253"/>
                <a:gd name="T2" fmla="*/ 26 w 1081"/>
                <a:gd name="T3" fmla="*/ 225 h 253"/>
                <a:gd name="T4" fmla="*/ 54 w 1081"/>
                <a:gd name="T5" fmla="*/ 197 h 253"/>
                <a:gd name="T6" fmla="*/ 84 w 1081"/>
                <a:gd name="T7" fmla="*/ 173 h 253"/>
                <a:gd name="T8" fmla="*/ 114 w 1081"/>
                <a:gd name="T9" fmla="*/ 149 h 253"/>
                <a:gd name="T10" fmla="*/ 145 w 1081"/>
                <a:gd name="T11" fmla="*/ 128 h 253"/>
                <a:gd name="T12" fmla="*/ 177 w 1081"/>
                <a:gd name="T13" fmla="*/ 108 h 253"/>
                <a:gd name="T14" fmla="*/ 210 w 1081"/>
                <a:gd name="T15" fmla="*/ 89 h 253"/>
                <a:gd name="T16" fmla="*/ 244 w 1081"/>
                <a:gd name="T17" fmla="*/ 72 h 253"/>
                <a:gd name="T18" fmla="*/ 277 w 1081"/>
                <a:gd name="T19" fmla="*/ 58 h 253"/>
                <a:gd name="T20" fmla="*/ 313 w 1081"/>
                <a:gd name="T21" fmla="*/ 45 h 253"/>
                <a:gd name="T22" fmla="*/ 346 w 1081"/>
                <a:gd name="T23" fmla="*/ 33 h 253"/>
                <a:gd name="T24" fmla="*/ 383 w 1081"/>
                <a:gd name="T25" fmla="*/ 24 h 253"/>
                <a:gd name="T26" fmla="*/ 419 w 1081"/>
                <a:gd name="T27" fmla="*/ 15 h 253"/>
                <a:gd name="T28" fmla="*/ 454 w 1081"/>
                <a:gd name="T29" fmla="*/ 9 h 253"/>
                <a:gd name="T30" fmla="*/ 491 w 1081"/>
                <a:gd name="T31" fmla="*/ 4 h 253"/>
                <a:gd name="T32" fmla="*/ 527 w 1081"/>
                <a:gd name="T33" fmla="*/ 0 h 253"/>
                <a:gd name="T34" fmla="*/ 564 w 1081"/>
                <a:gd name="T35" fmla="*/ 0 h 253"/>
                <a:gd name="T36" fmla="*/ 601 w 1081"/>
                <a:gd name="T37" fmla="*/ 0 h 253"/>
                <a:gd name="T38" fmla="*/ 636 w 1081"/>
                <a:gd name="T39" fmla="*/ 2 h 253"/>
                <a:gd name="T40" fmla="*/ 673 w 1081"/>
                <a:gd name="T41" fmla="*/ 6 h 253"/>
                <a:gd name="T42" fmla="*/ 711 w 1081"/>
                <a:gd name="T43" fmla="*/ 11 h 253"/>
                <a:gd name="T44" fmla="*/ 746 w 1081"/>
                <a:gd name="T45" fmla="*/ 19 h 253"/>
                <a:gd name="T46" fmla="*/ 781 w 1081"/>
                <a:gd name="T47" fmla="*/ 28 h 253"/>
                <a:gd name="T48" fmla="*/ 817 w 1081"/>
                <a:gd name="T49" fmla="*/ 39 h 253"/>
                <a:gd name="T50" fmla="*/ 852 w 1081"/>
                <a:gd name="T51" fmla="*/ 50 h 253"/>
                <a:gd name="T52" fmla="*/ 887 w 1081"/>
                <a:gd name="T53" fmla="*/ 65 h 253"/>
                <a:gd name="T54" fmla="*/ 921 w 1081"/>
                <a:gd name="T55" fmla="*/ 82 h 253"/>
                <a:gd name="T56" fmla="*/ 954 w 1081"/>
                <a:gd name="T57" fmla="*/ 98 h 253"/>
                <a:gd name="T58" fmla="*/ 988 w 1081"/>
                <a:gd name="T59" fmla="*/ 119 h 253"/>
                <a:gd name="T60" fmla="*/ 1019 w 1081"/>
                <a:gd name="T61" fmla="*/ 139 h 253"/>
                <a:gd name="T62" fmla="*/ 1051 w 1081"/>
                <a:gd name="T63" fmla="*/ 163 h 253"/>
                <a:gd name="T64" fmla="*/ 1081 w 1081"/>
                <a:gd name="T65" fmla="*/ 18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1" h="253">
                  <a:moveTo>
                    <a:pt x="0" y="253"/>
                  </a:moveTo>
                  <a:lnTo>
                    <a:pt x="26" y="225"/>
                  </a:lnTo>
                  <a:lnTo>
                    <a:pt x="54" y="197"/>
                  </a:lnTo>
                  <a:lnTo>
                    <a:pt x="84" y="173"/>
                  </a:lnTo>
                  <a:lnTo>
                    <a:pt x="114" y="149"/>
                  </a:lnTo>
                  <a:lnTo>
                    <a:pt x="145" y="128"/>
                  </a:lnTo>
                  <a:lnTo>
                    <a:pt x="177" y="108"/>
                  </a:lnTo>
                  <a:lnTo>
                    <a:pt x="210" y="89"/>
                  </a:lnTo>
                  <a:lnTo>
                    <a:pt x="244" y="72"/>
                  </a:lnTo>
                  <a:lnTo>
                    <a:pt x="277" y="58"/>
                  </a:lnTo>
                  <a:lnTo>
                    <a:pt x="313" y="45"/>
                  </a:lnTo>
                  <a:lnTo>
                    <a:pt x="346" y="33"/>
                  </a:lnTo>
                  <a:lnTo>
                    <a:pt x="383" y="24"/>
                  </a:lnTo>
                  <a:lnTo>
                    <a:pt x="419" y="15"/>
                  </a:lnTo>
                  <a:lnTo>
                    <a:pt x="454" y="9"/>
                  </a:lnTo>
                  <a:lnTo>
                    <a:pt x="491" y="4"/>
                  </a:lnTo>
                  <a:lnTo>
                    <a:pt x="527" y="0"/>
                  </a:lnTo>
                  <a:lnTo>
                    <a:pt x="564" y="0"/>
                  </a:lnTo>
                  <a:lnTo>
                    <a:pt x="601" y="0"/>
                  </a:lnTo>
                  <a:lnTo>
                    <a:pt x="636" y="2"/>
                  </a:lnTo>
                  <a:lnTo>
                    <a:pt x="673" y="6"/>
                  </a:lnTo>
                  <a:lnTo>
                    <a:pt x="711" y="11"/>
                  </a:lnTo>
                  <a:lnTo>
                    <a:pt x="746" y="19"/>
                  </a:lnTo>
                  <a:lnTo>
                    <a:pt x="781" y="28"/>
                  </a:lnTo>
                  <a:lnTo>
                    <a:pt x="817" y="39"/>
                  </a:lnTo>
                  <a:lnTo>
                    <a:pt x="852" y="50"/>
                  </a:lnTo>
                  <a:lnTo>
                    <a:pt x="887" y="65"/>
                  </a:lnTo>
                  <a:lnTo>
                    <a:pt x="921" y="82"/>
                  </a:lnTo>
                  <a:lnTo>
                    <a:pt x="954" y="98"/>
                  </a:lnTo>
                  <a:lnTo>
                    <a:pt x="988" y="119"/>
                  </a:lnTo>
                  <a:lnTo>
                    <a:pt x="1019" y="139"/>
                  </a:lnTo>
                  <a:lnTo>
                    <a:pt x="1051" y="163"/>
                  </a:lnTo>
                  <a:lnTo>
                    <a:pt x="1081" y="188"/>
                  </a:lnTo>
                </a:path>
              </a:pathLst>
            </a:custGeom>
            <a:noFill/>
            <a:ln w="38100"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4565" name="Rectangle 21"/>
            <p:cNvSpPr>
              <a:spLocks noChangeArrowheads="1"/>
            </p:cNvSpPr>
            <p:nvPr/>
          </p:nvSpPr>
          <p:spPr bwMode="auto">
            <a:xfrm>
              <a:off x="4233" y="1874"/>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a:solidFill>
                    <a:srgbClr val="FFFFFF"/>
                  </a:solidFill>
                  <a:latin typeface="黑体" panose="02010609060101010101" pitchFamily="49" charset="-122"/>
                  <a:ea typeface="黑体" panose="02010609060101010101" pitchFamily="49" charset="-122"/>
                </a:rPr>
                <a:t>环境</a:t>
              </a:r>
              <a:endParaRPr lang="zh-CN" altLang="en-US">
                <a:latin typeface="黑体" panose="02010609060101010101" pitchFamily="49" charset="-122"/>
                <a:ea typeface="黑体" panose="02010609060101010101" pitchFamily="49" charset="-122"/>
              </a:endParaRPr>
            </a:p>
          </p:txBody>
        </p:sp>
        <p:sp>
          <p:nvSpPr>
            <p:cNvPr id="1004566" name="Rectangle 22"/>
            <p:cNvSpPr>
              <a:spLocks noChangeArrowheads="1"/>
            </p:cNvSpPr>
            <p:nvPr/>
          </p:nvSpPr>
          <p:spPr bwMode="auto">
            <a:xfrm>
              <a:off x="3816" y="2836"/>
              <a:ext cx="13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dirty="0">
                  <a:solidFill>
                    <a:srgbClr val="FFFFFF"/>
                  </a:solidFill>
                  <a:ea typeface="黑体" panose="02010609060101010101" pitchFamily="49" charset="-122"/>
                </a:rPr>
                <a:t>pi=3.14 </a:t>
              </a:r>
              <a:r>
                <a:rPr lang="zh-CN" altLang="en-US" dirty="0">
                  <a:solidFill>
                    <a:srgbClr val="FFFFFF"/>
                  </a:solidFill>
                  <a:ea typeface="黑体" panose="02010609060101010101" pitchFamily="49" charset="-122"/>
                </a:rPr>
                <a:t>的映射</a:t>
              </a:r>
              <a:endParaRPr lang="en-US" altLang="zh-CN" dirty="0">
                <a:solidFill>
                  <a:srgbClr val="FFFFFF"/>
                </a:solidFill>
                <a:ea typeface="黑体" panose="02010609060101010101" pitchFamily="49"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04549"/>
                                        </p:tgtEl>
                                        <p:attrNameLst>
                                          <p:attrName>style.visibility</p:attrName>
                                        </p:attrNameLst>
                                      </p:cBhvr>
                                      <p:to>
                                        <p:strVal val="visible"/>
                                      </p:to>
                                    </p:set>
                                    <p:animEffect transition="in" filter="slide(fromLeft)">
                                      <p:cBhvr>
                                        <p:cTn id="7" dur="500"/>
                                        <p:tgtEl>
                                          <p:spTgt spid="100454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004559"/>
                                        </p:tgtEl>
                                        <p:attrNameLst>
                                          <p:attrName>style.visibility</p:attrName>
                                        </p:attrNameLst>
                                      </p:cBhvr>
                                      <p:to>
                                        <p:strVal val="visible"/>
                                      </p:to>
                                    </p:set>
                                    <p:animEffect transition="in" filter="slide(fromLeft)">
                                      <p:cBhvr>
                                        <p:cTn id="12" dur="500"/>
                                        <p:tgtEl>
                                          <p:spTgt spid="100455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04548"/>
                                        </p:tgtEl>
                                        <p:attrNameLst>
                                          <p:attrName>style.visibility</p:attrName>
                                        </p:attrNameLst>
                                      </p:cBhvr>
                                      <p:to>
                                        <p:strVal val="visible"/>
                                      </p:to>
                                    </p:set>
                                    <p:animEffect transition="in" filter="slide(fromBottom)">
                                      <p:cBhvr>
                                        <p:cTn id="17" dur="500"/>
                                        <p:tgtEl>
                                          <p:spTgt spid="1004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Text Box 2"/>
          <p:cNvSpPr txBox="1">
            <a:spLocks noChangeArrowheads="1"/>
          </p:cNvSpPr>
          <p:nvPr/>
        </p:nvSpPr>
        <p:spPr bwMode="auto">
          <a:xfrm>
            <a:off x="400050" y="876300"/>
            <a:ext cx="8267700" cy="18256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5000"/>
              </a:lnSpc>
              <a:spcBef>
                <a:spcPct val="45000"/>
              </a:spcBef>
              <a:buClr>
                <a:srgbClr val="66FF33"/>
              </a:buClr>
              <a:buSzPct val="75000"/>
              <a:buFont typeface="Wingdings" panose="05000000000000000000" pitchFamily="2" charset="2"/>
              <a:buChar char="p"/>
            </a:pPr>
            <a:r>
              <a:rPr lang="zh-CN" altLang="en-US" sz="3200" dirty="0">
                <a:solidFill>
                  <a:srgbClr val="FFFF00"/>
                </a:solidFill>
                <a:sym typeface="MS Outlook" panose="05010100010000000000" pitchFamily="2" charset="2"/>
              </a:rPr>
              <a:t> </a:t>
            </a:r>
            <a:r>
              <a:rPr lang="zh-CN" altLang="en-US" sz="3600" dirty="0">
                <a:solidFill>
                  <a:srgbClr val="FFFF00"/>
                </a:solidFill>
                <a:sym typeface="MS Outlook" panose="05010100010000000000" pitchFamily="2" charset="2"/>
              </a:rPr>
              <a:t> </a:t>
            </a:r>
            <a:r>
              <a:rPr lang="zh-CN" altLang="en-US" sz="3600" dirty="0">
                <a:solidFill>
                  <a:srgbClr val="FFFF00"/>
                </a:solidFill>
                <a:ea typeface="黑体" panose="02010609060101010101" pitchFamily="49" charset="-122"/>
                <a:sym typeface="MS Outlook" panose="05010100010000000000" pitchFamily="2" charset="2"/>
              </a:rPr>
              <a:t>注意</a:t>
            </a:r>
            <a:endParaRPr lang="en-US" altLang="zh-CN" sz="3200" dirty="0"/>
          </a:p>
          <a:p>
            <a:pPr algn="just">
              <a:lnSpc>
                <a:spcPct val="85000"/>
              </a:lnSpc>
              <a:spcBef>
                <a:spcPct val="45000"/>
              </a:spcBef>
            </a:pPr>
            <a:r>
              <a:rPr lang="zh-CN" altLang="en-US" sz="3200" dirty="0">
                <a:solidFill>
                  <a:srgbClr val="FFFF00"/>
                </a:solidFill>
              </a:rPr>
              <a:t>     *</a:t>
            </a:r>
            <a:r>
              <a:rPr lang="zh-CN" altLang="en-US" sz="3200" dirty="0"/>
              <a:t> </a:t>
            </a:r>
            <a:r>
              <a:rPr lang="zh-CN" altLang="en-US" sz="3200" u="sng" dirty="0">
                <a:solidFill>
                  <a:srgbClr val="FFFF00"/>
                </a:solidFill>
                <a:ea typeface="黑体" panose="02010609060101010101" pitchFamily="49" charset="-122"/>
              </a:rPr>
              <a:t>环境、状态的区别</a:t>
            </a:r>
            <a:r>
              <a:rPr lang="zh-CN" altLang="en-US" sz="3200" u="sng" dirty="0">
                <a:solidFill>
                  <a:srgbClr val="FFFF00"/>
                </a:solidFill>
              </a:rPr>
              <a:t>：</a:t>
            </a:r>
            <a:endParaRPr lang="zh-CN" altLang="en-US" sz="3200" u="sng" dirty="0">
              <a:solidFill>
                <a:srgbClr val="FFFF00"/>
              </a:solidFill>
            </a:endParaRPr>
          </a:p>
          <a:p>
            <a:pPr algn="just">
              <a:lnSpc>
                <a:spcPct val="85000"/>
              </a:lnSpc>
              <a:spcBef>
                <a:spcPct val="45000"/>
              </a:spcBef>
            </a:pPr>
            <a:r>
              <a:rPr lang="zh-CN" altLang="en-US" sz="3200" dirty="0"/>
              <a:t>            赋值改变状态，但不改变环境。</a:t>
            </a:r>
            <a:endParaRPr lang="zh-CN" altLang="en-US" sz="3200" dirty="0"/>
          </a:p>
        </p:txBody>
      </p:sp>
      <p:sp>
        <p:nvSpPr>
          <p:cNvPr id="1006595" name="Text Box 3"/>
          <p:cNvSpPr txBox="1">
            <a:spLocks noChangeArrowheads="1"/>
          </p:cNvSpPr>
          <p:nvPr/>
        </p:nvSpPr>
        <p:spPr bwMode="auto">
          <a:xfrm>
            <a:off x="419100" y="3221038"/>
            <a:ext cx="8705850" cy="25542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5000"/>
              </a:lnSpc>
              <a:spcBef>
                <a:spcPct val="55000"/>
              </a:spcBef>
            </a:pPr>
            <a:r>
              <a:rPr lang="zh-CN" altLang="en-US" sz="3200" dirty="0">
                <a:solidFill>
                  <a:srgbClr val="FFFF00"/>
                </a:solidFill>
              </a:rPr>
              <a:t>    * </a:t>
            </a:r>
            <a:r>
              <a:rPr lang="zh-CN" altLang="en-US" sz="3200" u="sng" dirty="0">
                <a:solidFill>
                  <a:srgbClr val="FFFF00"/>
                </a:solidFill>
              </a:rPr>
              <a:t> </a:t>
            </a:r>
            <a:r>
              <a:rPr lang="zh-CN" altLang="en-US" sz="3200" u="sng" dirty="0">
                <a:solidFill>
                  <a:srgbClr val="FFFF00"/>
                </a:solidFill>
                <a:ea typeface="黑体" panose="02010609060101010101" pitchFamily="49" charset="-122"/>
              </a:rPr>
              <a:t>环境与语言特性相关</a:t>
            </a:r>
            <a:r>
              <a:rPr lang="zh-CN" altLang="en-US" sz="3200" u="sng" dirty="0">
                <a:solidFill>
                  <a:srgbClr val="FFFF00"/>
                </a:solidFill>
              </a:rPr>
              <a:t>：</a:t>
            </a:r>
            <a:endParaRPr lang="zh-CN" altLang="en-US" sz="3200" u="sng" dirty="0">
              <a:solidFill>
                <a:srgbClr val="FFFF00"/>
              </a:solidFill>
            </a:endParaRPr>
          </a:p>
          <a:p>
            <a:pPr algn="just">
              <a:lnSpc>
                <a:spcPct val="85000"/>
              </a:lnSpc>
              <a:spcBef>
                <a:spcPct val="55000"/>
              </a:spcBef>
            </a:pPr>
            <a:r>
              <a:rPr lang="en-US" altLang="zh-CN" sz="3200" dirty="0"/>
              <a:t>         FORTRAN </a:t>
            </a:r>
            <a:r>
              <a:rPr lang="zh-CN" altLang="en-US" sz="3200" dirty="0"/>
              <a:t>完全静态环境；</a:t>
            </a:r>
            <a:endParaRPr lang="zh-CN" altLang="en-US" sz="3200" dirty="0"/>
          </a:p>
          <a:p>
            <a:pPr algn="just">
              <a:lnSpc>
                <a:spcPct val="85000"/>
              </a:lnSpc>
              <a:spcBef>
                <a:spcPct val="55000"/>
              </a:spcBef>
            </a:pPr>
            <a:r>
              <a:rPr lang="en-US" altLang="zh-CN" sz="3200" dirty="0"/>
              <a:t>         C，C++，</a:t>
            </a:r>
            <a:r>
              <a:rPr lang="en-US" altLang="zh-CN" sz="3200" dirty="0" err="1"/>
              <a:t>PASCAL，Ada</a:t>
            </a:r>
            <a:r>
              <a:rPr lang="zh-CN" altLang="en-US" sz="3200" dirty="0"/>
              <a:t>基于栈的环境；</a:t>
            </a:r>
            <a:endParaRPr lang="zh-CN" altLang="en-US" sz="3200" dirty="0"/>
          </a:p>
          <a:p>
            <a:pPr algn="just">
              <a:lnSpc>
                <a:spcPct val="85000"/>
              </a:lnSpc>
              <a:spcBef>
                <a:spcPct val="55000"/>
              </a:spcBef>
            </a:pPr>
            <a:r>
              <a:rPr lang="zh-CN" altLang="en-US" sz="3200" dirty="0"/>
              <a:t>         </a:t>
            </a:r>
            <a:r>
              <a:rPr lang="en-US" altLang="zh-CN" sz="3200" dirty="0"/>
              <a:t>LISP </a:t>
            </a:r>
            <a:r>
              <a:rPr lang="zh-CN" altLang="en-US" sz="3200" dirty="0"/>
              <a:t>完全动态环境。</a:t>
            </a:r>
            <a:endParaRPr lang="zh-CN" altLang="en-US" sz="3200" dirty="0"/>
          </a:p>
        </p:txBody>
      </p:sp>
      <p:sp>
        <p:nvSpPr>
          <p:cNvPr id="1006596" name="Text Box 4"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6594"/>
                                        </p:tgtEl>
                                        <p:attrNameLst>
                                          <p:attrName>style.visibility</p:attrName>
                                        </p:attrNameLst>
                                      </p:cBhvr>
                                      <p:to>
                                        <p:strVal val="visible"/>
                                      </p:to>
                                    </p:set>
                                    <p:anim calcmode="lin" valueType="num">
                                      <p:cBhvr additive="base">
                                        <p:cTn id="7" dur="500" fill="hold"/>
                                        <p:tgtEl>
                                          <p:spTgt spid="1006594"/>
                                        </p:tgtEl>
                                        <p:attrNameLst>
                                          <p:attrName>ppt_x</p:attrName>
                                        </p:attrNameLst>
                                      </p:cBhvr>
                                      <p:tavLst>
                                        <p:tav tm="0">
                                          <p:val>
                                            <p:strVal val="0-#ppt_w/2"/>
                                          </p:val>
                                        </p:tav>
                                        <p:tav tm="100000">
                                          <p:val>
                                            <p:strVal val="#ppt_x"/>
                                          </p:val>
                                        </p:tav>
                                      </p:tavLst>
                                    </p:anim>
                                    <p:anim calcmode="lin" valueType="num">
                                      <p:cBhvr additive="base">
                                        <p:cTn id="8" dur="500" fill="hold"/>
                                        <p:tgtEl>
                                          <p:spTgt spid="10065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6595"/>
                                        </p:tgtEl>
                                        <p:attrNameLst>
                                          <p:attrName>style.visibility</p:attrName>
                                        </p:attrNameLst>
                                      </p:cBhvr>
                                      <p:to>
                                        <p:strVal val="visible"/>
                                      </p:to>
                                    </p:set>
                                    <p:anim calcmode="lin" valueType="num">
                                      <p:cBhvr additive="base">
                                        <p:cTn id="13" dur="500" fill="hold"/>
                                        <p:tgtEl>
                                          <p:spTgt spid="1006595"/>
                                        </p:tgtEl>
                                        <p:attrNameLst>
                                          <p:attrName>ppt_x</p:attrName>
                                        </p:attrNameLst>
                                      </p:cBhvr>
                                      <p:tavLst>
                                        <p:tav tm="0">
                                          <p:val>
                                            <p:strVal val="0-#ppt_w/2"/>
                                          </p:val>
                                        </p:tav>
                                        <p:tav tm="100000">
                                          <p:val>
                                            <p:strVal val="#ppt_x"/>
                                          </p:val>
                                        </p:tav>
                                      </p:tavLst>
                                    </p:anim>
                                    <p:anim calcmode="lin" valueType="num">
                                      <p:cBhvr additive="base">
                                        <p:cTn id="14" dur="500" fill="hold"/>
                                        <p:tgtEl>
                                          <p:spTgt spid="1006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4" grpId="0" autoUpdateAnimBg="0"/>
      <p:bldP spid="100659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81" name="Text Box 5"/>
          <p:cNvSpPr txBox="1">
            <a:spLocks noChangeArrowheads="1"/>
          </p:cNvSpPr>
          <p:nvPr/>
        </p:nvSpPr>
        <p:spPr bwMode="auto">
          <a:xfrm>
            <a:off x="2895600" y="2457450"/>
            <a:ext cx="6057900" cy="11144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30000"/>
              </a:spcBef>
            </a:pPr>
            <a:r>
              <a:rPr lang="zh-CN" altLang="en-US"/>
              <a:t>  </a:t>
            </a:r>
            <a:r>
              <a:rPr lang="zh-CN" altLang="en-US" sz="3200">
                <a:solidFill>
                  <a:srgbClr val="66FFFF"/>
                </a:solidFill>
              </a:rPr>
              <a:t>完全静态环境</a:t>
            </a:r>
            <a:endParaRPr lang="zh-CN" altLang="en-US" sz="3200">
              <a:solidFill>
                <a:srgbClr val="66FFFF"/>
              </a:solidFill>
            </a:endParaRPr>
          </a:p>
          <a:p>
            <a:pPr algn="l">
              <a:lnSpc>
                <a:spcPct val="90000"/>
              </a:lnSpc>
              <a:spcBef>
                <a:spcPct val="30000"/>
              </a:spcBef>
            </a:pPr>
            <a:r>
              <a:rPr lang="zh-CN" altLang="en-US" sz="2800">
                <a:solidFill>
                  <a:srgbClr val="66FFFF"/>
                </a:solidFill>
              </a:rPr>
              <a:t> </a:t>
            </a:r>
            <a:r>
              <a:rPr lang="zh-CN" altLang="en-US" sz="3200"/>
              <a:t>( </a:t>
            </a:r>
            <a:r>
              <a:rPr lang="en-US" altLang="zh-CN" sz="3200"/>
              <a:t>full static environment )</a:t>
            </a:r>
            <a:endParaRPr lang="en-US" altLang="zh-CN" sz="3200"/>
          </a:p>
        </p:txBody>
      </p:sp>
      <p:sp>
        <p:nvSpPr>
          <p:cNvPr id="894982" name="Text Box 6"/>
          <p:cNvSpPr txBox="1">
            <a:spLocks noChangeArrowheads="1"/>
          </p:cNvSpPr>
          <p:nvPr/>
        </p:nvSpPr>
        <p:spPr bwMode="auto">
          <a:xfrm>
            <a:off x="2762250" y="5129213"/>
            <a:ext cx="6191250" cy="13112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t>  </a:t>
            </a:r>
            <a:r>
              <a:rPr lang="zh-CN" altLang="en-US" sz="3200">
                <a:solidFill>
                  <a:srgbClr val="66FFFF"/>
                </a:solidFill>
              </a:rPr>
              <a:t>完全动态环境</a:t>
            </a:r>
            <a:endParaRPr lang="zh-CN" altLang="en-US" sz="3200">
              <a:solidFill>
                <a:srgbClr val="66FFFF"/>
              </a:solidFill>
            </a:endParaRPr>
          </a:p>
          <a:p>
            <a:pPr algn="l">
              <a:spcBef>
                <a:spcPct val="50000"/>
              </a:spcBef>
            </a:pPr>
            <a:r>
              <a:rPr lang="zh-CN" altLang="en-US" sz="3200">
                <a:solidFill>
                  <a:srgbClr val="66FFFF"/>
                </a:solidFill>
              </a:rPr>
              <a:t> </a:t>
            </a:r>
            <a:r>
              <a:rPr lang="zh-CN" altLang="en-US" sz="3200"/>
              <a:t>( </a:t>
            </a:r>
            <a:r>
              <a:rPr lang="en-US" altLang="zh-CN" sz="3200"/>
              <a:t>full dynamic environment )</a:t>
            </a:r>
            <a:endParaRPr lang="en-US" altLang="zh-CN" sz="3200"/>
          </a:p>
        </p:txBody>
      </p:sp>
      <p:sp>
        <p:nvSpPr>
          <p:cNvPr id="894983" name="Text Box 7"/>
          <p:cNvSpPr txBox="1">
            <a:spLocks noChangeArrowheads="1"/>
          </p:cNvSpPr>
          <p:nvPr/>
        </p:nvSpPr>
        <p:spPr bwMode="auto">
          <a:xfrm>
            <a:off x="2895600" y="3871913"/>
            <a:ext cx="6057900" cy="10429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35000"/>
              </a:spcBef>
            </a:pPr>
            <a:r>
              <a:rPr lang="zh-CN" altLang="en-US" sz="2800">
                <a:solidFill>
                  <a:srgbClr val="66FFFF"/>
                </a:solidFill>
              </a:rPr>
              <a:t> </a:t>
            </a:r>
            <a:r>
              <a:rPr lang="zh-CN" altLang="en-US" sz="3200">
                <a:solidFill>
                  <a:srgbClr val="66FFFF"/>
                </a:solidFill>
              </a:rPr>
              <a:t>基于栈的环境</a:t>
            </a:r>
            <a:endParaRPr lang="zh-CN" altLang="en-US" sz="3200">
              <a:solidFill>
                <a:srgbClr val="66FFFF"/>
              </a:solidFill>
            </a:endParaRPr>
          </a:p>
          <a:p>
            <a:pPr algn="l">
              <a:lnSpc>
                <a:spcPct val="80000"/>
              </a:lnSpc>
              <a:spcBef>
                <a:spcPct val="35000"/>
              </a:spcBef>
            </a:pPr>
            <a:r>
              <a:rPr lang="zh-CN" altLang="en-US" sz="3200">
                <a:solidFill>
                  <a:srgbClr val="66FFFF"/>
                </a:solidFill>
              </a:rPr>
              <a:t> </a:t>
            </a:r>
            <a:r>
              <a:rPr lang="zh-CN" altLang="en-US" sz="3200"/>
              <a:t>( </a:t>
            </a:r>
            <a:r>
              <a:rPr lang="en-US" altLang="zh-CN" sz="3200"/>
              <a:t>stack_based environment )</a:t>
            </a:r>
            <a:endParaRPr lang="en-US" altLang="zh-CN" sz="3200"/>
          </a:p>
        </p:txBody>
      </p:sp>
      <p:grpSp>
        <p:nvGrpSpPr>
          <p:cNvPr id="894995" name="Group 19"/>
          <p:cNvGrpSpPr/>
          <p:nvPr/>
        </p:nvGrpSpPr>
        <p:grpSpPr bwMode="auto">
          <a:xfrm>
            <a:off x="514350" y="2609850"/>
            <a:ext cx="2286000" cy="3736975"/>
            <a:chOff x="-12" y="888"/>
            <a:chExt cx="1440" cy="2402"/>
          </a:xfrm>
        </p:grpSpPr>
        <p:sp>
          <p:nvSpPr>
            <p:cNvPr id="894980" name="Text Box 4"/>
            <p:cNvSpPr txBox="1">
              <a:spLocks noChangeArrowheads="1"/>
            </p:cNvSpPr>
            <p:nvPr/>
          </p:nvSpPr>
          <p:spPr bwMode="auto">
            <a:xfrm>
              <a:off x="-12" y="1866"/>
              <a:ext cx="1296" cy="37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运行环境</a:t>
              </a:r>
              <a:endParaRPr lang="zh-CN" altLang="en-US" sz="3200"/>
            </a:p>
          </p:txBody>
        </p:sp>
        <p:sp>
          <p:nvSpPr>
            <p:cNvPr id="894984" name="AutoShape 8"/>
            <p:cNvSpPr/>
            <p:nvPr/>
          </p:nvSpPr>
          <p:spPr bwMode="auto">
            <a:xfrm>
              <a:off x="1296" y="888"/>
              <a:ext cx="132" cy="2402"/>
            </a:xfrm>
            <a:prstGeom prst="leftBrace">
              <a:avLst>
                <a:gd name="adj1" fmla="val 151641"/>
                <a:gd name="adj2" fmla="val 50000"/>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4996" name="Text Box 20"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latin typeface="华文新魏" panose="02010800040101010101" pitchFamily="2" charset="-122"/>
                <a:ea typeface="华文新魏" panose="02010800040101010101" pitchFamily="2" charset="-122"/>
              </a:rPr>
              <a:t>7</a:t>
            </a:r>
            <a:r>
              <a:rPr lang="en-US" altLang="zh-CN"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894997" name="Text Box 21"/>
          <p:cNvSpPr txBox="1">
            <a:spLocks noChangeArrowheads="1"/>
          </p:cNvSpPr>
          <p:nvPr/>
        </p:nvSpPr>
        <p:spPr bwMode="auto">
          <a:xfrm>
            <a:off x="400050" y="590550"/>
            <a:ext cx="8420100" cy="182819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rgbClr val="00FFFF"/>
              </a:buClr>
              <a:buSzPct val="115000"/>
              <a:buFont typeface="Wingdings" panose="05000000000000000000" pitchFamily="2" charset="2"/>
              <a:buChar char="§"/>
            </a:pPr>
            <a:r>
              <a:rPr lang="zh-CN" altLang="en-US" sz="3200" dirty="0">
                <a:solidFill>
                  <a:srgbClr val="FFFF00"/>
                </a:solidFill>
              </a:rPr>
              <a:t>  </a:t>
            </a:r>
            <a:r>
              <a:rPr lang="zh-CN" altLang="en-US" sz="3600" dirty="0">
                <a:solidFill>
                  <a:srgbClr val="FFFF00"/>
                </a:solidFill>
              </a:rPr>
              <a:t>运行环境</a:t>
            </a:r>
            <a:endParaRPr lang="zh-CN" altLang="en-US" sz="3600" dirty="0">
              <a:solidFill>
                <a:srgbClr val="FFFF00"/>
              </a:solidFill>
            </a:endParaRPr>
          </a:p>
          <a:p>
            <a:pPr algn="l">
              <a:buClr>
                <a:srgbClr val="FFFF00"/>
              </a:buClr>
              <a:buSzPct val="115000"/>
              <a:buFontTx/>
              <a:buNone/>
            </a:pPr>
            <a:r>
              <a:rPr lang="zh-CN" altLang="en-US" sz="3200" dirty="0">
                <a:solidFill>
                  <a:srgbClr val="FFFF00"/>
                </a:solidFill>
              </a:rPr>
              <a:t>        </a:t>
            </a:r>
            <a:r>
              <a:rPr lang="zh-CN" altLang="en-US" sz="3200" dirty="0"/>
              <a:t>指目标计算机的</a:t>
            </a:r>
            <a:r>
              <a:rPr lang="zh-CN" altLang="en-US" sz="3200" dirty="0">
                <a:solidFill>
                  <a:srgbClr val="00FF00"/>
                </a:solidFill>
              </a:rPr>
              <a:t>寄存器及存储器</a:t>
            </a:r>
            <a:r>
              <a:rPr lang="zh-CN" altLang="en-US" sz="3200" dirty="0"/>
              <a:t>结构，用</a:t>
            </a:r>
            <a:endParaRPr lang="zh-CN" altLang="en-US" sz="3200" dirty="0"/>
          </a:p>
          <a:p>
            <a:pPr algn="l">
              <a:buClr>
                <a:srgbClr val="FFFF00"/>
              </a:buClr>
              <a:buSzPct val="115000"/>
              <a:buFontTx/>
              <a:buNone/>
            </a:pPr>
            <a:r>
              <a:rPr lang="zh-CN" altLang="en-US" sz="3200" dirty="0"/>
              <a:t>来管理存储器并保存执行过程所需的信息。</a:t>
            </a:r>
            <a:r>
              <a:rPr lang="zh-CN" altLang="en-US" sz="3200" dirty="0">
                <a:solidFill>
                  <a:srgbClr val="FFFF00"/>
                </a:solidFill>
              </a:rPr>
              <a:t>   </a:t>
            </a:r>
            <a:endParaRPr lang="zh-CN" altLang="en-US" sz="3200" dirty="0">
              <a:solidFill>
                <a:srgbClr val="FFFF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4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94981"/>
                                        </p:tgtEl>
                                        <p:attrNameLst>
                                          <p:attrName>style.visibility</p:attrName>
                                        </p:attrNameLst>
                                      </p:cBhvr>
                                      <p:to>
                                        <p:strVal val="visible"/>
                                      </p:to>
                                    </p:set>
                                    <p:animEffect transition="in" filter="wipe(left)">
                                      <p:cBhvr>
                                        <p:cTn id="11" dur="500"/>
                                        <p:tgtEl>
                                          <p:spTgt spid="894981"/>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894983"/>
                                        </p:tgtEl>
                                        <p:attrNameLst>
                                          <p:attrName>style.visibility</p:attrName>
                                        </p:attrNameLst>
                                      </p:cBhvr>
                                      <p:to>
                                        <p:strVal val="visible"/>
                                      </p:to>
                                    </p:set>
                                    <p:animEffect transition="in" filter="slide(fromLeft)">
                                      <p:cBhvr>
                                        <p:cTn id="16" dur="500"/>
                                        <p:tgtEl>
                                          <p:spTgt spid="89498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894982"/>
                                        </p:tgtEl>
                                        <p:attrNameLst>
                                          <p:attrName>style.visibility</p:attrName>
                                        </p:attrNameLst>
                                      </p:cBhvr>
                                      <p:to>
                                        <p:strVal val="visible"/>
                                      </p:to>
                                    </p:set>
                                    <p:animEffect transition="in" filter="slide(fromLeft)">
                                      <p:cBhvr>
                                        <p:cTn id="21" dur="500"/>
                                        <p:tgtEl>
                                          <p:spTgt spid="894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1" grpId="0" autoUpdateAnimBg="0"/>
      <p:bldP spid="894982" grpId="0" autoUpdateAnimBg="0"/>
      <p:bldP spid="89498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ChangeArrowheads="1"/>
          </p:cNvSpPr>
          <p:nvPr/>
        </p:nvSpPr>
        <p:spPr bwMode="auto">
          <a:xfrm>
            <a:off x="1976438" y="2271713"/>
            <a:ext cx="9144000" cy="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08643" name="Rectangle 3"/>
          <p:cNvSpPr>
            <a:spLocks noChangeArrowheads="1"/>
          </p:cNvSpPr>
          <p:nvPr/>
        </p:nvSpPr>
        <p:spPr bwMode="auto">
          <a:xfrm>
            <a:off x="3135313" y="2882900"/>
            <a:ext cx="1428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wrap="none" lIns="0" tIns="0" rIns="0" bIns="0">
            <a:spAutoFit/>
          </a:bodyPr>
          <a:lstStyle/>
          <a:p>
            <a:r>
              <a:rPr lang="zh-CN" altLang="en-US" sz="2800">
                <a:solidFill>
                  <a:srgbClr val="66FFFF"/>
                </a:solidFill>
                <a:latin typeface="宋体" panose="02010600030101010101" pitchFamily="2" charset="-122"/>
              </a:rPr>
              <a:t>目标代码</a:t>
            </a:r>
            <a:endParaRPr lang="zh-CN" altLang="en-US" sz="2800">
              <a:solidFill>
                <a:srgbClr val="66FFFF"/>
              </a:solidFill>
            </a:endParaRPr>
          </a:p>
        </p:txBody>
      </p:sp>
      <p:sp>
        <p:nvSpPr>
          <p:cNvPr id="1008644" name="Rectangle 4"/>
          <p:cNvSpPr>
            <a:spLocks noChangeArrowheads="1"/>
          </p:cNvSpPr>
          <p:nvPr/>
        </p:nvSpPr>
        <p:spPr bwMode="auto">
          <a:xfrm>
            <a:off x="3141663" y="3455988"/>
            <a:ext cx="1428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wrap="none" lIns="0" tIns="0" rIns="0" bIns="0">
            <a:spAutoFit/>
          </a:bodyPr>
          <a:lstStyle/>
          <a:p>
            <a:r>
              <a:rPr lang="zh-CN" altLang="en-US" sz="2800">
                <a:solidFill>
                  <a:srgbClr val="66FFFF"/>
                </a:solidFill>
                <a:latin typeface="宋体" panose="02010600030101010101" pitchFamily="2" charset="-122"/>
              </a:rPr>
              <a:t>静态数据</a:t>
            </a:r>
            <a:endParaRPr lang="zh-CN" altLang="en-US" sz="2800">
              <a:solidFill>
                <a:srgbClr val="66FFFF"/>
              </a:solidFill>
            </a:endParaRPr>
          </a:p>
        </p:txBody>
      </p:sp>
      <p:sp>
        <p:nvSpPr>
          <p:cNvPr id="1008645" name="Rectangle 5"/>
          <p:cNvSpPr>
            <a:spLocks noChangeArrowheads="1"/>
          </p:cNvSpPr>
          <p:nvPr/>
        </p:nvSpPr>
        <p:spPr bwMode="auto">
          <a:xfrm>
            <a:off x="3619500" y="3992563"/>
            <a:ext cx="3571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wrap="none" lIns="0" tIns="0" rIns="0" bIns="0">
            <a:spAutoFit/>
          </a:bodyPr>
          <a:lstStyle/>
          <a:p>
            <a:r>
              <a:rPr lang="zh-CN" altLang="en-US" sz="2800">
                <a:solidFill>
                  <a:srgbClr val="66FFFF"/>
                </a:solidFill>
                <a:latin typeface="宋体" panose="02010600030101010101" pitchFamily="2" charset="-122"/>
              </a:rPr>
              <a:t>栈</a:t>
            </a:r>
            <a:endParaRPr lang="zh-CN" altLang="en-US" sz="2800">
              <a:solidFill>
                <a:srgbClr val="66FFFF"/>
              </a:solidFill>
            </a:endParaRPr>
          </a:p>
        </p:txBody>
      </p:sp>
      <p:sp>
        <p:nvSpPr>
          <p:cNvPr id="1008646" name="Rectangle 6"/>
          <p:cNvSpPr>
            <a:spLocks noChangeArrowheads="1"/>
          </p:cNvSpPr>
          <p:nvPr/>
        </p:nvSpPr>
        <p:spPr bwMode="auto">
          <a:xfrm>
            <a:off x="3568700" y="5888038"/>
            <a:ext cx="3571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wrap="none" lIns="0" tIns="0" rIns="0" bIns="0">
            <a:spAutoFit/>
          </a:bodyPr>
          <a:lstStyle/>
          <a:p>
            <a:r>
              <a:rPr lang="zh-CN" altLang="en-US" sz="2800">
                <a:solidFill>
                  <a:srgbClr val="66FFFF"/>
                </a:solidFill>
                <a:latin typeface="宋体" panose="02010600030101010101" pitchFamily="2" charset="-122"/>
              </a:rPr>
              <a:t>堆</a:t>
            </a:r>
            <a:endParaRPr lang="zh-CN" altLang="en-US" sz="2800">
              <a:solidFill>
                <a:srgbClr val="66FFFF"/>
              </a:solidFill>
            </a:endParaRPr>
          </a:p>
        </p:txBody>
      </p:sp>
      <p:sp>
        <p:nvSpPr>
          <p:cNvPr id="1008647" name="Line 7"/>
          <p:cNvSpPr>
            <a:spLocks noChangeShapeType="1"/>
          </p:cNvSpPr>
          <p:nvPr/>
        </p:nvSpPr>
        <p:spPr bwMode="auto">
          <a:xfrm>
            <a:off x="3770313" y="4486275"/>
            <a:ext cx="0" cy="449263"/>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8648" name="Line 8"/>
          <p:cNvSpPr>
            <a:spLocks noChangeShapeType="1"/>
          </p:cNvSpPr>
          <p:nvPr/>
        </p:nvSpPr>
        <p:spPr bwMode="auto">
          <a:xfrm rot="10800000">
            <a:off x="3759200" y="5402263"/>
            <a:ext cx="0" cy="449262"/>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8649" name="Text Box 9"/>
          <p:cNvSpPr txBox="1">
            <a:spLocks noChangeArrowheads="1"/>
          </p:cNvSpPr>
          <p:nvPr/>
        </p:nvSpPr>
        <p:spPr bwMode="auto">
          <a:xfrm>
            <a:off x="4076700" y="1265238"/>
            <a:ext cx="3848100"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graphicFrame>
        <p:nvGraphicFramePr>
          <p:cNvPr id="1008650" name="Group 10"/>
          <p:cNvGraphicFramePr>
            <a:graphicFrameLocks noGrp="1"/>
          </p:cNvGraphicFramePr>
          <p:nvPr/>
        </p:nvGraphicFramePr>
        <p:xfrm>
          <a:off x="2266950" y="2803525"/>
          <a:ext cx="3105150" cy="3536188"/>
        </p:xfrm>
        <a:graphic>
          <a:graphicData uri="http://schemas.openxmlformats.org/drawingml/2006/table">
            <a:tbl>
              <a:tblPr/>
              <a:tblGrid>
                <a:gridCol w="3105150"/>
              </a:tblGrid>
              <a:tr h="506413">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a:noFill/>
                    </a:lnTlToBr>
                    <a:lnBlToTr>
                      <a:noFill/>
                    </a:lnBlToTr>
                    <a:noFill/>
                  </a:tcPr>
                </a:tc>
              </a:tr>
              <a:tr h="622300">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a:noFill/>
                    </a:lnTlToBr>
                    <a:lnBlToTr>
                      <a:noFill/>
                    </a:lnBlToTr>
                    <a:noFill/>
                  </a:tcPr>
                </a:tc>
              </a:tr>
              <a:tr h="2295525">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a:noFill/>
                    </a:lnTlToBr>
                    <a:lnBlToTr>
                      <a:noFill/>
                    </a:lnBlToTr>
                    <a:noFill/>
                  </a:tcPr>
                </a:tc>
              </a:tr>
            </a:tbl>
          </a:graphicData>
        </a:graphic>
      </p:graphicFrame>
      <p:grpSp>
        <p:nvGrpSpPr>
          <p:cNvPr id="1008660" name="Group 20"/>
          <p:cNvGrpSpPr/>
          <p:nvPr/>
        </p:nvGrpSpPr>
        <p:grpSpPr bwMode="auto">
          <a:xfrm>
            <a:off x="5473700" y="2803525"/>
            <a:ext cx="2324100" cy="1312863"/>
            <a:chOff x="3888" y="1138"/>
            <a:chExt cx="1464" cy="1092"/>
          </a:xfrm>
        </p:grpSpPr>
        <p:sp>
          <p:nvSpPr>
            <p:cNvPr id="1008661" name="AutoShape 21"/>
            <p:cNvSpPr/>
            <p:nvPr/>
          </p:nvSpPr>
          <p:spPr bwMode="auto">
            <a:xfrm>
              <a:off x="3888" y="1138"/>
              <a:ext cx="168" cy="998"/>
            </a:xfrm>
            <a:prstGeom prst="rightBrace">
              <a:avLst>
                <a:gd name="adj1" fmla="val 49504"/>
                <a:gd name="adj2" fmla="val 50000"/>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8662" name="Text Box 22"/>
            <p:cNvSpPr txBox="1">
              <a:spLocks noChangeArrowheads="1"/>
            </p:cNvSpPr>
            <p:nvPr/>
          </p:nvSpPr>
          <p:spPr bwMode="auto">
            <a:xfrm>
              <a:off x="4056" y="1424"/>
              <a:ext cx="1296" cy="80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35000"/>
                </a:spcBef>
              </a:pPr>
              <a:r>
                <a:rPr lang="zh-CN" altLang="en-US" sz="2800">
                  <a:ea typeface="黑体" panose="02010609060101010101" pitchFamily="49" charset="-122"/>
                </a:rPr>
                <a:t>固定长度</a:t>
              </a:r>
              <a:endParaRPr lang="zh-CN" altLang="en-US" sz="2800">
                <a:ea typeface="黑体" panose="02010609060101010101" pitchFamily="49" charset="-122"/>
              </a:endParaRPr>
            </a:p>
            <a:p>
              <a:pPr>
                <a:lnSpc>
                  <a:spcPct val="85000"/>
                </a:lnSpc>
                <a:spcBef>
                  <a:spcPct val="35000"/>
                </a:spcBef>
              </a:pPr>
              <a:r>
                <a:rPr lang="zh-CN" altLang="en-US" sz="2800">
                  <a:ea typeface="黑体" panose="02010609060101010101" pitchFamily="49" charset="-122"/>
                </a:rPr>
                <a:t>编译确定</a:t>
              </a:r>
              <a:endParaRPr lang="zh-CN" altLang="en-US" sz="2800">
                <a:ea typeface="黑体" panose="02010609060101010101" pitchFamily="49" charset="-122"/>
              </a:endParaRPr>
            </a:p>
          </p:txBody>
        </p:sp>
      </p:grpSp>
      <p:sp>
        <p:nvSpPr>
          <p:cNvPr id="1008663" name="Text Box 23"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1008664" name="Rectangle 24"/>
          <p:cNvSpPr>
            <a:spLocks noChangeArrowheads="1"/>
          </p:cNvSpPr>
          <p:nvPr/>
        </p:nvSpPr>
        <p:spPr bwMode="auto">
          <a:xfrm>
            <a:off x="457200" y="1265238"/>
            <a:ext cx="8269288" cy="110953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0"/>
              </a:spcBef>
            </a:pPr>
            <a:r>
              <a:rPr lang="zh-CN" altLang="en-US" sz="3200" dirty="0">
                <a:latin typeface="宋体" panose="02010600030101010101" pitchFamily="2" charset="-122"/>
              </a:rPr>
              <a:t>    运行时，系统为目标程序分配的存储空间按用途可划分为下面几个部分：</a:t>
            </a:r>
            <a:endParaRPr lang="zh-CN" altLang="en-US" sz="3200" dirty="0">
              <a:latin typeface="宋体" panose="02010600030101010101" pitchFamily="2" charset="-122"/>
            </a:endParaRPr>
          </a:p>
        </p:txBody>
      </p:sp>
      <p:sp>
        <p:nvSpPr>
          <p:cNvPr id="1008665" name="Rectangle 25"/>
          <p:cNvSpPr>
            <a:spLocks noChangeArrowheads="1"/>
          </p:cNvSpPr>
          <p:nvPr/>
        </p:nvSpPr>
        <p:spPr bwMode="auto">
          <a:xfrm>
            <a:off x="417512" y="323850"/>
            <a:ext cx="73548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3200" b="1">
                <a:solidFill>
                  <a:schemeClr val="tx1"/>
                </a:solidFill>
                <a:latin typeface="楷体_GB2312" pitchFamily="49" charset="-122"/>
                <a:ea typeface="楷体_GB2312" pitchFamily="49" charset="-122"/>
              </a:defRPr>
            </a:lvl1pPr>
            <a:lvl2pPr>
              <a:spcBef>
                <a:spcPct val="0"/>
              </a:spcBef>
              <a:defRPr kumimoji="1" sz="3200" b="1">
                <a:solidFill>
                  <a:schemeClr val="tx1"/>
                </a:solidFill>
                <a:latin typeface="楷体_GB2312" pitchFamily="49" charset="-122"/>
                <a:ea typeface="楷体_GB2312" pitchFamily="49" charset="-122"/>
              </a:defRPr>
            </a:lvl2pPr>
            <a:lvl3pPr>
              <a:spcBef>
                <a:spcPct val="0"/>
              </a:spcBef>
              <a:defRPr kumimoji="1" sz="3200" b="1">
                <a:solidFill>
                  <a:schemeClr val="tx1"/>
                </a:solidFill>
                <a:latin typeface="楷体_GB2312" pitchFamily="49" charset="-122"/>
                <a:ea typeface="楷体_GB2312" pitchFamily="49" charset="-122"/>
              </a:defRPr>
            </a:lvl3pPr>
            <a:lvl4pPr>
              <a:spcBef>
                <a:spcPct val="0"/>
              </a:spcBef>
              <a:defRPr kumimoji="1" sz="3200" b="1">
                <a:solidFill>
                  <a:schemeClr val="tx1"/>
                </a:solidFill>
                <a:latin typeface="楷体_GB2312" pitchFamily="49" charset="-122"/>
                <a:ea typeface="楷体_GB2312" pitchFamily="49" charset="-122"/>
              </a:defRPr>
            </a:lvl4pPr>
            <a:lvl5pPr>
              <a:spcBef>
                <a:spcPct val="0"/>
              </a:spcBef>
              <a:defRPr kumimoji="1" sz="3200" b="1">
                <a:solidFill>
                  <a:schemeClr val="tx1"/>
                </a:solidFill>
                <a:latin typeface="楷体_GB2312" pitchFamily="49" charset="-122"/>
                <a:ea typeface="楷体_GB2312" pitchFamily="49" charset="-122"/>
              </a:defRPr>
            </a:lvl5pPr>
            <a:lvl6pPr marL="457200" algn="ctr" fontAlgn="base">
              <a:spcBef>
                <a:spcPct val="0"/>
              </a:spcBef>
              <a:spcAft>
                <a:spcPct val="0"/>
              </a:spcAft>
              <a:defRPr kumimoji="1" sz="3200" b="1">
                <a:solidFill>
                  <a:schemeClr val="tx1"/>
                </a:solidFill>
                <a:latin typeface="楷体_GB2312" pitchFamily="49" charset="-122"/>
                <a:ea typeface="楷体_GB2312" pitchFamily="49" charset="-122"/>
              </a:defRPr>
            </a:lvl6pPr>
            <a:lvl7pPr marL="914400" algn="ctr" fontAlgn="base">
              <a:spcBef>
                <a:spcPct val="0"/>
              </a:spcBef>
              <a:spcAft>
                <a:spcPct val="0"/>
              </a:spcAft>
              <a:defRPr kumimoji="1" sz="3200" b="1">
                <a:solidFill>
                  <a:schemeClr val="tx1"/>
                </a:solidFill>
                <a:latin typeface="楷体_GB2312" pitchFamily="49" charset="-122"/>
                <a:ea typeface="楷体_GB2312" pitchFamily="49" charset="-122"/>
              </a:defRPr>
            </a:lvl7pPr>
            <a:lvl8pPr marL="1371600" algn="ctr" fontAlgn="base">
              <a:spcBef>
                <a:spcPct val="0"/>
              </a:spcBef>
              <a:spcAft>
                <a:spcPct val="0"/>
              </a:spcAft>
              <a:defRPr kumimoji="1" sz="3200" b="1">
                <a:solidFill>
                  <a:schemeClr val="tx1"/>
                </a:solidFill>
                <a:latin typeface="楷体_GB2312" pitchFamily="49" charset="-122"/>
                <a:ea typeface="楷体_GB2312" pitchFamily="49" charset="-122"/>
              </a:defRPr>
            </a:lvl8pPr>
            <a:lvl9pPr marL="1828800" algn="ctr" fontAlgn="base">
              <a:spcBef>
                <a:spcPct val="0"/>
              </a:spcBef>
              <a:spcAft>
                <a:spcPct val="0"/>
              </a:spcAft>
              <a:defRPr kumimoji="1" sz="3200" b="1">
                <a:solidFill>
                  <a:schemeClr val="tx1"/>
                </a:solidFill>
                <a:latin typeface="楷体_GB2312" pitchFamily="49" charset="-122"/>
                <a:ea typeface="楷体_GB2312" pitchFamily="49" charset="-122"/>
              </a:defRPr>
            </a:lvl9pPr>
          </a:lstStyle>
          <a:p>
            <a:pPr marL="457200" indent="-457200" algn="l" eaLnBrk="1" hangingPunct="1">
              <a:buClr>
                <a:srgbClr val="FFFF00"/>
              </a:buClr>
              <a:buSzPct val="75000"/>
              <a:buFont typeface="Wingdings" panose="05000000000000000000" pitchFamily="2" charset="2"/>
              <a:buChar char="l"/>
            </a:pPr>
            <a:r>
              <a:rPr lang="zh-CN" altLang="en-US" dirty="0">
                <a:solidFill>
                  <a:srgbClr val="FFFF00"/>
                </a:solidFill>
                <a:latin typeface="黑体" panose="02010609060101010101" pitchFamily="49" charset="-122"/>
                <a:ea typeface="黑体" panose="02010609060101010101" pitchFamily="49" charset="-122"/>
              </a:rPr>
              <a:t>运行环境与存储组织</a:t>
            </a:r>
            <a:endParaRPr lang="zh-CN" altLang="en-US" dirty="0">
              <a:solidFill>
                <a:srgbClr val="FFFF00"/>
              </a:solidFill>
              <a:latin typeface="黑体" panose="02010609060101010101" pitchFamily="49" charset="-122"/>
              <a:ea typeface="黑体" panose="02010609060101010101" pitchFamily="49" charset="-122"/>
            </a:endParaRPr>
          </a:p>
        </p:txBody>
      </p:sp>
      <p:sp>
        <p:nvSpPr>
          <p:cNvPr id="1008666" name="Line 26"/>
          <p:cNvSpPr>
            <a:spLocks noChangeShapeType="1"/>
          </p:cNvSpPr>
          <p:nvPr/>
        </p:nvSpPr>
        <p:spPr bwMode="auto">
          <a:xfrm>
            <a:off x="2266950" y="4486275"/>
            <a:ext cx="3105150"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8667" name="Line 27"/>
          <p:cNvSpPr>
            <a:spLocks noChangeShapeType="1"/>
          </p:cNvSpPr>
          <p:nvPr/>
        </p:nvSpPr>
        <p:spPr bwMode="auto">
          <a:xfrm>
            <a:off x="2266950" y="5844786"/>
            <a:ext cx="3105150"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08668" name="Group 28"/>
          <p:cNvGrpSpPr/>
          <p:nvPr/>
        </p:nvGrpSpPr>
        <p:grpSpPr bwMode="auto">
          <a:xfrm>
            <a:off x="5473700" y="4116388"/>
            <a:ext cx="2324100" cy="2198687"/>
            <a:chOff x="3888" y="1138"/>
            <a:chExt cx="1464" cy="998"/>
          </a:xfrm>
        </p:grpSpPr>
        <p:sp>
          <p:nvSpPr>
            <p:cNvPr id="1008669" name="AutoShape 29"/>
            <p:cNvSpPr/>
            <p:nvPr/>
          </p:nvSpPr>
          <p:spPr bwMode="auto">
            <a:xfrm>
              <a:off x="3888" y="1138"/>
              <a:ext cx="168" cy="998"/>
            </a:xfrm>
            <a:prstGeom prst="rightBrace">
              <a:avLst>
                <a:gd name="adj1" fmla="val 49504"/>
                <a:gd name="adj2" fmla="val 50000"/>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8670" name="Text Box 30"/>
            <p:cNvSpPr txBox="1">
              <a:spLocks noChangeArrowheads="1"/>
            </p:cNvSpPr>
            <p:nvPr/>
          </p:nvSpPr>
          <p:spPr bwMode="auto">
            <a:xfrm>
              <a:off x="4056" y="1424"/>
              <a:ext cx="1296" cy="44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35000"/>
                </a:spcBef>
              </a:pPr>
              <a:r>
                <a:rPr lang="zh-CN" altLang="en-US" sz="2800">
                  <a:ea typeface="黑体" panose="02010609060101010101" pitchFamily="49" charset="-122"/>
                </a:rPr>
                <a:t>动态</a:t>
              </a:r>
              <a:endParaRPr lang="zh-CN" altLang="en-US" sz="2800">
                <a:ea typeface="黑体" panose="02010609060101010101" pitchFamily="49" charset="-122"/>
              </a:endParaRPr>
            </a:p>
            <a:p>
              <a:pPr>
                <a:lnSpc>
                  <a:spcPct val="85000"/>
                </a:lnSpc>
                <a:spcBef>
                  <a:spcPct val="35000"/>
                </a:spcBef>
              </a:pPr>
              <a:r>
                <a:rPr lang="zh-CN" altLang="en-US" sz="2800">
                  <a:ea typeface="黑体" panose="02010609060101010101" pitchFamily="49" charset="-122"/>
                </a:rPr>
                <a:t>数据区</a:t>
              </a:r>
              <a:endParaRPr lang="zh-CN" altLang="en-US" sz="2800">
                <a:ea typeface="黑体" panose="02010609060101010101" pitchFamily="49"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8660"/>
                                        </p:tgtEl>
                                        <p:attrNameLst>
                                          <p:attrName>style.visibility</p:attrName>
                                        </p:attrNameLst>
                                      </p:cBhvr>
                                      <p:to>
                                        <p:strVal val="visible"/>
                                      </p:to>
                                    </p:set>
                                    <p:animEffect transition="in" filter="wipe(left)">
                                      <p:cBhvr>
                                        <p:cTn id="7" dur="500"/>
                                        <p:tgtEl>
                                          <p:spTgt spid="10086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8668"/>
                                        </p:tgtEl>
                                        <p:attrNameLst>
                                          <p:attrName>style.visibility</p:attrName>
                                        </p:attrNameLst>
                                      </p:cBhvr>
                                      <p:to>
                                        <p:strVal val="visible"/>
                                      </p:to>
                                    </p:set>
                                    <p:animEffect transition="in" filter="wipe(left)">
                                      <p:cBhvr>
                                        <p:cTn id="12" dur="500"/>
                                        <p:tgtEl>
                                          <p:spTgt spid="100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87" name="Text Box 11"/>
          <p:cNvSpPr txBox="1">
            <a:spLocks noChangeArrowheads="1"/>
          </p:cNvSpPr>
          <p:nvPr/>
        </p:nvSpPr>
        <p:spPr bwMode="auto">
          <a:xfrm>
            <a:off x="3448050" y="833438"/>
            <a:ext cx="2647950" cy="57943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chemeClr val="bg2"/>
                </a:solidFill>
              </a:rPr>
              <a:t>静态分配策略</a:t>
            </a:r>
            <a:endParaRPr lang="zh-CN" altLang="en-US" sz="3200">
              <a:solidFill>
                <a:schemeClr val="bg2"/>
              </a:solidFill>
            </a:endParaRPr>
          </a:p>
        </p:txBody>
      </p:sp>
      <p:sp>
        <p:nvSpPr>
          <p:cNvPr id="946190" name="Text Box 14"/>
          <p:cNvSpPr txBox="1">
            <a:spLocks noChangeArrowheads="1"/>
          </p:cNvSpPr>
          <p:nvPr/>
        </p:nvSpPr>
        <p:spPr bwMode="auto">
          <a:xfrm>
            <a:off x="3448050" y="2038350"/>
            <a:ext cx="2667000" cy="5064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spcBef>
                <a:spcPct val="35000"/>
              </a:spcBef>
            </a:pPr>
            <a:r>
              <a:rPr lang="zh-CN" altLang="en-US" sz="3200">
                <a:solidFill>
                  <a:schemeClr val="bg2"/>
                </a:solidFill>
              </a:rPr>
              <a:t>动态分配策略</a:t>
            </a:r>
            <a:endParaRPr lang="zh-CN" altLang="en-US" sz="3200">
              <a:solidFill>
                <a:schemeClr val="bg2"/>
              </a:solidFill>
            </a:endParaRPr>
          </a:p>
        </p:txBody>
      </p:sp>
      <p:sp>
        <p:nvSpPr>
          <p:cNvPr id="946192" name="Text Box 16"/>
          <p:cNvSpPr txBox="1">
            <a:spLocks noChangeArrowheads="1"/>
          </p:cNvSpPr>
          <p:nvPr/>
        </p:nvSpPr>
        <p:spPr bwMode="auto">
          <a:xfrm>
            <a:off x="381000" y="1374775"/>
            <a:ext cx="272415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a:t>存储分配策略</a:t>
            </a:r>
            <a:endParaRPr lang="zh-CN" altLang="en-US" sz="3200"/>
          </a:p>
        </p:txBody>
      </p:sp>
      <p:sp>
        <p:nvSpPr>
          <p:cNvPr id="946193" name="AutoShape 17"/>
          <p:cNvSpPr/>
          <p:nvPr/>
        </p:nvSpPr>
        <p:spPr bwMode="auto">
          <a:xfrm>
            <a:off x="3105150" y="833438"/>
            <a:ext cx="152400" cy="1711325"/>
          </a:xfrm>
          <a:prstGeom prst="leftBrace">
            <a:avLst>
              <a:gd name="adj1" fmla="val 93576"/>
              <a:gd name="adj2" fmla="val 50000"/>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6194" name="Text Box 18"/>
          <p:cNvSpPr txBox="1">
            <a:spLocks noChangeArrowheads="1"/>
          </p:cNvSpPr>
          <p:nvPr/>
        </p:nvSpPr>
        <p:spPr bwMode="auto">
          <a:xfrm>
            <a:off x="438150" y="3854450"/>
            <a:ext cx="8477250" cy="239565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ts val="4600"/>
              </a:lnSpc>
              <a:spcBef>
                <a:spcPts val="0"/>
              </a:spcBef>
            </a:pPr>
            <a:r>
              <a:rPr lang="zh-CN" altLang="en-US" sz="3200" dirty="0">
                <a:latin typeface="宋体" panose="02010600030101010101" pitchFamily="2" charset="-122"/>
              </a:rPr>
              <a:t>    </a:t>
            </a:r>
            <a:r>
              <a:rPr lang="zh-CN" altLang="en-US" sz="3200" dirty="0">
                <a:solidFill>
                  <a:srgbClr val="66FF33"/>
                </a:solidFill>
                <a:latin typeface="宋体" panose="02010600030101010101" pitchFamily="2" charset="-122"/>
              </a:rPr>
              <a:t>在编译时能够确定</a:t>
            </a:r>
            <a:r>
              <a:rPr lang="zh-CN" altLang="en-US" sz="3200" dirty="0">
                <a:latin typeface="宋体" panose="02010600030101010101" pitchFamily="2" charset="-122"/>
              </a:rPr>
              <a:t>目标程序运行时所需的</a:t>
            </a:r>
            <a:r>
              <a:rPr lang="zh-CN" altLang="en-US" sz="3200" dirty="0">
                <a:solidFill>
                  <a:srgbClr val="66FFFF"/>
                </a:solidFill>
                <a:latin typeface="宋体" panose="02010600030101010101" pitchFamily="2" charset="-122"/>
              </a:rPr>
              <a:t>全部数据空间的大小</a:t>
            </a:r>
            <a:r>
              <a:rPr lang="zh-CN" altLang="en-US" sz="3200" dirty="0">
                <a:latin typeface="宋体" panose="02010600030101010101" pitchFamily="2" charset="-122"/>
              </a:rPr>
              <a:t>。即在</a:t>
            </a:r>
            <a:r>
              <a:rPr lang="zh-CN" altLang="en-US" sz="3200" dirty="0">
                <a:solidFill>
                  <a:srgbClr val="66FFFF"/>
                </a:solidFill>
                <a:latin typeface="宋体" panose="02010600030101010101" pitchFamily="2" charset="-122"/>
              </a:rPr>
              <a:t>编译时</a:t>
            </a:r>
            <a:r>
              <a:rPr lang="zh-CN" altLang="en-US" sz="3200" dirty="0">
                <a:latin typeface="宋体" panose="02010600030101010101" pitchFamily="2" charset="-122"/>
              </a:rPr>
              <a:t>即可将程序中的名字关联到存储单元，确定其存储位置，这种分配策略称为</a:t>
            </a:r>
            <a:r>
              <a:rPr lang="zh-CN" altLang="en-US" sz="3200" dirty="0">
                <a:solidFill>
                  <a:srgbClr val="FFFF00"/>
                </a:solidFill>
                <a:latin typeface="宋体" panose="02010600030101010101" pitchFamily="2" charset="-122"/>
              </a:rPr>
              <a:t>静态存储分配</a:t>
            </a:r>
            <a:r>
              <a:rPr lang="zh-CN" altLang="en-US" sz="3200" dirty="0">
                <a:latin typeface="宋体" panose="02010600030101010101" pitchFamily="2" charset="-122"/>
              </a:rPr>
              <a:t>。</a:t>
            </a:r>
            <a:endParaRPr lang="zh-CN" altLang="en-US" sz="3200" dirty="0"/>
          </a:p>
        </p:txBody>
      </p:sp>
      <p:sp>
        <p:nvSpPr>
          <p:cNvPr id="946195" name="Text Box 19"/>
          <p:cNvSpPr txBox="1">
            <a:spLocks noChangeArrowheads="1"/>
          </p:cNvSpPr>
          <p:nvPr/>
        </p:nvSpPr>
        <p:spPr bwMode="auto">
          <a:xfrm>
            <a:off x="361950" y="3133725"/>
            <a:ext cx="44196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10000"/>
              <a:buFont typeface="Wingdings" panose="05000000000000000000" pitchFamily="2" charset="2"/>
              <a:buChar char="§"/>
            </a:pPr>
            <a:r>
              <a:rPr lang="zh-CN" altLang="en-US" sz="3200">
                <a:solidFill>
                  <a:srgbClr val="FFFF00"/>
                </a:solidFill>
                <a:latin typeface="宋体" panose="02010600030101010101" pitchFamily="2" charset="-122"/>
              </a:rPr>
              <a:t> 静态存储分配</a:t>
            </a:r>
            <a:endParaRPr lang="zh-CN" altLang="en-US" sz="3200">
              <a:solidFill>
                <a:srgbClr val="FFFF00"/>
              </a:solidFill>
              <a:latin typeface="宋体" panose="02010600030101010101" pitchFamily="2" charset="-122"/>
            </a:endParaRPr>
          </a:p>
        </p:txBody>
      </p:sp>
      <p:grpSp>
        <p:nvGrpSpPr>
          <p:cNvPr id="946199" name="Group 23"/>
          <p:cNvGrpSpPr/>
          <p:nvPr/>
        </p:nvGrpSpPr>
        <p:grpSpPr bwMode="auto">
          <a:xfrm>
            <a:off x="6305550" y="1679575"/>
            <a:ext cx="2419350" cy="1311275"/>
            <a:chOff x="3972" y="950"/>
            <a:chExt cx="1524" cy="826"/>
          </a:xfrm>
        </p:grpSpPr>
        <p:sp>
          <p:nvSpPr>
            <p:cNvPr id="946197" name="AutoShape 21"/>
            <p:cNvSpPr/>
            <p:nvPr/>
          </p:nvSpPr>
          <p:spPr bwMode="auto">
            <a:xfrm>
              <a:off x="3996" y="1008"/>
              <a:ext cx="96" cy="708"/>
            </a:xfrm>
            <a:prstGeom prst="leftBrace">
              <a:avLst>
                <a:gd name="adj1" fmla="val 61458"/>
                <a:gd name="adj2" fmla="val 50000"/>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6198" name="Text Box 22"/>
            <p:cNvSpPr txBox="1">
              <a:spLocks noChangeArrowheads="1"/>
            </p:cNvSpPr>
            <p:nvPr/>
          </p:nvSpPr>
          <p:spPr bwMode="auto">
            <a:xfrm>
              <a:off x="3972" y="950"/>
              <a:ext cx="1524" cy="82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栈式方案</a:t>
              </a:r>
              <a:endParaRPr lang="zh-CN" altLang="en-US" sz="3200"/>
            </a:p>
            <a:p>
              <a:pPr>
                <a:spcBef>
                  <a:spcPct val="50000"/>
                </a:spcBef>
              </a:pPr>
              <a:r>
                <a:rPr lang="zh-CN" altLang="en-US" sz="3200"/>
                <a:t>堆式方案</a:t>
              </a:r>
              <a:endParaRPr lang="zh-CN" altLang="en-US" sz="3200"/>
            </a:p>
          </p:txBody>
        </p:sp>
      </p:grpSp>
      <p:sp>
        <p:nvSpPr>
          <p:cNvPr id="946200" name="Text Box 24"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46199"/>
                                        </p:tgtEl>
                                        <p:attrNameLst>
                                          <p:attrName>style.visibility</p:attrName>
                                        </p:attrNameLst>
                                      </p:cBhvr>
                                      <p:to>
                                        <p:strVal val="visible"/>
                                      </p:to>
                                    </p:set>
                                    <p:animEffect transition="in" filter="wipe(left)">
                                      <p:cBhvr>
                                        <p:cTn id="7" dur="500"/>
                                        <p:tgtEl>
                                          <p:spTgt spid="9461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4619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46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94" grpId="0"/>
      <p:bldP spid="9461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32" name="Text Box 8"/>
          <p:cNvSpPr txBox="1">
            <a:spLocks noChangeArrowheads="1"/>
          </p:cNvSpPr>
          <p:nvPr/>
        </p:nvSpPr>
        <p:spPr bwMode="auto">
          <a:xfrm>
            <a:off x="438150" y="1339850"/>
            <a:ext cx="8477250" cy="17256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spcBef>
                <a:spcPct val="40000"/>
              </a:spcBef>
            </a:pPr>
            <a:r>
              <a:rPr lang="zh-CN" altLang="en-US" sz="3200" dirty="0">
                <a:latin typeface="宋体" panose="02010600030101010101" pitchFamily="2" charset="-122"/>
              </a:rPr>
              <a:t>    </a:t>
            </a:r>
            <a:r>
              <a:rPr lang="zh-CN" altLang="en-US" sz="3200" dirty="0">
                <a:solidFill>
                  <a:srgbClr val="66FF33"/>
                </a:solidFill>
                <a:latin typeface="宋体" panose="02010600030101010101" pitchFamily="2" charset="-122"/>
              </a:rPr>
              <a:t>在编译时不能确定</a:t>
            </a:r>
            <a:r>
              <a:rPr lang="zh-CN" altLang="en-US" sz="3200" dirty="0">
                <a:latin typeface="宋体" panose="02010600030101010101" pitchFamily="2" charset="-122"/>
              </a:rPr>
              <a:t>目标程序运行时所需的</a:t>
            </a:r>
            <a:endParaRPr lang="zh-CN" altLang="en-US" sz="3200" dirty="0">
              <a:latin typeface="宋体" panose="02010600030101010101" pitchFamily="2" charset="-122"/>
            </a:endParaRPr>
          </a:p>
          <a:p>
            <a:pPr>
              <a:lnSpc>
                <a:spcPct val="85000"/>
              </a:lnSpc>
              <a:spcBef>
                <a:spcPct val="40000"/>
              </a:spcBef>
            </a:pPr>
            <a:r>
              <a:rPr lang="zh-CN" altLang="en-US" sz="3200" dirty="0">
                <a:latin typeface="宋体" panose="02010600030101010101" pitchFamily="2" charset="-122"/>
              </a:rPr>
              <a:t>全部数据空间的大小，而</a:t>
            </a:r>
            <a:r>
              <a:rPr lang="zh-CN" altLang="en-US" sz="3200" dirty="0">
                <a:solidFill>
                  <a:srgbClr val="66FF33"/>
                </a:solidFill>
                <a:latin typeface="宋体" panose="02010600030101010101" pitchFamily="2" charset="-122"/>
              </a:rPr>
              <a:t>是在</a:t>
            </a:r>
            <a:r>
              <a:rPr lang="zh-CN" altLang="en-US" sz="3200" dirty="0">
                <a:latin typeface="宋体" panose="02010600030101010101" pitchFamily="2" charset="-122"/>
              </a:rPr>
              <a:t>目标程序</a:t>
            </a:r>
            <a:r>
              <a:rPr lang="zh-CN" altLang="en-US" sz="3200" dirty="0">
                <a:solidFill>
                  <a:srgbClr val="66FF33"/>
                </a:solidFill>
                <a:latin typeface="宋体" panose="02010600030101010101" pitchFamily="2" charset="-122"/>
              </a:rPr>
              <a:t>运行时</a:t>
            </a:r>
            <a:endParaRPr lang="zh-CN" altLang="en-US" sz="3200" dirty="0">
              <a:solidFill>
                <a:srgbClr val="66FF33"/>
              </a:solidFill>
              <a:latin typeface="宋体" panose="02010600030101010101" pitchFamily="2" charset="-122"/>
            </a:endParaRPr>
          </a:p>
          <a:p>
            <a:pPr algn="l">
              <a:lnSpc>
                <a:spcPct val="85000"/>
              </a:lnSpc>
              <a:spcBef>
                <a:spcPct val="40000"/>
              </a:spcBef>
            </a:pPr>
            <a:r>
              <a:rPr lang="zh-CN" altLang="en-US" sz="3200" dirty="0">
                <a:latin typeface="宋体" panose="02010600030101010101" pitchFamily="2" charset="-122"/>
              </a:rPr>
              <a:t>动态确定。</a:t>
            </a:r>
            <a:endParaRPr lang="zh-CN" altLang="en-US" sz="3200" dirty="0">
              <a:latin typeface="宋体" panose="02010600030101010101" pitchFamily="2" charset="-122"/>
            </a:endParaRPr>
          </a:p>
        </p:txBody>
      </p:sp>
      <p:sp>
        <p:nvSpPr>
          <p:cNvPr id="948233" name="Text Box 9"/>
          <p:cNvSpPr txBox="1">
            <a:spLocks noChangeArrowheads="1"/>
          </p:cNvSpPr>
          <p:nvPr/>
        </p:nvSpPr>
        <p:spPr bwMode="auto">
          <a:xfrm>
            <a:off x="361950" y="600075"/>
            <a:ext cx="44196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45000"/>
              <a:buFont typeface="Wingdings" panose="05000000000000000000" pitchFamily="2" charset="2"/>
              <a:buChar char="§"/>
            </a:pPr>
            <a:r>
              <a:rPr lang="zh-CN" altLang="en-US" sz="3200">
                <a:solidFill>
                  <a:srgbClr val="FFFF00"/>
                </a:solidFill>
                <a:latin typeface="宋体" panose="02010600030101010101" pitchFamily="2" charset="-122"/>
              </a:rPr>
              <a:t> 动态存储分配</a:t>
            </a:r>
            <a:endParaRPr lang="zh-CN" altLang="en-US" sz="3200">
              <a:solidFill>
                <a:srgbClr val="FFFF00"/>
              </a:solidFill>
              <a:latin typeface="宋体" panose="02010600030101010101" pitchFamily="2" charset="-122"/>
            </a:endParaRPr>
          </a:p>
        </p:txBody>
      </p:sp>
      <p:sp>
        <p:nvSpPr>
          <p:cNvPr id="948237" name="Text Box 13"/>
          <p:cNvSpPr txBox="1">
            <a:spLocks noChangeArrowheads="1"/>
          </p:cNvSpPr>
          <p:nvPr/>
        </p:nvSpPr>
        <p:spPr bwMode="auto">
          <a:xfrm>
            <a:off x="581025" y="3305175"/>
            <a:ext cx="44196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45000"/>
              <a:buFont typeface="Wingdings" panose="05000000000000000000" pitchFamily="2" charset="2"/>
              <a:buNone/>
            </a:pPr>
            <a:r>
              <a:rPr lang="en-US" altLang="zh-CN" sz="3200">
                <a:solidFill>
                  <a:srgbClr val="FFFF00"/>
                </a:solidFill>
              </a:rPr>
              <a:t>1</a:t>
            </a:r>
            <a:r>
              <a:rPr lang="zh-CN" altLang="en-US" sz="3200">
                <a:solidFill>
                  <a:srgbClr val="FFFF00"/>
                </a:solidFill>
              </a:rPr>
              <a:t>、栈式</a:t>
            </a:r>
            <a:r>
              <a:rPr lang="zh-CN" altLang="en-US" sz="3200">
                <a:solidFill>
                  <a:srgbClr val="FFFF00"/>
                </a:solidFill>
                <a:latin typeface="宋体" panose="02010600030101010101" pitchFamily="2" charset="-122"/>
              </a:rPr>
              <a:t>动态存储分配</a:t>
            </a:r>
            <a:endParaRPr lang="zh-CN" altLang="en-US" sz="3200">
              <a:solidFill>
                <a:srgbClr val="FFFF00"/>
              </a:solidFill>
              <a:latin typeface="宋体" panose="02010600030101010101" pitchFamily="2" charset="-122"/>
            </a:endParaRPr>
          </a:p>
        </p:txBody>
      </p:sp>
      <p:sp>
        <p:nvSpPr>
          <p:cNvPr id="948238" name="Text Box 14"/>
          <p:cNvSpPr txBox="1">
            <a:spLocks noChangeArrowheads="1"/>
          </p:cNvSpPr>
          <p:nvPr/>
        </p:nvSpPr>
        <p:spPr bwMode="auto">
          <a:xfrm>
            <a:off x="561975" y="3960813"/>
            <a:ext cx="8353425" cy="23336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spcBef>
                <a:spcPct val="0"/>
              </a:spcBef>
            </a:pPr>
            <a:r>
              <a:rPr lang="zh-CN" altLang="en-US" sz="2800" dirty="0"/>
              <a:t>        </a:t>
            </a:r>
            <a:r>
              <a:rPr lang="zh-CN" altLang="en-US" sz="3200" dirty="0"/>
              <a:t>在内存中开辟一个</a:t>
            </a:r>
            <a:r>
              <a:rPr lang="zh-CN" altLang="en-US" sz="3200" dirty="0">
                <a:solidFill>
                  <a:srgbClr val="66FF33"/>
                </a:solidFill>
              </a:rPr>
              <a:t>栈区</a:t>
            </a:r>
            <a:r>
              <a:rPr lang="zh-CN" altLang="en-US" sz="3200" dirty="0"/>
              <a:t>，按栈的特性进行存储分配。程序运行时，每当进入一个函数或过程，该函数所需的存储空间</a:t>
            </a:r>
            <a:r>
              <a:rPr lang="zh-CN" altLang="en-US" sz="3200" dirty="0">
                <a:solidFill>
                  <a:srgbClr val="66FFFF"/>
                </a:solidFill>
              </a:rPr>
              <a:t>动态地</a:t>
            </a:r>
            <a:r>
              <a:rPr lang="zh-CN" altLang="en-US" sz="3200" dirty="0">
                <a:solidFill>
                  <a:srgbClr val="00FF00"/>
                </a:solidFill>
              </a:rPr>
              <a:t>分配</a:t>
            </a:r>
            <a:r>
              <a:rPr lang="zh-CN" altLang="en-US" sz="3200" dirty="0">
                <a:solidFill>
                  <a:srgbClr val="66FFFF"/>
                </a:solidFill>
              </a:rPr>
              <a:t>于栈顶</a:t>
            </a:r>
            <a:r>
              <a:rPr lang="zh-CN" altLang="en-US" sz="3200" dirty="0"/>
              <a:t>，函数返回时，</a:t>
            </a:r>
            <a:r>
              <a:rPr lang="zh-CN" altLang="en-US" sz="3200" dirty="0">
                <a:solidFill>
                  <a:srgbClr val="00FF00"/>
                </a:solidFill>
              </a:rPr>
              <a:t>释放</a:t>
            </a:r>
            <a:r>
              <a:rPr lang="zh-CN" altLang="en-US" sz="3200" dirty="0"/>
              <a:t>所占用的空间。</a:t>
            </a:r>
            <a:endParaRPr lang="zh-CN" altLang="en-US" sz="3200" dirty="0"/>
          </a:p>
        </p:txBody>
      </p:sp>
      <p:sp>
        <p:nvSpPr>
          <p:cNvPr id="948240" name="Text Box 16"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82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8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37" grpId="0"/>
      <p:bldP spid="9482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8" name="Text Box 6"/>
          <p:cNvSpPr txBox="1">
            <a:spLocks noChangeArrowheads="1"/>
          </p:cNvSpPr>
          <p:nvPr/>
        </p:nvSpPr>
        <p:spPr bwMode="auto">
          <a:xfrm>
            <a:off x="304800" y="657225"/>
            <a:ext cx="44196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45000"/>
              <a:buFont typeface="Wingdings" panose="05000000000000000000" pitchFamily="2" charset="2"/>
              <a:buNone/>
            </a:pPr>
            <a:r>
              <a:rPr lang="en-US" altLang="zh-CN" sz="3200">
                <a:solidFill>
                  <a:srgbClr val="FFFF00"/>
                </a:solidFill>
                <a:latin typeface="宋体" panose="02010600030101010101" pitchFamily="2" charset="-122"/>
              </a:rPr>
              <a:t>2</a:t>
            </a:r>
            <a:r>
              <a:rPr lang="zh-CN" altLang="en-US" sz="3200">
                <a:solidFill>
                  <a:srgbClr val="FFFF00"/>
                </a:solidFill>
                <a:latin typeface="宋体" panose="02010600030101010101" pitchFamily="2" charset="-122"/>
              </a:rPr>
              <a:t>、堆</a:t>
            </a:r>
            <a:r>
              <a:rPr lang="zh-CN" altLang="en-US" sz="3200">
                <a:solidFill>
                  <a:srgbClr val="FFFF00"/>
                </a:solidFill>
              </a:rPr>
              <a:t>式</a:t>
            </a:r>
            <a:r>
              <a:rPr lang="zh-CN" altLang="en-US" sz="3200">
                <a:solidFill>
                  <a:srgbClr val="FFFF00"/>
                </a:solidFill>
                <a:latin typeface="宋体" panose="02010600030101010101" pitchFamily="2" charset="-122"/>
              </a:rPr>
              <a:t>动态存储分配</a:t>
            </a:r>
            <a:endParaRPr lang="zh-CN" altLang="en-US" sz="3200">
              <a:solidFill>
                <a:srgbClr val="FFFF00"/>
              </a:solidFill>
              <a:latin typeface="宋体" panose="02010600030101010101" pitchFamily="2" charset="-122"/>
            </a:endParaRPr>
          </a:p>
        </p:txBody>
      </p:sp>
      <p:sp>
        <p:nvSpPr>
          <p:cNvPr id="950279" name="Text Box 7"/>
          <p:cNvSpPr txBox="1">
            <a:spLocks noChangeArrowheads="1"/>
          </p:cNvSpPr>
          <p:nvPr/>
        </p:nvSpPr>
        <p:spPr bwMode="auto">
          <a:xfrm>
            <a:off x="419100" y="1274763"/>
            <a:ext cx="8420100" cy="296850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pPr>
            <a:r>
              <a:rPr lang="zh-CN" altLang="en-US" sz="3200" dirty="0">
                <a:latin typeface="宋体" panose="02010600030101010101" pitchFamily="2" charset="-122"/>
              </a:rPr>
              <a:t>    在内存中开辟一个称为</a:t>
            </a:r>
            <a:r>
              <a:rPr lang="zh-CN" altLang="en-US" sz="3200" dirty="0">
                <a:solidFill>
                  <a:srgbClr val="66FF33"/>
                </a:solidFill>
                <a:latin typeface="宋体" panose="02010600030101010101" pitchFamily="2" charset="-122"/>
              </a:rPr>
              <a:t>堆</a:t>
            </a:r>
            <a:r>
              <a:rPr lang="zh-CN" altLang="en-US" sz="3200" dirty="0">
                <a:latin typeface="宋体" panose="02010600030101010101" pitchFamily="2" charset="-122"/>
              </a:rPr>
              <a:t>的存储区，程序运行每当需要（</a:t>
            </a:r>
            <a:r>
              <a:rPr lang="zh-CN" altLang="en-US" sz="3200" dirty="0">
                <a:solidFill>
                  <a:srgbClr val="00FF00"/>
                </a:solidFill>
                <a:latin typeface="宋体" panose="02010600030101010101" pitchFamily="2" charset="-122"/>
              </a:rPr>
              <a:t>申请</a:t>
            </a:r>
            <a:r>
              <a:rPr lang="zh-CN" altLang="en-US" sz="3200" dirty="0">
                <a:latin typeface="宋体" panose="02010600030101010101" pitchFamily="2" charset="-122"/>
              </a:rPr>
              <a:t>）时，就按某种分配原则在堆的自由区（可占用区）中，分配能满足其需要的存储空间，使用后通过</a:t>
            </a:r>
            <a:r>
              <a:rPr lang="zh-CN" altLang="en-US" sz="3200" dirty="0">
                <a:solidFill>
                  <a:srgbClr val="00FF00"/>
                </a:solidFill>
                <a:latin typeface="宋体" panose="02010600030101010101" pitchFamily="2" charset="-122"/>
              </a:rPr>
              <a:t>释放</a:t>
            </a:r>
            <a:r>
              <a:rPr lang="zh-CN" altLang="en-US" sz="3200" dirty="0">
                <a:latin typeface="宋体" panose="02010600030101010101" pitchFamily="2" charset="-122"/>
              </a:rPr>
              <a:t>操作，将不再占用的存储空间归还给堆的自由区。</a:t>
            </a:r>
            <a:endParaRPr lang="zh-CN" altLang="en-US" sz="3200" dirty="0">
              <a:latin typeface="宋体" panose="02010600030101010101" pitchFamily="2" charset="-122"/>
            </a:endParaRPr>
          </a:p>
        </p:txBody>
      </p:sp>
      <p:sp>
        <p:nvSpPr>
          <p:cNvPr id="950280" name="Text Box 8"/>
          <p:cNvSpPr txBox="1">
            <a:spLocks noChangeArrowheads="1"/>
          </p:cNvSpPr>
          <p:nvPr/>
        </p:nvSpPr>
        <p:spPr bwMode="auto">
          <a:xfrm>
            <a:off x="476250" y="4607513"/>
            <a:ext cx="8362950" cy="1502298"/>
          </a:xfrm>
          <a:prstGeom prst="rect">
            <a:avLst/>
          </a:prstGeom>
          <a:gradFill rotWithShape="1">
            <a:gsLst>
              <a:gs pos="0">
                <a:srgbClr val="FFFFFF"/>
              </a:gs>
              <a:gs pos="50000">
                <a:srgbClr val="FFFF00"/>
              </a:gs>
              <a:gs pos="100000">
                <a:srgbClr val="FFFFFF"/>
              </a:gs>
            </a:gsLst>
            <a:lin ang="5400000" scaled="1"/>
          </a:gradFill>
          <a:ln>
            <a:noFill/>
          </a:ln>
          <a:effectLst/>
          <a:extLs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8000" tIns="144000" rIns="198000" bIns="144000">
            <a:spAutoFit/>
          </a:bodyPr>
          <a:lstStyle>
            <a:lvl1pPr marL="800100" indent="-8001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79805"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58875"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sz="3200" dirty="0">
                <a:solidFill>
                  <a:schemeClr val="bg1"/>
                </a:solidFill>
                <a:sym typeface="MS Outlook" panose="05010100010000000000" pitchFamily="2" charset="2"/>
              </a:rPr>
              <a:t>   </a:t>
            </a:r>
            <a:r>
              <a:rPr lang="zh-CN" altLang="en-US" sz="3200" dirty="0">
                <a:solidFill>
                  <a:schemeClr val="bg1"/>
                </a:solidFill>
                <a:latin typeface="宋体" panose="02010600030101010101" pitchFamily="2" charset="-122"/>
              </a:rPr>
              <a:t>运行时存储分配一个原则是，尽可能对数据对象进行静态分配</a:t>
            </a:r>
            <a:r>
              <a:rPr lang="zh-CN" altLang="en-US" sz="3200" dirty="0">
                <a:solidFill>
                  <a:schemeClr val="bg1"/>
                </a:solidFill>
              </a:rPr>
              <a:t> 。</a:t>
            </a:r>
            <a:endParaRPr lang="zh-CN" altLang="en-US" sz="3200" dirty="0">
              <a:solidFill>
                <a:schemeClr val="bg1"/>
              </a:solidFill>
            </a:endParaRPr>
          </a:p>
        </p:txBody>
      </p:sp>
      <p:sp>
        <p:nvSpPr>
          <p:cNvPr id="950281" name="Text Box 9"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0280"/>
                                        </p:tgtEl>
                                        <p:attrNameLst>
                                          <p:attrName>style.visibility</p:attrName>
                                        </p:attrNameLst>
                                      </p:cBhvr>
                                      <p:to>
                                        <p:strVal val="visible"/>
                                      </p:to>
                                    </p:set>
                                    <p:anim calcmode="lin" valueType="num">
                                      <p:cBhvr additive="base">
                                        <p:cTn id="7" dur="500" fill="hold"/>
                                        <p:tgtEl>
                                          <p:spTgt spid="950280"/>
                                        </p:tgtEl>
                                        <p:attrNameLst>
                                          <p:attrName>ppt_x</p:attrName>
                                        </p:attrNameLst>
                                      </p:cBhvr>
                                      <p:tavLst>
                                        <p:tav tm="0">
                                          <p:val>
                                            <p:strVal val="0-#ppt_w/2"/>
                                          </p:val>
                                        </p:tav>
                                        <p:tav tm="100000">
                                          <p:val>
                                            <p:strVal val="#ppt_x"/>
                                          </p:val>
                                        </p:tav>
                                      </p:tavLst>
                                    </p:anim>
                                    <p:anim calcmode="lin" valueType="num">
                                      <p:cBhvr additive="base">
                                        <p:cTn id="8" dur="500" fill="hold"/>
                                        <p:tgtEl>
                                          <p:spTgt spid="9502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8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8" name="Text Box 4"/>
          <p:cNvSpPr txBox="1">
            <a:spLocks noChangeArrowheads="1"/>
          </p:cNvSpPr>
          <p:nvPr/>
        </p:nvSpPr>
        <p:spPr bwMode="auto">
          <a:xfrm>
            <a:off x="401217" y="683403"/>
            <a:ext cx="8537510" cy="43783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10000"/>
              </a:spcBef>
              <a:buClr>
                <a:srgbClr val="00FFFF"/>
              </a:buClr>
              <a:buSzPct val="110000"/>
              <a:buFont typeface="Wingdings" panose="05000000000000000000" pitchFamily="2" charset="2"/>
              <a:buChar char="§"/>
            </a:pPr>
            <a:r>
              <a:rPr lang="zh-CN" altLang="en-US" sz="3200" dirty="0">
                <a:solidFill>
                  <a:srgbClr val="FFFF00"/>
                </a:solidFill>
                <a:latin typeface="宋体" panose="02010600030101010101" pitchFamily="2" charset="-122"/>
              </a:rPr>
              <a:t> 存储区保存的对象</a:t>
            </a:r>
            <a:endParaRPr lang="zh-CN" altLang="en-US" sz="3200" dirty="0">
              <a:latin typeface="宋体" panose="02010600030101010101" pitchFamily="2" charset="-122"/>
            </a:endParaRPr>
          </a:p>
          <a:p>
            <a:pPr algn="just">
              <a:lnSpc>
                <a:spcPct val="120000"/>
              </a:lnSpc>
              <a:spcBef>
                <a:spcPct val="10000"/>
              </a:spcBef>
            </a:pPr>
            <a:r>
              <a:rPr lang="zh-CN" altLang="en-US" sz="3200" dirty="0">
                <a:latin typeface="宋体" panose="02010600030101010101" pitchFamily="2" charset="-122"/>
              </a:rPr>
              <a:t>    (1) 生成的目标代码（</a:t>
            </a:r>
            <a:r>
              <a:rPr lang="zh-CN" altLang="en-US" sz="3200" dirty="0">
                <a:solidFill>
                  <a:srgbClr val="66FF33"/>
                </a:solidFill>
                <a:latin typeface="宋体" panose="02010600030101010101" pitchFamily="2" charset="-122"/>
              </a:rPr>
              <a:t>代码区</a:t>
            </a:r>
            <a:r>
              <a:rPr lang="zh-CN" altLang="en-US" sz="3200" dirty="0">
                <a:latin typeface="宋体" panose="02010600030101010101" pitchFamily="2" charset="-122"/>
              </a:rPr>
              <a:t>）。</a:t>
            </a:r>
            <a:endParaRPr lang="zh-CN" altLang="en-US" sz="3200" dirty="0">
              <a:latin typeface="宋体" panose="02010600030101010101" pitchFamily="2" charset="-122"/>
            </a:endParaRPr>
          </a:p>
          <a:p>
            <a:pPr algn="just">
              <a:lnSpc>
                <a:spcPct val="120000"/>
              </a:lnSpc>
              <a:spcBef>
                <a:spcPct val="10000"/>
              </a:spcBef>
            </a:pPr>
            <a:r>
              <a:rPr lang="zh-CN" altLang="en-US" sz="3200" dirty="0">
                <a:latin typeface="宋体" panose="02010600030101010101" pitchFamily="2" charset="-122"/>
              </a:rPr>
              <a:t>    (2</a:t>
            </a:r>
            <a:r>
              <a:rPr lang="en-US" altLang="zh-CN" sz="3200" dirty="0">
                <a:latin typeface="宋体" panose="02010600030101010101" pitchFamily="2" charset="-122"/>
              </a:rPr>
              <a:t>) </a:t>
            </a:r>
            <a:r>
              <a:rPr lang="zh-CN" altLang="en-US" sz="3200" dirty="0">
                <a:latin typeface="宋体" panose="02010600030101010101" pitchFamily="2" charset="-122"/>
              </a:rPr>
              <a:t>目标代码运行时的</a:t>
            </a:r>
            <a:r>
              <a:rPr lang="zh-CN" altLang="en-US" sz="3200" dirty="0">
                <a:solidFill>
                  <a:srgbClr val="66FF33"/>
                </a:solidFill>
                <a:latin typeface="宋体" panose="02010600030101010101" pitchFamily="2" charset="-122"/>
              </a:rPr>
              <a:t>数据空间</a:t>
            </a:r>
            <a:r>
              <a:rPr lang="zh-CN" altLang="en-US" sz="3200" dirty="0">
                <a:latin typeface="宋体" panose="02010600030101010101" pitchFamily="2" charset="-122"/>
              </a:rPr>
              <a:t>。</a:t>
            </a:r>
            <a:endParaRPr lang="zh-CN" altLang="en-US" sz="3200" dirty="0">
              <a:latin typeface="宋体" panose="02010600030101010101" pitchFamily="2" charset="-122"/>
            </a:endParaRPr>
          </a:p>
          <a:p>
            <a:pPr algn="just">
              <a:lnSpc>
                <a:spcPct val="120000"/>
              </a:lnSpc>
              <a:spcBef>
                <a:spcPct val="10000"/>
              </a:spcBef>
            </a:pPr>
            <a:r>
              <a:rPr lang="zh-CN" altLang="en-US" sz="3200" dirty="0">
                <a:latin typeface="宋体" panose="02010600030101010101" pitchFamily="2" charset="-122"/>
              </a:rPr>
              <a:t>    包括：用户定义的各种类型的数据对象，作为保存中间结果和传递参数临时工作单元，组织输入、输出所需的缓冲区等。</a:t>
            </a:r>
            <a:endParaRPr lang="zh-CN" altLang="en-US" sz="3200" dirty="0">
              <a:latin typeface="宋体" panose="02010600030101010101" pitchFamily="2" charset="-122"/>
            </a:endParaRPr>
          </a:p>
          <a:p>
            <a:pPr algn="just">
              <a:lnSpc>
                <a:spcPct val="120000"/>
              </a:lnSpc>
              <a:spcBef>
                <a:spcPct val="10000"/>
              </a:spcBef>
            </a:pPr>
            <a:r>
              <a:rPr lang="zh-CN" altLang="en-US" sz="3200" dirty="0">
                <a:latin typeface="宋体" panose="02010600030101010101" pitchFamily="2" charset="-122"/>
              </a:rPr>
              <a:t>    (3) 记录过程活动的</a:t>
            </a:r>
            <a:r>
              <a:rPr lang="zh-CN" altLang="en-US" sz="3200" dirty="0">
                <a:solidFill>
                  <a:srgbClr val="66FF33"/>
                </a:solidFill>
                <a:latin typeface="宋体" panose="02010600030101010101" pitchFamily="2" charset="-122"/>
              </a:rPr>
              <a:t>控制栈</a:t>
            </a:r>
            <a:r>
              <a:rPr lang="zh-CN" altLang="en-US" sz="3200" dirty="0">
                <a:latin typeface="宋体" panose="02010600030101010101" pitchFamily="2" charset="-122"/>
              </a:rPr>
              <a:t>。</a:t>
            </a:r>
            <a:endParaRPr lang="zh-CN" altLang="en-US" sz="3200" dirty="0">
              <a:latin typeface="宋体" panose="02010600030101010101" pitchFamily="2" charset="-122"/>
            </a:endParaRPr>
          </a:p>
        </p:txBody>
      </p:sp>
      <p:sp>
        <p:nvSpPr>
          <p:cNvPr id="897031" name="Text Box 7"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70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70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70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70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70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3" name="Text Box 3"/>
          <p:cNvSpPr txBox="1">
            <a:spLocks noChangeArrowheads="1"/>
          </p:cNvSpPr>
          <p:nvPr/>
        </p:nvSpPr>
        <p:spPr bwMode="auto">
          <a:xfrm>
            <a:off x="476250" y="857250"/>
            <a:ext cx="565785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10000"/>
              <a:buFont typeface="Wingdings" panose="05000000000000000000" pitchFamily="2" charset="2"/>
              <a:buChar char="§"/>
            </a:pPr>
            <a:r>
              <a:rPr lang="zh-CN" altLang="en-US" sz="3200"/>
              <a:t> </a:t>
            </a:r>
            <a:r>
              <a:rPr lang="zh-CN" altLang="en-US" sz="3200">
                <a:solidFill>
                  <a:srgbClr val="FFFF00"/>
                </a:solidFill>
              </a:rPr>
              <a:t>代码区</a:t>
            </a:r>
            <a:endParaRPr lang="zh-CN" altLang="en-US" sz="3200">
              <a:solidFill>
                <a:srgbClr val="FFFF00"/>
              </a:solidFill>
            </a:endParaRPr>
          </a:p>
        </p:txBody>
      </p:sp>
      <p:sp>
        <p:nvSpPr>
          <p:cNvPr id="901124" name="Text Box 4"/>
          <p:cNvSpPr txBox="1">
            <a:spLocks noChangeArrowheads="1"/>
          </p:cNvSpPr>
          <p:nvPr/>
        </p:nvSpPr>
        <p:spPr bwMode="auto">
          <a:xfrm>
            <a:off x="2990850" y="1905000"/>
            <a:ext cx="3771900"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graphicFrame>
        <p:nvGraphicFramePr>
          <p:cNvPr id="901165" name="Group 45"/>
          <p:cNvGraphicFramePr>
            <a:graphicFrameLocks noGrp="1"/>
          </p:cNvGraphicFramePr>
          <p:nvPr/>
        </p:nvGraphicFramePr>
        <p:xfrm>
          <a:off x="4191000" y="1905000"/>
          <a:ext cx="3352800" cy="4064000"/>
        </p:xfrm>
        <a:graphic>
          <a:graphicData uri="http://schemas.openxmlformats.org/drawingml/2006/table">
            <a:tbl>
              <a:tblPr/>
              <a:tblGrid>
                <a:gridCol w="3352800"/>
              </a:tblGrid>
              <a:tr h="1016000">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rPr>
                        <a:t>    过程</a:t>
                      </a:r>
                      <a:r>
                        <a:rPr kumimoji="1" lang="zh-CN" altLang="en-US"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1_</a:t>
                      </a:r>
                      <a:r>
                        <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code</a:t>
                      </a:r>
                      <a:endPar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rPr>
                        <a:t>    过程</a:t>
                      </a:r>
                      <a:r>
                        <a:rPr kumimoji="1" lang="zh-CN" altLang="en-US"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2_</a:t>
                      </a:r>
                      <a:r>
                        <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code</a:t>
                      </a:r>
                      <a:endParaRPr kumimoji="1" lang="zh-CN" altLang="en-US"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rPr>
                        <a:t>        …</a:t>
                      </a:r>
                      <a:endPar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rPr>
                        <a:t>    过程</a:t>
                      </a:r>
                      <a:r>
                        <a:rPr kumimoji="1" lang="en-US" altLang="zh-CN"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n_code</a:t>
                      </a:r>
                      <a:endParaRPr kumimoji="1" lang="zh-CN" altLang="en-US" sz="32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1143" name="Line 23"/>
          <p:cNvSpPr>
            <a:spLocks noChangeShapeType="1"/>
          </p:cNvSpPr>
          <p:nvPr/>
        </p:nvSpPr>
        <p:spPr bwMode="auto">
          <a:xfrm>
            <a:off x="2990850" y="2095500"/>
            <a:ext cx="120015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144" name="Text Box 24"/>
          <p:cNvSpPr txBox="1">
            <a:spLocks noChangeArrowheads="1"/>
          </p:cNvSpPr>
          <p:nvPr/>
        </p:nvSpPr>
        <p:spPr bwMode="auto">
          <a:xfrm>
            <a:off x="704850" y="1809750"/>
            <a:ext cx="22860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过程1入口</a:t>
            </a:r>
            <a:endParaRPr lang="zh-CN" altLang="en-US" sz="3200"/>
          </a:p>
        </p:txBody>
      </p:sp>
      <p:sp>
        <p:nvSpPr>
          <p:cNvPr id="901145" name="Line 25"/>
          <p:cNvSpPr>
            <a:spLocks noChangeShapeType="1"/>
          </p:cNvSpPr>
          <p:nvPr/>
        </p:nvSpPr>
        <p:spPr bwMode="auto">
          <a:xfrm>
            <a:off x="2990850" y="3111500"/>
            <a:ext cx="120015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146" name="Text Box 26"/>
          <p:cNvSpPr txBox="1">
            <a:spLocks noChangeArrowheads="1"/>
          </p:cNvSpPr>
          <p:nvPr/>
        </p:nvSpPr>
        <p:spPr bwMode="auto">
          <a:xfrm>
            <a:off x="704850" y="2863850"/>
            <a:ext cx="22860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过程2入口</a:t>
            </a:r>
            <a:endParaRPr lang="zh-CN" altLang="en-US" sz="3200"/>
          </a:p>
        </p:txBody>
      </p:sp>
      <p:sp>
        <p:nvSpPr>
          <p:cNvPr id="901147" name="Line 27"/>
          <p:cNvSpPr>
            <a:spLocks noChangeShapeType="1"/>
          </p:cNvSpPr>
          <p:nvPr/>
        </p:nvSpPr>
        <p:spPr bwMode="auto">
          <a:xfrm>
            <a:off x="2990850" y="5156200"/>
            <a:ext cx="1200150" cy="0"/>
          </a:xfrm>
          <a:prstGeom prst="line">
            <a:avLst/>
          </a:prstGeom>
          <a:noFill/>
          <a:ln w="38100">
            <a:solidFill>
              <a:srgbClr val="66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148" name="Text Box 28"/>
          <p:cNvSpPr txBox="1">
            <a:spLocks noChangeArrowheads="1"/>
          </p:cNvSpPr>
          <p:nvPr/>
        </p:nvSpPr>
        <p:spPr bwMode="auto">
          <a:xfrm>
            <a:off x="704850" y="4908550"/>
            <a:ext cx="22860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过程</a:t>
            </a:r>
            <a:r>
              <a:rPr lang="en-US" altLang="zh-CN" sz="3200"/>
              <a:t>n</a:t>
            </a:r>
            <a:r>
              <a:rPr lang="zh-CN" altLang="en-US" sz="3200"/>
              <a:t>入口</a:t>
            </a:r>
            <a:endParaRPr lang="zh-CN" altLang="en-US" sz="3200"/>
          </a:p>
        </p:txBody>
      </p:sp>
      <p:sp>
        <p:nvSpPr>
          <p:cNvPr id="901166" name="Text Box 46"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06061" y="490958"/>
            <a:ext cx="6674007"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48" descr="90%"/>
          <p:cNvSpPr txBox="1">
            <a:spLocks noChangeArrowheads="1"/>
          </p:cNvSpPr>
          <p:nvPr/>
        </p:nvSpPr>
        <p:spPr bwMode="auto">
          <a:xfrm>
            <a:off x="0" y="0"/>
            <a:ext cx="9144000" cy="434975"/>
          </a:xfrm>
          <a:prstGeom prst="rect">
            <a:avLst/>
          </a:prstGeom>
          <a:solidFill>
            <a:srgbClr val="FFFF00"/>
          </a:solidFill>
          <a:ln w="38100">
            <a:solidFill>
              <a:srgbClr val="CCCCFF"/>
            </a:solidFill>
            <a:miter lim="800000"/>
          </a:ln>
          <a:effectLst/>
        </p:spPr>
        <p:txBody>
          <a:bodyP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000" dirty="0">
                <a:solidFill>
                  <a:srgbClr val="A25100"/>
                </a:solidFill>
                <a:ea typeface="华文新魏" panose="02010800040101010101" pitchFamily="2" charset="-122"/>
              </a:rPr>
              <a:t>            </a:t>
            </a:r>
            <a:r>
              <a:rPr lang="en-US" altLang="zh-CN" sz="2000" dirty="0">
                <a:solidFill>
                  <a:srgbClr val="A25100"/>
                </a:solidFill>
                <a:ea typeface="华文新魏" panose="02010800040101010101" pitchFamily="2" charset="-122"/>
              </a:rPr>
              <a:t>7.1  </a:t>
            </a:r>
            <a:r>
              <a:rPr lang="zh-CN" altLang="en-US" sz="2000" dirty="0">
                <a:solidFill>
                  <a:srgbClr val="A25100"/>
                </a:solidFill>
                <a:latin typeface="华文新魏" panose="02010800040101010101" pitchFamily="2" charset="-122"/>
                <a:ea typeface="华文新魏" panose="02010800040101010101" pitchFamily="2" charset="-122"/>
              </a:rPr>
              <a:t>关于程序运行环境与存储组织         </a:t>
            </a:r>
            <a:r>
              <a:rPr lang="en-US" altLang="zh-CN" sz="2000" u="sng" dirty="0">
                <a:solidFill>
                  <a:srgbClr val="A25100"/>
                </a:solidFill>
                <a:ea typeface="华文新魏" panose="02010800040101010101" pitchFamily="2" charset="-122"/>
              </a:rPr>
              <a:t>7.1.3  </a:t>
            </a:r>
            <a:r>
              <a:rPr lang="zh-CN" altLang="en-US" sz="2000" u="sng" dirty="0">
                <a:solidFill>
                  <a:srgbClr val="A25100"/>
                </a:solidFill>
                <a:latin typeface="华文新魏" panose="02010800040101010101" pitchFamily="2" charset="-122"/>
                <a:ea typeface="华文新魏" panose="02010800040101010101" pitchFamily="2" charset="-122"/>
              </a:rPr>
              <a:t>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35" name="Text Box 19"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lgn="ctr">
              <a:spcBef>
                <a:spcPct val="50000"/>
              </a:spcBef>
            </a:pPr>
            <a:r>
              <a:rPr lang="zh-CN" altLang="en-US" sz="2000" dirty="0">
                <a:solidFill>
                  <a:srgbClr val="FF0000"/>
                </a:solidFill>
              </a:rPr>
              <a:t>运行环境</a:t>
            </a:r>
            <a:endParaRPr lang="zh-CN" altLang="en-US" sz="2000" dirty="0">
              <a:solidFill>
                <a:srgbClr val="FF0000"/>
              </a:solidFill>
            </a:endParaRPr>
          </a:p>
        </p:txBody>
      </p:sp>
      <p:sp>
        <p:nvSpPr>
          <p:cNvPr id="3" name="文本框 2"/>
          <p:cNvSpPr txBox="1"/>
          <p:nvPr/>
        </p:nvSpPr>
        <p:spPr>
          <a:xfrm>
            <a:off x="929898" y="1146875"/>
            <a:ext cx="7640665" cy="2523768"/>
          </a:xfrm>
          <a:prstGeom prst="rect">
            <a:avLst/>
          </a:prstGeom>
          <a:noFill/>
        </p:spPr>
        <p:txBody>
          <a:bodyPr wrap="square" rtlCol="0">
            <a:spAutoFit/>
          </a:bodyPr>
          <a:lstStyle/>
          <a:p>
            <a:pPr algn="l">
              <a:spcBef>
                <a:spcPts val="1200"/>
              </a:spcBef>
            </a:pPr>
            <a:r>
              <a:rPr lang="en-US" altLang="zh-CN" sz="3200" dirty="0">
                <a:solidFill>
                  <a:srgbClr val="66FFFF"/>
                </a:solidFill>
              </a:rPr>
              <a:t>7.1 </a:t>
            </a:r>
            <a:r>
              <a:rPr lang="zh-CN" altLang="en-US" sz="3200" dirty="0">
                <a:solidFill>
                  <a:srgbClr val="66FFFF"/>
                </a:solidFill>
              </a:rPr>
              <a:t>程序运行时的存储组织</a:t>
            </a:r>
            <a:endParaRPr lang="en-US" altLang="zh-CN" sz="3200" dirty="0">
              <a:solidFill>
                <a:srgbClr val="66FFFF"/>
              </a:solidFill>
            </a:endParaRPr>
          </a:p>
          <a:p>
            <a:pPr algn="l">
              <a:spcBef>
                <a:spcPts val="1200"/>
              </a:spcBef>
            </a:pPr>
            <a:r>
              <a:rPr lang="en-US" altLang="zh-CN" sz="3200" dirty="0"/>
              <a:t>7.2 </a:t>
            </a:r>
            <a:r>
              <a:rPr lang="zh-CN" altLang="en-US" sz="3200" dirty="0"/>
              <a:t>静态运行时环境与存储分配</a:t>
            </a:r>
            <a:endParaRPr lang="en-US" altLang="zh-CN" sz="3200" dirty="0"/>
          </a:p>
          <a:p>
            <a:pPr algn="l">
              <a:spcBef>
                <a:spcPts val="1200"/>
              </a:spcBef>
            </a:pPr>
            <a:r>
              <a:rPr lang="en-US" altLang="zh-CN" sz="3200" dirty="0"/>
              <a:t>7.3 </a:t>
            </a:r>
            <a:r>
              <a:rPr lang="zh-CN" altLang="en-US" sz="3200" dirty="0"/>
              <a:t>基于栈的运行时环境的动态存储分配</a:t>
            </a:r>
            <a:endParaRPr lang="en-US" altLang="zh-CN" sz="3200" dirty="0"/>
          </a:p>
          <a:p>
            <a:pPr algn="l">
              <a:spcBef>
                <a:spcPts val="1200"/>
              </a:spcBef>
            </a:pPr>
            <a:r>
              <a:rPr lang="en-US" altLang="zh-CN" sz="3200" dirty="0"/>
              <a:t>7.3 </a:t>
            </a:r>
            <a:r>
              <a:rPr lang="zh-CN" altLang="en-US" sz="3200" dirty="0"/>
              <a:t>基于堆的运行时环境的动态存储分配</a:t>
            </a:r>
            <a:endParaRPr lang="zh-CN" altLang="en-US" sz="3200" dirty="0"/>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1" name="Text Box 3"/>
          <p:cNvSpPr txBox="1">
            <a:spLocks noChangeArrowheads="1"/>
          </p:cNvSpPr>
          <p:nvPr/>
        </p:nvSpPr>
        <p:spPr bwMode="auto">
          <a:xfrm>
            <a:off x="190500" y="857250"/>
            <a:ext cx="8686800" cy="13112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10000"/>
              <a:buFont typeface="Wingdings" panose="05000000000000000000" pitchFamily="2" charset="2"/>
              <a:buChar char="§"/>
            </a:pPr>
            <a:r>
              <a:rPr lang="zh-CN" altLang="en-US" sz="3200" dirty="0">
                <a:solidFill>
                  <a:srgbClr val="FFFF00"/>
                </a:solidFill>
                <a:latin typeface="宋体" panose="02010600030101010101" pitchFamily="2" charset="-122"/>
              </a:rPr>
              <a:t> </a:t>
            </a:r>
            <a:r>
              <a:rPr lang="zh-CN" altLang="en-US" sz="3200" dirty="0">
                <a:solidFill>
                  <a:srgbClr val="FFFF00"/>
                </a:solidFill>
                <a:latin typeface="宋体" panose="02010600030101010101" pitchFamily="2" charset="-122"/>
                <a:hlinkClick r:id="rId1" action="ppaction://hlinksldjump"/>
              </a:rPr>
              <a:t>存储分配</a:t>
            </a:r>
            <a:r>
              <a:rPr lang="zh-CN" altLang="en-US" sz="3200" dirty="0">
                <a:solidFill>
                  <a:srgbClr val="FFFF00"/>
                </a:solidFill>
                <a:latin typeface="宋体" panose="02010600030101010101" pitchFamily="2" charset="-122"/>
              </a:rPr>
              <a:t>的重要单元─</a:t>
            </a:r>
            <a:r>
              <a:rPr lang="zh-CN" altLang="en-US" sz="3200" dirty="0">
                <a:solidFill>
                  <a:srgbClr val="00FF00"/>
                </a:solidFill>
                <a:latin typeface="宋体" panose="02010600030101010101" pitchFamily="2" charset="-122"/>
              </a:rPr>
              <a:t>过程活动记录</a:t>
            </a:r>
            <a:r>
              <a:rPr lang="en-US" altLang="zh-CN" sz="3200" dirty="0">
                <a:solidFill>
                  <a:srgbClr val="66FFFF"/>
                </a:solidFill>
              </a:rPr>
              <a:t>AR</a:t>
            </a:r>
            <a:endParaRPr lang="en-US" altLang="zh-CN" sz="3200" dirty="0">
              <a:solidFill>
                <a:srgbClr val="66FFFF"/>
              </a:solidFill>
            </a:endParaRPr>
          </a:p>
          <a:p>
            <a:pPr>
              <a:spcBef>
                <a:spcPct val="50000"/>
              </a:spcBef>
              <a:buClr>
                <a:srgbClr val="FFFF00"/>
              </a:buClr>
              <a:buSzPct val="110000"/>
              <a:buFontTx/>
              <a:buNone/>
            </a:pPr>
            <a:r>
              <a:rPr lang="zh-CN" altLang="en-US" sz="3200" dirty="0">
                <a:latin typeface="宋体" panose="02010600030101010101" pitchFamily="2" charset="-122"/>
              </a:rPr>
              <a:t>            </a:t>
            </a:r>
            <a:r>
              <a:rPr lang="zh-CN" altLang="en-US" sz="3200" dirty="0"/>
              <a:t>（</a:t>
            </a:r>
            <a:r>
              <a:rPr lang="en-US" altLang="zh-CN" sz="3200" dirty="0"/>
              <a:t>Procedure </a:t>
            </a:r>
            <a:r>
              <a:rPr lang="en-US" altLang="zh-CN" sz="3200" dirty="0">
                <a:solidFill>
                  <a:srgbClr val="66FFFF"/>
                </a:solidFill>
              </a:rPr>
              <a:t>A</a:t>
            </a:r>
            <a:r>
              <a:rPr lang="en-US" altLang="zh-CN" sz="3200" dirty="0"/>
              <a:t>ctivation </a:t>
            </a:r>
            <a:r>
              <a:rPr lang="en-US" altLang="zh-CN" sz="3200" dirty="0">
                <a:solidFill>
                  <a:srgbClr val="66FFFF"/>
                </a:solidFill>
              </a:rPr>
              <a:t>R</a:t>
            </a:r>
            <a:r>
              <a:rPr lang="en-US" altLang="zh-CN" sz="3200" dirty="0"/>
              <a:t>ecord）</a:t>
            </a:r>
            <a:endParaRPr lang="zh-CN" altLang="en-US" sz="3200" dirty="0"/>
          </a:p>
        </p:txBody>
      </p:sp>
      <p:sp>
        <p:nvSpPr>
          <p:cNvPr id="903172" name="Text Box 4"/>
          <p:cNvSpPr txBox="1">
            <a:spLocks noChangeArrowheads="1"/>
          </p:cNvSpPr>
          <p:nvPr/>
        </p:nvSpPr>
        <p:spPr bwMode="auto">
          <a:xfrm>
            <a:off x="559836" y="2571750"/>
            <a:ext cx="8182947" cy="11957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0"/>
              </a:spcBef>
            </a:pPr>
            <a:r>
              <a:rPr lang="zh-CN" altLang="en-US" sz="3200" dirty="0">
                <a:latin typeface="宋体" panose="02010600030101010101" pitchFamily="2" charset="-122"/>
              </a:rPr>
              <a:t>    一块连续的存储区，用于存储过程或函数在一次调用执行中所需要的信息。</a:t>
            </a:r>
            <a:endParaRPr lang="zh-CN" altLang="en-US" sz="3200" dirty="0">
              <a:latin typeface="宋体" panose="02010600030101010101" pitchFamily="2" charset="-122"/>
            </a:endParaRPr>
          </a:p>
        </p:txBody>
      </p:sp>
      <p:sp>
        <p:nvSpPr>
          <p:cNvPr id="903173" name="Text Box 5"/>
          <p:cNvSpPr txBox="1">
            <a:spLocks noChangeArrowheads="1"/>
          </p:cNvSpPr>
          <p:nvPr/>
        </p:nvSpPr>
        <p:spPr bwMode="auto">
          <a:xfrm>
            <a:off x="783772" y="4529586"/>
            <a:ext cx="7953958" cy="1270596"/>
          </a:xfrm>
          <a:prstGeom prst="rect">
            <a:avLst/>
          </a:prstGeom>
          <a:gradFill rotWithShape="0">
            <a:gsLst>
              <a:gs pos="0">
                <a:schemeClr val="tx1"/>
              </a:gs>
              <a:gs pos="50000">
                <a:srgbClr val="FFFF00"/>
              </a:gs>
              <a:gs pos="100000">
                <a:schemeClr val="tx1"/>
              </a:gs>
            </a:gsLst>
            <a:lin ang="5400000" scaled="1"/>
          </a:gradFill>
          <a:ln w="3810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2000" tIns="82800" rIns="162000" bIns="82800" anchor="ctr">
            <a:spAutoFit/>
          </a:bodyPr>
          <a:lstStyle/>
          <a:p>
            <a:pPr algn="just">
              <a:lnSpc>
                <a:spcPct val="120000"/>
              </a:lnSpc>
              <a:spcBef>
                <a:spcPct val="0"/>
              </a:spcBef>
            </a:pPr>
            <a:r>
              <a:rPr lang="zh-CN" altLang="en-US" sz="3200" dirty="0">
                <a:latin typeface="宋体" panose="02010600030101010101" pitchFamily="2" charset="-122"/>
              </a:rPr>
              <a:t>    </a:t>
            </a:r>
            <a:r>
              <a:rPr lang="zh-CN" altLang="en-US" sz="3200" dirty="0">
                <a:solidFill>
                  <a:schemeClr val="bg2"/>
                </a:solidFill>
                <a:latin typeface="宋体" panose="02010600030101010101" pitchFamily="2" charset="-122"/>
              </a:rPr>
              <a:t>活动记录的组织依赖于目标机体系结构，被编译的语言特性等。</a:t>
            </a:r>
            <a:endParaRPr lang="zh-CN" altLang="en-US" sz="3200" dirty="0">
              <a:solidFill>
                <a:schemeClr val="bg2"/>
              </a:solidFill>
              <a:latin typeface="宋体" panose="02010600030101010101" pitchFamily="2" charset="-122"/>
            </a:endParaRPr>
          </a:p>
        </p:txBody>
      </p:sp>
      <p:sp>
        <p:nvSpPr>
          <p:cNvPr id="903175" name="AutoShape 7">
            <a:hlinkClick r:id="" action="ppaction://hlinkshowjump?jump=nextslide" highlightClick="1"/>
          </p:cNvPr>
          <p:cNvSpPr>
            <a:spLocks noChangeArrowheads="1"/>
          </p:cNvSpPr>
          <p:nvPr/>
        </p:nvSpPr>
        <p:spPr bwMode="auto">
          <a:xfrm>
            <a:off x="6838950" y="6610350"/>
            <a:ext cx="361950" cy="247650"/>
          </a:xfrm>
          <a:prstGeom prst="actionButtonForwardNex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3176" name="Text Box 8"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3173"/>
                                        </p:tgtEl>
                                        <p:attrNameLst>
                                          <p:attrName>style.visibility</p:attrName>
                                        </p:attrNameLst>
                                      </p:cBhvr>
                                      <p:to>
                                        <p:strVal val="visible"/>
                                      </p:to>
                                    </p:set>
                                    <p:anim calcmode="lin" valueType="num">
                                      <p:cBhvr additive="base">
                                        <p:cTn id="7" dur="500" fill="hold"/>
                                        <p:tgtEl>
                                          <p:spTgt spid="903173"/>
                                        </p:tgtEl>
                                        <p:attrNameLst>
                                          <p:attrName>ppt_x</p:attrName>
                                        </p:attrNameLst>
                                      </p:cBhvr>
                                      <p:tavLst>
                                        <p:tav tm="0">
                                          <p:val>
                                            <p:strVal val="0-#ppt_w/2"/>
                                          </p:val>
                                        </p:tav>
                                        <p:tav tm="100000">
                                          <p:val>
                                            <p:strVal val="#ppt_x"/>
                                          </p:val>
                                        </p:tav>
                                      </p:tavLst>
                                    </p:anim>
                                    <p:anim calcmode="lin" valueType="num">
                                      <p:cBhvr additive="base">
                                        <p:cTn id="8" dur="500" fill="hold"/>
                                        <p:tgtEl>
                                          <p:spTgt spid="903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3"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3" name="Text Box 5" descr="90%"/>
          <p:cNvSpPr txBox="1">
            <a:spLocks noChangeArrowheads="1"/>
          </p:cNvSpPr>
          <p:nvPr/>
        </p:nvSpPr>
        <p:spPr bwMode="auto">
          <a:xfrm>
            <a:off x="0" y="0"/>
            <a:ext cx="9144000" cy="434975"/>
          </a:xfrm>
          <a:prstGeom prst="rect">
            <a:avLst/>
          </a:prstGeom>
          <a:pattFill prst="pct90">
            <a:fgClr>
              <a:srgbClr val="FFFF6D"/>
            </a:fgClr>
            <a:bgClr>
              <a:srgbClr val="8C4600"/>
            </a:bgClr>
          </a:pattFill>
          <a:ln w="38100">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8C4600"/>
                </a:solidFill>
              </a:rPr>
              <a:t>C</a:t>
            </a:r>
            <a:r>
              <a:rPr lang="en-US" altLang="zh-CN" sz="2000">
                <a:solidFill>
                  <a:srgbClr val="A25100"/>
                </a:solidFill>
              </a:rPr>
              <a:t>h8     </a:t>
            </a:r>
            <a:r>
              <a:rPr lang="zh-CN" altLang="en-US" sz="2000">
                <a:solidFill>
                  <a:srgbClr val="A25100"/>
                </a:solidFill>
              </a:rPr>
              <a:t>运行环境                   </a:t>
            </a:r>
            <a:r>
              <a:rPr lang="zh-CN" altLang="en-US" sz="2000" u="sng">
                <a:solidFill>
                  <a:srgbClr val="A25100"/>
                </a:solidFill>
              </a:rPr>
              <a:t>8.1   关于存储组织 </a:t>
            </a:r>
            <a:endParaRPr lang="zh-CN" altLang="en-US" sz="2000" u="sng">
              <a:solidFill>
                <a:srgbClr val="A25100"/>
              </a:solidFill>
            </a:endParaRPr>
          </a:p>
        </p:txBody>
      </p:sp>
      <p:sp>
        <p:nvSpPr>
          <p:cNvPr id="923654" name="Text Box 6"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lgn="l">
              <a:spcBef>
                <a:spcPct val="50000"/>
              </a:spcBef>
            </a:pPr>
            <a:r>
              <a:rPr lang="en-US" altLang="zh-CN" sz="2000" dirty="0">
                <a:solidFill>
                  <a:srgbClr val="8C4600"/>
                </a:solidFill>
              </a:rPr>
              <a:t>    C</a:t>
            </a:r>
            <a:r>
              <a:rPr lang="en-US" altLang="zh-CN" sz="2000" dirty="0">
                <a:solidFill>
                  <a:srgbClr val="A25100"/>
                </a:solidFill>
              </a:rPr>
              <a:t>h6   </a:t>
            </a:r>
            <a:r>
              <a:rPr lang="zh-CN" altLang="en-US" sz="2000" dirty="0">
                <a:solidFill>
                  <a:srgbClr val="A25100"/>
                </a:solidFill>
              </a:rPr>
              <a:t>语义分析与中间代码生成     6.6   语句翻译   </a:t>
            </a:r>
            <a:r>
              <a:rPr lang="zh-CN" altLang="en-US" sz="2000" u="sng" dirty="0">
                <a:solidFill>
                  <a:srgbClr val="A25100"/>
                </a:solidFill>
              </a:rPr>
              <a:t> 6.6.5</a:t>
            </a:r>
            <a:r>
              <a:rPr lang="en-US" altLang="zh-CN" sz="2000" u="sng" dirty="0">
                <a:solidFill>
                  <a:srgbClr val="A25100"/>
                </a:solidFill>
              </a:rPr>
              <a:t>  </a:t>
            </a:r>
            <a:r>
              <a:rPr lang="zh-CN" altLang="en-US" sz="2000" u="sng" dirty="0">
                <a:solidFill>
                  <a:srgbClr val="A25100"/>
                </a:solidFill>
              </a:rPr>
              <a:t>函数说明与调用翻译</a:t>
            </a:r>
            <a:endParaRPr lang="en-US" altLang="zh-CN" sz="2000" u="sng" dirty="0">
              <a:solidFill>
                <a:srgbClr val="A25100"/>
              </a:solidFill>
            </a:endParaRPr>
          </a:p>
        </p:txBody>
      </p:sp>
      <p:sp>
        <p:nvSpPr>
          <p:cNvPr id="923655" name="Text Box 7"/>
          <p:cNvSpPr txBox="1">
            <a:spLocks noChangeArrowheads="1"/>
          </p:cNvSpPr>
          <p:nvPr/>
        </p:nvSpPr>
        <p:spPr bwMode="auto">
          <a:xfrm>
            <a:off x="457200" y="533400"/>
            <a:ext cx="8343900" cy="2386013"/>
          </a:xfrm>
          <a:prstGeom prst="rect">
            <a:avLst/>
          </a:prstGeom>
          <a:noFill/>
          <a:ln>
            <a:noFill/>
          </a:ln>
          <a:effectLst/>
          <a:extLst>
            <a:ext uri="{909E8E84-426E-40DD-AFC4-6F175D3DCCD1}">
              <a14:hiddenFill xmlns:a14="http://schemas.microsoft.com/office/drawing/2010/main">
                <a:gradFill rotWithShape="0">
                  <a:gsLst>
                    <a:gs pos="0">
                      <a:srgbClr val="FFC1FF">
                        <a:gamma/>
                        <a:shade val="57647"/>
                        <a:invGamma/>
                      </a:srgbClr>
                    </a:gs>
                    <a:gs pos="50000">
                      <a:srgbClr val="FFC1FF"/>
                    </a:gs>
                    <a:gs pos="100000">
                      <a:srgbClr val="FFC1FF">
                        <a:gamma/>
                        <a:shade val="57647"/>
                        <a:invGamma/>
                      </a:srgbClr>
                    </a:gs>
                  </a:gsLst>
                  <a:lin ang="5400000" scaled="1"/>
                </a:gra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10800">
            <a:spAutoFit/>
          </a:bodyPr>
          <a:lstStyle/>
          <a:p>
            <a:pPr algn="just">
              <a:lnSpc>
                <a:spcPct val="110000"/>
              </a:lnSpc>
              <a:spcBef>
                <a:spcPct val="30000"/>
              </a:spcBef>
            </a:pPr>
            <a:r>
              <a:rPr lang="zh-CN" altLang="en-US" sz="3200">
                <a:solidFill>
                  <a:srgbClr val="FFFF00"/>
                </a:solidFill>
              </a:rPr>
              <a:t>函数调用的语义处理：</a:t>
            </a:r>
            <a:endParaRPr lang="zh-CN" altLang="en-US" sz="3200">
              <a:solidFill>
                <a:srgbClr val="FFFF00"/>
              </a:solidFill>
            </a:endParaRPr>
          </a:p>
          <a:p>
            <a:pPr algn="just">
              <a:lnSpc>
                <a:spcPct val="110000"/>
              </a:lnSpc>
              <a:spcBef>
                <a:spcPct val="30000"/>
              </a:spcBef>
            </a:pPr>
            <a:r>
              <a:rPr lang="zh-CN" altLang="en-US" sz="3200">
                <a:latin typeface="宋体" panose="02010600030101010101" pitchFamily="2" charset="-122"/>
              </a:rPr>
              <a:t>  ①  </a:t>
            </a:r>
            <a:r>
              <a:rPr lang="zh-CN" altLang="en-US" sz="3200"/>
              <a:t>检查所调用的过程或函数是否定义；与所定义的过程或函数的类型、实参与形参的数量及类型是否一致；      </a:t>
            </a:r>
            <a:endParaRPr lang="zh-CN" altLang="en-US" sz="3200"/>
          </a:p>
        </p:txBody>
      </p:sp>
      <p:sp>
        <p:nvSpPr>
          <p:cNvPr id="923656" name="Text Box 8"/>
          <p:cNvSpPr txBox="1">
            <a:spLocks noChangeArrowheads="1"/>
          </p:cNvSpPr>
          <p:nvPr>
            <p:custDataLst>
              <p:tags r:id="rId1"/>
            </p:custDataLst>
          </p:nvPr>
        </p:nvSpPr>
        <p:spPr bwMode="auto">
          <a:xfrm>
            <a:off x="495300" y="3105928"/>
            <a:ext cx="8305800" cy="1079399"/>
          </a:xfrm>
          <a:prstGeom prst="rect">
            <a:avLst/>
          </a:prstGeom>
          <a:noFill/>
          <a:ln>
            <a:noFill/>
          </a:ln>
          <a:effectLst/>
          <a:extLst>
            <a:ext uri="{909E8E84-426E-40DD-AFC4-6F175D3DCCD1}">
              <a14:hiddenFill xmlns:a14="http://schemas.microsoft.com/office/drawing/2010/main">
                <a:gradFill rotWithShape="0">
                  <a:gsLst>
                    <a:gs pos="0">
                      <a:srgbClr val="FFC1FF">
                        <a:gamma/>
                        <a:shade val="57647"/>
                        <a:invGamma/>
                      </a:srgbClr>
                    </a:gs>
                    <a:gs pos="50000">
                      <a:srgbClr val="FFC1FF"/>
                    </a:gs>
                    <a:gs pos="100000">
                      <a:srgbClr val="FFC1FF">
                        <a:gamma/>
                        <a:shade val="57647"/>
                        <a:invGamma/>
                      </a:srgbClr>
                    </a:gs>
                  </a:gsLst>
                  <a:lin ang="5400000" scaled="1"/>
                </a:gra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10800">
            <a:spAutoFit/>
          </a:bodyPr>
          <a:lstStyle/>
          <a:p>
            <a:pPr algn="just">
              <a:spcBef>
                <a:spcPct val="0"/>
              </a:spcBef>
            </a:pPr>
            <a:r>
              <a:rPr lang="zh-CN" altLang="en-US" sz="3200" dirty="0">
                <a:latin typeface="宋体" panose="02010600030101010101" pitchFamily="2" charset="-122"/>
              </a:rPr>
              <a:t>  ②</a:t>
            </a:r>
            <a:r>
              <a:rPr lang="zh-CN" altLang="en-US" sz="3200" dirty="0"/>
              <a:t>  </a:t>
            </a:r>
            <a:r>
              <a:rPr lang="zh-CN" altLang="en-US" sz="3200" dirty="0">
                <a:solidFill>
                  <a:srgbClr val="00FF00"/>
                </a:solidFill>
              </a:rPr>
              <a:t>给被调过程或函数分配</a:t>
            </a:r>
            <a:r>
              <a:rPr lang="zh-CN" altLang="en-US" sz="3200" dirty="0">
                <a:solidFill>
                  <a:srgbClr val="FFFF00"/>
                </a:solidFill>
              </a:rPr>
              <a:t>活动记录</a:t>
            </a:r>
            <a:r>
              <a:rPr lang="zh-CN" altLang="en-US" sz="3200" dirty="0">
                <a:solidFill>
                  <a:srgbClr val="00FF00"/>
                </a:solidFill>
              </a:rPr>
              <a:t>所需的存储空间；</a:t>
            </a:r>
            <a:endParaRPr lang="zh-CN" altLang="en-US" sz="3200" dirty="0">
              <a:solidFill>
                <a:schemeClr val="bg2"/>
              </a:solidFill>
            </a:endParaRPr>
          </a:p>
        </p:txBody>
      </p:sp>
      <p:sp>
        <p:nvSpPr>
          <p:cNvPr id="923657" name="Text Box 9"/>
          <p:cNvSpPr txBox="1">
            <a:spLocks noChangeArrowheads="1"/>
          </p:cNvSpPr>
          <p:nvPr>
            <p:custDataLst>
              <p:tags r:id="rId2"/>
            </p:custDataLst>
          </p:nvPr>
        </p:nvSpPr>
        <p:spPr bwMode="auto">
          <a:xfrm>
            <a:off x="323850" y="4343400"/>
            <a:ext cx="8343900" cy="484188"/>
          </a:xfrm>
          <a:prstGeom prst="rect">
            <a:avLst/>
          </a:prstGeom>
          <a:noFill/>
          <a:ln>
            <a:noFill/>
          </a:ln>
          <a:effectLst/>
          <a:extLst>
            <a:ext uri="{909E8E84-426E-40DD-AFC4-6F175D3DCCD1}">
              <a14:hiddenFill xmlns:a14="http://schemas.microsoft.com/office/drawing/2010/main">
                <a:gradFill rotWithShape="0">
                  <a:gsLst>
                    <a:gs pos="0">
                      <a:srgbClr val="FFC1FF">
                        <a:gamma/>
                        <a:shade val="57647"/>
                        <a:invGamma/>
                      </a:srgbClr>
                    </a:gs>
                    <a:gs pos="50000">
                      <a:srgbClr val="FFC1FF"/>
                    </a:gs>
                    <a:gs pos="100000">
                      <a:srgbClr val="FFC1FF">
                        <a:gamma/>
                        <a:shade val="57647"/>
                        <a:invGamma/>
                      </a:srgbClr>
                    </a:gs>
                  </a:gsLst>
                  <a:lin ang="5400000" scaled="1"/>
                </a:gra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10800">
            <a:spAutoFit/>
          </a:bodyPr>
          <a:lstStyle/>
          <a:p>
            <a:pPr algn="just">
              <a:lnSpc>
                <a:spcPct val="80000"/>
              </a:lnSpc>
              <a:spcBef>
                <a:spcPct val="50000"/>
              </a:spcBef>
            </a:pPr>
            <a:r>
              <a:rPr lang="zh-CN" altLang="en-US" sz="3200" dirty="0">
                <a:latin typeface="宋体" panose="02010600030101010101" pitchFamily="2" charset="-122"/>
              </a:rPr>
              <a:t>   ③</a:t>
            </a:r>
            <a:r>
              <a:rPr lang="zh-CN" altLang="en-US" sz="3200" dirty="0"/>
              <a:t>   传送实参并执行代码；      </a:t>
            </a:r>
            <a:endParaRPr lang="zh-CN" altLang="en-US" sz="3200" dirty="0">
              <a:solidFill>
                <a:schemeClr val="bg2"/>
              </a:solidFill>
            </a:endParaRPr>
          </a:p>
        </p:txBody>
      </p:sp>
      <p:sp>
        <p:nvSpPr>
          <p:cNvPr id="923658" name="Text Box 10"/>
          <p:cNvSpPr txBox="1">
            <a:spLocks noChangeArrowheads="1"/>
          </p:cNvSpPr>
          <p:nvPr>
            <p:custDataLst>
              <p:tags r:id="rId3"/>
            </p:custDataLst>
          </p:nvPr>
        </p:nvSpPr>
        <p:spPr bwMode="auto">
          <a:xfrm>
            <a:off x="342900" y="4819650"/>
            <a:ext cx="8458200" cy="1175385"/>
          </a:xfrm>
          <a:prstGeom prst="rect">
            <a:avLst/>
          </a:prstGeom>
          <a:noFill/>
          <a:ln>
            <a:noFill/>
          </a:ln>
          <a:effectLst/>
          <a:extLst>
            <a:ext uri="{909E8E84-426E-40DD-AFC4-6F175D3DCCD1}">
              <a14:hiddenFill xmlns:a14="http://schemas.microsoft.com/office/drawing/2010/main">
                <a:gradFill rotWithShape="0">
                  <a:gsLst>
                    <a:gs pos="0">
                      <a:srgbClr val="FFC1FF">
                        <a:gamma/>
                        <a:shade val="57647"/>
                        <a:invGamma/>
                      </a:srgbClr>
                    </a:gs>
                    <a:gs pos="50000">
                      <a:srgbClr val="FFC1FF"/>
                    </a:gs>
                    <a:gs pos="100000">
                      <a:srgbClr val="FFC1FF">
                        <a:gamma/>
                        <a:shade val="57647"/>
                        <a:invGamma/>
                      </a:srgbClr>
                    </a:gs>
                  </a:gsLst>
                  <a:lin ang="5400000" scaled="1"/>
                </a:gra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10800">
            <a:spAutoFit/>
          </a:bodyPr>
          <a:lstStyle/>
          <a:p>
            <a:pPr algn="just">
              <a:lnSpc>
                <a:spcPct val="110000"/>
              </a:lnSpc>
              <a:spcBef>
                <a:spcPct val="0"/>
              </a:spcBef>
            </a:pPr>
            <a:r>
              <a:rPr lang="zh-CN" altLang="en-US" sz="3200">
                <a:latin typeface="宋体" panose="02010600030101010101" pitchFamily="2" charset="-122"/>
              </a:rPr>
              <a:t>   ④</a:t>
            </a:r>
            <a:r>
              <a:rPr lang="zh-CN" altLang="en-US" sz="3200"/>
              <a:t> </a:t>
            </a:r>
            <a:r>
              <a:rPr lang="en-US" altLang="zh-CN" sz="3200"/>
              <a:t> </a:t>
            </a:r>
            <a:r>
              <a:rPr lang="zh-CN" altLang="en-US" sz="3200"/>
              <a:t>加载调用结果和返回地址，恢复主调用过程或函数的继续执行；</a:t>
            </a:r>
            <a:endParaRPr lang="zh-CN" altLang="en-US" sz="3200">
              <a:solidFill>
                <a:schemeClr val="bg2"/>
              </a:solidFill>
            </a:endParaRPr>
          </a:p>
        </p:txBody>
      </p:sp>
      <p:sp>
        <p:nvSpPr>
          <p:cNvPr id="923659" name="Text Box 11"/>
          <p:cNvSpPr txBox="1">
            <a:spLocks noChangeArrowheads="1"/>
          </p:cNvSpPr>
          <p:nvPr>
            <p:custDataLst>
              <p:tags r:id="rId4"/>
            </p:custDataLst>
          </p:nvPr>
        </p:nvSpPr>
        <p:spPr bwMode="auto">
          <a:xfrm>
            <a:off x="990600" y="6076950"/>
            <a:ext cx="7467600" cy="484188"/>
          </a:xfrm>
          <a:prstGeom prst="rect">
            <a:avLst/>
          </a:prstGeom>
          <a:noFill/>
          <a:ln>
            <a:noFill/>
          </a:ln>
          <a:effectLst/>
          <a:extLst>
            <a:ext uri="{909E8E84-426E-40DD-AFC4-6F175D3DCCD1}">
              <a14:hiddenFill xmlns:a14="http://schemas.microsoft.com/office/drawing/2010/main">
                <a:gradFill rotWithShape="0">
                  <a:gsLst>
                    <a:gs pos="0">
                      <a:srgbClr val="FFC1FF">
                        <a:gamma/>
                        <a:shade val="57647"/>
                        <a:invGamma/>
                      </a:srgbClr>
                    </a:gs>
                    <a:gs pos="50000">
                      <a:srgbClr val="FFC1FF"/>
                    </a:gs>
                    <a:gs pos="100000">
                      <a:srgbClr val="FFC1FF">
                        <a:gamma/>
                        <a:shade val="57647"/>
                        <a:invGamma/>
                      </a:srgbClr>
                    </a:gs>
                  </a:gsLst>
                  <a:lin ang="5400000" scaled="1"/>
                </a:gra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10800">
            <a:spAutoFit/>
          </a:bodyPr>
          <a:lstStyle/>
          <a:p>
            <a:pPr algn="just">
              <a:lnSpc>
                <a:spcPct val="80000"/>
              </a:lnSpc>
              <a:spcBef>
                <a:spcPct val="50000"/>
              </a:spcBef>
            </a:pPr>
            <a:r>
              <a:rPr lang="zh-CN" altLang="en-US" sz="3200">
                <a:latin typeface="宋体" panose="02010600030101010101" pitchFamily="2" charset="-122"/>
              </a:rPr>
              <a:t>⑤ </a:t>
            </a:r>
            <a:r>
              <a:rPr lang="zh-CN" altLang="en-US" sz="3200"/>
              <a:t>转向相应的过程或函数。</a:t>
            </a:r>
            <a:endParaRPr lang="zh-CN" altLang="en-US" sz="3200">
              <a:solidFill>
                <a:schemeClr val="bg2"/>
              </a:solidFill>
            </a:endParaRPr>
          </a:p>
        </p:txBody>
      </p:sp>
      <p:sp>
        <p:nvSpPr>
          <p:cNvPr id="923660" name="AutoShape 12">
            <a:hlinkClick r:id="" action="ppaction://hlinkshowjump?jump=previousslide" highlightClick="1"/>
          </p:cNvPr>
          <p:cNvSpPr>
            <a:spLocks noChangeArrowheads="1"/>
          </p:cNvSpPr>
          <p:nvPr/>
        </p:nvSpPr>
        <p:spPr bwMode="auto">
          <a:xfrm>
            <a:off x="7067550" y="6630988"/>
            <a:ext cx="355600" cy="219075"/>
          </a:xfrm>
          <a:prstGeom prst="actionButtonBackPrevious">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61" name="Rectangle 13"/>
          <p:cNvSpPr>
            <a:spLocks noChangeArrowheads="1"/>
          </p:cNvSpPr>
          <p:nvPr>
            <p:custDataLst>
              <p:tags r:id="rId5"/>
            </p:custDataLst>
          </p:nvPr>
        </p:nvSpPr>
        <p:spPr bwMode="auto">
          <a:xfrm>
            <a:off x="323850" y="3086878"/>
            <a:ext cx="8648700" cy="1200150"/>
          </a:xfrm>
          <a:prstGeom prst="rect">
            <a:avLst/>
          </a:prstGeom>
          <a:noFill/>
          <a:ln w="38100">
            <a:solidFill>
              <a:srgbClr val="99FFCC"/>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6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36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36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36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36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23661"/>
                                        </p:tgtEl>
                                        <p:attrNameLst>
                                          <p:attrName>style.visibility</p:attrName>
                                        </p:attrNameLst>
                                      </p:cBhvr>
                                      <p:to>
                                        <p:strVal val="visible"/>
                                      </p:to>
                                    </p:set>
                                    <p:anim calcmode="lin" valueType="num">
                                      <p:cBhvr additive="base">
                                        <p:cTn id="27" dur="500" fill="hold"/>
                                        <p:tgtEl>
                                          <p:spTgt spid="923661"/>
                                        </p:tgtEl>
                                        <p:attrNameLst>
                                          <p:attrName>ppt_x</p:attrName>
                                        </p:attrNameLst>
                                      </p:cBhvr>
                                      <p:tavLst>
                                        <p:tav tm="0">
                                          <p:val>
                                            <p:strVal val="0-#ppt_w/2"/>
                                          </p:val>
                                        </p:tav>
                                        <p:tav tm="100000">
                                          <p:val>
                                            <p:strVal val="#ppt_x"/>
                                          </p:val>
                                        </p:tav>
                                      </p:tavLst>
                                    </p:anim>
                                    <p:anim calcmode="lin" valueType="num">
                                      <p:cBhvr additive="base">
                                        <p:cTn id="28" dur="500" fill="hold"/>
                                        <p:tgtEl>
                                          <p:spTgt spid="9236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5" grpId="0"/>
      <p:bldP spid="923656" grpId="0"/>
      <p:bldP spid="923657" grpId="0"/>
      <p:bldP spid="923658" grpId="0" bldLvl="0" animBg="1"/>
      <p:bldP spid="9236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5248" name="Group 32"/>
          <p:cNvGrpSpPr/>
          <p:nvPr/>
        </p:nvGrpSpPr>
        <p:grpSpPr bwMode="auto">
          <a:xfrm>
            <a:off x="928962" y="1460751"/>
            <a:ext cx="3806825" cy="4819653"/>
            <a:chOff x="1754" y="1003"/>
            <a:chExt cx="2062" cy="2953"/>
          </a:xfrm>
        </p:grpSpPr>
        <p:sp>
          <p:nvSpPr>
            <p:cNvPr id="905219" name="Rectangle 3"/>
            <p:cNvSpPr>
              <a:spLocks noChangeArrowheads="1"/>
            </p:cNvSpPr>
            <p:nvPr/>
          </p:nvSpPr>
          <p:spPr bwMode="auto">
            <a:xfrm>
              <a:off x="1815" y="1015"/>
              <a:ext cx="1941" cy="41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800" dirty="0"/>
                <a:t>自变量实参空间</a:t>
              </a:r>
              <a:endParaRPr lang="zh-CN" altLang="en-US" sz="2800" dirty="0"/>
            </a:p>
          </p:txBody>
        </p:sp>
        <p:sp>
          <p:nvSpPr>
            <p:cNvPr id="905226" name="Rectangle 10"/>
            <p:cNvSpPr>
              <a:spLocks noChangeArrowheads="1"/>
            </p:cNvSpPr>
            <p:nvPr/>
          </p:nvSpPr>
          <p:spPr bwMode="auto">
            <a:xfrm>
              <a:off x="1756" y="1003"/>
              <a:ext cx="2060" cy="418"/>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5220" name="Rectangle 4"/>
            <p:cNvSpPr>
              <a:spLocks noChangeArrowheads="1"/>
            </p:cNvSpPr>
            <p:nvPr/>
          </p:nvSpPr>
          <p:spPr bwMode="auto">
            <a:xfrm>
              <a:off x="1815" y="1421"/>
              <a:ext cx="1941" cy="419"/>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800"/>
                <a:t>局部数据空间</a:t>
              </a:r>
              <a:endParaRPr lang="zh-CN" altLang="en-US" sz="2800"/>
            </a:p>
          </p:txBody>
        </p:sp>
        <p:sp>
          <p:nvSpPr>
            <p:cNvPr id="905228" name="Rectangle 12"/>
            <p:cNvSpPr>
              <a:spLocks noChangeArrowheads="1"/>
            </p:cNvSpPr>
            <p:nvPr/>
          </p:nvSpPr>
          <p:spPr bwMode="auto">
            <a:xfrm>
              <a:off x="1756" y="1421"/>
              <a:ext cx="2060" cy="419"/>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5221" name="Rectangle 5"/>
            <p:cNvSpPr>
              <a:spLocks noChangeArrowheads="1"/>
            </p:cNvSpPr>
            <p:nvPr/>
          </p:nvSpPr>
          <p:spPr bwMode="auto">
            <a:xfrm>
              <a:off x="1843" y="1840"/>
              <a:ext cx="1941" cy="41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800"/>
                <a:t>局部临时变量空间</a:t>
              </a:r>
              <a:endParaRPr lang="zh-CN" altLang="en-US" sz="2800"/>
            </a:p>
          </p:txBody>
        </p:sp>
        <p:sp>
          <p:nvSpPr>
            <p:cNvPr id="905230" name="Rectangle 14"/>
            <p:cNvSpPr>
              <a:spLocks noChangeArrowheads="1"/>
            </p:cNvSpPr>
            <p:nvPr/>
          </p:nvSpPr>
          <p:spPr bwMode="auto">
            <a:xfrm>
              <a:off x="1756" y="1840"/>
              <a:ext cx="2060" cy="418"/>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5222" name="Rectangle 6"/>
            <p:cNvSpPr>
              <a:spLocks noChangeArrowheads="1"/>
            </p:cNvSpPr>
            <p:nvPr/>
          </p:nvSpPr>
          <p:spPr bwMode="auto">
            <a:xfrm>
              <a:off x="1815" y="2258"/>
              <a:ext cx="1941" cy="419"/>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800"/>
                <a:t>机器状态信息</a:t>
              </a:r>
              <a:endParaRPr lang="zh-CN" altLang="en-US" sz="2800"/>
            </a:p>
          </p:txBody>
        </p:sp>
        <p:sp>
          <p:nvSpPr>
            <p:cNvPr id="905232" name="Rectangle 16"/>
            <p:cNvSpPr>
              <a:spLocks noChangeArrowheads="1"/>
            </p:cNvSpPr>
            <p:nvPr/>
          </p:nvSpPr>
          <p:spPr bwMode="auto">
            <a:xfrm>
              <a:off x="1756" y="2258"/>
              <a:ext cx="2060" cy="419"/>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5223" name="Rectangle 7"/>
            <p:cNvSpPr>
              <a:spLocks noChangeArrowheads="1"/>
            </p:cNvSpPr>
            <p:nvPr/>
          </p:nvSpPr>
          <p:spPr bwMode="auto">
            <a:xfrm>
              <a:off x="1802" y="2677"/>
              <a:ext cx="1941" cy="41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800"/>
                <a:t>返回地址 </a:t>
              </a:r>
              <a:r>
                <a:rPr lang="en-US" altLang="zh-CN" sz="2800">
                  <a:solidFill>
                    <a:srgbClr val="66FFFF"/>
                  </a:solidFill>
                </a:rPr>
                <a:t>RA</a:t>
              </a:r>
              <a:endParaRPr lang="zh-CN" altLang="en-US" sz="2800"/>
            </a:p>
          </p:txBody>
        </p:sp>
        <p:sp>
          <p:nvSpPr>
            <p:cNvPr id="905234" name="Rectangle 18"/>
            <p:cNvSpPr>
              <a:spLocks noChangeArrowheads="1"/>
            </p:cNvSpPr>
            <p:nvPr/>
          </p:nvSpPr>
          <p:spPr bwMode="auto">
            <a:xfrm>
              <a:off x="1756" y="2677"/>
              <a:ext cx="2060" cy="418"/>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5224" name="Rectangle 8"/>
            <p:cNvSpPr>
              <a:spLocks noChangeArrowheads="1"/>
            </p:cNvSpPr>
            <p:nvPr/>
          </p:nvSpPr>
          <p:spPr bwMode="auto">
            <a:xfrm>
              <a:off x="1815" y="3083"/>
              <a:ext cx="1941" cy="419"/>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en-US" altLang="zh-CN" sz="2800" dirty="0">
                  <a:latin typeface="+mn-ea"/>
                  <a:ea typeface="+mn-ea"/>
                </a:rPr>
                <a:t>[ </a:t>
              </a:r>
              <a:r>
                <a:rPr lang="zh-CN" altLang="en-US" sz="2800" dirty="0">
                  <a:latin typeface="+mn-ea"/>
                  <a:ea typeface="+mn-ea"/>
                </a:rPr>
                <a:t>存取链 </a:t>
              </a:r>
              <a:r>
                <a:rPr lang="en-US" altLang="zh-CN" sz="2800" dirty="0">
                  <a:solidFill>
                    <a:srgbClr val="66FFFF"/>
                  </a:solidFill>
                  <a:latin typeface="+mn-ea"/>
                  <a:ea typeface="+mn-ea"/>
                </a:rPr>
                <a:t>SL </a:t>
              </a:r>
              <a:r>
                <a:rPr lang="en-US" altLang="zh-CN" sz="2800" dirty="0">
                  <a:latin typeface="+mn-ea"/>
                  <a:ea typeface="+mn-ea"/>
                </a:rPr>
                <a:t>]</a:t>
              </a:r>
              <a:endParaRPr lang="zh-CN" altLang="en-US" sz="2800" dirty="0">
                <a:latin typeface="+mn-ea"/>
                <a:ea typeface="+mn-ea"/>
              </a:endParaRPr>
            </a:p>
          </p:txBody>
        </p:sp>
        <p:sp>
          <p:nvSpPr>
            <p:cNvPr id="905236" name="Rectangle 20"/>
            <p:cNvSpPr>
              <a:spLocks noChangeArrowheads="1"/>
            </p:cNvSpPr>
            <p:nvPr/>
          </p:nvSpPr>
          <p:spPr bwMode="auto">
            <a:xfrm>
              <a:off x="1756" y="3095"/>
              <a:ext cx="2060" cy="419"/>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5225" name="Rectangle 9"/>
            <p:cNvSpPr>
              <a:spLocks noChangeArrowheads="1"/>
            </p:cNvSpPr>
            <p:nvPr/>
          </p:nvSpPr>
          <p:spPr bwMode="auto">
            <a:xfrm>
              <a:off x="1802" y="3538"/>
              <a:ext cx="1941" cy="41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en-US" altLang="zh-CN" sz="2800" dirty="0">
                  <a:latin typeface="+mn-ea"/>
                  <a:ea typeface="+mn-ea"/>
                </a:rPr>
                <a:t>[ </a:t>
              </a:r>
              <a:r>
                <a:rPr lang="zh-CN" altLang="en-US" sz="2800" dirty="0">
                  <a:latin typeface="+mn-ea"/>
                  <a:ea typeface="+mn-ea"/>
                </a:rPr>
                <a:t>控制链 </a:t>
              </a:r>
              <a:r>
                <a:rPr lang="en-US" altLang="zh-CN" sz="2800" dirty="0">
                  <a:solidFill>
                    <a:srgbClr val="66FFFF"/>
                  </a:solidFill>
                  <a:latin typeface="+mn-ea"/>
                  <a:ea typeface="+mn-ea"/>
                </a:rPr>
                <a:t>DL </a:t>
              </a:r>
              <a:r>
                <a:rPr lang="en-US" altLang="zh-CN" sz="2800" dirty="0">
                  <a:latin typeface="+mn-ea"/>
                  <a:ea typeface="+mn-ea"/>
                </a:rPr>
                <a:t>]</a:t>
              </a:r>
              <a:endParaRPr lang="zh-CN" altLang="en-US" sz="2800" dirty="0">
                <a:latin typeface="+mn-ea"/>
                <a:ea typeface="+mn-ea"/>
              </a:endParaRPr>
            </a:p>
          </p:txBody>
        </p:sp>
        <p:sp>
          <p:nvSpPr>
            <p:cNvPr id="905238" name="Rectangle 22"/>
            <p:cNvSpPr>
              <a:spLocks noChangeArrowheads="1"/>
            </p:cNvSpPr>
            <p:nvPr/>
          </p:nvSpPr>
          <p:spPr bwMode="auto">
            <a:xfrm>
              <a:off x="1754" y="3514"/>
              <a:ext cx="2060" cy="418"/>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05244" name="Text Box 28"/>
          <p:cNvSpPr txBox="1">
            <a:spLocks noChangeArrowheads="1"/>
          </p:cNvSpPr>
          <p:nvPr/>
        </p:nvSpPr>
        <p:spPr bwMode="auto">
          <a:xfrm>
            <a:off x="457200" y="577596"/>
            <a:ext cx="81153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45000"/>
              <a:buFont typeface="Wingdings" panose="05000000000000000000" pitchFamily="2" charset="2"/>
              <a:buChar char="§"/>
            </a:pPr>
            <a:r>
              <a:rPr lang="zh-CN" altLang="en-US" sz="3200">
                <a:solidFill>
                  <a:srgbClr val="FFFF00"/>
                </a:solidFill>
                <a:latin typeface="宋体" panose="02010600030101010101" pitchFamily="2" charset="-122"/>
              </a:rPr>
              <a:t> 活动记录基本内容</a:t>
            </a:r>
            <a:r>
              <a:rPr lang="zh-CN" altLang="en-US" sz="3200">
                <a:latin typeface="宋体" panose="02010600030101010101" pitchFamily="2" charset="-122"/>
              </a:rPr>
              <a:t>          </a:t>
            </a:r>
            <a:endParaRPr lang="zh-CN" altLang="en-US" sz="3200"/>
          </a:p>
        </p:txBody>
      </p:sp>
      <p:sp>
        <p:nvSpPr>
          <p:cNvPr id="905246" name="AutoShape 30">
            <a:hlinkClick r:id="rId1" action="ppaction://hlinkpres?slideindex=24&amp;slidetitle= 第 6 章    运 行 环 境" highlightClick="1"/>
          </p:cNvPr>
          <p:cNvSpPr>
            <a:spLocks noChangeArrowheads="1"/>
          </p:cNvSpPr>
          <p:nvPr/>
        </p:nvSpPr>
        <p:spPr bwMode="auto">
          <a:xfrm>
            <a:off x="6591300" y="6605588"/>
            <a:ext cx="323850" cy="252412"/>
          </a:xfrm>
          <a:prstGeom prst="actionButtonBeginning">
            <a:avLst/>
          </a:prstGeom>
          <a:solidFill>
            <a:srgbClr val="D3D3D3"/>
          </a:solidFill>
          <a:ln>
            <a:noFill/>
          </a:ln>
          <a:effectLst/>
          <a:extLst>
            <a:ext uri="{91240B29-F687-4F45-9708-019B960494DF}">
              <a14:hiddenLine xmlns:a14="http://schemas.microsoft.com/office/drawing/2010/main" w="9525">
                <a:solidFill>
                  <a:srgbClr val="D3D3D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5247" name="Text Box 31"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2" name="箭头: 右 1"/>
          <p:cNvSpPr/>
          <p:nvPr/>
        </p:nvSpPr>
        <p:spPr bwMode="auto">
          <a:xfrm>
            <a:off x="4864613" y="4310612"/>
            <a:ext cx="697424" cy="523220"/>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5608533" y="4315048"/>
            <a:ext cx="1797802" cy="523220"/>
          </a:xfrm>
          <a:prstGeom prst="rect">
            <a:avLst/>
          </a:prstGeom>
          <a:noFill/>
        </p:spPr>
        <p:txBody>
          <a:bodyPr wrap="square" rtlCol="0">
            <a:spAutoFit/>
          </a:bodyPr>
          <a:lstStyle/>
          <a:p>
            <a:pPr algn="l"/>
            <a:r>
              <a:rPr lang="zh-CN" altLang="en-US" sz="2800" dirty="0"/>
              <a:t>代码地址</a:t>
            </a:r>
            <a:endParaRPr lang="zh-CN" altLang="en-US" sz="2800" dirty="0"/>
          </a:p>
        </p:txBody>
      </p:sp>
      <p:sp>
        <p:nvSpPr>
          <p:cNvPr id="22" name="箭头: 右 21"/>
          <p:cNvSpPr/>
          <p:nvPr/>
        </p:nvSpPr>
        <p:spPr bwMode="auto">
          <a:xfrm>
            <a:off x="4862031" y="5160436"/>
            <a:ext cx="697424" cy="91375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3" name="文本框 22"/>
          <p:cNvSpPr txBox="1"/>
          <p:nvPr/>
        </p:nvSpPr>
        <p:spPr>
          <a:xfrm>
            <a:off x="5605951" y="5387424"/>
            <a:ext cx="2497804" cy="523220"/>
          </a:xfrm>
          <a:prstGeom prst="rect">
            <a:avLst/>
          </a:prstGeom>
          <a:noFill/>
        </p:spPr>
        <p:txBody>
          <a:bodyPr wrap="square" rtlCol="0">
            <a:spAutoFit/>
          </a:bodyPr>
          <a:lstStyle/>
          <a:p>
            <a:pPr algn="l"/>
            <a:r>
              <a:rPr lang="zh-CN" altLang="en-US" sz="2800" dirty="0"/>
              <a:t>活动记录地址</a:t>
            </a:r>
            <a:endParaRPr lang="zh-CN" altLang="en-US" sz="2800" dirty="0"/>
          </a:p>
        </p:txBody>
      </p:sp>
      <p:sp>
        <p:nvSpPr>
          <p:cNvPr id="4" name="文本框 3"/>
          <p:cNvSpPr txBox="1"/>
          <p:nvPr/>
        </p:nvSpPr>
        <p:spPr>
          <a:xfrm>
            <a:off x="4864613" y="1565132"/>
            <a:ext cx="4041643" cy="2322830"/>
          </a:xfrm>
          <a:prstGeom prst="rect">
            <a:avLst/>
          </a:prstGeom>
          <a:noFill/>
        </p:spPr>
        <p:txBody>
          <a:bodyPr wrap="square" rtlCol="0">
            <a:spAutoFit/>
          </a:bodyPr>
          <a:lstStyle/>
          <a:p>
            <a:pPr algn="l"/>
            <a:r>
              <a:rPr lang="zh-CN" altLang="en-US" sz="2800" dirty="0">
                <a:solidFill>
                  <a:srgbClr val="66FFFF"/>
                </a:solidFill>
                <a:latin typeface="宋体" panose="02010600030101010101" pitchFamily="2" charset="-122"/>
              </a:rPr>
              <a:t>存取链：</a:t>
            </a:r>
            <a:r>
              <a:rPr lang="zh-CN" altLang="en-US" sz="2800" dirty="0">
                <a:solidFill>
                  <a:srgbClr val="00FF00"/>
                </a:solidFill>
                <a:latin typeface="宋体" panose="02010600030101010101" pitchFamily="2" charset="-122"/>
              </a:rPr>
              <a:t>静态链</a:t>
            </a:r>
            <a:r>
              <a:rPr lang="zh-CN" altLang="en-US" sz="2800" dirty="0">
                <a:latin typeface="宋体" panose="02010600030101010101" pitchFamily="2" charset="-122"/>
              </a:rPr>
              <a:t>，完成对非局部量的引用。</a:t>
            </a:r>
            <a:endParaRPr lang="en-US" altLang="zh-CN" sz="2800" dirty="0">
              <a:latin typeface="宋体" panose="02010600030101010101" pitchFamily="2" charset="-122"/>
            </a:endParaRPr>
          </a:p>
          <a:p>
            <a:pPr algn="l">
              <a:spcBef>
                <a:spcPts val="600"/>
              </a:spcBef>
            </a:pPr>
            <a:r>
              <a:rPr lang="zh-CN" altLang="en-US" sz="2800" dirty="0">
                <a:solidFill>
                  <a:srgbClr val="66FFFF"/>
                </a:solidFill>
                <a:latin typeface="宋体" panose="02010600030101010101" pitchFamily="2" charset="-122"/>
              </a:rPr>
              <a:t>控制链：</a:t>
            </a:r>
            <a:r>
              <a:rPr lang="zh-CN" altLang="en-US" sz="2800" dirty="0">
                <a:solidFill>
                  <a:srgbClr val="00FF00"/>
                </a:solidFill>
                <a:latin typeface="宋体" panose="02010600030101010101" pitchFamily="2" charset="-122"/>
              </a:rPr>
              <a:t>动态链</a:t>
            </a:r>
            <a:r>
              <a:rPr lang="zh-CN" altLang="en-US" sz="2800" dirty="0">
                <a:latin typeface="宋体" panose="02010600030101010101" pitchFamily="2" charset="-122"/>
              </a:rPr>
              <a:t>，指向调用者的活动记录，反映调用的动态情况。</a:t>
            </a:r>
            <a:endParaRPr lang="zh-CN" altLang="en-US" sz="2800" dirty="0">
              <a:solidFill>
                <a:srgbClr val="66FFFF"/>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2" grpId="0" animBg="1"/>
      <p:bldP spid="23" grpId="0"/>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35" name="Text Box 19"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lgn="ctr">
              <a:spcBef>
                <a:spcPct val="50000"/>
              </a:spcBef>
            </a:pPr>
            <a:r>
              <a:rPr lang="zh-CN" altLang="en-US" sz="2000" dirty="0">
                <a:solidFill>
                  <a:srgbClr val="FF0000"/>
                </a:solidFill>
              </a:rPr>
              <a:t>运行环境</a:t>
            </a:r>
            <a:endParaRPr lang="zh-CN" altLang="en-US" sz="2000" dirty="0">
              <a:solidFill>
                <a:srgbClr val="FF0000"/>
              </a:solidFill>
            </a:endParaRPr>
          </a:p>
        </p:txBody>
      </p:sp>
      <p:sp>
        <p:nvSpPr>
          <p:cNvPr id="3" name="文本框 2"/>
          <p:cNvSpPr txBox="1"/>
          <p:nvPr/>
        </p:nvSpPr>
        <p:spPr>
          <a:xfrm>
            <a:off x="929898" y="1146875"/>
            <a:ext cx="7640665" cy="2523768"/>
          </a:xfrm>
          <a:prstGeom prst="rect">
            <a:avLst/>
          </a:prstGeom>
          <a:noFill/>
        </p:spPr>
        <p:txBody>
          <a:bodyPr wrap="square" rtlCol="0">
            <a:spAutoFit/>
          </a:bodyPr>
          <a:lstStyle/>
          <a:p>
            <a:pPr algn="l">
              <a:spcBef>
                <a:spcPts val="1200"/>
              </a:spcBef>
            </a:pPr>
            <a:r>
              <a:rPr lang="en-US" altLang="zh-CN" sz="3200" dirty="0"/>
              <a:t>7.1 </a:t>
            </a:r>
            <a:r>
              <a:rPr lang="zh-CN" altLang="en-US" sz="3200" dirty="0"/>
              <a:t>程序运行时的存储组织</a:t>
            </a:r>
            <a:endParaRPr lang="en-US" altLang="zh-CN" sz="3200" dirty="0"/>
          </a:p>
          <a:p>
            <a:pPr algn="l">
              <a:spcBef>
                <a:spcPts val="1200"/>
              </a:spcBef>
            </a:pPr>
            <a:r>
              <a:rPr lang="en-US" altLang="zh-CN" sz="3200" dirty="0">
                <a:solidFill>
                  <a:srgbClr val="66FFFF"/>
                </a:solidFill>
              </a:rPr>
              <a:t>7.2 </a:t>
            </a:r>
            <a:r>
              <a:rPr lang="zh-CN" altLang="en-US" sz="3200" dirty="0">
                <a:solidFill>
                  <a:srgbClr val="66FFFF"/>
                </a:solidFill>
              </a:rPr>
              <a:t>静态运行时环境与存储分配</a:t>
            </a:r>
            <a:endParaRPr lang="en-US" altLang="zh-CN" sz="3200" dirty="0">
              <a:solidFill>
                <a:srgbClr val="66FFFF"/>
              </a:solidFill>
            </a:endParaRPr>
          </a:p>
          <a:p>
            <a:pPr algn="l">
              <a:spcBef>
                <a:spcPts val="1200"/>
              </a:spcBef>
            </a:pPr>
            <a:r>
              <a:rPr lang="en-US" altLang="zh-CN" sz="3200" dirty="0"/>
              <a:t>7.3 </a:t>
            </a:r>
            <a:r>
              <a:rPr lang="zh-CN" altLang="en-US" sz="3200" dirty="0"/>
              <a:t>基于栈的运行时环境的动态存储分配</a:t>
            </a:r>
            <a:endParaRPr lang="en-US" altLang="zh-CN" sz="3200" dirty="0"/>
          </a:p>
          <a:p>
            <a:pPr algn="l">
              <a:spcBef>
                <a:spcPts val="1200"/>
              </a:spcBef>
            </a:pPr>
            <a:r>
              <a:rPr lang="en-US" altLang="zh-CN" sz="3200" dirty="0"/>
              <a:t>7.3 </a:t>
            </a:r>
            <a:r>
              <a:rPr lang="zh-CN" altLang="en-US" sz="3200" dirty="0"/>
              <a:t>基于堆的运行时环境的动态存储分配</a:t>
            </a:r>
            <a:endParaRPr lang="zh-CN" altLang="en-US" sz="3200" dirty="0"/>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 </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7.2</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静态存储分配</a:t>
            </a:r>
            <a:r>
              <a:rPr lang="zh-CN" altLang="en-US" sz="2000" dirty="0">
                <a:solidFill>
                  <a:srgbClr val="A25100"/>
                </a:solidFill>
              </a:rPr>
              <a:t>  </a:t>
            </a:r>
            <a:endParaRPr lang="zh-CN" altLang="en-US" sz="2000" dirty="0">
              <a:solidFill>
                <a:srgbClr val="A25100"/>
              </a:solidFill>
            </a:endParaRPr>
          </a:p>
        </p:txBody>
      </p:sp>
      <p:sp>
        <p:nvSpPr>
          <p:cNvPr id="907267" name="Text Box 3"/>
          <p:cNvSpPr txBox="1">
            <a:spLocks noChangeArrowheads="1"/>
          </p:cNvSpPr>
          <p:nvPr/>
        </p:nvSpPr>
        <p:spPr bwMode="auto">
          <a:xfrm>
            <a:off x="571500" y="1294110"/>
            <a:ext cx="8191500" cy="24288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pPr>
            <a:r>
              <a:rPr lang="zh-CN" altLang="en-US" sz="3200" dirty="0">
                <a:latin typeface="宋体" panose="02010600030101010101" pitchFamily="2" charset="-122"/>
              </a:rPr>
              <a:t>    在编译时能够确定目标程序运行时所需的全部数据空间的大小，即在编译时就可以将程序中的名字关联到存储单元，确定其存储位置，这种分配策略称为</a:t>
            </a:r>
            <a:r>
              <a:rPr lang="zh-CN" altLang="en-US" sz="3200" dirty="0">
                <a:solidFill>
                  <a:srgbClr val="FFFF00"/>
                </a:solidFill>
                <a:latin typeface="宋体" panose="02010600030101010101" pitchFamily="2" charset="-122"/>
              </a:rPr>
              <a:t>静态存储分配</a:t>
            </a:r>
            <a:r>
              <a:rPr lang="zh-CN" altLang="en-US" sz="3200" dirty="0">
                <a:latin typeface="宋体" panose="02010600030101010101" pitchFamily="2" charset="-122"/>
              </a:rPr>
              <a:t>。 </a:t>
            </a:r>
            <a:endParaRPr lang="zh-CN" altLang="en-US" sz="3200" dirty="0">
              <a:latin typeface="宋体" panose="02010600030101010101" pitchFamily="2" charset="-122"/>
            </a:endParaRPr>
          </a:p>
        </p:txBody>
      </p:sp>
      <p:sp>
        <p:nvSpPr>
          <p:cNvPr id="907268" name="Text Box 4"/>
          <p:cNvSpPr txBox="1">
            <a:spLocks noChangeArrowheads="1"/>
          </p:cNvSpPr>
          <p:nvPr/>
        </p:nvSpPr>
        <p:spPr bwMode="auto">
          <a:xfrm>
            <a:off x="400050" y="685800"/>
            <a:ext cx="44196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45000"/>
              <a:buFont typeface="Wingdings" panose="05000000000000000000" pitchFamily="2" charset="2"/>
              <a:buChar char="§"/>
            </a:pPr>
            <a:r>
              <a:rPr lang="zh-CN" altLang="en-US" sz="3200">
                <a:solidFill>
                  <a:srgbClr val="FFFF00"/>
                </a:solidFill>
                <a:latin typeface="宋体" panose="02010600030101010101" pitchFamily="2" charset="-122"/>
              </a:rPr>
              <a:t> 静态存储分配</a:t>
            </a:r>
            <a:endParaRPr lang="zh-CN" altLang="en-US" sz="3200">
              <a:solidFill>
                <a:srgbClr val="FFFF00"/>
              </a:solidFill>
              <a:latin typeface="宋体" panose="02010600030101010101" pitchFamily="2" charset="-122"/>
            </a:endParaRPr>
          </a:p>
        </p:txBody>
      </p:sp>
      <p:sp>
        <p:nvSpPr>
          <p:cNvPr id="907269" name="Rectangle 5"/>
          <p:cNvSpPr>
            <a:spLocks noChangeArrowheads="1"/>
          </p:cNvSpPr>
          <p:nvPr/>
        </p:nvSpPr>
        <p:spPr bwMode="auto">
          <a:xfrm>
            <a:off x="576263" y="3768677"/>
            <a:ext cx="8186737" cy="2192908"/>
          </a:xfrm>
          <a:prstGeom prst="rect">
            <a:avLst/>
          </a:prstGeom>
          <a:noFill/>
          <a:ln>
            <a:noFill/>
          </a:ln>
          <a:effectLst/>
        </p:spPr>
        <p:txBody>
          <a:bodyPr wrap="square">
            <a:spAutoFit/>
          </a:bodyPr>
          <a:lstStyle/>
          <a:p>
            <a:pPr algn="l" eaLnBrk="1" hangingPunct="1">
              <a:lnSpc>
                <a:spcPct val="110000"/>
              </a:lnSpc>
              <a:spcBef>
                <a:spcPct val="0"/>
              </a:spcBef>
              <a:buClrTx/>
              <a:buFontTx/>
              <a:buNone/>
            </a:pPr>
            <a:r>
              <a:rPr lang="zh-CN" altLang="en-US" sz="3200" dirty="0">
                <a:solidFill>
                  <a:srgbClr val="FFFF00"/>
                </a:solidFill>
                <a:latin typeface="宋体" panose="02010600030101010101" pitchFamily="2" charset="-122"/>
              </a:rPr>
              <a:t>特点：</a:t>
            </a:r>
            <a:endParaRPr lang="en-US" altLang="zh-CN" sz="3200" dirty="0">
              <a:solidFill>
                <a:srgbClr val="FFFF00"/>
              </a:solidFill>
              <a:latin typeface="宋体" panose="02010600030101010101" pitchFamily="2" charset="-122"/>
            </a:endParaRPr>
          </a:p>
          <a:p>
            <a:pPr algn="l" eaLnBrk="1" hangingPunct="1">
              <a:lnSpc>
                <a:spcPct val="110000"/>
              </a:lnSpc>
              <a:spcBef>
                <a:spcPct val="0"/>
              </a:spcBef>
              <a:buClrTx/>
              <a:buFontTx/>
              <a:buNone/>
            </a:pPr>
            <a:r>
              <a:rPr lang="zh-CN" altLang="en-US" sz="3200" dirty="0">
                <a:latin typeface="宋体" panose="02010600030101010101" pitchFamily="2" charset="-122"/>
              </a:rPr>
              <a:t>    名字在程序编译时与存储空间直接结合，每次过程活动时，它的名字映射到同一存储单元。程序运行时</a:t>
            </a:r>
            <a:r>
              <a:rPr lang="zh-CN" altLang="en-US" sz="3200" dirty="0">
                <a:solidFill>
                  <a:srgbClr val="FFFF00"/>
                </a:solidFill>
                <a:latin typeface="宋体" panose="02010600030101010101" pitchFamily="2" charset="-122"/>
              </a:rPr>
              <a:t>不再对</a:t>
            </a:r>
            <a:r>
              <a:rPr lang="zh-CN" altLang="en-US" sz="3200" dirty="0">
                <a:latin typeface="宋体" panose="02010600030101010101" pitchFamily="2" charset="-122"/>
              </a:rPr>
              <a:t>存储空间的分配。 </a:t>
            </a:r>
            <a:endParaRPr lang="zh-CN" altLang="en-US" sz="3200" dirty="0">
              <a:latin typeface="宋体" panose="0201060003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7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5" name="Text Box 3"/>
          <p:cNvSpPr txBox="1">
            <a:spLocks noChangeArrowheads="1"/>
          </p:cNvSpPr>
          <p:nvPr/>
        </p:nvSpPr>
        <p:spPr bwMode="auto">
          <a:xfrm>
            <a:off x="495300" y="269875"/>
            <a:ext cx="8362950" cy="6069354"/>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200" dirty="0">
                <a:solidFill>
                  <a:srgbClr val="FFFF00"/>
                </a:solidFill>
              </a:rPr>
              <a:t>例</a:t>
            </a:r>
            <a:r>
              <a:rPr lang="en-US" altLang="zh-CN" sz="3200" dirty="0">
                <a:solidFill>
                  <a:srgbClr val="FFFF00"/>
                </a:solidFill>
              </a:rPr>
              <a:t>6.2</a:t>
            </a:r>
            <a:r>
              <a:rPr lang="en-US" altLang="zh-CN" sz="3200" dirty="0">
                <a:solidFill>
                  <a:srgbClr val="FFFF00"/>
                </a:solidFill>
                <a:cs typeface="Times New Roman" panose="02020603050405020304" pitchFamily="18" charset="0"/>
              </a:rPr>
              <a:t>  </a:t>
            </a:r>
            <a:r>
              <a:rPr lang="zh-CN" altLang="en-US" sz="3200" dirty="0">
                <a:solidFill>
                  <a:srgbClr val="FFFF00"/>
                </a:solidFill>
              </a:rPr>
              <a:t>给出</a:t>
            </a:r>
            <a:r>
              <a:rPr lang="en-US" altLang="zh-CN" sz="3200" dirty="0">
                <a:solidFill>
                  <a:srgbClr val="FFFF00"/>
                </a:solidFill>
              </a:rPr>
              <a:t>FORTRAN</a:t>
            </a:r>
            <a:r>
              <a:rPr lang="zh-CN" altLang="en-US" sz="3200" dirty="0">
                <a:solidFill>
                  <a:srgbClr val="FFFF00"/>
                </a:solidFill>
              </a:rPr>
              <a:t>程序如下。</a:t>
            </a:r>
            <a:endParaRPr lang="zh-CN" altLang="en-US" sz="3200" dirty="0">
              <a:solidFill>
                <a:srgbClr val="FFFF00"/>
              </a:solidFill>
            </a:endParaRPr>
          </a:p>
          <a:p>
            <a:pPr algn="just">
              <a:lnSpc>
                <a:spcPct val="95000"/>
              </a:lnSpc>
              <a:spcBef>
                <a:spcPct val="40000"/>
              </a:spcBef>
            </a:pPr>
            <a:r>
              <a:rPr lang="zh-CN" altLang="en-US" dirty="0">
                <a:latin typeface="宋体" panose="02010600030101010101" pitchFamily="2" charset="-122"/>
              </a:rPr>
              <a:t>    	 </a:t>
            </a:r>
            <a:r>
              <a:rPr lang="zh-CN" altLang="en-US" dirty="0">
                <a:solidFill>
                  <a:srgbClr val="00FFFF"/>
                </a:solidFill>
                <a:latin typeface="宋体" panose="02010600030101010101" pitchFamily="2" charset="-122"/>
              </a:rPr>
              <a:t>(1)</a:t>
            </a:r>
            <a:r>
              <a:rPr lang="zh-CN" altLang="en-US" dirty="0">
                <a:solidFill>
                  <a:srgbClr val="00FFFF"/>
                </a:solidFill>
                <a:latin typeface="宋体" panose="02010600030101010101" pitchFamily="2" charset="-122"/>
                <a:cs typeface="Times New Roman" panose="02020603050405020304" pitchFamily="18" charset="0"/>
              </a:rPr>
              <a:t> </a:t>
            </a:r>
            <a:r>
              <a:rPr lang="zh-CN" altLang="en-US" dirty="0">
                <a:latin typeface="宋体" panose="02010600030101010101" pitchFamily="2" charset="-122"/>
                <a:cs typeface="Times New Roman" panose="02020603050405020304" pitchFamily="18" charset="0"/>
              </a:rPr>
              <a:t>    </a:t>
            </a:r>
            <a:r>
              <a:rPr lang="en-US" altLang="zh-CN" dirty="0">
                <a:solidFill>
                  <a:srgbClr val="00FFFF"/>
                </a:solidFill>
                <a:latin typeface="宋体" panose="02010600030101010101" pitchFamily="2" charset="-122"/>
              </a:rPr>
              <a:t>PROGRAM </a:t>
            </a:r>
            <a:r>
              <a:rPr lang="en-US" altLang="zh-CN" dirty="0">
                <a:solidFill>
                  <a:srgbClr val="FFFF00"/>
                </a:solidFill>
                <a:latin typeface="宋体" panose="02010600030101010101" pitchFamily="2" charset="-122"/>
              </a:rPr>
              <a:t>CNSUME </a:t>
            </a:r>
            <a:endParaRPr lang="en-US" altLang="zh-CN" dirty="0">
              <a:solidFill>
                <a:srgbClr val="FFFF00"/>
              </a:solidFill>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(2)</a:t>
            </a:r>
            <a:r>
              <a:rPr lang="en-US" altLang="zh-CN"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rPr>
              <a:t>      CHARACTER </a:t>
            </a:r>
            <a:r>
              <a:rPr lang="en-US" altLang="zh-CN" dirty="0">
                <a:solidFill>
                  <a:srgbClr val="FFFF00"/>
                </a:solidFill>
                <a:latin typeface="宋体" panose="02010600030101010101" pitchFamily="2" charset="-122"/>
              </a:rPr>
              <a:t>* 50 BUF</a:t>
            </a:r>
            <a:endParaRPr lang="en-US" altLang="zh-CN" dirty="0">
              <a:solidFill>
                <a:srgbClr val="FFFF00"/>
              </a:solidFill>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(3)</a:t>
            </a:r>
            <a:r>
              <a:rPr lang="en-US" altLang="zh-CN"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rPr>
              <a:t>      INTEGER </a:t>
            </a:r>
            <a:r>
              <a:rPr lang="en-US" altLang="zh-CN" dirty="0">
                <a:solidFill>
                  <a:srgbClr val="FFFF00"/>
                </a:solidFill>
                <a:latin typeface="宋体" panose="02010600030101010101" pitchFamily="2" charset="-122"/>
              </a:rPr>
              <a:t>NEXT</a:t>
            </a:r>
            <a:endParaRPr lang="en-US" altLang="zh-CN" dirty="0">
              <a:solidFill>
                <a:srgbClr val="FFFF00"/>
              </a:solidFill>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(4)</a:t>
            </a:r>
            <a:r>
              <a:rPr lang="en-US" altLang="zh-CN"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rPr>
              <a:t>      CHARACTER </a:t>
            </a:r>
            <a:r>
              <a:rPr lang="en-US" altLang="zh-CN" dirty="0">
                <a:solidFill>
                  <a:srgbClr val="FFFF00"/>
                </a:solidFill>
                <a:latin typeface="宋体" panose="02010600030101010101" pitchFamily="2" charset="-122"/>
              </a:rPr>
              <a:t>C</a:t>
            </a:r>
            <a:r>
              <a:rPr lang="en-US" altLang="zh-CN" dirty="0">
                <a:latin typeface="宋体" panose="02010600030101010101" pitchFamily="2" charset="-122"/>
              </a:rPr>
              <a:t>, PRDUCE</a:t>
            </a:r>
            <a:endParaRPr lang="en-US" altLang="zh-CN" dirty="0">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(5)</a:t>
            </a:r>
            <a:r>
              <a:rPr lang="en-US" altLang="zh-CN"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rPr>
              <a:t>      DATA NEXT / 1 / ,BUF/ </a:t>
            </a:r>
            <a:r>
              <a:rPr lang="en-US" altLang="zh-CN" dirty="0"/>
              <a:t>' '</a:t>
            </a:r>
            <a:r>
              <a:rPr lang="en-US" altLang="zh-CN" dirty="0">
                <a:latin typeface="宋体" panose="02010600030101010101" pitchFamily="2" charset="-122"/>
              </a:rPr>
              <a:t> /</a:t>
            </a:r>
            <a:endParaRPr lang="en-US" altLang="zh-CN" dirty="0">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(6)</a:t>
            </a:r>
            <a:r>
              <a:rPr lang="en-US" altLang="zh-CN"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rPr>
              <a:t>6   C = PRDUCE( )</a:t>
            </a:r>
            <a:endParaRPr lang="en-US" altLang="zh-CN" dirty="0">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(7)</a:t>
            </a:r>
            <a:r>
              <a:rPr lang="en-US" altLang="zh-CN" dirty="0">
                <a:latin typeface="宋体" panose="02010600030101010101" pitchFamily="2" charset="-122"/>
                <a:cs typeface="Times New Roman" panose="02020603050405020304" pitchFamily="18" charset="0"/>
              </a:rPr>
              <a:t>       </a:t>
            </a:r>
            <a:r>
              <a:rPr lang="en-US" altLang="zh-CN" dirty="0">
                <a:solidFill>
                  <a:srgbClr val="FFFF00"/>
                </a:solidFill>
                <a:latin typeface="宋体" panose="02010600030101010101" pitchFamily="2" charset="-122"/>
              </a:rPr>
              <a:t>  BUF</a:t>
            </a:r>
            <a:r>
              <a:rPr lang="en-US" altLang="zh-CN" dirty="0">
                <a:latin typeface="宋体" panose="02010600030101010101" pitchFamily="2" charset="-122"/>
              </a:rPr>
              <a:t>(NEXT:NEXT) = C</a:t>
            </a:r>
            <a:endParaRPr lang="en-US" altLang="zh-CN" dirty="0">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(8)</a:t>
            </a:r>
            <a:r>
              <a:rPr lang="en-US" altLang="zh-CN"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rPr>
              <a:t> </a:t>
            </a:r>
            <a:r>
              <a:rPr lang="en-US" altLang="zh-CN" dirty="0">
                <a:solidFill>
                  <a:srgbClr val="FFFF00"/>
                </a:solidFill>
                <a:latin typeface="宋体" panose="02010600030101010101" pitchFamily="2" charset="-122"/>
              </a:rPr>
              <a:t> NEXT </a:t>
            </a:r>
            <a:r>
              <a:rPr lang="en-US" altLang="zh-CN" dirty="0">
                <a:latin typeface="宋体" panose="02010600030101010101" pitchFamily="2" charset="-122"/>
              </a:rPr>
              <a:t>= NEXT+1</a:t>
            </a:r>
            <a:endParaRPr lang="en-US" altLang="zh-CN" dirty="0">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(9)</a:t>
            </a:r>
            <a:r>
              <a:rPr lang="en-US" altLang="zh-CN"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rPr>
              <a:t>  IF (C.NE.</a:t>
            </a:r>
            <a:r>
              <a:rPr lang="en-US" altLang="zh-CN" dirty="0"/>
              <a:t>'</a:t>
            </a:r>
            <a:r>
              <a:rPr lang="en-US" altLang="zh-CN" dirty="0">
                <a:latin typeface="宋体" panose="02010600030101010101" pitchFamily="2" charset="-122"/>
              </a:rPr>
              <a:t> </a:t>
            </a:r>
            <a:r>
              <a:rPr lang="en-US" altLang="zh-CN" dirty="0"/>
              <a:t>'</a:t>
            </a:r>
            <a:r>
              <a:rPr lang="en-US" altLang="zh-CN" dirty="0">
                <a:latin typeface="宋体" panose="02010600030101010101" pitchFamily="2" charset="-122"/>
              </a:rPr>
              <a:t>)  GOTO 6</a:t>
            </a:r>
            <a:endParaRPr lang="en-US" altLang="zh-CN" dirty="0">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(10)</a:t>
            </a:r>
            <a:r>
              <a:rPr lang="en-US" altLang="zh-CN" dirty="0">
                <a:latin typeface="宋体" panose="02010600030101010101" pitchFamily="2" charset="-122"/>
                <a:cs typeface="Times New Roman" panose="02020603050405020304" pitchFamily="18" charset="0"/>
              </a:rPr>
              <a:t>      </a:t>
            </a:r>
            <a:r>
              <a:rPr lang="en-US" altLang="zh-CN" dirty="0">
                <a:latin typeface="宋体" panose="02010600030101010101" pitchFamily="2" charset="-122"/>
              </a:rPr>
              <a:t>  WRITE(*, </a:t>
            </a:r>
            <a:r>
              <a:rPr lang="en-US" altLang="zh-CN" dirty="0"/>
              <a:t>'</a:t>
            </a:r>
            <a:r>
              <a:rPr lang="en-US" altLang="zh-CN" dirty="0">
                <a:latin typeface="宋体" panose="02010600030101010101" pitchFamily="2" charset="-122"/>
              </a:rPr>
              <a:t>(A)</a:t>
            </a:r>
            <a:r>
              <a:rPr lang="en-US" altLang="zh-CN" dirty="0"/>
              <a:t>'</a:t>
            </a:r>
            <a:r>
              <a:rPr lang="en-US" altLang="zh-CN" dirty="0">
                <a:latin typeface="宋体" panose="02010600030101010101" pitchFamily="2" charset="-122"/>
              </a:rPr>
              <a:t> ) BUF</a:t>
            </a:r>
            <a:endParaRPr lang="en-US" altLang="zh-CN" dirty="0">
              <a:latin typeface="宋体" panose="02010600030101010101" pitchFamily="2" charset="-122"/>
            </a:endParaRPr>
          </a:p>
          <a:p>
            <a:pPr algn="just">
              <a:lnSpc>
                <a:spcPct val="95000"/>
              </a:lnSpc>
              <a:spcBef>
                <a:spcPct val="40000"/>
              </a:spcBef>
            </a:pPr>
            <a:r>
              <a:rPr lang="en-US" altLang="zh-CN" dirty="0">
                <a:latin typeface="宋体" panose="02010600030101010101" pitchFamily="2" charset="-122"/>
              </a:rPr>
              <a:t>       </a:t>
            </a:r>
            <a:r>
              <a:rPr lang="en-US" altLang="zh-CN" dirty="0">
                <a:solidFill>
                  <a:srgbClr val="00FFFF"/>
                </a:solidFill>
                <a:latin typeface="宋体" panose="02010600030101010101" pitchFamily="2" charset="-122"/>
              </a:rPr>
              <a:t>(11)</a:t>
            </a:r>
            <a:r>
              <a:rPr lang="en-US" altLang="zh-CN" dirty="0">
                <a:solidFill>
                  <a:srgbClr val="00FFFF"/>
                </a:solidFill>
                <a:latin typeface="宋体" panose="02010600030101010101" pitchFamily="2" charset="-122"/>
                <a:cs typeface="Times New Roman" panose="02020603050405020304" pitchFamily="18" charset="0"/>
              </a:rPr>
              <a:t>    </a:t>
            </a:r>
            <a:r>
              <a:rPr lang="en-US" altLang="zh-CN" dirty="0">
                <a:solidFill>
                  <a:srgbClr val="00FFFF"/>
                </a:solidFill>
                <a:latin typeface="宋体" panose="02010600030101010101" pitchFamily="2" charset="-122"/>
              </a:rPr>
              <a:t>END</a:t>
            </a:r>
            <a:r>
              <a:rPr lang="en-US" altLang="zh-CN" dirty="0">
                <a:solidFill>
                  <a:srgbClr val="99FFCC"/>
                </a:solidFill>
                <a:latin typeface="宋体" panose="02010600030101010101" pitchFamily="2" charset="-122"/>
              </a:rPr>
              <a:t>         </a:t>
            </a:r>
            <a:endParaRPr lang="en-US" altLang="zh-CN" dirty="0">
              <a:latin typeface="宋体" panose="02010600030101010101" pitchFamily="2" charset="-122"/>
            </a:endParaRPr>
          </a:p>
        </p:txBody>
      </p:sp>
      <p:sp>
        <p:nvSpPr>
          <p:cNvPr id="909316" name="Rectangle 4"/>
          <p:cNvSpPr>
            <a:spLocks noChangeArrowheads="1"/>
          </p:cNvSpPr>
          <p:nvPr/>
        </p:nvSpPr>
        <p:spPr bwMode="auto">
          <a:xfrm>
            <a:off x="2514600" y="1390650"/>
            <a:ext cx="5600700" cy="1460500"/>
          </a:xfrm>
          <a:prstGeom prst="rect">
            <a:avLst/>
          </a:prstGeom>
          <a:noFill/>
          <a:ln w="38100">
            <a:solidFill>
              <a:srgbClr val="99FF99"/>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9317" name="Rectangle 5"/>
          <p:cNvSpPr>
            <a:spLocks noChangeArrowheads="1"/>
          </p:cNvSpPr>
          <p:nvPr/>
        </p:nvSpPr>
        <p:spPr bwMode="auto">
          <a:xfrm>
            <a:off x="3981450" y="971550"/>
            <a:ext cx="1200150" cy="304800"/>
          </a:xfrm>
          <a:prstGeom prst="rect">
            <a:avLst/>
          </a:prstGeom>
          <a:noFill/>
          <a:ln w="9525">
            <a:solidFill>
              <a:schemeClr val="tx1"/>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Text Box 2"/>
          <p:cNvSpPr txBox="1">
            <a:spLocks noChangeArrowheads="1"/>
          </p:cNvSpPr>
          <p:nvPr/>
        </p:nvSpPr>
        <p:spPr bwMode="auto">
          <a:xfrm>
            <a:off x="495300" y="269875"/>
            <a:ext cx="8362950" cy="5903154"/>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200" dirty="0">
                <a:solidFill>
                  <a:srgbClr val="FFFF00"/>
                </a:solidFill>
              </a:rPr>
              <a:t>例</a:t>
            </a:r>
            <a:r>
              <a:rPr lang="en-US" altLang="zh-CN" sz="3200" dirty="0">
                <a:solidFill>
                  <a:srgbClr val="FFFF00"/>
                </a:solidFill>
              </a:rPr>
              <a:t>6.2</a:t>
            </a:r>
            <a:r>
              <a:rPr lang="en-US" altLang="zh-CN" sz="3200" dirty="0">
                <a:solidFill>
                  <a:srgbClr val="FFFF00"/>
                </a:solidFill>
                <a:cs typeface="Times New Roman" panose="02020603050405020304" pitchFamily="18" charset="0"/>
              </a:rPr>
              <a:t>  </a:t>
            </a:r>
            <a:r>
              <a:rPr lang="zh-CN" altLang="en-US" sz="3200" dirty="0">
                <a:solidFill>
                  <a:srgbClr val="FFFF00"/>
                </a:solidFill>
              </a:rPr>
              <a:t>给出</a:t>
            </a:r>
            <a:r>
              <a:rPr lang="en-US" altLang="zh-CN" sz="3200" dirty="0">
                <a:solidFill>
                  <a:srgbClr val="FFFF00"/>
                </a:solidFill>
              </a:rPr>
              <a:t>FORTRAN</a:t>
            </a:r>
            <a:r>
              <a:rPr lang="zh-CN" altLang="en-US" sz="3200" dirty="0">
                <a:solidFill>
                  <a:srgbClr val="FFFF00"/>
                </a:solidFill>
              </a:rPr>
              <a:t>程序如下。</a:t>
            </a:r>
            <a:endParaRPr lang="zh-CN" altLang="en-US" sz="3200" dirty="0">
              <a:solidFill>
                <a:srgbClr val="FFFF00"/>
              </a:solidFill>
            </a:endParaRPr>
          </a:p>
          <a:p>
            <a:pPr algn="just">
              <a:lnSpc>
                <a:spcPct val="90000"/>
              </a:lnSpc>
              <a:spcBef>
                <a:spcPct val="30000"/>
              </a:spcBef>
            </a:pPr>
            <a:r>
              <a:rPr lang="zh-CN" altLang="en-US" dirty="0"/>
              <a:t>     </a:t>
            </a:r>
            <a:r>
              <a:rPr lang="en-US" altLang="zh-CN" dirty="0">
                <a:solidFill>
                  <a:srgbClr val="99FFCC"/>
                </a:solidFill>
              </a:rPr>
              <a:t>       </a:t>
            </a:r>
            <a:r>
              <a:rPr lang="en-US" altLang="zh-CN" dirty="0">
                <a:solidFill>
                  <a:srgbClr val="00FFFF"/>
                </a:solidFill>
              </a:rPr>
              <a:t>(12)</a:t>
            </a:r>
            <a:r>
              <a:rPr lang="en-US" altLang="zh-CN" dirty="0">
                <a:solidFill>
                  <a:srgbClr val="00FFFF"/>
                </a:solidFill>
                <a:cs typeface="Times New Roman" panose="02020603050405020304" pitchFamily="18" charset="0"/>
              </a:rPr>
              <a:t>     </a:t>
            </a:r>
            <a:r>
              <a:rPr lang="en-US" altLang="zh-CN" dirty="0">
                <a:solidFill>
                  <a:srgbClr val="00FFFF"/>
                </a:solidFill>
              </a:rPr>
              <a:t>    CHARACTER FUNCTION </a:t>
            </a:r>
            <a:r>
              <a:rPr lang="en-US" altLang="zh-CN" dirty="0">
                <a:solidFill>
                  <a:srgbClr val="FFFF00"/>
                </a:solidFill>
              </a:rPr>
              <a:t>PRDUCE</a:t>
            </a:r>
            <a:r>
              <a:rPr lang="en-US" altLang="zh-CN" dirty="0">
                <a:solidFill>
                  <a:srgbClr val="00FFFF"/>
                </a:solidFill>
                <a:latin typeface="宋体" panose="02010600030101010101" pitchFamily="2" charset="-122"/>
              </a:rPr>
              <a:t>()</a:t>
            </a:r>
            <a:endParaRPr lang="en-US" altLang="zh-CN" dirty="0">
              <a:solidFill>
                <a:srgbClr val="00FFFF"/>
              </a:solidFill>
              <a:latin typeface="宋体" panose="02010600030101010101" pitchFamily="2" charset="-122"/>
            </a:endParaRPr>
          </a:p>
          <a:p>
            <a:pPr algn="just">
              <a:lnSpc>
                <a:spcPct val="90000"/>
              </a:lnSpc>
              <a:spcBef>
                <a:spcPct val="30000"/>
              </a:spcBef>
            </a:pPr>
            <a:r>
              <a:rPr lang="en-US" altLang="zh-CN" dirty="0"/>
              <a:t>            (13)</a:t>
            </a:r>
            <a:r>
              <a:rPr lang="en-US" altLang="zh-CN" dirty="0">
                <a:cs typeface="Times New Roman" panose="02020603050405020304" pitchFamily="18" charset="0"/>
              </a:rPr>
              <a:t>     </a:t>
            </a:r>
            <a:r>
              <a:rPr lang="en-US" altLang="zh-CN" dirty="0"/>
              <a:t>          CHARACTER   </a:t>
            </a:r>
            <a:r>
              <a:rPr lang="en-US" altLang="zh-CN" dirty="0">
                <a:solidFill>
                  <a:srgbClr val="FFFF00"/>
                </a:solidFill>
              </a:rPr>
              <a:t>*  80   BUFFER</a:t>
            </a:r>
            <a:endParaRPr lang="en-US" altLang="zh-CN" dirty="0">
              <a:solidFill>
                <a:srgbClr val="FFFF00"/>
              </a:solidFill>
            </a:endParaRPr>
          </a:p>
          <a:p>
            <a:pPr algn="just">
              <a:lnSpc>
                <a:spcPct val="90000"/>
              </a:lnSpc>
              <a:spcBef>
                <a:spcPct val="30000"/>
              </a:spcBef>
            </a:pPr>
            <a:r>
              <a:rPr lang="en-US" altLang="zh-CN" dirty="0"/>
              <a:t>         	(14)</a:t>
            </a:r>
            <a:r>
              <a:rPr lang="en-US" altLang="zh-CN" dirty="0">
                <a:cs typeface="Times New Roman" panose="02020603050405020304" pitchFamily="18" charset="0"/>
              </a:rPr>
              <a:t>     </a:t>
            </a:r>
            <a:r>
              <a:rPr lang="en-US" altLang="zh-CN" dirty="0"/>
              <a:t>          INTEGER  </a:t>
            </a:r>
            <a:r>
              <a:rPr lang="en-US" altLang="zh-CN" dirty="0">
                <a:solidFill>
                  <a:srgbClr val="00FF00"/>
                </a:solidFill>
              </a:rPr>
              <a:t>NEXT</a:t>
            </a:r>
            <a:endParaRPr lang="en-US" altLang="zh-CN" dirty="0">
              <a:solidFill>
                <a:srgbClr val="00FF00"/>
              </a:solidFill>
            </a:endParaRPr>
          </a:p>
          <a:p>
            <a:pPr algn="just">
              <a:lnSpc>
                <a:spcPct val="90000"/>
              </a:lnSpc>
              <a:spcBef>
                <a:spcPct val="30000"/>
              </a:spcBef>
            </a:pPr>
            <a:r>
              <a:rPr lang="en-US" altLang="zh-CN" dirty="0"/>
              <a:t>            (15)</a:t>
            </a:r>
            <a:r>
              <a:rPr lang="en-US" altLang="zh-CN" dirty="0">
                <a:cs typeface="Times New Roman" panose="02020603050405020304" pitchFamily="18" charset="0"/>
              </a:rPr>
              <a:t>     </a:t>
            </a:r>
            <a:r>
              <a:rPr lang="en-US" altLang="zh-CN" dirty="0"/>
              <a:t>          </a:t>
            </a:r>
            <a:r>
              <a:rPr lang="en-US" altLang="zh-CN" dirty="0">
                <a:solidFill>
                  <a:srgbClr val="FFFF00"/>
                </a:solidFill>
              </a:rPr>
              <a:t>SAVE BUFFER, NEXT</a:t>
            </a:r>
            <a:endParaRPr lang="en-US" altLang="zh-CN" dirty="0">
              <a:solidFill>
                <a:srgbClr val="FFFF00"/>
              </a:solidFill>
            </a:endParaRPr>
          </a:p>
          <a:p>
            <a:pPr algn="just">
              <a:lnSpc>
                <a:spcPct val="90000"/>
              </a:lnSpc>
              <a:spcBef>
                <a:spcPct val="30000"/>
              </a:spcBef>
            </a:pPr>
            <a:r>
              <a:rPr lang="en-US" altLang="zh-CN" dirty="0"/>
              <a:t>            (16)</a:t>
            </a:r>
            <a:r>
              <a:rPr lang="en-US" altLang="zh-CN" dirty="0">
                <a:cs typeface="Times New Roman" panose="02020603050405020304" pitchFamily="18" charset="0"/>
              </a:rPr>
              <a:t>     </a:t>
            </a:r>
            <a:r>
              <a:rPr lang="en-US" altLang="zh-CN" dirty="0"/>
              <a:t>          DATA NEXT /81/</a:t>
            </a:r>
            <a:endParaRPr lang="en-US" altLang="zh-CN" dirty="0"/>
          </a:p>
          <a:p>
            <a:pPr algn="just">
              <a:lnSpc>
                <a:spcPct val="90000"/>
              </a:lnSpc>
              <a:spcBef>
                <a:spcPct val="30000"/>
              </a:spcBef>
            </a:pPr>
            <a:r>
              <a:rPr lang="en-US" altLang="zh-CN" dirty="0"/>
              <a:t>        	(17)</a:t>
            </a:r>
            <a:r>
              <a:rPr lang="en-US" altLang="zh-CN" dirty="0">
                <a:cs typeface="Times New Roman" panose="02020603050405020304" pitchFamily="18" charset="0"/>
              </a:rPr>
              <a:t>     </a:t>
            </a:r>
            <a:r>
              <a:rPr lang="en-US" altLang="zh-CN" dirty="0"/>
              <a:t>          IF (NEXT .GT. 80) THEN</a:t>
            </a:r>
            <a:endParaRPr lang="en-US" altLang="zh-CN" dirty="0"/>
          </a:p>
          <a:p>
            <a:pPr algn="just">
              <a:lnSpc>
                <a:spcPct val="90000"/>
              </a:lnSpc>
              <a:spcBef>
                <a:spcPct val="30000"/>
              </a:spcBef>
            </a:pPr>
            <a:r>
              <a:rPr lang="en-US" altLang="zh-CN" dirty="0"/>
              <a:t>         	(18)</a:t>
            </a:r>
            <a:r>
              <a:rPr lang="en-US" altLang="zh-CN" dirty="0">
                <a:cs typeface="Times New Roman" panose="02020603050405020304" pitchFamily="18" charset="0"/>
              </a:rPr>
              <a:t>     </a:t>
            </a:r>
            <a:r>
              <a:rPr lang="en-US" altLang="zh-CN" dirty="0"/>
              <a:t>          READ ( * , '(A)' ) BUFFER </a:t>
            </a:r>
            <a:endParaRPr lang="en-US" altLang="zh-CN" dirty="0"/>
          </a:p>
          <a:p>
            <a:pPr algn="just">
              <a:lnSpc>
                <a:spcPct val="90000"/>
              </a:lnSpc>
              <a:spcBef>
                <a:spcPct val="30000"/>
              </a:spcBef>
            </a:pPr>
            <a:r>
              <a:rPr lang="en-US" altLang="zh-CN" dirty="0"/>
              <a:t>        	(19)</a:t>
            </a:r>
            <a:r>
              <a:rPr lang="en-US" altLang="zh-CN" dirty="0">
                <a:cs typeface="Times New Roman" panose="02020603050405020304" pitchFamily="18" charset="0"/>
              </a:rPr>
              <a:t>     </a:t>
            </a:r>
            <a:r>
              <a:rPr lang="en-US" altLang="zh-CN" dirty="0"/>
              <a:t>          NEXT = 1</a:t>
            </a:r>
            <a:endParaRPr lang="en-US" altLang="zh-CN" dirty="0"/>
          </a:p>
          <a:p>
            <a:pPr algn="just">
              <a:lnSpc>
                <a:spcPct val="90000"/>
              </a:lnSpc>
              <a:spcBef>
                <a:spcPct val="30000"/>
              </a:spcBef>
            </a:pPr>
            <a:r>
              <a:rPr lang="en-US" altLang="zh-CN" dirty="0"/>
              <a:t>         	(20)</a:t>
            </a:r>
            <a:r>
              <a:rPr lang="en-US" altLang="zh-CN" dirty="0">
                <a:cs typeface="Times New Roman" panose="02020603050405020304" pitchFamily="18" charset="0"/>
              </a:rPr>
              <a:t>     </a:t>
            </a:r>
            <a:r>
              <a:rPr lang="en-US" altLang="zh-CN" dirty="0"/>
              <a:t>          END IF </a:t>
            </a:r>
            <a:endParaRPr lang="en-US" altLang="zh-CN" dirty="0"/>
          </a:p>
          <a:p>
            <a:pPr algn="just">
              <a:lnSpc>
                <a:spcPct val="90000"/>
              </a:lnSpc>
              <a:spcBef>
                <a:spcPct val="30000"/>
              </a:spcBef>
            </a:pPr>
            <a:r>
              <a:rPr lang="en-US" altLang="zh-CN" dirty="0"/>
              <a:t>        	(21)</a:t>
            </a:r>
            <a:r>
              <a:rPr lang="en-US" altLang="zh-CN" dirty="0">
                <a:cs typeface="Times New Roman" panose="02020603050405020304" pitchFamily="18" charset="0"/>
              </a:rPr>
              <a:t>     </a:t>
            </a:r>
            <a:r>
              <a:rPr lang="en-US" altLang="zh-CN" dirty="0"/>
              <a:t>          PRDUCE=BUFFER(NEXT:NEXT)</a:t>
            </a:r>
            <a:endParaRPr lang="en-US" altLang="zh-CN" dirty="0"/>
          </a:p>
          <a:p>
            <a:pPr algn="just">
              <a:lnSpc>
                <a:spcPct val="90000"/>
              </a:lnSpc>
              <a:spcBef>
                <a:spcPct val="30000"/>
              </a:spcBef>
            </a:pPr>
            <a:r>
              <a:rPr lang="en-US" altLang="zh-CN" dirty="0"/>
              <a:t>         	(22)</a:t>
            </a:r>
            <a:r>
              <a:rPr lang="en-US" altLang="zh-CN" dirty="0">
                <a:cs typeface="Times New Roman" panose="02020603050405020304" pitchFamily="18" charset="0"/>
              </a:rPr>
              <a:t>     </a:t>
            </a:r>
            <a:r>
              <a:rPr lang="en-US" altLang="zh-CN" dirty="0"/>
              <a:t>          NEXT=NEXT+1 </a:t>
            </a:r>
            <a:endParaRPr lang="en-US" altLang="zh-CN" dirty="0"/>
          </a:p>
          <a:p>
            <a:pPr algn="just">
              <a:lnSpc>
                <a:spcPct val="90000"/>
              </a:lnSpc>
              <a:spcBef>
                <a:spcPct val="30000"/>
              </a:spcBef>
            </a:pPr>
            <a:r>
              <a:rPr lang="en-US" altLang="zh-CN" dirty="0"/>
              <a:t>        	</a:t>
            </a:r>
            <a:r>
              <a:rPr lang="en-US" altLang="zh-CN" dirty="0">
                <a:solidFill>
                  <a:srgbClr val="00FFFF"/>
                </a:solidFill>
              </a:rPr>
              <a:t>(23)</a:t>
            </a:r>
            <a:r>
              <a:rPr lang="en-US" altLang="zh-CN" dirty="0">
                <a:solidFill>
                  <a:srgbClr val="00FFFF"/>
                </a:solidFill>
                <a:cs typeface="Times New Roman" panose="02020603050405020304" pitchFamily="18" charset="0"/>
              </a:rPr>
              <a:t>     </a:t>
            </a:r>
            <a:r>
              <a:rPr lang="en-US" altLang="zh-CN" dirty="0">
                <a:solidFill>
                  <a:srgbClr val="00FFFF"/>
                </a:solidFill>
              </a:rPr>
              <a:t>     END</a:t>
            </a:r>
            <a:endParaRPr lang="en-US" altLang="zh-CN" dirty="0">
              <a:solidFill>
                <a:srgbClr val="00FFFF"/>
              </a:solidFill>
            </a:endParaRPr>
          </a:p>
        </p:txBody>
      </p:sp>
      <p:sp>
        <p:nvSpPr>
          <p:cNvPr id="952323" name="Rectangle 3"/>
          <p:cNvSpPr>
            <a:spLocks noChangeArrowheads="1"/>
          </p:cNvSpPr>
          <p:nvPr/>
        </p:nvSpPr>
        <p:spPr bwMode="auto">
          <a:xfrm>
            <a:off x="2514600" y="1238250"/>
            <a:ext cx="5600700" cy="952500"/>
          </a:xfrm>
          <a:prstGeom prst="rect">
            <a:avLst/>
          </a:prstGeom>
          <a:noFill/>
          <a:ln w="38100">
            <a:solidFill>
              <a:srgbClr val="99FF99"/>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2" name="Line 12"/>
          <p:cNvSpPr>
            <a:spLocks noChangeShapeType="1"/>
          </p:cNvSpPr>
          <p:nvPr/>
        </p:nvSpPr>
        <p:spPr bwMode="auto">
          <a:xfrm>
            <a:off x="639763" y="5086350"/>
            <a:ext cx="4337050" cy="7938"/>
          </a:xfrm>
          <a:prstGeom prst="line">
            <a:avLst/>
          </a:prstGeom>
          <a:noFill/>
          <a:ln w="38100">
            <a:solidFill>
              <a:srgbClr val="00FFFF"/>
            </a:solidFill>
            <a:prstDash val="dash"/>
            <a:round/>
          </a:ln>
          <a:extLst>
            <a:ext uri="{909E8E84-426E-40DD-AFC4-6F175D3DCCD1}">
              <a14:hiddenFill xmlns:a14="http://schemas.microsoft.com/office/drawing/2010/main">
                <a:noFill/>
              </a14:hiddenFill>
            </a:ext>
          </a:extLst>
        </p:spPr>
        <p:txBody>
          <a:bodyPr lIns="18000" tIns="0" rIns="0" bIns="0"/>
          <a:lstStyle/>
          <a:p>
            <a:endParaRPr lang="zh-CN" altLang="en-US"/>
          </a:p>
        </p:txBody>
      </p:sp>
      <p:sp>
        <p:nvSpPr>
          <p:cNvPr id="911371" name="Line 11"/>
          <p:cNvSpPr>
            <a:spLocks noChangeShapeType="1"/>
          </p:cNvSpPr>
          <p:nvPr/>
        </p:nvSpPr>
        <p:spPr bwMode="auto">
          <a:xfrm>
            <a:off x="635000" y="3059113"/>
            <a:ext cx="4332288" cy="1587"/>
          </a:xfrm>
          <a:prstGeom prst="line">
            <a:avLst/>
          </a:prstGeom>
          <a:noFill/>
          <a:ln w="38100">
            <a:solidFill>
              <a:srgbClr val="00FFFF"/>
            </a:solidFill>
            <a:prstDash val="dash"/>
            <a:round/>
          </a:ln>
          <a:extLst>
            <a:ext uri="{909E8E84-426E-40DD-AFC4-6F175D3DCCD1}">
              <a14:hiddenFill xmlns:a14="http://schemas.microsoft.com/office/drawing/2010/main">
                <a:noFill/>
              </a14:hiddenFill>
            </a:ext>
          </a:extLst>
        </p:spPr>
        <p:txBody>
          <a:bodyPr lIns="18000" tIns="0" rIns="0" bIns="0"/>
          <a:lstStyle/>
          <a:p>
            <a:endParaRPr lang="zh-CN" altLang="en-US"/>
          </a:p>
        </p:txBody>
      </p:sp>
      <p:grpSp>
        <p:nvGrpSpPr>
          <p:cNvPr id="911396" name="Group 36"/>
          <p:cNvGrpSpPr/>
          <p:nvPr/>
        </p:nvGrpSpPr>
        <p:grpSpPr bwMode="auto">
          <a:xfrm>
            <a:off x="4926013" y="763588"/>
            <a:ext cx="3657600" cy="5783262"/>
            <a:chOff x="2652" y="517"/>
            <a:chExt cx="1536" cy="3643"/>
          </a:xfrm>
        </p:grpSpPr>
        <p:sp>
          <p:nvSpPr>
            <p:cNvPr id="911376" name="AutoShape 16"/>
            <p:cNvSpPr/>
            <p:nvPr/>
          </p:nvSpPr>
          <p:spPr bwMode="auto">
            <a:xfrm>
              <a:off x="2719" y="1722"/>
              <a:ext cx="209" cy="1179"/>
            </a:xfrm>
            <a:prstGeom prst="rightBrace">
              <a:avLst>
                <a:gd name="adj1" fmla="val 47010"/>
                <a:gd name="adj2" fmla="val 50000"/>
              </a:avLst>
            </a:prstGeom>
            <a:noFill/>
            <a:ln w="38100">
              <a:solidFill>
                <a:srgbClr val="00FFFF"/>
              </a:solidFill>
              <a:round/>
            </a:ln>
            <a:extLst>
              <a:ext uri="{909E8E84-426E-40DD-AFC4-6F175D3DCCD1}">
                <a14:hiddenFill xmlns:a14="http://schemas.microsoft.com/office/drawing/2010/main">
                  <a:solidFill>
                    <a:srgbClr val="FFFFFF"/>
                  </a:solidFill>
                </a14:hiddenFill>
              </a:ext>
            </a:extLst>
          </p:spPr>
          <p:txBody>
            <a:bodyPr lIns="18000" tIns="0" rIns="0" bIns="0"/>
            <a:lstStyle/>
            <a:p>
              <a:endParaRPr lang="zh-CN" altLang="en-US"/>
            </a:p>
          </p:txBody>
        </p:sp>
        <p:sp>
          <p:nvSpPr>
            <p:cNvPr id="911375" name="AutoShape 15"/>
            <p:cNvSpPr/>
            <p:nvPr/>
          </p:nvSpPr>
          <p:spPr bwMode="auto">
            <a:xfrm>
              <a:off x="2730" y="2951"/>
              <a:ext cx="138" cy="1178"/>
            </a:xfrm>
            <a:prstGeom prst="rightBrace">
              <a:avLst>
                <a:gd name="adj1" fmla="val 71135"/>
                <a:gd name="adj2" fmla="val 50000"/>
              </a:avLst>
            </a:prstGeom>
            <a:noFill/>
            <a:ln w="38100">
              <a:solidFill>
                <a:srgbClr val="00FFFF"/>
              </a:solidFill>
              <a:round/>
            </a:ln>
            <a:extLst>
              <a:ext uri="{909E8E84-426E-40DD-AFC4-6F175D3DCCD1}">
                <a14:hiddenFill xmlns:a14="http://schemas.microsoft.com/office/drawing/2010/main">
                  <a:solidFill>
                    <a:srgbClr val="FFFFFF"/>
                  </a:solidFill>
                </a14:hiddenFill>
              </a:ext>
            </a:extLst>
          </p:spPr>
          <p:txBody>
            <a:bodyPr lIns="18000" tIns="0" rIns="0" bIns="0"/>
            <a:lstStyle/>
            <a:p>
              <a:endParaRPr lang="zh-CN" altLang="en-US"/>
            </a:p>
          </p:txBody>
        </p:sp>
        <p:sp>
          <p:nvSpPr>
            <p:cNvPr id="911374" name="Text Box 14"/>
            <p:cNvSpPr txBox="1">
              <a:spLocks noChangeArrowheads="1"/>
            </p:cNvSpPr>
            <p:nvPr/>
          </p:nvSpPr>
          <p:spPr bwMode="auto">
            <a:xfrm>
              <a:off x="2928" y="3288"/>
              <a:ext cx="967"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FFFF"/>
                  </a:solidFill>
                  <a:miter lim="800000"/>
                  <a:headEnd/>
                  <a:tailEnd/>
                </a14:hiddenLine>
              </a:ext>
            </a:extLst>
          </p:spPr>
          <p:txBody>
            <a:bodyPr lIns="18000" tIns="0" rIns="0" bIns="0"/>
            <a:lstStyle/>
            <a:p>
              <a:pPr algn="just">
                <a:spcBef>
                  <a:spcPct val="0"/>
                </a:spcBef>
                <a:buClrTx/>
                <a:buFontTx/>
                <a:buNone/>
              </a:pPr>
              <a:r>
                <a:rPr lang="en-US" altLang="zh-CN">
                  <a:solidFill>
                    <a:srgbClr val="00FF00"/>
                  </a:solidFill>
                </a:rPr>
                <a:t>PRDUCE</a:t>
              </a:r>
              <a:endParaRPr lang="en-US" altLang="zh-CN">
                <a:solidFill>
                  <a:srgbClr val="00FF00"/>
                </a:solidFill>
              </a:endParaRPr>
            </a:p>
            <a:p>
              <a:pPr algn="just">
                <a:spcBef>
                  <a:spcPct val="0"/>
                </a:spcBef>
                <a:buClrTx/>
                <a:buFontTx/>
                <a:buNone/>
              </a:pPr>
              <a:r>
                <a:rPr lang="zh-CN" altLang="en-US"/>
                <a:t>的活动记录</a:t>
              </a:r>
              <a:endParaRPr lang="zh-CN" altLang="en-US" b="0"/>
            </a:p>
          </p:txBody>
        </p:sp>
        <p:sp>
          <p:nvSpPr>
            <p:cNvPr id="911373" name="Text Box 13"/>
            <p:cNvSpPr txBox="1">
              <a:spLocks noChangeArrowheads="1"/>
            </p:cNvSpPr>
            <p:nvPr/>
          </p:nvSpPr>
          <p:spPr bwMode="auto">
            <a:xfrm>
              <a:off x="2856" y="2117"/>
              <a:ext cx="1320"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FFFF"/>
                  </a:solidFill>
                  <a:miter lim="800000"/>
                  <a:headEnd/>
                  <a:tailEnd/>
                </a14:hiddenLine>
              </a:ext>
            </a:extLst>
          </p:spPr>
          <p:txBody>
            <a:bodyPr lIns="18000" tIns="0" rIns="0" bIns="0"/>
            <a:lstStyle/>
            <a:p>
              <a:pPr algn="just">
                <a:spcBef>
                  <a:spcPct val="0"/>
                </a:spcBef>
                <a:buClrTx/>
                <a:buFontTx/>
                <a:buNone/>
              </a:pPr>
              <a:r>
                <a:rPr lang="zh-CN" altLang="en-US" sz="900" b="0">
                  <a:solidFill>
                    <a:srgbClr val="00FF00"/>
                  </a:solidFill>
                </a:rPr>
                <a:t>          </a:t>
              </a:r>
              <a:r>
                <a:rPr lang="en-US" altLang="zh-CN">
                  <a:solidFill>
                    <a:srgbClr val="00FF00"/>
                  </a:solidFill>
                </a:rPr>
                <a:t>CNSUME</a:t>
              </a:r>
              <a:endParaRPr lang="en-US" altLang="zh-CN">
                <a:solidFill>
                  <a:srgbClr val="00FF00"/>
                </a:solidFill>
              </a:endParaRPr>
            </a:p>
            <a:p>
              <a:pPr algn="just">
                <a:spcBef>
                  <a:spcPct val="0"/>
                </a:spcBef>
                <a:buClrTx/>
                <a:buFontTx/>
                <a:buNone/>
              </a:pPr>
              <a:r>
                <a:rPr lang="en-US" altLang="zh-CN"/>
                <a:t>   </a:t>
              </a:r>
              <a:r>
                <a:rPr lang="zh-CN" altLang="en-US"/>
                <a:t>的活动记录</a:t>
              </a:r>
              <a:endParaRPr lang="zh-CN" altLang="en-US"/>
            </a:p>
          </p:txBody>
        </p:sp>
        <p:sp>
          <p:nvSpPr>
            <p:cNvPr id="911368" name="Line 8"/>
            <p:cNvSpPr>
              <a:spLocks noChangeShapeType="1"/>
            </p:cNvSpPr>
            <p:nvPr/>
          </p:nvSpPr>
          <p:spPr bwMode="auto">
            <a:xfrm>
              <a:off x="2652" y="4160"/>
              <a:ext cx="1260" cy="0"/>
            </a:xfrm>
            <a:prstGeom prst="line">
              <a:avLst/>
            </a:prstGeom>
            <a:noFill/>
            <a:ln w="38100">
              <a:solidFill>
                <a:srgbClr val="00FFFF"/>
              </a:solidFill>
              <a:round/>
            </a:ln>
            <a:extLst>
              <a:ext uri="{909E8E84-426E-40DD-AFC4-6F175D3DCCD1}">
                <a14:hiddenFill xmlns:a14="http://schemas.microsoft.com/office/drawing/2010/main">
                  <a:noFill/>
                </a14:hiddenFill>
              </a:ext>
            </a:extLst>
          </p:spPr>
          <p:txBody>
            <a:bodyPr lIns="18000" tIns="0" rIns="0" bIns="0"/>
            <a:lstStyle/>
            <a:p>
              <a:endParaRPr lang="zh-CN" altLang="en-US"/>
            </a:p>
          </p:txBody>
        </p:sp>
        <p:sp>
          <p:nvSpPr>
            <p:cNvPr id="911366" name="Line 6"/>
            <p:cNvSpPr>
              <a:spLocks noChangeShapeType="1"/>
            </p:cNvSpPr>
            <p:nvPr/>
          </p:nvSpPr>
          <p:spPr bwMode="auto">
            <a:xfrm>
              <a:off x="3895" y="3173"/>
              <a:ext cx="0" cy="983"/>
            </a:xfrm>
            <a:prstGeom prst="line">
              <a:avLst/>
            </a:prstGeom>
            <a:noFill/>
            <a:ln w="38100">
              <a:solidFill>
                <a:srgbClr val="00FFFF"/>
              </a:solidFill>
              <a:round/>
              <a:tailEnd type="triangle" w="med" len="lg"/>
            </a:ln>
            <a:extLst>
              <a:ext uri="{909E8E84-426E-40DD-AFC4-6F175D3DCCD1}">
                <a14:hiddenFill xmlns:a14="http://schemas.microsoft.com/office/drawing/2010/main">
                  <a:noFill/>
                </a14:hiddenFill>
              </a:ext>
            </a:extLst>
          </p:spPr>
          <p:txBody>
            <a:bodyPr lIns="18000" tIns="0" rIns="0" bIns="0"/>
            <a:lstStyle/>
            <a:p>
              <a:endParaRPr lang="zh-CN" altLang="en-US"/>
            </a:p>
          </p:txBody>
        </p:sp>
        <p:sp>
          <p:nvSpPr>
            <p:cNvPr id="911364" name="Line 4"/>
            <p:cNvSpPr>
              <a:spLocks noChangeShapeType="1"/>
            </p:cNvSpPr>
            <p:nvPr/>
          </p:nvSpPr>
          <p:spPr bwMode="auto">
            <a:xfrm flipV="1">
              <a:off x="3912" y="1722"/>
              <a:ext cx="0" cy="910"/>
            </a:xfrm>
            <a:prstGeom prst="line">
              <a:avLst/>
            </a:prstGeom>
            <a:noFill/>
            <a:ln w="38100">
              <a:solidFill>
                <a:srgbClr val="00FFFF"/>
              </a:solidFill>
              <a:round/>
              <a:tailEnd type="triangle" w="med" len="lg"/>
            </a:ln>
            <a:extLst>
              <a:ext uri="{909E8E84-426E-40DD-AFC4-6F175D3DCCD1}">
                <a14:hiddenFill xmlns:a14="http://schemas.microsoft.com/office/drawing/2010/main">
                  <a:noFill/>
                </a14:hiddenFill>
              </a:ext>
            </a:extLst>
          </p:spPr>
          <p:txBody>
            <a:bodyPr lIns="18000" tIns="0" rIns="0" bIns="0"/>
            <a:lstStyle/>
            <a:p>
              <a:endParaRPr lang="zh-CN" altLang="en-US"/>
            </a:p>
          </p:txBody>
        </p:sp>
        <p:grpSp>
          <p:nvGrpSpPr>
            <p:cNvPr id="911395" name="Group 35"/>
            <p:cNvGrpSpPr/>
            <p:nvPr/>
          </p:nvGrpSpPr>
          <p:grpSpPr bwMode="auto">
            <a:xfrm>
              <a:off x="2682" y="517"/>
              <a:ext cx="1506" cy="1214"/>
              <a:chOff x="2682" y="517"/>
              <a:chExt cx="1506" cy="1118"/>
            </a:xfrm>
          </p:grpSpPr>
          <p:sp>
            <p:nvSpPr>
              <p:cNvPr id="911370" name="Line 10"/>
              <p:cNvSpPr>
                <a:spLocks noChangeShapeType="1"/>
              </p:cNvSpPr>
              <p:nvPr/>
            </p:nvSpPr>
            <p:spPr bwMode="auto">
              <a:xfrm>
                <a:off x="2682" y="541"/>
                <a:ext cx="1260" cy="0"/>
              </a:xfrm>
              <a:prstGeom prst="line">
                <a:avLst/>
              </a:prstGeom>
              <a:noFill/>
              <a:ln w="38100">
                <a:solidFill>
                  <a:srgbClr val="00FFFF"/>
                </a:solidFill>
                <a:round/>
              </a:ln>
              <a:extLst>
                <a:ext uri="{909E8E84-426E-40DD-AFC4-6F175D3DCCD1}">
                  <a14:hiddenFill xmlns:a14="http://schemas.microsoft.com/office/drawing/2010/main">
                    <a:noFill/>
                  </a14:hiddenFill>
                </a:ext>
              </a:extLst>
            </p:spPr>
            <p:txBody>
              <a:bodyPr lIns="18000" tIns="0" rIns="0" bIns="0"/>
              <a:lstStyle/>
              <a:p>
                <a:endParaRPr lang="zh-CN" altLang="en-US"/>
              </a:p>
            </p:txBody>
          </p:sp>
          <p:sp>
            <p:nvSpPr>
              <p:cNvPr id="911369" name="Line 9"/>
              <p:cNvSpPr>
                <a:spLocks noChangeShapeType="1"/>
              </p:cNvSpPr>
              <p:nvPr/>
            </p:nvSpPr>
            <p:spPr bwMode="auto">
              <a:xfrm>
                <a:off x="2682" y="1635"/>
                <a:ext cx="1260" cy="0"/>
              </a:xfrm>
              <a:prstGeom prst="line">
                <a:avLst/>
              </a:prstGeom>
              <a:noFill/>
              <a:ln w="38100">
                <a:solidFill>
                  <a:srgbClr val="00FFFF"/>
                </a:solidFill>
                <a:round/>
              </a:ln>
              <a:extLst>
                <a:ext uri="{909E8E84-426E-40DD-AFC4-6F175D3DCCD1}">
                  <a14:hiddenFill xmlns:a14="http://schemas.microsoft.com/office/drawing/2010/main">
                    <a:noFill/>
                  </a14:hiddenFill>
                </a:ext>
              </a:extLst>
            </p:spPr>
            <p:txBody>
              <a:bodyPr lIns="18000" tIns="0" rIns="0" bIns="0"/>
              <a:lstStyle/>
              <a:p>
                <a:endParaRPr lang="zh-CN" altLang="en-US"/>
              </a:p>
            </p:txBody>
          </p:sp>
          <p:sp>
            <p:nvSpPr>
              <p:cNvPr id="911367" name="Line 7"/>
              <p:cNvSpPr>
                <a:spLocks noChangeShapeType="1"/>
              </p:cNvSpPr>
              <p:nvPr/>
            </p:nvSpPr>
            <p:spPr bwMode="auto">
              <a:xfrm>
                <a:off x="3672" y="1159"/>
                <a:ext cx="0" cy="476"/>
              </a:xfrm>
              <a:prstGeom prst="line">
                <a:avLst/>
              </a:prstGeom>
              <a:noFill/>
              <a:ln w="38100">
                <a:solidFill>
                  <a:srgbClr val="00FFFF"/>
                </a:solidFill>
                <a:round/>
                <a:tailEnd type="triangle" w="med" len="lg"/>
              </a:ln>
              <a:extLst>
                <a:ext uri="{909E8E84-426E-40DD-AFC4-6F175D3DCCD1}">
                  <a14:hiddenFill xmlns:a14="http://schemas.microsoft.com/office/drawing/2010/main">
                    <a:noFill/>
                  </a14:hiddenFill>
                </a:ext>
              </a:extLst>
            </p:spPr>
            <p:txBody>
              <a:bodyPr lIns="18000" tIns="0" rIns="0" bIns="0"/>
              <a:lstStyle/>
              <a:p>
                <a:endParaRPr lang="zh-CN" altLang="en-US"/>
              </a:p>
            </p:txBody>
          </p:sp>
          <p:sp>
            <p:nvSpPr>
              <p:cNvPr id="911365" name="Line 5"/>
              <p:cNvSpPr>
                <a:spLocks noChangeShapeType="1"/>
              </p:cNvSpPr>
              <p:nvPr/>
            </p:nvSpPr>
            <p:spPr bwMode="auto">
              <a:xfrm flipV="1">
                <a:off x="3666" y="517"/>
                <a:ext cx="0" cy="319"/>
              </a:xfrm>
              <a:prstGeom prst="line">
                <a:avLst/>
              </a:prstGeom>
              <a:noFill/>
              <a:ln w="38100">
                <a:solidFill>
                  <a:srgbClr val="00FFFF"/>
                </a:solidFill>
                <a:round/>
                <a:tailEnd type="triangle" w="med" len="lg"/>
              </a:ln>
              <a:extLst>
                <a:ext uri="{909E8E84-426E-40DD-AFC4-6F175D3DCCD1}">
                  <a14:hiddenFill xmlns:a14="http://schemas.microsoft.com/office/drawing/2010/main">
                    <a:noFill/>
                  </a14:hiddenFill>
                </a:ext>
              </a:extLst>
            </p:spPr>
            <p:txBody>
              <a:bodyPr lIns="18000" tIns="0" rIns="0" bIns="0"/>
              <a:lstStyle/>
              <a:p>
                <a:endParaRPr lang="zh-CN" altLang="en-US"/>
              </a:p>
            </p:txBody>
          </p:sp>
          <p:sp>
            <p:nvSpPr>
              <p:cNvPr id="911380" name="Rectangle 20"/>
              <p:cNvSpPr>
                <a:spLocks noChangeArrowheads="1"/>
              </p:cNvSpPr>
              <p:nvPr/>
            </p:nvSpPr>
            <p:spPr bwMode="auto">
              <a:xfrm>
                <a:off x="2928" y="864"/>
                <a:ext cx="1260" cy="2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1000"/>
                  <a:t>                   </a:t>
                </a:r>
                <a:r>
                  <a:rPr lang="zh-CN" altLang="en-US"/>
                  <a:t>代码区</a:t>
                </a:r>
                <a:endParaRPr lang="zh-CN" altLang="en-US">
                  <a:solidFill>
                    <a:srgbClr val="FFFF00"/>
                  </a:solidFill>
                </a:endParaRPr>
              </a:p>
            </p:txBody>
          </p:sp>
        </p:grpSp>
      </p:grpSp>
      <p:sp>
        <p:nvSpPr>
          <p:cNvPr id="911397" name="Text Box 37"/>
          <p:cNvSpPr txBox="1">
            <a:spLocks noChangeArrowheads="1"/>
          </p:cNvSpPr>
          <p:nvPr/>
        </p:nvSpPr>
        <p:spPr bwMode="auto">
          <a:xfrm>
            <a:off x="7069138" y="4322763"/>
            <a:ext cx="1704975"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a:spcBef>
                <a:spcPct val="0"/>
              </a:spcBef>
              <a:buClrTx/>
              <a:buFontTx/>
              <a:buNone/>
            </a:pPr>
            <a:r>
              <a:rPr kumimoji="0" lang="zh-CN" altLang="en-US"/>
              <a:t>静态数据区</a:t>
            </a:r>
            <a:endParaRPr kumimoji="0" lang="zh-CN" altLang="en-US"/>
          </a:p>
        </p:txBody>
      </p:sp>
      <p:sp>
        <p:nvSpPr>
          <p:cNvPr id="911400" name="Rectangle 40"/>
          <p:cNvSpPr>
            <a:spLocks noChangeArrowheads="1"/>
          </p:cNvSpPr>
          <p:nvPr/>
        </p:nvSpPr>
        <p:spPr bwMode="auto">
          <a:xfrm>
            <a:off x="730250" y="1011238"/>
            <a:ext cx="4094163" cy="5111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ClrTx/>
              <a:buFontTx/>
              <a:buNone/>
            </a:pPr>
            <a:r>
              <a:rPr lang="en-US" altLang="zh-CN" dirty="0">
                <a:solidFill>
                  <a:srgbClr val="00FF00"/>
                </a:solidFill>
              </a:rPr>
              <a:t>CNSUME </a:t>
            </a:r>
            <a:r>
              <a:rPr lang="zh-CN" altLang="en-US" dirty="0"/>
              <a:t>的目标代码</a:t>
            </a:r>
            <a:endParaRPr lang="zh-CN" altLang="en-US" dirty="0"/>
          </a:p>
        </p:txBody>
      </p:sp>
      <p:sp>
        <p:nvSpPr>
          <p:cNvPr id="911401" name="Rectangle 41"/>
          <p:cNvSpPr>
            <a:spLocks noChangeArrowheads="1"/>
          </p:cNvSpPr>
          <p:nvPr/>
        </p:nvSpPr>
        <p:spPr bwMode="auto">
          <a:xfrm>
            <a:off x="641350" y="801688"/>
            <a:ext cx="4325938" cy="850900"/>
          </a:xfrm>
          <a:prstGeom prst="rect">
            <a:avLst/>
          </a:prstGeom>
          <a:noFill/>
          <a:ln w="7">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03" name="Rectangle 43"/>
          <p:cNvSpPr>
            <a:spLocks noChangeArrowheads="1"/>
          </p:cNvSpPr>
          <p:nvPr/>
        </p:nvSpPr>
        <p:spPr bwMode="auto">
          <a:xfrm>
            <a:off x="806450" y="1908175"/>
            <a:ext cx="3998913" cy="5683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dirty="0"/>
              <a:t>   </a:t>
            </a:r>
            <a:r>
              <a:rPr lang="en-US" altLang="zh-CN" dirty="0"/>
              <a:t>   </a:t>
            </a:r>
            <a:r>
              <a:rPr lang="en-US" altLang="zh-CN" dirty="0">
                <a:solidFill>
                  <a:srgbClr val="00FF00"/>
                </a:solidFill>
              </a:rPr>
              <a:t>PRDUCE </a:t>
            </a:r>
            <a:r>
              <a:rPr lang="zh-CN" altLang="en-US" dirty="0"/>
              <a:t>的目标代码</a:t>
            </a:r>
            <a:endParaRPr lang="zh-CN" altLang="en-US" dirty="0"/>
          </a:p>
        </p:txBody>
      </p:sp>
      <p:sp>
        <p:nvSpPr>
          <p:cNvPr id="911404" name="Rectangle 44"/>
          <p:cNvSpPr>
            <a:spLocks noChangeArrowheads="1"/>
          </p:cNvSpPr>
          <p:nvPr/>
        </p:nvSpPr>
        <p:spPr bwMode="auto">
          <a:xfrm>
            <a:off x="641350" y="1652588"/>
            <a:ext cx="4325938" cy="1062037"/>
          </a:xfrm>
          <a:prstGeom prst="rect">
            <a:avLst/>
          </a:prstGeom>
          <a:noFill/>
          <a:ln w="28575">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06" name="Rectangle 46"/>
          <p:cNvSpPr>
            <a:spLocks noChangeArrowheads="1"/>
          </p:cNvSpPr>
          <p:nvPr/>
        </p:nvSpPr>
        <p:spPr bwMode="auto">
          <a:xfrm>
            <a:off x="825500" y="3154363"/>
            <a:ext cx="3998913" cy="131603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0"/>
              </a:spcBef>
              <a:buClrTx/>
              <a:buFontTx/>
              <a:buNone/>
            </a:pPr>
            <a:r>
              <a:rPr lang="en-US" altLang="zh-CN"/>
              <a:t>CHARACTER </a:t>
            </a:r>
            <a:r>
              <a:rPr lang="en-US" altLang="zh-CN">
                <a:solidFill>
                  <a:srgbClr val="FFFF00"/>
                </a:solidFill>
              </a:rPr>
              <a:t>*50 BUF</a:t>
            </a:r>
            <a:endParaRPr lang="en-US" altLang="zh-CN">
              <a:solidFill>
                <a:srgbClr val="FFFF00"/>
              </a:solidFill>
            </a:endParaRPr>
          </a:p>
          <a:p>
            <a:pPr algn="l">
              <a:spcBef>
                <a:spcPct val="0"/>
              </a:spcBef>
              <a:buClrTx/>
              <a:buFontTx/>
              <a:buNone/>
            </a:pPr>
            <a:r>
              <a:rPr lang="en-US" altLang="zh-CN"/>
              <a:t>INTEGER  </a:t>
            </a:r>
            <a:r>
              <a:rPr lang="en-US" altLang="zh-CN">
                <a:solidFill>
                  <a:srgbClr val="FFFF00"/>
                </a:solidFill>
              </a:rPr>
              <a:t>NEXT</a:t>
            </a:r>
            <a:endParaRPr lang="en-US" altLang="zh-CN">
              <a:solidFill>
                <a:srgbClr val="FFFF00"/>
              </a:solidFill>
            </a:endParaRPr>
          </a:p>
          <a:p>
            <a:pPr algn="l">
              <a:spcBef>
                <a:spcPct val="0"/>
              </a:spcBef>
              <a:buClrTx/>
              <a:buFontTx/>
              <a:buNone/>
            </a:pPr>
            <a:r>
              <a:rPr lang="en-US" altLang="zh-CN"/>
              <a:t>CHARACTER </a:t>
            </a:r>
            <a:r>
              <a:rPr lang="en-US" altLang="zh-CN">
                <a:solidFill>
                  <a:srgbClr val="FFFF00"/>
                </a:solidFill>
              </a:rPr>
              <a:t>C</a:t>
            </a:r>
            <a:endParaRPr lang="en-US" altLang="zh-CN"/>
          </a:p>
        </p:txBody>
      </p:sp>
      <p:sp>
        <p:nvSpPr>
          <p:cNvPr id="911407" name="Rectangle 47"/>
          <p:cNvSpPr>
            <a:spLocks noChangeArrowheads="1"/>
          </p:cNvSpPr>
          <p:nvPr/>
        </p:nvSpPr>
        <p:spPr bwMode="auto">
          <a:xfrm>
            <a:off x="641350" y="2714625"/>
            <a:ext cx="4325938" cy="1912938"/>
          </a:xfrm>
          <a:prstGeom prst="rect">
            <a:avLst/>
          </a:prstGeom>
          <a:noFill/>
          <a:ln w="28575">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09" name="Rectangle 49"/>
          <p:cNvSpPr>
            <a:spLocks noChangeArrowheads="1"/>
          </p:cNvSpPr>
          <p:nvPr/>
        </p:nvSpPr>
        <p:spPr bwMode="auto">
          <a:xfrm>
            <a:off x="825500" y="4627563"/>
            <a:ext cx="3998913" cy="191293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buClrTx/>
              <a:buFontTx/>
              <a:buNone/>
            </a:pPr>
            <a:r>
              <a:rPr lang="zh-CN" altLang="en-US"/>
              <a:t>    </a:t>
            </a:r>
            <a:endParaRPr lang="zh-CN" altLang="en-US"/>
          </a:p>
          <a:p>
            <a:pPr algn="just">
              <a:spcBef>
                <a:spcPct val="0"/>
              </a:spcBef>
              <a:buClrTx/>
              <a:buFontTx/>
              <a:buNone/>
            </a:pPr>
            <a:r>
              <a:rPr lang="zh-CN" altLang="en-US"/>
              <a:t>  </a:t>
            </a:r>
            <a:endParaRPr lang="zh-CN" altLang="en-US"/>
          </a:p>
          <a:p>
            <a:pPr algn="l">
              <a:spcBef>
                <a:spcPct val="0"/>
              </a:spcBef>
              <a:buClrTx/>
              <a:buFontTx/>
              <a:buNone/>
            </a:pPr>
            <a:r>
              <a:rPr lang="en-US" altLang="zh-CN"/>
              <a:t>CHARACTER </a:t>
            </a:r>
            <a:r>
              <a:rPr lang="en-US" altLang="zh-CN">
                <a:solidFill>
                  <a:srgbClr val="FFFF00"/>
                </a:solidFill>
              </a:rPr>
              <a:t>*80 BUFFER </a:t>
            </a:r>
            <a:endParaRPr lang="en-US" altLang="zh-CN">
              <a:solidFill>
                <a:srgbClr val="FFFF00"/>
              </a:solidFill>
            </a:endParaRPr>
          </a:p>
          <a:p>
            <a:pPr algn="just">
              <a:spcBef>
                <a:spcPct val="0"/>
              </a:spcBef>
              <a:buClrTx/>
              <a:buFontTx/>
              <a:buNone/>
            </a:pPr>
            <a:r>
              <a:rPr lang="en-US" altLang="zh-CN"/>
              <a:t>INTEGER  </a:t>
            </a:r>
            <a:r>
              <a:rPr lang="en-US" altLang="zh-CN">
                <a:solidFill>
                  <a:srgbClr val="00FF00"/>
                </a:solidFill>
              </a:rPr>
              <a:t>NEXT</a:t>
            </a:r>
            <a:endParaRPr lang="en-US" altLang="zh-CN">
              <a:solidFill>
                <a:srgbClr val="00FF00"/>
              </a:solidFill>
            </a:endParaRPr>
          </a:p>
        </p:txBody>
      </p:sp>
      <p:sp>
        <p:nvSpPr>
          <p:cNvPr id="911410" name="Rectangle 50"/>
          <p:cNvSpPr>
            <a:spLocks noChangeArrowheads="1"/>
          </p:cNvSpPr>
          <p:nvPr/>
        </p:nvSpPr>
        <p:spPr bwMode="auto">
          <a:xfrm>
            <a:off x="641350" y="4627563"/>
            <a:ext cx="4325938" cy="1912937"/>
          </a:xfrm>
          <a:prstGeom prst="rect">
            <a:avLst/>
          </a:prstGeom>
          <a:noFill/>
          <a:ln w="28575">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12" name="Text Box 5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 </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7.2</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静态存储分配</a:t>
            </a:r>
            <a:r>
              <a:rPr lang="zh-CN" altLang="en-US" sz="2000" dirty="0">
                <a:solidFill>
                  <a:srgbClr val="A25100"/>
                </a:solidFill>
              </a:rPr>
              <a:t>  </a:t>
            </a:r>
            <a:endParaRPr lang="zh-CN" altLang="en-US" sz="2000" dirty="0">
              <a:solidFill>
                <a:srgbClr val="A25100"/>
              </a:solidFill>
            </a:endParaRP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1" name="Text Box 3"/>
          <p:cNvSpPr txBox="1">
            <a:spLocks noChangeArrowheads="1"/>
          </p:cNvSpPr>
          <p:nvPr/>
        </p:nvSpPr>
        <p:spPr bwMode="auto">
          <a:xfrm>
            <a:off x="514350" y="971550"/>
            <a:ext cx="8172450" cy="205197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4600"/>
              </a:lnSpc>
              <a:spcBef>
                <a:spcPct val="50000"/>
              </a:spcBef>
              <a:buClr>
                <a:srgbClr val="00FFFF"/>
              </a:buClr>
              <a:buSzPct val="110000"/>
              <a:buFont typeface="Wingdings" panose="05000000000000000000" pitchFamily="2" charset="2"/>
              <a:buChar char="§"/>
            </a:pPr>
            <a:r>
              <a:rPr lang="zh-CN" altLang="en-US" sz="3200" dirty="0">
                <a:solidFill>
                  <a:srgbClr val="FFFF00"/>
                </a:solidFill>
              </a:rPr>
              <a:t> 静态分配对语言的限制</a:t>
            </a:r>
            <a:endParaRPr lang="zh-CN" altLang="en-US" sz="3200" dirty="0">
              <a:solidFill>
                <a:srgbClr val="FFFF00"/>
              </a:solidFill>
            </a:endParaRPr>
          </a:p>
          <a:p>
            <a:pPr algn="just">
              <a:lnSpc>
                <a:spcPts val="4600"/>
              </a:lnSpc>
              <a:spcBef>
                <a:spcPct val="50000"/>
              </a:spcBef>
            </a:pPr>
            <a:r>
              <a:rPr lang="zh-CN" altLang="en-US" sz="3200" dirty="0"/>
              <a:t>       (1) 数据对象的长度和它在内存中的位置的限制必须在编译时知道。</a:t>
            </a:r>
            <a:endParaRPr lang="zh-CN" altLang="en-US" sz="3200" dirty="0"/>
          </a:p>
        </p:txBody>
      </p:sp>
      <p:sp>
        <p:nvSpPr>
          <p:cNvPr id="913412" name="Text Box 4"/>
          <p:cNvSpPr txBox="1">
            <a:spLocks noChangeArrowheads="1"/>
          </p:cNvSpPr>
          <p:nvPr/>
        </p:nvSpPr>
        <p:spPr bwMode="auto">
          <a:xfrm>
            <a:off x="514350" y="3155655"/>
            <a:ext cx="8172450" cy="121584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4600"/>
              </a:lnSpc>
              <a:spcBef>
                <a:spcPct val="50000"/>
              </a:spcBef>
            </a:pPr>
            <a:r>
              <a:rPr lang="zh-CN" altLang="en-US" sz="3200" dirty="0">
                <a:solidFill>
                  <a:srgbClr val="00FF00"/>
                </a:solidFill>
              </a:rPr>
              <a:t>       (2) </a:t>
            </a:r>
            <a:r>
              <a:rPr lang="zh-CN" altLang="en-US" sz="3200" dirty="0">
                <a:solidFill>
                  <a:srgbClr val="FFFF00"/>
                </a:solidFill>
              </a:rPr>
              <a:t>不允许</a:t>
            </a:r>
            <a:r>
              <a:rPr lang="zh-CN" altLang="en-US" sz="3200" dirty="0">
                <a:solidFill>
                  <a:srgbClr val="00FF00"/>
                </a:solidFill>
              </a:rPr>
              <a:t>递归过程，因为一个过程的所有活动使用同样的局部名字绑定。</a:t>
            </a:r>
            <a:endParaRPr lang="zh-CN" altLang="en-US" sz="3200" dirty="0">
              <a:solidFill>
                <a:srgbClr val="00FF00"/>
              </a:solidFill>
            </a:endParaRPr>
          </a:p>
        </p:txBody>
      </p:sp>
      <p:sp>
        <p:nvSpPr>
          <p:cNvPr id="913413" name="Text Box 5"/>
          <p:cNvSpPr txBox="1">
            <a:spLocks noChangeArrowheads="1"/>
          </p:cNvSpPr>
          <p:nvPr/>
        </p:nvSpPr>
        <p:spPr bwMode="auto">
          <a:xfrm>
            <a:off x="514350" y="4715540"/>
            <a:ext cx="8172450" cy="121584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4600"/>
              </a:lnSpc>
              <a:spcBef>
                <a:spcPct val="50000"/>
              </a:spcBef>
            </a:pPr>
            <a:r>
              <a:rPr lang="zh-CN" altLang="en-US" sz="3200" dirty="0">
                <a:solidFill>
                  <a:srgbClr val="66FFFF"/>
                </a:solidFill>
              </a:rPr>
              <a:t>       (3) 数据结构</a:t>
            </a:r>
            <a:r>
              <a:rPr lang="zh-CN" altLang="en-US" sz="3200" dirty="0">
                <a:solidFill>
                  <a:srgbClr val="FFFF00"/>
                </a:solidFill>
              </a:rPr>
              <a:t>不能动态</a:t>
            </a:r>
            <a:r>
              <a:rPr lang="zh-CN" altLang="en-US" sz="3200" dirty="0">
                <a:solidFill>
                  <a:srgbClr val="66FFFF"/>
                </a:solidFill>
              </a:rPr>
              <a:t>建立，因为没有运行时的存储分配机制。</a:t>
            </a:r>
            <a:endParaRPr lang="zh-CN" altLang="en-US" dirty="0">
              <a:solidFill>
                <a:srgbClr val="66FFFF"/>
              </a:solidFill>
            </a:endParaRPr>
          </a:p>
        </p:txBody>
      </p:sp>
      <p:sp>
        <p:nvSpPr>
          <p:cNvPr id="913416" name="Text Box 8"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 </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7.2</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静态存储分配</a:t>
            </a:r>
            <a:r>
              <a:rPr lang="zh-CN" altLang="en-US" sz="2000" dirty="0">
                <a:solidFill>
                  <a:srgbClr val="A25100"/>
                </a:solidFill>
              </a:rPr>
              <a:t>  </a:t>
            </a:r>
            <a:endParaRPr lang="zh-CN" altLang="en-US" sz="2000" dirty="0">
              <a:solidFill>
                <a:srgbClr val="A25100"/>
              </a:solidFill>
            </a:endParaRPr>
          </a:p>
        </p:txBody>
      </p:sp>
      <p:sp>
        <p:nvSpPr>
          <p:cNvPr id="913417" name="AutoShape 9">
            <a:hlinkClick r:id="rId1" action="ppaction://hlinkpres?slideindex=24&amp;slidetitle= 第 6 章    运 行 环 境" highlightClick="1"/>
          </p:cNvPr>
          <p:cNvSpPr>
            <a:spLocks noChangeArrowheads="1"/>
          </p:cNvSpPr>
          <p:nvPr/>
        </p:nvSpPr>
        <p:spPr bwMode="auto">
          <a:xfrm>
            <a:off x="6591300" y="6605588"/>
            <a:ext cx="323850" cy="252412"/>
          </a:xfrm>
          <a:prstGeom prst="actionButtonBeginning">
            <a:avLst/>
          </a:prstGeom>
          <a:solidFill>
            <a:srgbClr val="D3D3D3"/>
          </a:solidFill>
          <a:ln>
            <a:noFill/>
          </a:ln>
          <a:effectLst/>
          <a:extLst>
            <a:ext uri="{91240B29-F687-4F45-9708-019B960494DF}">
              <a14:hiddenLine xmlns:a14="http://schemas.microsoft.com/office/drawing/2010/main" w="9525">
                <a:solidFill>
                  <a:srgbClr val="D3D3D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3412"/>
                                        </p:tgtEl>
                                        <p:attrNameLst>
                                          <p:attrName>style.visibility</p:attrName>
                                        </p:attrNameLst>
                                      </p:cBhvr>
                                      <p:to>
                                        <p:strVal val="visible"/>
                                      </p:to>
                                    </p:set>
                                    <p:anim calcmode="lin" valueType="num">
                                      <p:cBhvr additive="base">
                                        <p:cTn id="7" dur="500" fill="hold"/>
                                        <p:tgtEl>
                                          <p:spTgt spid="913412"/>
                                        </p:tgtEl>
                                        <p:attrNameLst>
                                          <p:attrName>ppt_x</p:attrName>
                                        </p:attrNameLst>
                                      </p:cBhvr>
                                      <p:tavLst>
                                        <p:tav tm="0">
                                          <p:val>
                                            <p:strVal val="0-#ppt_w/2"/>
                                          </p:val>
                                        </p:tav>
                                        <p:tav tm="100000">
                                          <p:val>
                                            <p:strVal val="#ppt_x"/>
                                          </p:val>
                                        </p:tav>
                                      </p:tavLst>
                                    </p:anim>
                                    <p:anim calcmode="lin" valueType="num">
                                      <p:cBhvr additive="base">
                                        <p:cTn id="8" dur="500" fill="hold"/>
                                        <p:tgtEl>
                                          <p:spTgt spid="9134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3413"/>
                                        </p:tgtEl>
                                        <p:attrNameLst>
                                          <p:attrName>style.visibility</p:attrName>
                                        </p:attrNameLst>
                                      </p:cBhvr>
                                      <p:to>
                                        <p:strVal val="visible"/>
                                      </p:to>
                                    </p:set>
                                    <p:anim calcmode="lin" valueType="num">
                                      <p:cBhvr additive="base">
                                        <p:cTn id="13" dur="500" fill="hold"/>
                                        <p:tgtEl>
                                          <p:spTgt spid="913413"/>
                                        </p:tgtEl>
                                        <p:attrNameLst>
                                          <p:attrName>ppt_x</p:attrName>
                                        </p:attrNameLst>
                                      </p:cBhvr>
                                      <p:tavLst>
                                        <p:tav tm="0">
                                          <p:val>
                                            <p:strVal val="0-#ppt_w/2"/>
                                          </p:val>
                                        </p:tav>
                                        <p:tav tm="100000">
                                          <p:val>
                                            <p:strVal val="#ppt_x"/>
                                          </p:val>
                                        </p:tav>
                                      </p:tavLst>
                                    </p:anim>
                                    <p:anim calcmode="lin" valueType="num">
                                      <p:cBhvr additive="base">
                                        <p:cTn id="14" dur="500" fill="hold"/>
                                        <p:tgtEl>
                                          <p:spTgt spid="913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2" grpId="0" autoUpdateAnimBg="0"/>
      <p:bldP spid="9134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35" name="Text Box 19"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lgn="ctr">
              <a:spcBef>
                <a:spcPct val="50000"/>
              </a:spcBef>
            </a:pPr>
            <a:r>
              <a:rPr lang="zh-CN" altLang="en-US" sz="2000" dirty="0">
                <a:solidFill>
                  <a:srgbClr val="FF0000"/>
                </a:solidFill>
              </a:rPr>
              <a:t>运行环境</a:t>
            </a:r>
            <a:endParaRPr lang="zh-CN" altLang="en-US" sz="2000" dirty="0">
              <a:solidFill>
                <a:srgbClr val="FF0000"/>
              </a:solidFill>
            </a:endParaRPr>
          </a:p>
        </p:txBody>
      </p:sp>
      <p:sp>
        <p:nvSpPr>
          <p:cNvPr id="3" name="文本框 2"/>
          <p:cNvSpPr txBox="1"/>
          <p:nvPr/>
        </p:nvSpPr>
        <p:spPr>
          <a:xfrm>
            <a:off x="929898" y="1146875"/>
            <a:ext cx="7640665" cy="2523768"/>
          </a:xfrm>
          <a:prstGeom prst="rect">
            <a:avLst/>
          </a:prstGeom>
          <a:noFill/>
        </p:spPr>
        <p:txBody>
          <a:bodyPr wrap="square" rtlCol="0">
            <a:spAutoFit/>
          </a:bodyPr>
          <a:lstStyle/>
          <a:p>
            <a:pPr algn="l">
              <a:spcBef>
                <a:spcPts val="1200"/>
              </a:spcBef>
            </a:pPr>
            <a:r>
              <a:rPr lang="en-US" altLang="zh-CN" sz="3200" dirty="0"/>
              <a:t>7.1 </a:t>
            </a:r>
            <a:r>
              <a:rPr lang="zh-CN" altLang="en-US" sz="3200" dirty="0"/>
              <a:t>程序运行时的存储组织</a:t>
            </a:r>
            <a:endParaRPr lang="en-US" altLang="zh-CN" sz="3200" dirty="0"/>
          </a:p>
          <a:p>
            <a:pPr algn="l">
              <a:spcBef>
                <a:spcPts val="1200"/>
              </a:spcBef>
            </a:pPr>
            <a:r>
              <a:rPr lang="en-US" altLang="zh-CN" sz="3200" dirty="0"/>
              <a:t>7.2 </a:t>
            </a:r>
            <a:r>
              <a:rPr lang="zh-CN" altLang="en-US" sz="3200" dirty="0"/>
              <a:t>静态运行时环境与存储分配</a:t>
            </a:r>
            <a:endParaRPr lang="en-US" altLang="zh-CN" sz="3200" dirty="0"/>
          </a:p>
          <a:p>
            <a:pPr algn="l">
              <a:spcBef>
                <a:spcPts val="1200"/>
              </a:spcBef>
            </a:pPr>
            <a:r>
              <a:rPr lang="en-US" altLang="zh-CN" sz="3200" dirty="0">
                <a:solidFill>
                  <a:srgbClr val="66FFFF"/>
                </a:solidFill>
              </a:rPr>
              <a:t>7.3 </a:t>
            </a:r>
            <a:r>
              <a:rPr lang="zh-CN" altLang="en-US" sz="3200" dirty="0">
                <a:solidFill>
                  <a:srgbClr val="66FFFF"/>
                </a:solidFill>
              </a:rPr>
              <a:t>基于栈的运行时环境的动态存储分配</a:t>
            </a:r>
            <a:endParaRPr lang="en-US" altLang="zh-CN" sz="3200" dirty="0">
              <a:solidFill>
                <a:srgbClr val="66FFFF"/>
              </a:solidFill>
            </a:endParaRPr>
          </a:p>
          <a:p>
            <a:pPr algn="l">
              <a:spcBef>
                <a:spcPts val="1200"/>
              </a:spcBef>
            </a:pPr>
            <a:r>
              <a:rPr lang="en-US" altLang="zh-CN" sz="3200" dirty="0"/>
              <a:t>7.3 </a:t>
            </a:r>
            <a:r>
              <a:rPr lang="zh-CN" altLang="en-US" sz="3200" dirty="0"/>
              <a:t>基于堆的运行时环境的动态存储分配</a:t>
            </a:r>
            <a:endParaRPr lang="zh-CN" altLang="en-US" sz="3200"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90211" name="Rectangle 3"/>
          <p:cNvSpPr>
            <a:spLocks noChangeArrowheads="1"/>
          </p:cNvSpPr>
          <p:nvPr/>
        </p:nvSpPr>
        <p:spPr bwMode="auto">
          <a:xfrm>
            <a:off x="527047" y="1135841"/>
            <a:ext cx="8333921" cy="281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10000"/>
              </a:lnSpc>
              <a:spcBef>
                <a:spcPts val="600"/>
              </a:spcBef>
              <a:buClr>
                <a:srgbClr val="00FFFF"/>
              </a:buClr>
              <a:buSzPct val="85000"/>
              <a:buFont typeface="Wingdings" panose="05000000000000000000" pitchFamily="2" charset="2"/>
              <a:buChar char="n"/>
            </a:pPr>
            <a:r>
              <a:rPr lang="zh-CN" altLang="en-US" sz="3200" b="0" dirty="0">
                <a:latin typeface="华文行楷" panose="02010800040101010101" pitchFamily="2" charset="-122"/>
                <a:ea typeface="华文行楷" panose="02010800040101010101" pitchFamily="2" charset="-122"/>
              </a:rPr>
              <a:t>  </a:t>
            </a:r>
            <a:r>
              <a:rPr lang="zh-CN" altLang="en-US" sz="3200" dirty="0">
                <a:solidFill>
                  <a:srgbClr val="FFFF00"/>
                </a:solidFill>
                <a:latin typeface="黑体" panose="02010609060101010101" pitchFamily="49" charset="-122"/>
                <a:ea typeface="黑体" panose="02010609060101010101" pitchFamily="49" charset="-122"/>
              </a:rPr>
              <a:t>问题的提出</a:t>
            </a:r>
            <a:endParaRPr lang="en-US" altLang="zh-CN" sz="3200" b="0" dirty="0">
              <a:latin typeface="华文行楷" panose="02010800040101010101" pitchFamily="2" charset="-122"/>
              <a:ea typeface="华文行楷" panose="02010800040101010101" pitchFamily="2" charset="-122"/>
            </a:endParaRPr>
          </a:p>
          <a:p>
            <a:pPr algn="l" eaLnBrk="1" hangingPunct="1">
              <a:lnSpc>
                <a:spcPct val="110000"/>
              </a:lnSpc>
              <a:spcBef>
                <a:spcPts val="600"/>
              </a:spcBef>
              <a:buClrTx/>
              <a:buFontTx/>
              <a:buNone/>
            </a:pPr>
            <a:r>
              <a:rPr lang="zh-CN" altLang="en-US" sz="3200" dirty="0">
                <a:latin typeface="宋体" panose="02010600030101010101" pitchFamily="2" charset="-122"/>
              </a:rPr>
              <a:t>    程序最终要在机器上运行。因此必须了解：与源程序等价的</a:t>
            </a:r>
            <a:r>
              <a:rPr lang="zh-CN" altLang="en-US" sz="3200" dirty="0">
                <a:solidFill>
                  <a:srgbClr val="66FFFF"/>
                </a:solidFill>
                <a:latin typeface="宋体" panose="02010600030101010101" pitchFamily="2" charset="-122"/>
              </a:rPr>
              <a:t>目标程序如何在内存中运行</a:t>
            </a:r>
            <a:r>
              <a:rPr lang="zh-CN" altLang="en-US" sz="3200" dirty="0">
                <a:latin typeface="宋体" panose="02010600030101010101" pitchFamily="2" charset="-122"/>
              </a:rPr>
              <a:t>，为了程序的正确运行需要什么样的支持。</a:t>
            </a:r>
            <a:endParaRPr lang="zh-CN" altLang="en-US" sz="3200" dirty="0">
              <a:latin typeface="宋体" panose="02010600030101010101" pitchFamily="2" charset="-122"/>
            </a:endParaRPr>
          </a:p>
        </p:txBody>
      </p:sp>
      <p:sp>
        <p:nvSpPr>
          <p:cNvPr id="990215" name="Rectangle 7"/>
          <p:cNvSpPr>
            <a:spLocks noGrp="1" noChangeArrowheads="1"/>
          </p:cNvSpPr>
          <p:nvPr>
            <p:ph type="title"/>
          </p:nvPr>
        </p:nvSpPr>
        <p:spPr bwMode="auto">
          <a:xfrm>
            <a:off x="19050" y="361950"/>
            <a:ext cx="7772400" cy="8493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dirty="0"/>
              <a:t> </a:t>
            </a:r>
            <a:r>
              <a:rPr lang="en-US" altLang="zh-CN" dirty="0">
                <a:solidFill>
                  <a:srgbClr val="00FFFF"/>
                </a:solidFill>
                <a:latin typeface="Times New Roman" panose="02020603050405020304" pitchFamily="18" charset="0"/>
                <a:ea typeface="黑体" panose="02010609060101010101" pitchFamily="49" charset="-122"/>
              </a:rPr>
              <a:t>7.1.1  </a:t>
            </a:r>
            <a:r>
              <a:rPr lang="zh-CN" altLang="en-US" dirty="0">
                <a:latin typeface="Times New Roman" panose="02020603050405020304" pitchFamily="18" charset="0"/>
                <a:ea typeface="黑体" panose="02010609060101010101" pitchFamily="49" charset="-122"/>
              </a:rPr>
              <a:t>概述</a:t>
            </a:r>
            <a:endParaRPr lang="zh-CN" altLang="en-US" dirty="0"/>
          </a:p>
        </p:txBody>
      </p:sp>
      <p:sp>
        <p:nvSpPr>
          <p:cNvPr id="2" name="文本框 1"/>
          <p:cNvSpPr txBox="1"/>
          <p:nvPr/>
        </p:nvSpPr>
        <p:spPr>
          <a:xfrm>
            <a:off x="2764969" y="4093031"/>
            <a:ext cx="3178628" cy="584775"/>
          </a:xfrm>
          <a:prstGeom prst="rect">
            <a:avLst/>
          </a:prstGeom>
          <a:noFill/>
          <a:ln>
            <a:solidFill>
              <a:srgbClr val="00FF00"/>
            </a:solidFill>
          </a:ln>
        </p:spPr>
        <p:txBody>
          <a:bodyPr wrap="square" rtlCol="0">
            <a:spAutoFit/>
          </a:bodyPr>
          <a:lstStyle/>
          <a:p>
            <a:r>
              <a:rPr lang="zh-CN" altLang="en-US" sz="3200" dirty="0">
                <a:solidFill>
                  <a:srgbClr val="00FF00"/>
                </a:solidFill>
              </a:rPr>
              <a:t>静态的源程序</a:t>
            </a:r>
            <a:endParaRPr lang="zh-CN" altLang="en-US" sz="3200" dirty="0">
              <a:solidFill>
                <a:srgbClr val="00FF00"/>
              </a:solidFill>
            </a:endParaRPr>
          </a:p>
        </p:txBody>
      </p:sp>
      <p:sp>
        <p:nvSpPr>
          <p:cNvPr id="3" name="箭头: 下 2"/>
          <p:cNvSpPr/>
          <p:nvPr/>
        </p:nvSpPr>
        <p:spPr bwMode="auto">
          <a:xfrm>
            <a:off x="3831771" y="4833257"/>
            <a:ext cx="1066800" cy="653143"/>
          </a:xfrm>
          <a:prstGeom prst="down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文本框 9"/>
          <p:cNvSpPr txBox="1"/>
          <p:nvPr/>
        </p:nvSpPr>
        <p:spPr>
          <a:xfrm>
            <a:off x="2764972" y="5638802"/>
            <a:ext cx="3178628" cy="584775"/>
          </a:xfrm>
          <a:prstGeom prst="rect">
            <a:avLst/>
          </a:prstGeom>
          <a:noFill/>
          <a:ln>
            <a:solidFill>
              <a:srgbClr val="66FFFF"/>
            </a:solidFill>
          </a:ln>
        </p:spPr>
        <p:txBody>
          <a:bodyPr wrap="square" rtlCol="0">
            <a:spAutoFit/>
          </a:bodyPr>
          <a:lstStyle/>
          <a:p>
            <a:r>
              <a:rPr lang="zh-CN" altLang="en-US" sz="3200" dirty="0">
                <a:solidFill>
                  <a:srgbClr val="66FFFF"/>
                </a:solidFill>
              </a:rPr>
              <a:t>程序的运行活动</a:t>
            </a:r>
            <a:endParaRPr lang="zh-CN" altLang="en-US" sz="3200" dirty="0">
              <a:solidFill>
                <a:srgbClr val="66FFFF"/>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15459" name="Text Box 3"/>
          <p:cNvSpPr txBox="1">
            <a:spLocks noChangeArrowheads="1"/>
          </p:cNvSpPr>
          <p:nvPr/>
        </p:nvSpPr>
        <p:spPr bwMode="auto">
          <a:xfrm>
            <a:off x="361950" y="3338093"/>
            <a:ext cx="8572500" cy="30130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buClr>
                <a:srgbClr val="00FFFF"/>
              </a:buClr>
              <a:buSzPct val="145000"/>
              <a:buFont typeface="Wingdings" panose="05000000000000000000" pitchFamily="2" charset="2"/>
              <a:buChar char="§"/>
            </a:pPr>
            <a:r>
              <a:rPr lang="zh-CN" altLang="en-US" sz="3200" dirty="0">
                <a:solidFill>
                  <a:srgbClr val="FFFF00"/>
                </a:solidFill>
                <a:latin typeface="宋体" panose="02010600030101010101" pitchFamily="2" charset="-122"/>
              </a:rPr>
              <a:t> 基于栈的运行时环境的动态存储分配</a:t>
            </a:r>
            <a:endParaRPr lang="zh-CN" altLang="en-US" sz="3200" dirty="0">
              <a:solidFill>
                <a:srgbClr val="FFFF00"/>
              </a:solidFill>
              <a:latin typeface="宋体" panose="02010600030101010101" pitchFamily="2" charset="-122"/>
            </a:endParaRPr>
          </a:p>
          <a:p>
            <a:pPr algn="l">
              <a:lnSpc>
                <a:spcPct val="120000"/>
              </a:lnSpc>
              <a:spcBef>
                <a:spcPct val="0"/>
              </a:spcBef>
            </a:pPr>
            <a:r>
              <a:rPr lang="zh-CN" altLang="en-US" sz="3200" dirty="0">
                <a:latin typeface="宋体" panose="02010600030101010101" pitchFamily="2" charset="-122"/>
              </a:rPr>
              <a:t>    将整个程序运行时使用的存储空间均安排在一个</a:t>
            </a:r>
            <a:r>
              <a:rPr lang="zh-CN" altLang="en-US" sz="3200" dirty="0">
                <a:solidFill>
                  <a:srgbClr val="66FF33"/>
                </a:solidFill>
                <a:latin typeface="宋体" panose="02010600030101010101" pitchFamily="2" charset="-122"/>
              </a:rPr>
              <a:t>栈</a:t>
            </a:r>
            <a:r>
              <a:rPr lang="zh-CN" altLang="en-US" sz="3200" dirty="0">
                <a:latin typeface="宋体" panose="02010600030101010101" pitchFamily="2" charset="-122"/>
              </a:rPr>
              <a:t>里。每当调用一个函数时，在</a:t>
            </a:r>
            <a:r>
              <a:rPr lang="zh-CN" altLang="en-US" sz="3200" dirty="0">
                <a:solidFill>
                  <a:srgbClr val="66FFFF"/>
                </a:solidFill>
                <a:latin typeface="宋体" panose="02010600030101010101" pitchFamily="2" charset="-122"/>
              </a:rPr>
              <a:t>栈顶</a:t>
            </a:r>
            <a:r>
              <a:rPr lang="zh-CN" altLang="en-US" sz="3200" dirty="0">
                <a:solidFill>
                  <a:srgbClr val="00FF00"/>
                </a:solidFill>
                <a:latin typeface="宋体" panose="02010600030101010101" pitchFamily="2" charset="-122"/>
              </a:rPr>
              <a:t>分配</a:t>
            </a:r>
            <a:r>
              <a:rPr lang="zh-CN" altLang="en-US" sz="3200" dirty="0">
                <a:latin typeface="宋体" panose="02010600030101010101" pitchFamily="2" charset="-122"/>
              </a:rPr>
              <a:t>它所需的数据空间，每当过程结束时就</a:t>
            </a:r>
            <a:r>
              <a:rPr lang="zh-CN" altLang="en-US" sz="3200" dirty="0">
                <a:solidFill>
                  <a:srgbClr val="00FF00"/>
                </a:solidFill>
                <a:latin typeface="宋体" panose="02010600030101010101" pitchFamily="2" charset="-122"/>
              </a:rPr>
              <a:t>释放</a:t>
            </a:r>
            <a:r>
              <a:rPr lang="zh-CN" altLang="en-US" sz="3200" dirty="0">
                <a:latin typeface="宋体" panose="02010600030101010101" pitchFamily="2" charset="-122"/>
              </a:rPr>
              <a:t>这部分空间。</a:t>
            </a:r>
            <a:endParaRPr lang="zh-CN" altLang="en-US" sz="3200" dirty="0"/>
          </a:p>
        </p:txBody>
      </p:sp>
      <p:sp>
        <p:nvSpPr>
          <p:cNvPr id="9" name="Text Box 2"/>
          <p:cNvSpPr txBox="1">
            <a:spLocks noChangeArrowheads="1"/>
          </p:cNvSpPr>
          <p:nvPr/>
        </p:nvSpPr>
        <p:spPr bwMode="auto">
          <a:xfrm>
            <a:off x="438150" y="1339850"/>
            <a:ext cx="8477250" cy="17256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nSpc>
                <a:spcPct val="85000"/>
              </a:lnSpc>
              <a:spcBef>
                <a:spcPct val="40000"/>
              </a:spcBef>
            </a:pPr>
            <a:r>
              <a:rPr lang="zh-CN" altLang="en-US" sz="3200" dirty="0">
                <a:latin typeface="宋体" panose="02010600030101010101" pitchFamily="2" charset="-122"/>
              </a:rPr>
              <a:t>    在编译时</a:t>
            </a:r>
            <a:r>
              <a:rPr lang="zh-CN" altLang="en-US" sz="3200" dirty="0">
                <a:solidFill>
                  <a:srgbClr val="66FFFF"/>
                </a:solidFill>
                <a:latin typeface="宋体" panose="02010600030101010101" pitchFamily="2" charset="-122"/>
              </a:rPr>
              <a:t>不能确定</a:t>
            </a:r>
            <a:r>
              <a:rPr lang="zh-CN" altLang="en-US" sz="3200" dirty="0">
                <a:latin typeface="宋体" panose="02010600030101010101" pitchFamily="2" charset="-122"/>
              </a:rPr>
              <a:t>目标程序运行时所需的</a:t>
            </a:r>
            <a:endParaRPr lang="zh-CN" altLang="en-US" sz="3200" dirty="0">
              <a:latin typeface="宋体" panose="02010600030101010101" pitchFamily="2" charset="-122"/>
            </a:endParaRPr>
          </a:p>
          <a:p>
            <a:pPr>
              <a:lnSpc>
                <a:spcPct val="85000"/>
              </a:lnSpc>
              <a:spcBef>
                <a:spcPct val="40000"/>
              </a:spcBef>
            </a:pPr>
            <a:r>
              <a:rPr lang="zh-CN" altLang="en-US" sz="3200" dirty="0">
                <a:latin typeface="宋体" panose="02010600030101010101" pitchFamily="2" charset="-122"/>
              </a:rPr>
              <a:t>全部数据空间的大小，而是</a:t>
            </a:r>
            <a:r>
              <a:rPr lang="zh-CN" altLang="en-US" sz="3200" dirty="0">
                <a:solidFill>
                  <a:srgbClr val="00FF00"/>
                </a:solidFill>
                <a:latin typeface="宋体" panose="02010600030101010101" pitchFamily="2" charset="-122"/>
              </a:rPr>
              <a:t>在目标程序运行时</a:t>
            </a:r>
            <a:endParaRPr lang="zh-CN" altLang="en-US" sz="3200" dirty="0">
              <a:solidFill>
                <a:srgbClr val="00FF00"/>
              </a:solidFill>
              <a:latin typeface="宋体" panose="02010600030101010101" pitchFamily="2" charset="-122"/>
            </a:endParaRPr>
          </a:p>
          <a:p>
            <a:pPr algn="l">
              <a:lnSpc>
                <a:spcPct val="85000"/>
              </a:lnSpc>
              <a:spcBef>
                <a:spcPct val="40000"/>
              </a:spcBef>
            </a:pPr>
            <a:r>
              <a:rPr lang="zh-CN" altLang="en-US" sz="3200" dirty="0">
                <a:solidFill>
                  <a:srgbClr val="00FF00"/>
                </a:solidFill>
                <a:latin typeface="宋体" panose="02010600030101010101" pitchFamily="2" charset="-122"/>
              </a:rPr>
              <a:t>动态确定</a:t>
            </a:r>
            <a:r>
              <a:rPr lang="zh-CN" altLang="en-US" sz="3200" dirty="0">
                <a:latin typeface="宋体" panose="02010600030101010101" pitchFamily="2" charset="-122"/>
              </a:rPr>
              <a:t>。</a:t>
            </a:r>
            <a:endParaRPr lang="zh-CN" altLang="en-US" sz="3200" dirty="0">
              <a:latin typeface="宋体" panose="02010600030101010101" pitchFamily="2" charset="-122"/>
            </a:endParaRPr>
          </a:p>
        </p:txBody>
      </p:sp>
      <p:sp>
        <p:nvSpPr>
          <p:cNvPr id="10" name="Text Box 3"/>
          <p:cNvSpPr txBox="1">
            <a:spLocks noChangeArrowheads="1"/>
          </p:cNvSpPr>
          <p:nvPr/>
        </p:nvSpPr>
        <p:spPr bwMode="auto">
          <a:xfrm>
            <a:off x="343289" y="581803"/>
            <a:ext cx="44196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buClr>
                <a:srgbClr val="00FFFF"/>
              </a:buClr>
              <a:buSzPct val="145000"/>
              <a:buFont typeface="Wingdings" panose="05000000000000000000" pitchFamily="2" charset="2"/>
              <a:buChar char="§"/>
            </a:pPr>
            <a:r>
              <a:rPr lang="zh-CN" altLang="en-US" sz="3200" dirty="0">
                <a:solidFill>
                  <a:srgbClr val="FFFF00"/>
                </a:solidFill>
                <a:latin typeface="宋体" panose="02010600030101010101" pitchFamily="2" charset="-122"/>
              </a:rPr>
              <a:t> </a:t>
            </a:r>
            <a:r>
              <a:rPr lang="zh-CN" altLang="en-US" sz="3200" dirty="0">
                <a:solidFill>
                  <a:srgbClr val="FFFF00"/>
                </a:solidFill>
                <a:latin typeface="黑体" panose="02010609060101010101" pitchFamily="49" charset="-122"/>
                <a:ea typeface="黑体" panose="02010609060101010101" pitchFamily="49" charset="-122"/>
              </a:rPr>
              <a:t>动态存储分配</a:t>
            </a:r>
            <a:endParaRPr lang="zh-CN" altLang="en-US" sz="3200" dirty="0">
              <a:solidFill>
                <a:srgbClr val="FFFF00"/>
              </a:solidFill>
              <a:latin typeface="黑体" panose="02010609060101010101" pitchFamily="49" charset="-122"/>
              <a:ea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5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grpSp>
        <p:nvGrpSpPr>
          <p:cNvPr id="915465" name="Group 9"/>
          <p:cNvGrpSpPr/>
          <p:nvPr/>
        </p:nvGrpSpPr>
        <p:grpSpPr bwMode="auto">
          <a:xfrm>
            <a:off x="427458" y="1000326"/>
            <a:ext cx="2562225" cy="1638300"/>
            <a:chOff x="174" y="2652"/>
            <a:chExt cx="1614" cy="1032"/>
          </a:xfrm>
        </p:grpSpPr>
        <p:sp>
          <p:nvSpPr>
            <p:cNvPr id="915460" name="Text Box 4"/>
            <p:cNvSpPr txBox="1">
              <a:spLocks noChangeArrowheads="1"/>
            </p:cNvSpPr>
            <p:nvPr/>
          </p:nvSpPr>
          <p:spPr bwMode="auto">
            <a:xfrm>
              <a:off x="174" y="2805"/>
              <a:ext cx="1383" cy="7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0"/>
                </a:spcBef>
              </a:pPr>
              <a:r>
                <a:rPr lang="zh-CN" altLang="en-US" sz="3200" dirty="0">
                  <a:solidFill>
                    <a:srgbClr val="FFFF00"/>
                  </a:solidFill>
                  <a:latin typeface="宋体" panose="02010600030101010101" pitchFamily="2" charset="-122"/>
                </a:rPr>
                <a:t>函数所需</a:t>
              </a:r>
              <a:endParaRPr lang="zh-CN" altLang="en-US" sz="3200" dirty="0">
                <a:solidFill>
                  <a:srgbClr val="FFFF00"/>
                </a:solidFill>
                <a:latin typeface="宋体" panose="02010600030101010101" pitchFamily="2" charset="-122"/>
              </a:endParaRPr>
            </a:p>
            <a:p>
              <a:pPr>
                <a:lnSpc>
                  <a:spcPct val="110000"/>
                </a:lnSpc>
                <a:spcBef>
                  <a:spcPct val="0"/>
                </a:spcBef>
              </a:pPr>
              <a:r>
                <a:rPr lang="zh-CN" altLang="en-US" sz="3200" dirty="0">
                  <a:solidFill>
                    <a:srgbClr val="FFFF00"/>
                  </a:solidFill>
                  <a:latin typeface="宋体" panose="02010600030101010101" pitchFamily="2" charset="-122"/>
                </a:rPr>
                <a:t>数据空间</a:t>
              </a:r>
              <a:r>
                <a:rPr lang="zh-CN" altLang="en-US" sz="3200" dirty="0">
                  <a:solidFill>
                    <a:srgbClr val="FFFF00"/>
                  </a:solidFill>
                </a:rPr>
                <a:t> </a:t>
              </a:r>
              <a:endParaRPr lang="zh-CN" altLang="en-US" sz="3200" dirty="0">
                <a:solidFill>
                  <a:srgbClr val="FFFF00"/>
                </a:solidFill>
              </a:endParaRPr>
            </a:p>
          </p:txBody>
        </p:sp>
        <p:sp>
          <p:nvSpPr>
            <p:cNvPr id="915461" name="AutoShape 5"/>
            <p:cNvSpPr/>
            <p:nvPr/>
          </p:nvSpPr>
          <p:spPr bwMode="auto">
            <a:xfrm>
              <a:off x="1497" y="2652"/>
              <a:ext cx="291" cy="1032"/>
            </a:xfrm>
            <a:prstGeom prst="leftBrace">
              <a:avLst>
                <a:gd name="adj1" fmla="val 29553"/>
                <a:gd name="adj2" fmla="val 50000"/>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5462" name="Text Box 6"/>
          <p:cNvSpPr txBox="1">
            <a:spLocks noChangeArrowheads="1"/>
          </p:cNvSpPr>
          <p:nvPr/>
        </p:nvSpPr>
        <p:spPr bwMode="auto">
          <a:xfrm>
            <a:off x="3008733" y="506614"/>
            <a:ext cx="5848350" cy="11176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pPr>
            <a:r>
              <a:rPr lang="zh-CN" altLang="en-US" sz="2800" dirty="0">
                <a:latin typeface="宋体" panose="02010600030101010101" pitchFamily="2" charset="-122"/>
              </a:rPr>
              <a:t>生存期在本过程本次活动中的数据</a:t>
            </a:r>
            <a:endParaRPr lang="zh-CN" altLang="en-US" sz="2800" dirty="0">
              <a:latin typeface="宋体" panose="02010600030101010101" pitchFamily="2" charset="-122"/>
            </a:endParaRPr>
          </a:p>
          <a:p>
            <a:pPr algn="l">
              <a:lnSpc>
                <a:spcPct val="120000"/>
              </a:lnSpc>
              <a:spcBef>
                <a:spcPct val="0"/>
              </a:spcBef>
            </a:pPr>
            <a:r>
              <a:rPr lang="zh-CN" altLang="en-US" sz="2800" dirty="0">
                <a:latin typeface="宋体" panose="02010600030101010101" pitchFamily="2" charset="-122"/>
              </a:rPr>
              <a:t>对象</a:t>
            </a:r>
            <a:r>
              <a:rPr lang="zh-CN" altLang="en-US" sz="2800" dirty="0">
                <a:solidFill>
                  <a:srgbClr val="FFFF00"/>
                </a:solidFill>
              </a:rPr>
              <a:t>（局部变量、临时变量</a:t>
            </a:r>
            <a:r>
              <a:rPr lang="zh-CN" altLang="en-US" sz="2800" dirty="0">
                <a:solidFill>
                  <a:srgbClr val="FFFF00"/>
                </a:solidFill>
                <a:latin typeface="Arial" panose="020B0604020202020204" pitchFamily="34" charset="0"/>
              </a:rPr>
              <a:t>…</a:t>
            </a:r>
            <a:r>
              <a:rPr lang="zh-CN" altLang="en-US" sz="2800" dirty="0">
                <a:solidFill>
                  <a:srgbClr val="FFFF00"/>
                </a:solidFill>
              </a:rPr>
              <a:t>）</a:t>
            </a:r>
            <a:endParaRPr lang="zh-CN" altLang="en-US" sz="2800" dirty="0">
              <a:solidFill>
                <a:srgbClr val="FFFF00"/>
              </a:solidFill>
            </a:endParaRPr>
          </a:p>
        </p:txBody>
      </p:sp>
      <p:sp>
        <p:nvSpPr>
          <p:cNvPr id="915463" name="Text Box 7"/>
          <p:cNvSpPr txBox="1">
            <a:spLocks noChangeArrowheads="1"/>
          </p:cNvSpPr>
          <p:nvPr/>
        </p:nvSpPr>
        <p:spPr bwMode="auto">
          <a:xfrm>
            <a:off x="3008733" y="2016326"/>
            <a:ext cx="5829300" cy="11176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pPr>
            <a:r>
              <a:rPr lang="zh-CN" altLang="en-US" sz="2800" dirty="0">
                <a:solidFill>
                  <a:srgbClr val="00FFFF"/>
                </a:solidFill>
                <a:latin typeface="宋体" panose="02010600030101010101" pitchFamily="2" charset="-122"/>
              </a:rPr>
              <a:t>管理过程活动的记录信息</a:t>
            </a:r>
            <a:r>
              <a:rPr lang="zh-CN" altLang="en-US" sz="2800" dirty="0">
                <a:solidFill>
                  <a:srgbClr val="FFFF00"/>
                </a:solidFill>
              </a:rPr>
              <a:t>（过程调</a:t>
            </a:r>
            <a:endParaRPr lang="zh-CN" altLang="en-US" sz="2800" dirty="0">
              <a:solidFill>
                <a:srgbClr val="FFFF00"/>
              </a:solidFill>
            </a:endParaRPr>
          </a:p>
          <a:p>
            <a:pPr algn="l">
              <a:lnSpc>
                <a:spcPct val="120000"/>
              </a:lnSpc>
              <a:spcBef>
                <a:spcPct val="0"/>
              </a:spcBef>
            </a:pPr>
            <a:r>
              <a:rPr lang="zh-CN" altLang="en-US" sz="2800" dirty="0">
                <a:solidFill>
                  <a:srgbClr val="FFFF00"/>
                </a:solidFill>
              </a:rPr>
              <a:t>用中断时当前机器的状态信息）</a:t>
            </a:r>
            <a:endParaRPr lang="zh-CN" altLang="en-US" sz="2800" dirty="0">
              <a:solidFill>
                <a:srgbClr val="FFFF00"/>
              </a:solidFill>
            </a:endParaRPr>
          </a:p>
        </p:txBody>
      </p:sp>
      <p:sp>
        <p:nvSpPr>
          <p:cNvPr id="9" name="Text Box 9"/>
          <p:cNvSpPr txBox="1">
            <a:spLocks noChangeArrowheads="1"/>
          </p:cNvSpPr>
          <p:nvPr/>
        </p:nvSpPr>
        <p:spPr bwMode="auto">
          <a:xfrm>
            <a:off x="224997" y="3223274"/>
            <a:ext cx="8782048" cy="3139449"/>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just">
              <a:lnSpc>
                <a:spcPts val="4600"/>
              </a:lnSpc>
              <a:spcBef>
                <a:spcPts val="600"/>
              </a:spcBef>
              <a:buClr>
                <a:srgbClr val="00FFFF"/>
              </a:buClr>
              <a:buSzPct val="90000"/>
              <a:buFont typeface="Wingdings" panose="05000000000000000000" pitchFamily="2" charset="2"/>
              <a:buChar char="n"/>
            </a:pPr>
            <a:r>
              <a:rPr lang="zh-CN" altLang="en-US" sz="3200" dirty="0">
                <a:solidFill>
                  <a:srgbClr val="FFFF00"/>
                </a:solidFill>
                <a:ea typeface="黑体" panose="02010609060101010101" pitchFamily="49" charset="-122"/>
              </a:rPr>
              <a:t>  </a:t>
            </a:r>
            <a:r>
              <a:rPr lang="zh-CN" altLang="en-US" sz="3200" u="sng" dirty="0">
                <a:solidFill>
                  <a:srgbClr val="FFFF00"/>
                </a:solidFill>
                <a:ea typeface="黑体" panose="02010609060101010101" pitchFamily="49" charset="-122"/>
              </a:rPr>
              <a:t>嵌套过程语言的栈式分配</a:t>
            </a:r>
            <a:r>
              <a:rPr lang="zh-CN" altLang="en-US" sz="3200" dirty="0">
                <a:ea typeface="黑体" panose="02010609060101010101" pitchFamily="49" charset="-122"/>
              </a:rPr>
              <a:t>（</a:t>
            </a:r>
            <a:r>
              <a:rPr lang="zh-CN" altLang="en-US" sz="3200" dirty="0"/>
              <a:t>主要特点</a:t>
            </a:r>
            <a:r>
              <a:rPr lang="zh-CN" altLang="en-US" sz="3200" dirty="0">
                <a:ea typeface="黑体" panose="02010609060101010101" pitchFamily="49" charset="-122"/>
              </a:rPr>
              <a:t>）</a:t>
            </a:r>
            <a:endParaRPr lang="en-US" altLang="zh-CN" sz="3200" dirty="0"/>
          </a:p>
          <a:p>
            <a:pPr algn="just">
              <a:lnSpc>
                <a:spcPts val="4600"/>
              </a:lnSpc>
              <a:spcBef>
                <a:spcPts val="600"/>
              </a:spcBef>
              <a:buClr>
                <a:srgbClr val="00FFFF"/>
              </a:buClr>
              <a:buSzPct val="90000"/>
            </a:pPr>
            <a:r>
              <a:rPr lang="zh-CN" altLang="en-US" sz="3200" dirty="0"/>
              <a:t>    </a:t>
            </a:r>
            <a:r>
              <a:rPr lang="zh-CN" altLang="en-US" sz="3200" dirty="0">
                <a:solidFill>
                  <a:srgbClr val="00FF00"/>
                </a:solidFill>
              </a:rPr>
              <a:t>语言：</a:t>
            </a:r>
            <a:r>
              <a:rPr lang="zh-CN" altLang="en-US" sz="3200" dirty="0"/>
              <a:t>一个过程</a:t>
            </a:r>
            <a:r>
              <a:rPr lang="zh-CN" altLang="en-US" sz="3200" dirty="0">
                <a:solidFill>
                  <a:srgbClr val="66FFFF"/>
                </a:solidFill>
              </a:rPr>
              <a:t>可引用</a:t>
            </a:r>
            <a:r>
              <a:rPr lang="zh-CN" altLang="en-US" sz="3200" dirty="0"/>
              <a:t>包围它的任一</a:t>
            </a:r>
            <a:r>
              <a:rPr lang="zh-CN" altLang="en-US" sz="3200" dirty="0">
                <a:solidFill>
                  <a:srgbClr val="66FFFF"/>
                </a:solidFill>
              </a:rPr>
              <a:t>外层</a:t>
            </a:r>
            <a:r>
              <a:rPr lang="zh-CN" altLang="en-US" sz="3200" dirty="0"/>
              <a:t>过程所定义的</a:t>
            </a:r>
            <a:r>
              <a:rPr lang="zh-CN" altLang="en-US" sz="3200" dirty="0">
                <a:solidFill>
                  <a:srgbClr val="66FFFF"/>
                </a:solidFill>
              </a:rPr>
              <a:t>标识符</a:t>
            </a:r>
            <a:r>
              <a:rPr lang="zh-CN" altLang="en-US" sz="3200" dirty="0"/>
              <a:t>（如变量、数组或过程等）。</a:t>
            </a:r>
            <a:endParaRPr lang="zh-CN" altLang="en-US" sz="3200" dirty="0"/>
          </a:p>
          <a:p>
            <a:pPr algn="just">
              <a:lnSpc>
                <a:spcPts val="4600"/>
              </a:lnSpc>
              <a:spcBef>
                <a:spcPts val="600"/>
              </a:spcBef>
            </a:pPr>
            <a:r>
              <a:rPr lang="zh-CN" altLang="en-US" sz="3200" dirty="0"/>
              <a:t>    </a:t>
            </a:r>
            <a:r>
              <a:rPr lang="zh-CN" altLang="en-US" sz="3200" dirty="0">
                <a:solidFill>
                  <a:srgbClr val="00FF00"/>
                </a:solidFill>
              </a:rPr>
              <a:t>运行：</a:t>
            </a:r>
            <a:r>
              <a:rPr lang="zh-CN" altLang="en-US" sz="3200" dirty="0"/>
              <a:t>一个过程在运行过程中，</a:t>
            </a:r>
            <a:r>
              <a:rPr lang="zh-CN" altLang="en-US" sz="3200" dirty="0">
                <a:solidFill>
                  <a:srgbClr val="66FFFF"/>
                </a:solidFill>
              </a:rPr>
              <a:t>可引用</a:t>
            </a:r>
            <a:r>
              <a:rPr lang="zh-CN" altLang="en-US" sz="3200" dirty="0"/>
              <a:t>它的任一外层过程的</a:t>
            </a:r>
            <a:r>
              <a:rPr lang="zh-CN" altLang="en-US" sz="3200" dirty="0">
                <a:solidFill>
                  <a:srgbClr val="66FFFF"/>
                </a:solidFill>
              </a:rPr>
              <a:t>最新活动记录</a:t>
            </a:r>
            <a:r>
              <a:rPr lang="zh-CN" altLang="en-US" sz="3200" dirty="0"/>
              <a:t>中的某些数据。</a:t>
            </a:r>
            <a:endParaRPr lang="zh-CN" altLang="en-US" sz="32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5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54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500"/>
                                        <p:tgtEl>
                                          <p:spTgt spid="9">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p:tgtEl>
                                          <p:spTgt spid="9">
                                            <p:txEl>
                                              <p:pRg st="1" end="1"/>
                                            </p:txEl>
                                          </p:spTgt>
                                        </p:tgtEl>
                                        <p:attrNameLst>
                                          <p:attrName>ppt_y</p:attrName>
                                        </p:attrNameLst>
                                      </p:cBhvr>
                                      <p:tavLst>
                                        <p:tav tm="0">
                                          <p:val>
                                            <p:strVal val="#ppt_y+#ppt_h*1.125000"/>
                                          </p:val>
                                        </p:tav>
                                        <p:tav tm="100000">
                                          <p:val>
                                            <p:strVal val="#ppt_y"/>
                                          </p:val>
                                        </p:tav>
                                      </p:tavLst>
                                    </p:anim>
                                    <p:animEffect transition="in" filter="wipe(up)">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p:tgtEl>
                                          <p:spTgt spid="9">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62" grpId="0"/>
      <p:bldP spid="915463" grpId="0"/>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006" name="Rectangle 86"/>
          <p:cNvSpPr>
            <a:spLocks noChangeArrowheads="1"/>
          </p:cNvSpPr>
          <p:nvPr/>
        </p:nvSpPr>
        <p:spPr bwMode="auto">
          <a:xfrm>
            <a:off x="285750" y="304800"/>
            <a:ext cx="3295650" cy="615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buClr>
                <a:srgbClr val="FFFF00"/>
              </a:buClr>
              <a:buSzPct val="70000"/>
              <a:buFont typeface="Wingdings" panose="05000000000000000000" pitchFamily="2" charset="2"/>
              <a:buNone/>
            </a:pPr>
            <a:r>
              <a:rPr lang="en-US" altLang="zh-CN" sz="2800" dirty="0"/>
              <a:t> 	const  a=10;</a:t>
            </a:r>
            <a:br>
              <a:rPr lang="en-US" altLang="zh-CN" sz="2800" dirty="0"/>
            </a:br>
            <a:r>
              <a:rPr lang="en-US" altLang="zh-CN" sz="2800" dirty="0"/>
              <a:t>var   b, c;</a:t>
            </a:r>
            <a:br>
              <a:rPr lang="en-US" altLang="zh-CN" sz="2800" dirty="0"/>
            </a:br>
            <a:r>
              <a:rPr lang="en-US" altLang="zh-CN" sz="2800" dirty="0">
                <a:solidFill>
                  <a:srgbClr val="00FF00"/>
                </a:solidFill>
              </a:rPr>
              <a:t>procedure p</a:t>
            </a:r>
            <a:r>
              <a:rPr lang="en-US" altLang="zh-CN" sz="2800" dirty="0"/>
              <a:t>;</a:t>
            </a:r>
            <a:br>
              <a:rPr lang="en-US" altLang="zh-CN" sz="2800" dirty="0"/>
            </a:br>
            <a:r>
              <a:rPr lang="en-US" altLang="zh-CN" sz="2800" dirty="0"/>
              <a:t>   </a:t>
            </a:r>
            <a:r>
              <a:rPr lang="en-US" altLang="zh-CN" sz="2800" dirty="0">
                <a:solidFill>
                  <a:srgbClr val="66FFFF"/>
                </a:solidFill>
              </a:rPr>
              <a:t>begin</a:t>
            </a:r>
            <a:br>
              <a:rPr lang="en-US" altLang="zh-CN" sz="2800" dirty="0">
                <a:solidFill>
                  <a:srgbClr val="66FFFF"/>
                </a:solidFill>
              </a:rPr>
            </a:br>
            <a:r>
              <a:rPr lang="en-US" altLang="zh-CN" sz="2800" dirty="0">
                <a:solidFill>
                  <a:srgbClr val="66FFFF"/>
                </a:solidFill>
              </a:rPr>
              <a:t>       c </a:t>
            </a:r>
            <a:r>
              <a:rPr lang="en-US" altLang="zh-CN" sz="2800" dirty="0"/>
              <a:t>:=</a:t>
            </a:r>
            <a:r>
              <a:rPr lang="en-US" altLang="zh-CN" sz="2800" dirty="0">
                <a:solidFill>
                  <a:srgbClr val="66FFFF"/>
                </a:solidFill>
              </a:rPr>
              <a:t> </a:t>
            </a:r>
            <a:r>
              <a:rPr lang="en-US" altLang="zh-CN" sz="2800" dirty="0" err="1">
                <a:solidFill>
                  <a:srgbClr val="66FFFF"/>
                </a:solidFill>
              </a:rPr>
              <a:t>b</a:t>
            </a:r>
            <a:r>
              <a:rPr lang="en-US" altLang="zh-CN" sz="2800" dirty="0" err="1"/>
              <a:t>+a</a:t>
            </a:r>
            <a:r>
              <a:rPr lang="en-US" altLang="zh-CN" sz="2800" dirty="0"/>
              <a:t>;</a:t>
            </a:r>
            <a:br>
              <a:rPr lang="en-US" altLang="zh-CN" sz="2800" dirty="0">
                <a:solidFill>
                  <a:srgbClr val="66FFFF"/>
                </a:solidFill>
              </a:rPr>
            </a:br>
            <a:r>
              <a:rPr lang="en-US" altLang="zh-CN" sz="2800" dirty="0">
                <a:solidFill>
                  <a:srgbClr val="66FFFF"/>
                </a:solidFill>
              </a:rPr>
              <a:t>   end;</a:t>
            </a:r>
            <a:br>
              <a:rPr lang="en-US" altLang="zh-CN" sz="2800" dirty="0">
                <a:solidFill>
                  <a:srgbClr val="66FFFF"/>
                </a:solidFill>
              </a:rPr>
            </a:br>
            <a:r>
              <a:rPr lang="en-US" altLang="zh-CN" sz="2800" dirty="0">
                <a:solidFill>
                  <a:srgbClr val="FFFF00"/>
                </a:solidFill>
              </a:rPr>
              <a:t>begin</a:t>
            </a:r>
            <a:br>
              <a:rPr lang="en-US" altLang="zh-CN" sz="2800" dirty="0"/>
            </a:br>
            <a:r>
              <a:rPr lang="en-US" altLang="zh-CN" sz="2800" dirty="0"/>
              <a:t>   read (</a:t>
            </a:r>
            <a:r>
              <a:rPr lang="en-US" altLang="zh-CN" sz="2800" dirty="0">
                <a:solidFill>
                  <a:srgbClr val="66FFFF"/>
                </a:solidFill>
              </a:rPr>
              <a:t>b</a:t>
            </a:r>
            <a:r>
              <a:rPr lang="en-US" altLang="zh-CN" sz="2800" dirty="0"/>
              <a:t>);</a:t>
            </a:r>
            <a:br>
              <a:rPr lang="en-US" altLang="zh-CN" sz="2800" dirty="0"/>
            </a:br>
            <a:r>
              <a:rPr lang="en-US" altLang="zh-CN" sz="2800" dirty="0"/>
              <a:t>   while </a:t>
            </a:r>
            <a:r>
              <a:rPr lang="en-US" altLang="zh-CN" sz="2800" dirty="0">
                <a:solidFill>
                  <a:srgbClr val="66FFFF"/>
                </a:solidFill>
              </a:rPr>
              <a:t>b&lt;&gt;</a:t>
            </a:r>
            <a:r>
              <a:rPr lang="en-US" altLang="zh-CN" sz="2800" dirty="0">
                <a:solidFill>
                  <a:srgbClr val="FFFF00"/>
                </a:solidFill>
              </a:rPr>
              <a:t>0</a:t>
            </a:r>
            <a:r>
              <a:rPr lang="en-US" altLang="zh-CN" sz="2800" dirty="0"/>
              <a:t> do</a:t>
            </a:r>
            <a:br>
              <a:rPr lang="en-US" altLang="zh-CN" sz="2800" dirty="0"/>
            </a:br>
            <a:r>
              <a:rPr lang="en-US" altLang="zh-CN" sz="2800" dirty="0"/>
              <a:t>   begin</a:t>
            </a:r>
            <a:br>
              <a:rPr lang="en-US" altLang="zh-CN" sz="2800" dirty="0"/>
            </a:br>
            <a:r>
              <a:rPr lang="en-US" altLang="zh-CN" sz="2800" dirty="0"/>
              <a:t>       </a:t>
            </a:r>
            <a:r>
              <a:rPr lang="en-US" altLang="zh-CN" sz="2800" dirty="0">
                <a:solidFill>
                  <a:srgbClr val="00FF00"/>
                </a:solidFill>
              </a:rPr>
              <a:t>call p</a:t>
            </a:r>
            <a:r>
              <a:rPr lang="en-US" altLang="zh-CN" sz="2800" dirty="0"/>
              <a:t>;</a:t>
            </a:r>
            <a:br>
              <a:rPr lang="en-US" altLang="zh-CN" sz="2800" dirty="0"/>
            </a:br>
            <a:r>
              <a:rPr lang="en-US" altLang="zh-CN" sz="2800" dirty="0"/>
              <a:t>       write (2*</a:t>
            </a:r>
            <a:r>
              <a:rPr lang="en-US" altLang="zh-CN" sz="2800" dirty="0">
                <a:solidFill>
                  <a:srgbClr val="66FFFF"/>
                </a:solidFill>
              </a:rPr>
              <a:t>c</a:t>
            </a:r>
            <a:r>
              <a:rPr lang="en-US" altLang="zh-CN" sz="2800" dirty="0"/>
              <a:t>);</a:t>
            </a:r>
            <a:br>
              <a:rPr lang="en-US" altLang="zh-CN" sz="2800" dirty="0"/>
            </a:br>
            <a:r>
              <a:rPr lang="en-US" altLang="zh-CN" sz="2800" dirty="0"/>
              <a:t>       read (</a:t>
            </a:r>
            <a:r>
              <a:rPr lang="en-US" altLang="zh-CN" sz="2800" dirty="0">
                <a:solidFill>
                  <a:srgbClr val="66FFFF"/>
                </a:solidFill>
              </a:rPr>
              <a:t>b</a:t>
            </a:r>
            <a:r>
              <a:rPr lang="en-US" altLang="zh-CN" sz="2800" dirty="0"/>
              <a:t>);</a:t>
            </a:r>
            <a:br>
              <a:rPr lang="en-US" altLang="zh-CN" sz="2800" dirty="0"/>
            </a:br>
            <a:r>
              <a:rPr lang="en-US" altLang="zh-CN" sz="2800" dirty="0"/>
              <a:t>   end</a:t>
            </a:r>
            <a:br>
              <a:rPr lang="en-US" altLang="zh-CN" sz="2800" dirty="0"/>
            </a:br>
            <a:r>
              <a:rPr lang="en-US" altLang="zh-CN" sz="2800" dirty="0" err="1">
                <a:solidFill>
                  <a:srgbClr val="FFFF00"/>
                </a:solidFill>
              </a:rPr>
              <a:t>end</a:t>
            </a:r>
            <a:r>
              <a:rPr lang="en-US" altLang="zh-CN" sz="2800" dirty="0">
                <a:solidFill>
                  <a:srgbClr val="FFFF00"/>
                </a:solidFill>
              </a:rPr>
              <a:t>.</a:t>
            </a:r>
            <a:endParaRPr lang="en-US" altLang="zh-CN" sz="2800" dirty="0">
              <a:solidFill>
                <a:srgbClr val="FFFF00"/>
              </a:solidFill>
            </a:endParaRPr>
          </a:p>
        </p:txBody>
      </p:sp>
      <p:sp>
        <p:nvSpPr>
          <p:cNvPr id="978007" name="Rectangle 87"/>
          <p:cNvSpPr>
            <a:spLocks noChangeArrowheads="1"/>
          </p:cNvSpPr>
          <p:nvPr/>
        </p:nvSpPr>
        <p:spPr bwMode="auto">
          <a:xfrm>
            <a:off x="3581400" y="378785"/>
            <a:ext cx="5211762" cy="5554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ts val="4600"/>
              </a:lnSpc>
              <a:spcBef>
                <a:spcPts val="600"/>
              </a:spcBef>
              <a:buClr>
                <a:srgbClr val="FFFF00"/>
              </a:buClr>
              <a:buSzPct val="70000"/>
              <a:buFont typeface="Wingdings" panose="05000000000000000000" pitchFamily="2" charset="2"/>
              <a:buChar char="l"/>
            </a:pPr>
            <a:r>
              <a:rPr lang="zh-CN" altLang="en-US" sz="3200" dirty="0">
                <a:solidFill>
                  <a:srgbClr val="FFFF00"/>
                </a:solidFill>
              </a:rPr>
              <a:t>外层：</a:t>
            </a:r>
            <a:r>
              <a:rPr lang="zh-CN" altLang="en-US" sz="3200" dirty="0"/>
              <a:t>定义变量 </a:t>
            </a:r>
            <a:r>
              <a:rPr lang="en-US" altLang="zh-CN" sz="3200" dirty="0"/>
              <a:t>b</a:t>
            </a:r>
            <a:r>
              <a:rPr lang="zh-CN" altLang="en-US" sz="3200" dirty="0"/>
              <a:t>、</a:t>
            </a:r>
            <a:r>
              <a:rPr lang="en-US" altLang="zh-CN" sz="3200" dirty="0"/>
              <a:t>c</a:t>
            </a:r>
            <a:r>
              <a:rPr lang="zh-CN" altLang="en-US" sz="3200" dirty="0"/>
              <a:t>，常量 </a:t>
            </a:r>
            <a:r>
              <a:rPr lang="en-US" altLang="zh-CN" sz="3200" dirty="0"/>
              <a:t>a</a:t>
            </a:r>
            <a:endParaRPr lang="en-US" altLang="zh-CN" sz="3200" dirty="0"/>
          </a:p>
          <a:p>
            <a:pPr marL="457200" indent="-457200" eaLnBrk="1" hangingPunct="1">
              <a:lnSpc>
                <a:spcPts val="4600"/>
              </a:lnSpc>
              <a:spcBef>
                <a:spcPts val="600"/>
              </a:spcBef>
              <a:buClr>
                <a:srgbClr val="FFFF00"/>
              </a:buClr>
              <a:buSzPct val="70000"/>
              <a:buFont typeface="Wingdings" panose="05000000000000000000" pitchFamily="2" charset="2"/>
              <a:buChar char="l"/>
            </a:pPr>
            <a:r>
              <a:rPr lang="zh-CN" altLang="en-US" sz="3200" dirty="0">
                <a:solidFill>
                  <a:srgbClr val="FFFF00"/>
                </a:solidFill>
              </a:rPr>
              <a:t>嵌套定义的过程 </a:t>
            </a:r>
            <a:r>
              <a:rPr lang="en-US" altLang="zh-CN" sz="3200" dirty="0">
                <a:solidFill>
                  <a:srgbClr val="00FF00"/>
                </a:solidFill>
              </a:rPr>
              <a:t>p</a:t>
            </a:r>
            <a:r>
              <a:rPr lang="zh-CN" altLang="en-US" sz="3200" dirty="0">
                <a:solidFill>
                  <a:srgbClr val="FFFF00"/>
                </a:solidFill>
              </a:rPr>
              <a:t>：</a:t>
            </a:r>
            <a:r>
              <a:rPr lang="zh-CN" altLang="en-US" sz="3200" dirty="0"/>
              <a:t>使用变量 </a:t>
            </a:r>
            <a:r>
              <a:rPr lang="en-US" altLang="zh-CN" sz="3200" dirty="0"/>
              <a:t>b</a:t>
            </a:r>
            <a:r>
              <a:rPr lang="zh-CN" altLang="en-US" sz="3200" dirty="0"/>
              <a:t>、</a:t>
            </a:r>
            <a:r>
              <a:rPr lang="en-US" altLang="zh-CN" sz="3200" dirty="0"/>
              <a:t>c</a:t>
            </a:r>
            <a:r>
              <a:rPr lang="zh-CN" altLang="en-US" sz="3200" dirty="0"/>
              <a:t>，常量 </a:t>
            </a:r>
            <a:r>
              <a:rPr lang="en-US" altLang="zh-CN" sz="3200" dirty="0"/>
              <a:t>a</a:t>
            </a:r>
            <a:endParaRPr lang="en-US" altLang="zh-CN" sz="3200" dirty="0"/>
          </a:p>
          <a:p>
            <a:pPr marL="457200" indent="-457200" eaLnBrk="1" hangingPunct="1">
              <a:lnSpc>
                <a:spcPts val="4600"/>
              </a:lnSpc>
              <a:spcBef>
                <a:spcPts val="600"/>
              </a:spcBef>
              <a:buClr>
                <a:srgbClr val="FFFF00"/>
              </a:buClr>
              <a:buSzPct val="70000"/>
              <a:buFont typeface="Wingdings" panose="05000000000000000000" pitchFamily="2" charset="2"/>
              <a:buChar char="l"/>
            </a:pPr>
            <a:r>
              <a:rPr lang="zh-CN" altLang="en-US" sz="3200" dirty="0">
                <a:solidFill>
                  <a:srgbClr val="FFFF00"/>
                </a:solidFill>
              </a:rPr>
              <a:t>主过程：</a:t>
            </a:r>
            <a:r>
              <a:rPr lang="zh-CN" altLang="en-US" sz="3200" dirty="0"/>
              <a:t>使用变量 </a:t>
            </a:r>
            <a:r>
              <a:rPr lang="en-US" altLang="zh-CN" sz="3200" dirty="0"/>
              <a:t>b</a:t>
            </a:r>
            <a:r>
              <a:rPr lang="zh-CN" altLang="en-US" sz="3200" dirty="0"/>
              <a:t>、</a:t>
            </a:r>
            <a:r>
              <a:rPr lang="en-US" altLang="zh-CN" sz="3200" dirty="0"/>
              <a:t>c</a:t>
            </a:r>
            <a:endParaRPr lang="en-US" altLang="zh-CN" sz="3200" dirty="0"/>
          </a:p>
          <a:p>
            <a:pPr marL="0" indent="0" eaLnBrk="1" hangingPunct="1">
              <a:lnSpc>
                <a:spcPts val="4600"/>
              </a:lnSpc>
              <a:spcBef>
                <a:spcPts val="600"/>
              </a:spcBef>
              <a:buClr>
                <a:srgbClr val="FFFF00"/>
              </a:buClr>
              <a:buSzPct val="70000"/>
            </a:pPr>
            <a:r>
              <a:rPr lang="zh-CN" altLang="en-US" sz="3200" dirty="0">
                <a:solidFill>
                  <a:srgbClr val="00FF00"/>
                </a:solidFill>
              </a:rPr>
              <a:t>内层过程引用外层定义的变量和常量</a:t>
            </a:r>
            <a:endParaRPr lang="en-US" altLang="zh-CN" sz="3200" dirty="0">
              <a:solidFill>
                <a:srgbClr val="00FF00"/>
              </a:solidFill>
            </a:endParaRPr>
          </a:p>
        </p:txBody>
      </p:sp>
      <p:sp>
        <p:nvSpPr>
          <p:cNvPr id="978009" name="AutoShape 89"/>
          <p:cNvSpPr/>
          <p:nvPr/>
        </p:nvSpPr>
        <p:spPr bwMode="auto">
          <a:xfrm>
            <a:off x="435898" y="1447800"/>
            <a:ext cx="239712" cy="1143000"/>
          </a:xfrm>
          <a:prstGeom prst="leftBracket">
            <a:avLst>
              <a:gd name="adj" fmla="val 31250"/>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8010" name="AutoShape 90"/>
          <p:cNvSpPr/>
          <p:nvPr/>
        </p:nvSpPr>
        <p:spPr bwMode="auto">
          <a:xfrm>
            <a:off x="287043" y="595423"/>
            <a:ext cx="304800" cy="5693409"/>
          </a:xfrm>
          <a:prstGeom prst="leftBracket">
            <a:avLst>
              <a:gd name="adj" fmla="val 79470"/>
            </a:avLst>
          </a:prstGeom>
          <a:noFill/>
          <a:ln w="38100">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89"/>
          <p:cNvSpPr/>
          <p:nvPr/>
        </p:nvSpPr>
        <p:spPr bwMode="auto">
          <a:xfrm>
            <a:off x="589591" y="3867814"/>
            <a:ext cx="304800" cy="1980093"/>
          </a:xfrm>
          <a:prstGeom prst="leftBracket">
            <a:avLst>
              <a:gd name="adj" fmla="val 31250"/>
            </a:avLst>
          </a:prstGeom>
          <a:noFill/>
          <a:ln w="63500" cmpd="dbl">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78009"/>
                                        </p:tgtEl>
                                        <p:attrNameLst>
                                          <p:attrName>style.visibility</p:attrName>
                                        </p:attrNameLst>
                                      </p:cBhvr>
                                      <p:to>
                                        <p:strVal val="visible"/>
                                      </p:to>
                                    </p:set>
                                    <p:animEffect transition="in" filter="barn(inVertical)">
                                      <p:cBhvr>
                                        <p:cTn id="7" dur="500"/>
                                        <p:tgtEl>
                                          <p:spTgt spid="97800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78010"/>
                                        </p:tgtEl>
                                        <p:attrNameLst>
                                          <p:attrName>style.visibility</p:attrName>
                                        </p:attrNameLst>
                                      </p:cBhvr>
                                      <p:to>
                                        <p:strVal val="visible"/>
                                      </p:to>
                                    </p:set>
                                    <p:animEffect transition="in" filter="barn(inVertical)">
                                      <p:cBhvr>
                                        <p:cTn id="12" dur="500"/>
                                        <p:tgtEl>
                                          <p:spTgt spid="9780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7800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78007">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78007">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780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007" grpId="0" build="p"/>
      <p:bldP spid="978009" grpId="0" animBg="1"/>
      <p:bldP spid="978010"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006" name="Rectangle 86"/>
          <p:cNvSpPr>
            <a:spLocks noChangeArrowheads="1"/>
          </p:cNvSpPr>
          <p:nvPr/>
        </p:nvSpPr>
        <p:spPr bwMode="auto">
          <a:xfrm>
            <a:off x="285749" y="304800"/>
            <a:ext cx="8305357" cy="416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200" dirty="0"/>
              <a:t>int y = 0;</a:t>
            </a:r>
            <a:endParaRPr lang="en-US" altLang="zh-CN" sz="3200" dirty="0"/>
          </a:p>
          <a:p>
            <a:r>
              <a:rPr lang="en-US" altLang="zh-CN" sz="3200" dirty="0"/>
              <a:t>int </a:t>
            </a:r>
            <a:r>
              <a:rPr lang="en-US" altLang="zh-CN" sz="3200" dirty="0">
                <a:solidFill>
                  <a:srgbClr val="00FF00"/>
                </a:solidFill>
              </a:rPr>
              <a:t>fun</a:t>
            </a:r>
            <a:r>
              <a:rPr lang="en-US" altLang="zh-CN" sz="3200" dirty="0"/>
              <a:t>(int x)</a:t>
            </a:r>
            <a:endParaRPr lang="en-US" altLang="zh-CN" sz="3200" dirty="0"/>
          </a:p>
          <a:p>
            <a:r>
              <a:rPr lang="en-US" altLang="zh-CN" sz="3200" dirty="0"/>
              <a:t>{  if ( x&lt;=0 ) return 0;</a:t>
            </a:r>
            <a:endParaRPr lang="en-US" altLang="zh-CN" sz="3200" dirty="0"/>
          </a:p>
          <a:p>
            <a:r>
              <a:rPr lang="en-US" altLang="zh-CN" sz="3200" dirty="0"/>
              <a:t>    else {   </a:t>
            </a:r>
            <a:r>
              <a:rPr lang="en-US" altLang="zh-CN" sz="3200" dirty="0">
                <a:solidFill>
                  <a:srgbClr val="00FF00"/>
                </a:solidFill>
              </a:rPr>
              <a:t>fun</a:t>
            </a:r>
            <a:r>
              <a:rPr lang="en-US" altLang="zh-CN" sz="3200" dirty="0"/>
              <a:t>( x/10 );  </a:t>
            </a:r>
            <a:endParaRPr lang="en-US" altLang="zh-CN" sz="3200" dirty="0"/>
          </a:p>
          <a:p>
            <a:r>
              <a:rPr lang="en-US" altLang="zh-CN" sz="3200" dirty="0"/>
              <a:t>                </a:t>
            </a:r>
            <a:r>
              <a:rPr lang="en-US" altLang="zh-CN" sz="3200" dirty="0" err="1"/>
              <a:t>printf</a:t>
            </a:r>
            <a:r>
              <a:rPr lang="en-US" altLang="zh-CN" sz="3200" dirty="0"/>
              <a:t>(“%d: %d\n”, ++y, x%10);</a:t>
            </a:r>
            <a:endParaRPr lang="en-US" altLang="zh-CN" sz="3200" dirty="0"/>
          </a:p>
          <a:p>
            <a:r>
              <a:rPr lang="en-US" altLang="zh-CN" sz="3200" dirty="0"/>
              <a:t>                return y;</a:t>
            </a:r>
            <a:endParaRPr lang="en-US" altLang="zh-CN" sz="3200" dirty="0"/>
          </a:p>
          <a:p>
            <a:r>
              <a:rPr lang="en-US" altLang="zh-CN" sz="3200" dirty="0"/>
              <a:t>    }</a:t>
            </a:r>
            <a:endParaRPr lang="en-US" altLang="zh-CN" sz="3200" dirty="0"/>
          </a:p>
          <a:p>
            <a:r>
              <a:rPr lang="en-US" altLang="zh-CN" sz="3200" dirty="0"/>
              <a:t>} </a:t>
            </a:r>
            <a:endParaRPr lang="en-US" altLang="zh-CN" sz="3600" dirty="0">
              <a:solidFill>
                <a:srgbClr val="FFFF00"/>
              </a:solidFill>
            </a:endParaRPr>
          </a:p>
        </p:txBody>
      </p:sp>
      <p:sp>
        <p:nvSpPr>
          <p:cNvPr id="978007" name="Rectangle 87"/>
          <p:cNvSpPr>
            <a:spLocks noChangeArrowheads="1"/>
          </p:cNvSpPr>
          <p:nvPr/>
        </p:nvSpPr>
        <p:spPr bwMode="auto">
          <a:xfrm>
            <a:off x="147524" y="4359349"/>
            <a:ext cx="8710727" cy="242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ts val="4200"/>
              </a:lnSpc>
              <a:spcBef>
                <a:spcPts val="0"/>
              </a:spcBef>
              <a:buClr>
                <a:srgbClr val="FFFF00"/>
              </a:buClr>
              <a:buSzPct val="70000"/>
              <a:buFont typeface="Wingdings" panose="05000000000000000000" pitchFamily="2" charset="2"/>
              <a:buChar char="l"/>
            </a:pPr>
            <a:r>
              <a:rPr lang="zh-CN" altLang="en-US" sz="3200" dirty="0">
                <a:solidFill>
                  <a:srgbClr val="FFFF00"/>
                </a:solidFill>
              </a:rPr>
              <a:t>调用</a:t>
            </a:r>
            <a:r>
              <a:rPr lang="en-US" altLang="zh-CN" sz="3200" dirty="0">
                <a:solidFill>
                  <a:srgbClr val="FFFF00"/>
                </a:solidFill>
              </a:rPr>
              <a:t>fun(456)</a:t>
            </a:r>
            <a:r>
              <a:rPr lang="zh-CN" altLang="en-US" sz="3200" dirty="0">
                <a:solidFill>
                  <a:srgbClr val="FFFF00"/>
                </a:solidFill>
              </a:rPr>
              <a:t>：</a:t>
            </a:r>
            <a:r>
              <a:rPr lang="zh-CN" altLang="en-US" sz="3200" dirty="0"/>
              <a:t>变量 </a:t>
            </a:r>
            <a:r>
              <a:rPr lang="en-US" altLang="zh-CN" sz="3200" dirty="0"/>
              <a:t>x=456, y=</a:t>
            </a:r>
            <a:r>
              <a:rPr lang="zh-CN" altLang="en-US" sz="3200" dirty="0"/>
              <a:t>？</a:t>
            </a:r>
            <a:endParaRPr lang="en-US" altLang="zh-CN" sz="3200" dirty="0"/>
          </a:p>
          <a:p>
            <a:pPr marL="457200" indent="-457200" eaLnBrk="1" hangingPunct="1">
              <a:lnSpc>
                <a:spcPts val="4200"/>
              </a:lnSpc>
              <a:spcBef>
                <a:spcPts val="0"/>
              </a:spcBef>
              <a:buClr>
                <a:srgbClr val="FFFF00"/>
              </a:buClr>
              <a:buSzPct val="70000"/>
              <a:buFont typeface="Wingdings" panose="05000000000000000000" pitchFamily="2" charset="2"/>
              <a:buChar char="l"/>
            </a:pPr>
            <a:r>
              <a:rPr lang="zh-CN" altLang="en-US" sz="3200" dirty="0">
                <a:solidFill>
                  <a:srgbClr val="FFFF00"/>
                </a:solidFill>
              </a:rPr>
              <a:t>递归</a:t>
            </a:r>
            <a:r>
              <a:rPr lang="en-US" altLang="zh-CN" sz="3200" dirty="0">
                <a:solidFill>
                  <a:srgbClr val="FFFF00"/>
                </a:solidFill>
              </a:rPr>
              <a:t>fun(45) </a:t>
            </a:r>
            <a:r>
              <a:rPr lang="zh-CN" altLang="en-US" sz="3200" dirty="0">
                <a:solidFill>
                  <a:srgbClr val="FFFF00"/>
                </a:solidFill>
              </a:rPr>
              <a:t>： </a:t>
            </a:r>
            <a:r>
              <a:rPr lang="zh-CN" altLang="en-US" sz="3200" dirty="0"/>
              <a:t>变量 </a:t>
            </a:r>
            <a:r>
              <a:rPr lang="en-US" altLang="zh-CN" sz="3200" dirty="0"/>
              <a:t>x=45, y=</a:t>
            </a:r>
            <a:r>
              <a:rPr lang="zh-CN" altLang="en-US" sz="3200" dirty="0"/>
              <a:t>？</a:t>
            </a:r>
            <a:endParaRPr lang="en-US" altLang="zh-CN" sz="3200" dirty="0"/>
          </a:p>
          <a:p>
            <a:pPr marL="457200" indent="-457200" eaLnBrk="1" hangingPunct="1">
              <a:lnSpc>
                <a:spcPts val="4200"/>
              </a:lnSpc>
              <a:spcBef>
                <a:spcPts val="0"/>
              </a:spcBef>
              <a:buClr>
                <a:srgbClr val="FFFF00"/>
              </a:buClr>
              <a:buSzPct val="70000"/>
              <a:buFont typeface="Wingdings" panose="05000000000000000000" pitchFamily="2" charset="2"/>
              <a:buChar char="l"/>
            </a:pPr>
            <a:r>
              <a:rPr lang="zh-CN" altLang="en-US" sz="3200" dirty="0">
                <a:solidFill>
                  <a:srgbClr val="FFFF00"/>
                </a:solidFill>
              </a:rPr>
              <a:t>递归</a:t>
            </a:r>
            <a:r>
              <a:rPr lang="en-US" altLang="zh-CN" sz="3200" dirty="0">
                <a:solidFill>
                  <a:srgbClr val="FFFF00"/>
                </a:solidFill>
              </a:rPr>
              <a:t>fun(4) </a:t>
            </a:r>
            <a:r>
              <a:rPr lang="zh-CN" altLang="en-US" sz="3200" dirty="0">
                <a:solidFill>
                  <a:srgbClr val="FFFF00"/>
                </a:solidFill>
              </a:rPr>
              <a:t>：   </a:t>
            </a:r>
            <a:r>
              <a:rPr lang="zh-CN" altLang="en-US" sz="3200" dirty="0"/>
              <a:t>变量 </a:t>
            </a:r>
            <a:r>
              <a:rPr lang="en-US" altLang="zh-CN" sz="3200" dirty="0"/>
              <a:t>x=4, y=</a:t>
            </a:r>
            <a:r>
              <a:rPr lang="zh-CN" altLang="en-US" sz="3200" dirty="0"/>
              <a:t>？</a:t>
            </a:r>
            <a:endParaRPr lang="en-US" altLang="zh-CN" sz="3200" dirty="0"/>
          </a:p>
          <a:p>
            <a:pPr marL="0" indent="0" eaLnBrk="1" hangingPunct="1">
              <a:lnSpc>
                <a:spcPts val="4200"/>
              </a:lnSpc>
              <a:spcBef>
                <a:spcPts val="0"/>
              </a:spcBef>
              <a:buClr>
                <a:srgbClr val="FFFF00"/>
              </a:buClr>
              <a:buSzPct val="70000"/>
            </a:pPr>
            <a:r>
              <a:rPr lang="zh-CN" altLang="en-US" sz="3200" dirty="0">
                <a:solidFill>
                  <a:srgbClr val="00FF00"/>
                </a:solidFill>
              </a:rPr>
              <a:t>递归函数引用当前的活动变量 </a:t>
            </a:r>
            <a:r>
              <a:rPr lang="en-US" altLang="zh-CN" sz="3200" dirty="0">
                <a:solidFill>
                  <a:srgbClr val="00FF00"/>
                </a:solidFill>
              </a:rPr>
              <a:t>x </a:t>
            </a:r>
            <a:r>
              <a:rPr lang="zh-CN" altLang="en-US" sz="3200" dirty="0">
                <a:solidFill>
                  <a:srgbClr val="00FF00"/>
                </a:solidFill>
              </a:rPr>
              <a:t>和外层的变量 </a:t>
            </a:r>
            <a:r>
              <a:rPr lang="en-US" altLang="zh-CN" sz="3200" dirty="0">
                <a:solidFill>
                  <a:srgbClr val="00FF00"/>
                </a:solidFill>
              </a:rPr>
              <a:t>y</a:t>
            </a:r>
            <a:endParaRPr lang="en-US" altLang="zh-CN" sz="3200" dirty="0">
              <a:solidFill>
                <a:srgbClr val="00FF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80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80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80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80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0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7" name="Text Box 3"/>
          <p:cNvSpPr txBox="1">
            <a:spLocks noChangeArrowheads="1"/>
          </p:cNvSpPr>
          <p:nvPr/>
        </p:nvSpPr>
        <p:spPr bwMode="auto">
          <a:xfrm>
            <a:off x="291974" y="611156"/>
            <a:ext cx="742950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FFFF"/>
              </a:buClr>
              <a:buSzPct val="145000"/>
              <a:buFont typeface="Wingdings" panose="05000000000000000000" pitchFamily="2" charset="2"/>
              <a:buChar char="§"/>
            </a:pPr>
            <a:r>
              <a:rPr lang="zh-CN" altLang="en-US" sz="3200" dirty="0">
                <a:solidFill>
                  <a:srgbClr val="FFFF00"/>
                </a:solidFill>
              </a:rPr>
              <a:t> 活动记录的栈</a:t>
            </a:r>
            <a:endParaRPr lang="zh-CN" altLang="en-US" sz="3200" dirty="0">
              <a:solidFill>
                <a:srgbClr val="FFFF00"/>
              </a:solidFill>
            </a:endParaRPr>
          </a:p>
        </p:txBody>
      </p:sp>
      <p:sp>
        <p:nvSpPr>
          <p:cNvPr id="917509" name="Text Box 5"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17511" name="Rectangle 7"/>
          <p:cNvSpPr>
            <a:spLocks noChangeArrowheads="1"/>
          </p:cNvSpPr>
          <p:nvPr/>
        </p:nvSpPr>
        <p:spPr bwMode="auto">
          <a:xfrm>
            <a:off x="1355725" y="4859338"/>
            <a:ext cx="8350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FFFF00"/>
                </a:solidFill>
              </a:rPr>
              <a:t>TOP</a:t>
            </a:r>
            <a:endParaRPr lang="en-US" altLang="zh-CN" sz="3200">
              <a:solidFill>
                <a:srgbClr val="FFFF00"/>
              </a:solidFill>
            </a:endParaRPr>
          </a:p>
        </p:txBody>
      </p:sp>
      <p:sp>
        <p:nvSpPr>
          <p:cNvPr id="917514" name="Rectangle 10"/>
          <p:cNvSpPr>
            <a:spLocks noChangeArrowheads="1"/>
          </p:cNvSpPr>
          <p:nvPr/>
        </p:nvSpPr>
        <p:spPr bwMode="auto">
          <a:xfrm>
            <a:off x="1655763" y="5370513"/>
            <a:ext cx="6127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a:t> </a:t>
            </a:r>
            <a:r>
              <a:rPr lang="zh-CN" altLang="en-US" sz="2200">
                <a:solidFill>
                  <a:srgbClr val="FFFF00"/>
                </a:solidFill>
              </a:rPr>
              <a:t> </a:t>
            </a:r>
            <a:r>
              <a:rPr lang="en-US" altLang="zh-CN" sz="3200">
                <a:solidFill>
                  <a:srgbClr val="FFFF00"/>
                </a:solidFill>
              </a:rPr>
              <a:t>SP</a:t>
            </a:r>
            <a:endParaRPr lang="en-US" altLang="zh-CN" sz="3200">
              <a:solidFill>
                <a:srgbClr val="FFFF00"/>
              </a:solidFill>
            </a:endParaRPr>
          </a:p>
        </p:txBody>
      </p:sp>
      <p:graphicFrame>
        <p:nvGraphicFramePr>
          <p:cNvPr id="917542" name="Group 38"/>
          <p:cNvGraphicFramePr>
            <a:graphicFrameLocks noGrp="1"/>
          </p:cNvGraphicFramePr>
          <p:nvPr/>
        </p:nvGraphicFramePr>
        <p:xfrm>
          <a:off x="3162300" y="4514850"/>
          <a:ext cx="3997325" cy="1812608"/>
        </p:xfrm>
        <a:graphic>
          <a:graphicData uri="http://schemas.openxmlformats.org/drawingml/2006/table">
            <a:tbl>
              <a:tblPr/>
              <a:tblGrid>
                <a:gridCol w="3997325"/>
              </a:tblGrid>
              <a:tr h="566738">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en-US" altLang="zh-CN" sz="32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cap="flat">
                      <a:noFill/>
                    </a:lnT>
                    <a:lnB w="38100" cap="flat" cmpd="sng" algn="ctr">
                      <a:solidFill>
                        <a:srgbClr val="66FFFF"/>
                      </a:solidFill>
                      <a:prstDash val="solid"/>
                      <a:round/>
                      <a:headEnd type="none" w="med" len="med"/>
                      <a:tailEnd type="none" w="med" len="med"/>
                    </a:lnB>
                    <a:lnTlToBr>
                      <a:noFill/>
                    </a:lnTlToBr>
                    <a:lnBlToTr>
                      <a:noFill/>
                    </a:lnBlToTr>
                    <a:noFill/>
                  </a:tcPr>
                </a:tc>
              </a:tr>
              <a:tr h="617538">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当前过程的 </a:t>
                      </a:r>
                      <a:r>
                        <a:rPr kumimoji="1" lang="en-US" altLang="zh-CN"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AR</a:t>
                      </a: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w="38100" cap="flat" cmpd="sng" algn="ctr">
                      <a:solidFill>
                        <a:srgbClr val="66FFFF"/>
                      </a:solidFill>
                      <a:prstDash val="solid"/>
                      <a:round/>
                      <a:headEnd type="none" w="med" len="med"/>
                      <a:tailEnd type="none" w="med" len="med"/>
                    </a:lnT>
                    <a:lnB w="38100" cap="flat" cmpd="sng" algn="ctr">
                      <a:solidFill>
                        <a:srgbClr val="66FFFF"/>
                      </a:solidFill>
                      <a:prstDash val="solid"/>
                      <a:round/>
                      <a:headEnd type="none" w="med" len="med"/>
                      <a:tailEnd type="none" w="med" len="med"/>
                    </a:lnB>
                    <a:lnTlToBr>
                      <a:noFill/>
                    </a:lnTlToBr>
                    <a:lnBlToTr>
                      <a:noFill/>
                    </a:lnBlToTr>
                    <a:noFill/>
                  </a:tcPr>
                </a:tc>
              </a:tr>
              <a:tr h="615950">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en-US" altLang="zh-CN"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a:t>
                      </a:r>
                      <a:endParaRPr kumimoji="1" lang="en-US" altLang="zh-CN"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w="38100" cap="flat" cmpd="sng" algn="ctr">
                      <a:solidFill>
                        <a:srgbClr val="66FFFF"/>
                      </a:solidFill>
                      <a:prstDash val="solid"/>
                      <a:round/>
                      <a:headEnd type="none" w="med" len="med"/>
                      <a:tailEnd type="none" w="med" len="med"/>
                    </a:lnT>
                    <a:lnB w="38100" cap="flat" cmpd="sng" algn="ctr">
                      <a:solidFill>
                        <a:srgbClr val="66FFFF"/>
                      </a:solidFill>
                      <a:prstDash val="solid"/>
                      <a:round/>
                      <a:headEnd type="none" w="med" len="med"/>
                      <a:tailEnd type="none" w="med" len="med"/>
                    </a:lnB>
                    <a:lnTlToBr>
                      <a:noFill/>
                    </a:lnTlToBr>
                    <a:lnBlToTr>
                      <a:noFill/>
                    </a:lnBlToTr>
                    <a:noFill/>
                  </a:tcPr>
                </a:tc>
              </a:tr>
            </a:tbl>
          </a:graphicData>
        </a:graphic>
      </p:graphicFrame>
      <p:sp>
        <p:nvSpPr>
          <p:cNvPr id="917528" name="Line 24"/>
          <p:cNvSpPr>
            <a:spLocks noChangeShapeType="1"/>
          </p:cNvSpPr>
          <p:nvPr/>
        </p:nvSpPr>
        <p:spPr bwMode="auto">
          <a:xfrm>
            <a:off x="2382838" y="5667375"/>
            <a:ext cx="741362"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7531" name="Line 27"/>
          <p:cNvSpPr>
            <a:spLocks noChangeShapeType="1"/>
          </p:cNvSpPr>
          <p:nvPr/>
        </p:nvSpPr>
        <p:spPr bwMode="auto">
          <a:xfrm>
            <a:off x="2344738" y="5111750"/>
            <a:ext cx="741362"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3"/>
          <p:cNvSpPr txBox="1">
            <a:spLocks noChangeArrowheads="1"/>
          </p:cNvSpPr>
          <p:nvPr/>
        </p:nvSpPr>
        <p:spPr bwMode="auto">
          <a:xfrm>
            <a:off x="322060" y="1218919"/>
            <a:ext cx="8621486" cy="1241237"/>
          </a:xfrm>
          <a:prstGeom prst="rect">
            <a:avLst/>
          </a:prstGeom>
          <a:solidFill>
            <a:schemeClr val="accent2"/>
          </a:solidFill>
          <a:ln>
            <a:noFill/>
          </a:ln>
          <a:effectLst/>
        </p:spPr>
        <p:txBody>
          <a:bodyPr wrap="square">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lgn="just">
              <a:lnSpc>
                <a:spcPts val="4800"/>
              </a:lnSpc>
              <a:spcBef>
                <a:spcPct val="50000"/>
              </a:spcBef>
            </a:pPr>
            <a:r>
              <a:rPr lang="zh-CN" altLang="en-US" sz="3200" dirty="0">
                <a:latin typeface="宋体" panose="02010600030101010101" pitchFamily="2" charset="-122"/>
              </a:rPr>
              <a:t>    </a:t>
            </a:r>
            <a:r>
              <a:rPr lang="zh-CN" altLang="en-US" sz="3200" dirty="0">
                <a:solidFill>
                  <a:srgbClr val="00FF00"/>
                </a:solidFill>
                <a:latin typeface="宋体" panose="02010600030101010101" pitchFamily="2" charset="-122"/>
              </a:rPr>
              <a:t>活动记录</a:t>
            </a:r>
            <a:r>
              <a:rPr lang="en-US" altLang="zh-CN" sz="3200" dirty="0">
                <a:solidFill>
                  <a:srgbClr val="00FF00"/>
                </a:solidFill>
                <a:latin typeface="宋体" panose="02010600030101010101" pitchFamily="2" charset="-122"/>
              </a:rPr>
              <a:t>AR</a:t>
            </a:r>
            <a:r>
              <a:rPr lang="zh-CN" altLang="en-US" sz="3200" dirty="0">
                <a:latin typeface="宋体" panose="02010600030101010101" pitchFamily="2" charset="-122"/>
              </a:rPr>
              <a:t>：一块连续的存储区，用于存放过程或函数的一次调用执行所需要的信息。</a:t>
            </a:r>
            <a:r>
              <a:rPr lang="zh-CN" altLang="en-US" dirty="0"/>
              <a:t> </a:t>
            </a:r>
            <a:endParaRPr lang="zh-CN" altLang="en-US" dirty="0"/>
          </a:p>
        </p:txBody>
      </p:sp>
      <p:sp>
        <p:nvSpPr>
          <p:cNvPr id="917508" name="Text Box 4"/>
          <p:cNvSpPr txBox="1">
            <a:spLocks noChangeArrowheads="1"/>
          </p:cNvSpPr>
          <p:nvPr/>
        </p:nvSpPr>
        <p:spPr bwMode="auto">
          <a:xfrm>
            <a:off x="317241" y="1200150"/>
            <a:ext cx="8621486" cy="2968505"/>
          </a:xfrm>
          <a:prstGeom prst="rect">
            <a:avLst/>
          </a:prstGeom>
          <a:solidFill>
            <a:srgbClr val="10415C"/>
          </a:solidFill>
          <a:ln>
            <a:noFill/>
          </a:ln>
          <a:effectLst/>
        </p:spPr>
        <p:txBody>
          <a:bodyPr wrap="square">
            <a:spAutoFit/>
          </a:bodyPr>
          <a:lstStyle/>
          <a:p>
            <a:pPr algn="l">
              <a:lnSpc>
                <a:spcPct val="120000"/>
              </a:lnSpc>
              <a:spcBef>
                <a:spcPct val="0"/>
              </a:spcBef>
            </a:pPr>
            <a:r>
              <a:rPr lang="zh-CN" altLang="en-US" sz="3200" dirty="0"/>
              <a:t>        将每个正在运行过程的活动记录 </a:t>
            </a:r>
            <a:r>
              <a:rPr lang="en-US" altLang="zh-CN" sz="3200" dirty="0"/>
              <a:t>AR </a:t>
            </a:r>
            <a:r>
              <a:rPr lang="zh-CN" altLang="en-US" sz="3200" dirty="0"/>
              <a:t>依调用次序构成栈，</a:t>
            </a:r>
            <a:r>
              <a:rPr lang="zh-CN" altLang="en-US" sz="3200" dirty="0">
                <a:latin typeface="宋体" panose="02010600030101010101" pitchFamily="2" charset="-122"/>
              </a:rPr>
              <a:t>称为</a:t>
            </a:r>
            <a:r>
              <a:rPr lang="zh-CN" altLang="en-US" sz="3200" dirty="0">
                <a:solidFill>
                  <a:srgbClr val="66FF33"/>
                </a:solidFill>
                <a:latin typeface="宋体" panose="02010600030101010101" pitchFamily="2" charset="-122"/>
              </a:rPr>
              <a:t>运行时栈</a:t>
            </a:r>
            <a:r>
              <a:rPr lang="zh-CN" altLang="en-US" sz="3200" dirty="0">
                <a:latin typeface="宋体" panose="02010600030101010101" pitchFamily="2" charset="-122"/>
              </a:rPr>
              <a:t>或</a:t>
            </a:r>
            <a:r>
              <a:rPr lang="zh-CN" altLang="en-US" sz="3200" dirty="0">
                <a:solidFill>
                  <a:srgbClr val="66FF33"/>
                </a:solidFill>
                <a:latin typeface="宋体" panose="02010600030101010101" pitchFamily="2" charset="-122"/>
              </a:rPr>
              <a:t>调用栈</a:t>
            </a:r>
            <a:r>
              <a:rPr lang="zh-CN" altLang="en-US" sz="3200" dirty="0">
                <a:latin typeface="宋体" panose="02010600030101010101" pitchFamily="2" charset="-122"/>
              </a:rPr>
              <a:t>。</a:t>
            </a:r>
            <a:endParaRPr lang="zh-CN" altLang="en-US" sz="3200" dirty="0">
              <a:latin typeface="宋体" panose="02010600030101010101" pitchFamily="2" charset="-122"/>
            </a:endParaRPr>
          </a:p>
          <a:p>
            <a:pPr algn="l">
              <a:lnSpc>
                <a:spcPct val="120000"/>
              </a:lnSpc>
              <a:spcBef>
                <a:spcPct val="0"/>
              </a:spcBef>
            </a:pPr>
            <a:r>
              <a:rPr lang="zh-CN" altLang="en-US" sz="3200" dirty="0">
                <a:latin typeface="宋体" panose="02010600030101010101" pitchFamily="2" charset="-122"/>
              </a:rPr>
              <a:t>    </a:t>
            </a:r>
            <a:r>
              <a:rPr lang="zh-CN" altLang="en-US" sz="3200" dirty="0">
                <a:solidFill>
                  <a:srgbClr val="00FF00"/>
                </a:solidFill>
                <a:latin typeface="宋体" panose="02010600030101010101" pitchFamily="2" charset="-122"/>
              </a:rPr>
              <a:t>调用栈</a:t>
            </a:r>
            <a:r>
              <a:rPr lang="zh-CN" altLang="en-US" sz="3200" dirty="0">
                <a:latin typeface="宋体" panose="02010600030101010101" pitchFamily="2" charset="-122"/>
              </a:rPr>
              <a:t>随程序执行时发生的调用链</a:t>
            </a:r>
            <a:r>
              <a:rPr lang="zh-CN" altLang="en-US" sz="3200" dirty="0">
                <a:solidFill>
                  <a:srgbClr val="FFFF00"/>
                </a:solidFill>
                <a:latin typeface="宋体" panose="02010600030101010101" pitchFamily="2" charset="-122"/>
              </a:rPr>
              <a:t>生长</a:t>
            </a:r>
            <a:r>
              <a:rPr lang="zh-CN" altLang="en-US" sz="3200" dirty="0">
                <a:latin typeface="宋体" panose="02010600030101010101" pitchFamily="2" charset="-122"/>
              </a:rPr>
              <a:t>或</a:t>
            </a:r>
            <a:r>
              <a:rPr lang="zh-CN" altLang="en-US" sz="3200" dirty="0">
                <a:solidFill>
                  <a:srgbClr val="FFFF00"/>
                </a:solidFill>
                <a:latin typeface="宋体" panose="02010600030101010101" pitchFamily="2" charset="-122"/>
              </a:rPr>
              <a:t>缩小</a:t>
            </a:r>
            <a:r>
              <a:rPr lang="zh-CN" altLang="en-US" sz="3200" dirty="0">
                <a:latin typeface="宋体" panose="02010600030101010101" pitchFamily="2" charset="-122"/>
              </a:rPr>
              <a:t>。每个过程每次在调用栈上有不同的活动记录，每个活动记录都代表一次不同的调用。</a:t>
            </a:r>
            <a:endParaRPr lang="zh-CN" altLang="en-US" sz="3200" dirty="0">
              <a:latin typeface="宋体" panose="0201060003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17508">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1750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1750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175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175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175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175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17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1" grpId="0"/>
      <p:bldP spid="917514" grpId="0"/>
      <p:bldP spid="10" grpId="0" animBg="1"/>
      <p:bldP spid="917508" grpId="0"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9"/>
          <p:cNvGraphicFramePr>
            <a:graphicFrameLocks noGrp="1"/>
          </p:cNvGraphicFramePr>
          <p:nvPr/>
        </p:nvGraphicFramePr>
        <p:xfrm>
          <a:off x="5839043" y="2859797"/>
          <a:ext cx="2991106" cy="2976563"/>
        </p:xfrm>
        <a:graphic>
          <a:graphicData uri="http://schemas.openxmlformats.org/drawingml/2006/table">
            <a:tbl>
              <a:tblPr/>
              <a:tblGrid>
                <a:gridCol w="2991106"/>
              </a:tblGrid>
              <a:tr h="971550">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w="38100" cap="flat" cmpd="sng" algn="ctr">
                      <a:solidFill>
                        <a:srgbClr val="66FFFF"/>
                      </a:solidFill>
                      <a:prstDash val="solid"/>
                      <a:round/>
                      <a:headEnd type="none" w="med" len="med"/>
                      <a:tailEnd type="none" w="med" len="med"/>
                    </a:lnT>
                    <a:lnB w="38100" cap="flat" cmpd="sng" algn="ctr">
                      <a:solidFill>
                        <a:srgbClr val="66FFFF"/>
                      </a:solidFill>
                      <a:prstDash val="solid"/>
                      <a:round/>
                      <a:headEnd type="none" w="med" len="med"/>
                      <a:tailEnd type="none" w="med" len="med"/>
                    </a:lnB>
                    <a:lnTlToBr>
                      <a:noFill/>
                    </a:lnTlToBr>
                    <a:lnBlToTr>
                      <a:noFill/>
                    </a:lnBlToTr>
                    <a:noFill/>
                  </a:tcPr>
                </a:tc>
              </a:tr>
              <a:tr h="998538">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w="38100" cap="flat" cmpd="sng" algn="ctr">
                      <a:solidFill>
                        <a:srgbClr val="66FFFF"/>
                      </a:solidFill>
                      <a:prstDash val="solid"/>
                      <a:round/>
                      <a:headEnd type="none" w="med" len="med"/>
                      <a:tailEnd type="none" w="med" len="med"/>
                    </a:lnT>
                    <a:lnB w="38100" cap="flat" cmpd="sng" algn="ctr">
                      <a:solidFill>
                        <a:srgbClr val="66FFFF"/>
                      </a:solidFill>
                      <a:prstDash val="solid"/>
                      <a:round/>
                      <a:headEnd type="none" w="med" len="med"/>
                      <a:tailEnd type="none" w="med" len="med"/>
                    </a:lnB>
                    <a:lnTlToBr>
                      <a:noFill/>
                    </a:lnTlToBr>
                    <a:lnBlToTr>
                      <a:noFill/>
                    </a:lnBlToTr>
                    <a:noFill/>
                  </a:tcPr>
                </a:tc>
              </a:tr>
              <a:tr h="1006475">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w="38100" cap="flat" cmpd="sng" algn="ctr">
                      <a:solidFill>
                        <a:srgbClr val="66FFFF"/>
                      </a:solidFill>
                      <a:prstDash val="solid"/>
                      <a:round/>
                      <a:headEnd type="none" w="med" len="med"/>
                      <a:tailEnd type="none" w="med" len="med"/>
                    </a:lnT>
                    <a:lnB w="38100" cap="flat" cmpd="sng" algn="ctr">
                      <a:solidFill>
                        <a:srgbClr val="66FFFF"/>
                      </a:solidFill>
                      <a:prstDash val="solid"/>
                      <a:round/>
                      <a:headEnd type="none" w="med" len="med"/>
                      <a:tailEnd type="none" w="med" len="med"/>
                    </a:lnB>
                    <a:lnTlToBr>
                      <a:noFill/>
                    </a:lnTlToBr>
                    <a:lnBlToTr>
                      <a:noFill/>
                    </a:lnBlToTr>
                    <a:noFill/>
                  </a:tcPr>
                </a:tc>
              </a:tr>
            </a:tbl>
          </a:graphicData>
        </a:graphic>
      </p:graphicFrame>
      <p:sp>
        <p:nvSpPr>
          <p:cNvPr id="967685" name="Rectangle 5"/>
          <p:cNvSpPr>
            <a:spLocks noChangeArrowheads="1"/>
          </p:cNvSpPr>
          <p:nvPr/>
        </p:nvSpPr>
        <p:spPr bwMode="auto">
          <a:xfrm>
            <a:off x="217970" y="685800"/>
            <a:ext cx="609777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FF00"/>
              </a:buClr>
              <a:buSzPct val="70000"/>
              <a:buFont typeface="Wingdings" panose="05000000000000000000" pitchFamily="2" charset="2"/>
              <a:buNone/>
            </a:pPr>
            <a:r>
              <a:rPr lang="zh-CN" altLang="en-US" sz="3200" dirty="0">
                <a:solidFill>
                  <a:srgbClr val="FFFF99"/>
                </a:solidFill>
              </a:rPr>
              <a:t>例</a:t>
            </a:r>
            <a:r>
              <a:rPr lang="en-US" altLang="zh-CN" sz="3200" dirty="0">
                <a:solidFill>
                  <a:srgbClr val="FFFF99"/>
                </a:solidFill>
              </a:rPr>
              <a:t>  </a:t>
            </a:r>
            <a:r>
              <a:rPr lang="zh-CN" altLang="en-US" sz="3200" dirty="0">
                <a:solidFill>
                  <a:srgbClr val="FFFF99"/>
                </a:solidFill>
              </a:rPr>
              <a:t>设有如下</a:t>
            </a:r>
            <a:r>
              <a:rPr lang="en-US" altLang="zh-CN" sz="3200" dirty="0">
                <a:solidFill>
                  <a:srgbClr val="FFFF99"/>
                </a:solidFill>
              </a:rPr>
              <a:t>PASCAL</a:t>
            </a:r>
            <a:r>
              <a:rPr lang="zh-CN" altLang="en-US" sz="3200" dirty="0">
                <a:solidFill>
                  <a:srgbClr val="FFFF99"/>
                </a:solidFill>
              </a:rPr>
              <a:t>程序：</a:t>
            </a:r>
            <a:endParaRPr lang="zh-CN" altLang="en-US" sz="3200" dirty="0">
              <a:solidFill>
                <a:srgbClr val="FFFF99"/>
              </a:solidFill>
            </a:endParaRPr>
          </a:p>
          <a:p>
            <a:pPr eaLnBrk="1" hangingPunct="1">
              <a:buClr>
                <a:srgbClr val="FFFF00"/>
              </a:buClr>
              <a:buSzPct val="70000"/>
              <a:buFont typeface="Wingdings" panose="05000000000000000000" pitchFamily="2" charset="2"/>
              <a:buNone/>
            </a:pPr>
            <a:r>
              <a:rPr lang="zh-CN" altLang="en-US" sz="3200" dirty="0">
                <a:solidFill>
                  <a:srgbClr val="FFFF00"/>
                </a:solidFill>
                <a:cs typeface="Times New Roman" panose="02020603050405020304" pitchFamily="18" charset="0"/>
              </a:rPr>
              <a:t> 	</a:t>
            </a:r>
            <a:r>
              <a:rPr lang="en-US" altLang="zh-CN" sz="3200" dirty="0">
                <a:solidFill>
                  <a:srgbClr val="FFFF00"/>
                </a:solidFill>
              </a:rPr>
              <a:t>main</a:t>
            </a:r>
            <a:endParaRPr lang="en-US" altLang="zh-CN" sz="3200" dirty="0">
              <a:solidFill>
                <a:srgbClr val="FFFF00"/>
              </a:solidFill>
            </a:endParaRPr>
          </a:p>
          <a:p>
            <a:pPr eaLnBrk="1" hangingPunct="1">
              <a:buClr>
                <a:srgbClr val="FFFF00"/>
              </a:buClr>
              <a:buSzPct val="70000"/>
              <a:buFont typeface="Wingdings" panose="05000000000000000000" pitchFamily="2" charset="2"/>
              <a:buNone/>
            </a:pPr>
            <a:r>
              <a:rPr lang="en-US" altLang="zh-CN" sz="3600" b="0" dirty="0">
                <a:solidFill>
                  <a:srgbClr val="FFFF00"/>
                </a:solidFill>
                <a:latin typeface="Arial" panose="020B0604020202020204" pitchFamily="34" charset="0"/>
              </a:rPr>
              <a:t>     </a:t>
            </a:r>
            <a:r>
              <a:rPr lang="zh-CN" altLang="en-US" sz="3200" dirty="0">
                <a:solidFill>
                  <a:srgbClr val="FFFF00"/>
                </a:solidFill>
              </a:rPr>
              <a:t>全局变量说明</a:t>
            </a:r>
            <a:endParaRPr lang="zh-CN" altLang="en-US" sz="3200" dirty="0">
              <a:solidFill>
                <a:srgbClr val="FFFF00"/>
              </a:solidFill>
            </a:endParaRPr>
          </a:p>
          <a:p>
            <a:pPr lvl="2" eaLnBrk="1" hangingPunct="1">
              <a:buClr>
                <a:srgbClr val="66FF33"/>
              </a:buClr>
              <a:buSzPct val="75000"/>
              <a:buFont typeface="Wingdings" panose="05000000000000000000" pitchFamily="2" charset="2"/>
              <a:buNone/>
            </a:pPr>
            <a:r>
              <a:rPr lang="en-US" altLang="zh-CN" sz="3200" dirty="0"/>
              <a:t>proc   R</a:t>
            </a:r>
            <a:endParaRPr lang="en-US" altLang="zh-CN" sz="3200" dirty="0"/>
          </a:p>
          <a:p>
            <a:pPr lvl="2" eaLnBrk="1" hangingPunct="1">
              <a:buClr>
                <a:srgbClr val="66FF33"/>
              </a:buClr>
              <a:buSzPct val="75000"/>
              <a:buFont typeface="Wingdings" panose="05000000000000000000" pitchFamily="2" charset="2"/>
              <a:buNone/>
            </a:pPr>
            <a:r>
              <a:rPr lang="en-US" altLang="zh-CN" sz="3200" dirty="0"/>
              <a:t>	   ……</a:t>
            </a:r>
            <a:endParaRPr lang="en-US" altLang="zh-CN" sz="3200" dirty="0"/>
          </a:p>
          <a:p>
            <a:pPr lvl="2" eaLnBrk="1" hangingPunct="1">
              <a:buClr>
                <a:srgbClr val="66FF33"/>
              </a:buClr>
              <a:buSzPct val="75000"/>
              <a:buFont typeface="Wingdings" panose="05000000000000000000" pitchFamily="2" charset="2"/>
              <a:buNone/>
            </a:pPr>
            <a:r>
              <a:rPr lang="en-US" altLang="zh-CN" sz="3200" dirty="0"/>
              <a:t>end  R;</a:t>
            </a:r>
            <a:endParaRPr lang="en-US" altLang="zh-CN" sz="3200" dirty="0"/>
          </a:p>
          <a:p>
            <a:pPr lvl="2" eaLnBrk="1" hangingPunct="1">
              <a:buClr>
                <a:srgbClr val="66FF33"/>
              </a:buClr>
              <a:buSzPct val="75000"/>
              <a:buFont typeface="Wingdings" panose="05000000000000000000" pitchFamily="2" charset="2"/>
              <a:buNone/>
            </a:pPr>
            <a:r>
              <a:rPr lang="en-US" altLang="zh-CN" sz="3200" dirty="0">
                <a:solidFill>
                  <a:srgbClr val="66FFFF"/>
                </a:solidFill>
              </a:rPr>
              <a:t>proc   Q</a:t>
            </a:r>
            <a:endParaRPr lang="en-US" altLang="zh-CN" sz="3200" dirty="0">
              <a:solidFill>
                <a:srgbClr val="66FFFF"/>
              </a:solidFill>
            </a:endParaRPr>
          </a:p>
          <a:p>
            <a:pPr lvl="2" eaLnBrk="1" hangingPunct="1">
              <a:buClr>
                <a:srgbClr val="66FF33"/>
              </a:buClr>
              <a:buSzPct val="75000"/>
              <a:buFont typeface="Wingdings" panose="05000000000000000000" pitchFamily="2" charset="2"/>
              <a:buNone/>
            </a:pPr>
            <a:r>
              <a:rPr lang="en-US" altLang="zh-CN" sz="3200" dirty="0">
                <a:solidFill>
                  <a:srgbClr val="66FFFF"/>
                </a:solidFill>
              </a:rPr>
              <a:t>      ……  </a:t>
            </a:r>
            <a:endParaRPr lang="en-US" altLang="zh-CN" sz="3200" dirty="0">
              <a:solidFill>
                <a:srgbClr val="66FFFF"/>
              </a:solidFill>
            </a:endParaRPr>
          </a:p>
          <a:p>
            <a:pPr lvl="2" eaLnBrk="1" hangingPunct="1">
              <a:buClr>
                <a:srgbClr val="66FF33"/>
              </a:buClr>
              <a:buSzPct val="75000"/>
              <a:buFont typeface="Wingdings" panose="05000000000000000000" pitchFamily="2" charset="2"/>
              <a:buNone/>
            </a:pPr>
            <a:r>
              <a:rPr lang="en-US" altLang="zh-CN" sz="3200" dirty="0">
                <a:solidFill>
                  <a:srgbClr val="66FFFF"/>
                </a:solidFill>
              </a:rPr>
              <a:t>end  Q;</a:t>
            </a:r>
            <a:endParaRPr lang="en-US" altLang="zh-CN" sz="3200" dirty="0">
              <a:solidFill>
                <a:srgbClr val="66FFFF"/>
              </a:solidFill>
            </a:endParaRPr>
          </a:p>
          <a:p>
            <a:pPr lvl="2" eaLnBrk="1" hangingPunct="1">
              <a:buClr>
                <a:srgbClr val="66FF33"/>
              </a:buClr>
              <a:buSzPct val="75000"/>
              <a:buFont typeface="Wingdings" panose="05000000000000000000" pitchFamily="2" charset="2"/>
              <a:buNone/>
            </a:pPr>
            <a:r>
              <a:rPr lang="zh-CN" altLang="en-US" sz="3200" dirty="0">
                <a:solidFill>
                  <a:srgbClr val="FFFF00"/>
                </a:solidFill>
              </a:rPr>
              <a:t>主程序执行语句</a:t>
            </a:r>
            <a:r>
              <a:rPr lang="zh-CN" altLang="en-US" sz="3200" dirty="0">
                <a:solidFill>
                  <a:srgbClr val="66FF33"/>
                </a:solidFill>
              </a:rPr>
              <a:t>  </a:t>
            </a:r>
            <a:endParaRPr lang="zh-CN" altLang="en-US" sz="3200" dirty="0">
              <a:solidFill>
                <a:srgbClr val="66FF33"/>
              </a:solidFill>
            </a:endParaRPr>
          </a:p>
          <a:p>
            <a:pPr eaLnBrk="1" hangingPunct="1">
              <a:buClr>
                <a:srgbClr val="FFFF00"/>
              </a:buClr>
              <a:buSzPct val="70000"/>
              <a:buFont typeface="Wingdings" panose="05000000000000000000" pitchFamily="2" charset="2"/>
              <a:buNone/>
            </a:pPr>
            <a:r>
              <a:rPr lang="en-US" altLang="zh-CN" sz="3200" dirty="0">
                <a:solidFill>
                  <a:srgbClr val="FFFF00"/>
                </a:solidFill>
              </a:rPr>
              <a:t>   end  main</a:t>
            </a:r>
            <a:endParaRPr lang="zh-CN" altLang="en-US" sz="3200" dirty="0">
              <a:solidFill>
                <a:srgbClr val="FFFF00"/>
              </a:solidFill>
            </a:endParaRPr>
          </a:p>
        </p:txBody>
      </p:sp>
      <p:sp>
        <p:nvSpPr>
          <p:cNvPr id="967686" name="Text Box 6"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latin typeface="华文新魏" panose="02010800040101010101" pitchFamily="2" charset="-122"/>
                <a:ea typeface="华文新魏" panose="02010800040101010101" pitchFamily="2" charset="-122"/>
              </a:rPr>
              <a:t>7</a:t>
            </a:r>
            <a:r>
              <a:rPr lang="en-US" altLang="zh-CN" sz="2000" u="sng" dirty="0">
                <a:solidFill>
                  <a:srgbClr val="A25100"/>
                </a:solidFill>
                <a:ea typeface="华文新魏" panose="02010800040101010101" pitchFamily="2" charset="-122"/>
              </a:rPr>
              <a:t>.3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67687" name="AutoShape 7"/>
          <p:cNvSpPr/>
          <p:nvPr/>
        </p:nvSpPr>
        <p:spPr bwMode="auto">
          <a:xfrm>
            <a:off x="4022220" y="1445585"/>
            <a:ext cx="388497" cy="4561248"/>
          </a:xfrm>
          <a:prstGeom prst="rightBrace">
            <a:avLst>
              <a:gd name="adj1" fmla="val 87153"/>
              <a:gd name="adj2" fmla="val 50000"/>
            </a:avLst>
          </a:prstGeom>
          <a:noFill/>
          <a:ln w="28575">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7688" name="AutoShape 8"/>
          <p:cNvSpPr/>
          <p:nvPr/>
        </p:nvSpPr>
        <p:spPr bwMode="auto">
          <a:xfrm>
            <a:off x="3381605" y="2340935"/>
            <a:ext cx="285750" cy="1371600"/>
          </a:xfrm>
          <a:prstGeom prst="rightBrace">
            <a:avLst>
              <a:gd name="adj1" fmla="val 40000"/>
              <a:gd name="adj2" fmla="val 50000"/>
            </a:avLst>
          </a:prstGeom>
          <a:noFill/>
          <a:ln w="19050">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7689" name="AutoShape 9"/>
          <p:cNvSpPr/>
          <p:nvPr/>
        </p:nvSpPr>
        <p:spPr bwMode="auto">
          <a:xfrm>
            <a:off x="3413023" y="3796673"/>
            <a:ext cx="285750" cy="1371600"/>
          </a:xfrm>
          <a:prstGeom prst="rightBrace">
            <a:avLst>
              <a:gd name="adj1" fmla="val 40000"/>
              <a:gd name="adj2" fmla="val 50000"/>
            </a:avLst>
          </a:prstGeom>
          <a:noFill/>
          <a:ln w="19050">
            <a:solidFill>
              <a:srgbClr val="00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FFFF"/>
              </a:solidFill>
            </a:endParaRPr>
          </a:p>
        </p:txBody>
      </p:sp>
      <p:sp>
        <p:nvSpPr>
          <p:cNvPr id="7" name="Rectangle 3"/>
          <p:cNvSpPr>
            <a:spLocks noChangeArrowheads="1"/>
          </p:cNvSpPr>
          <p:nvPr/>
        </p:nvSpPr>
        <p:spPr bwMode="auto">
          <a:xfrm>
            <a:off x="5802035" y="1451083"/>
            <a:ext cx="269144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t>Main </a:t>
            </a:r>
            <a:r>
              <a:rPr lang="en-US" altLang="zh-CN" sz="3200" dirty="0">
                <a:sym typeface="Wingdings 3" panose="05040102010807070707" pitchFamily="18" charset="2"/>
              </a:rPr>
              <a:t> </a:t>
            </a:r>
            <a:r>
              <a:rPr lang="en-US" altLang="zh-CN" sz="3200" dirty="0"/>
              <a:t>Q </a:t>
            </a:r>
            <a:r>
              <a:rPr lang="en-US" altLang="zh-CN" sz="3200" dirty="0">
                <a:sym typeface="Wingdings 3" panose="05040102010807070707" pitchFamily="18" charset="2"/>
              </a:rPr>
              <a:t></a:t>
            </a:r>
            <a:r>
              <a:rPr lang="en-US" altLang="zh-CN" sz="3200" dirty="0"/>
              <a:t> </a:t>
            </a:r>
            <a:r>
              <a:rPr lang="en-US" altLang="zh-CN" sz="3200" dirty="0">
                <a:solidFill>
                  <a:srgbClr val="00FF00"/>
                </a:solidFill>
              </a:rPr>
              <a:t>R</a:t>
            </a:r>
            <a:endParaRPr lang="en-US" altLang="zh-CN" sz="3200" dirty="0">
              <a:solidFill>
                <a:srgbClr val="00FF00"/>
              </a:solidFill>
            </a:endParaRPr>
          </a:p>
        </p:txBody>
      </p:sp>
      <p:sp>
        <p:nvSpPr>
          <p:cNvPr id="8" name="Rectangle 5"/>
          <p:cNvSpPr>
            <a:spLocks noChangeArrowheads="1"/>
          </p:cNvSpPr>
          <p:nvPr/>
        </p:nvSpPr>
        <p:spPr bwMode="auto">
          <a:xfrm>
            <a:off x="4773616" y="2422335"/>
            <a:ext cx="8350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solidFill>
                  <a:srgbClr val="FFFF00"/>
                </a:solidFill>
              </a:rPr>
              <a:t>TOP</a:t>
            </a:r>
            <a:endParaRPr lang="en-US" altLang="zh-CN" sz="3200" dirty="0">
              <a:solidFill>
                <a:srgbClr val="FFFF00"/>
              </a:solidFill>
            </a:endParaRPr>
          </a:p>
        </p:txBody>
      </p:sp>
      <p:sp>
        <p:nvSpPr>
          <p:cNvPr id="9" name="Rectangle 7"/>
          <p:cNvSpPr>
            <a:spLocks noChangeArrowheads="1"/>
          </p:cNvSpPr>
          <p:nvPr/>
        </p:nvSpPr>
        <p:spPr bwMode="auto">
          <a:xfrm>
            <a:off x="6114175" y="3056647"/>
            <a:ext cx="23564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solidFill>
                  <a:srgbClr val="00FF00"/>
                </a:solidFill>
              </a:rPr>
              <a:t>R</a:t>
            </a:r>
            <a:r>
              <a:rPr lang="zh-CN" altLang="en-US" sz="3200" dirty="0"/>
              <a:t>的活动记录</a:t>
            </a:r>
            <a:endParaRPr lang="zh-CN" altLang="en-US" sz="3200" dirty="0"/>
          </a:p>
        </p:txBody>
      </p:sp>
      <p:sp>
        <p:nvSpPr>
          <p:cNvPr id="10" name="Rectangle 9"/>
          <p:cNvSpPr>
            <a:spLocks noChangeArrowheads="1"/>
          </p:cNvSpPr>
          <p:nvPr/>
        </p:nvSpPr>
        <p:spPr bwMode="auto">
          <a:xfrm>
            <a:off x="4664083" y="3298376"/>
            <a:ext cx="6127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dirty="0"/>
              <a:t> </a:t>
            </a:r>
            <a:r>
              <a:rPr lang="zh-CN" altLang="en-US" sz="2200" dirty="0">
                <a:solidFill>
                  <a:srgbClr val="FFFF00"/>
                </a:solidFill>
              </a:rPr>
              <a:t> </a:t>
            </a:r>
            <a:r>
              <a:rPr lang="en-US" altLang="zh-CN" sz="3200" dirty="0">
                <a:solidFill>
                  <a:srgbClr val="FFFF00"/>
                </a:solidFill>
              </a:rPr>
              <a:t>SP</a:t>
            </a:r>
            <a:endParaRPr lang="en-US" altLang="zh-CN" sz="3200" dirty="0">
              <a:solidFill>
                <a:srgbClr val="FFFF00"/>
              </a:solidFill>
            </a:endParaRPr>
          </a:p>
        </p:txBody>
      </p:sp>
      <p:sp>
        <p:nvSpPr>
          <p:cNvPr id="11" name="Rectangle 10"/>
          <p:cNvSpPr>
            <a:spLocks noChangeArrowheads="1"/>
          </p:cNvSpPr>
          <p:nvPr/>
        </p:nvSpPr>
        <p:spPr bwMode="auto">
          <a:xfrm>
            <a:off x="6156987" y="4082172"/>
            <a:ext cx="2355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t>Q</a:t>
            </a:r>
            <a:r>
              <a:rPr lang="zh-CN" altLang="en-US" sz="3200" dirty="0"/>
              <a:t>的活动记录</a:t>
            </a:r>
            <a:endParaRPr lang="zh-CN" altLang="en-US" sz="3200" dirty="0"/>
          </a:p>
        </p:txBody>
      </p:sp>
      <p:sp>
        <p:nvSpPr>
          <p:cNvPr id="12" name="Rectangle 11"/>
          <p:cNvSpPr>
            <a:spLocks noChangeArrowheads="1"/>
          </p:cNvSpPr>
          <p:nvPr/>
        </p:nvSpPr>
        <p:spPr bwMode="auto">
          <a:xfrm>
            <a:off x="5847604" y="5106110"/>
            <a:ext cx="29911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200" dirty="0">
                <a:latin typeface="宋体" panose="02010600030101010101" pitchFamily="2" charset="-122"/>
              </a:rPr>
              <a:t>主函数活动记录</a:t>
            </a:r>
            <a:endParaRPr lang="zh-CN" altLang="en-US" sz="3200" dirty="0">
              <a:latin typeface="宋体" panose="02010600030101010101" pitchFamily="2" charset="-122"/>
            </a:endParaRPr>
          </a:p>
        </p:txBody>
      </p:sp>
      <p:sp>
        <p:nvSpPr>
          <p:cNvPr id="15" name="Line 23"/>
          <p:cNvSpPr>
            <a:spLocks noChangeShapeType="1"/>
          </p:cNvSpPr>
          <p:nvPr/>
        </p:nvSpPr>
        <p:spPr bwMode="auto">
          <a:xfrm>
            <a:off x="5097680" y="3764672"/>
            <a:ext cx="741362"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4"/>
          <p:cNvSpPr>
            <a:spLocks noChangeShapeType="1"/>
          </p:cNvSpPr>
          <p:nvPr/>
        </p:nvSpPr>
        <p:spPr bwMode="auto">
          <a:xfrm flipV="1">
            <a:off x="5839042" y="2366085"/>
            <a:ext cx="0" cy="493712"/>
          </a:xfrm>
          <a:prstGeom prst="line">
            <a:avLst/>
          </a:prstGeom>
          <a:noFill/>
          <a:ln w="38100">
            <a:solidFill>
              <a:srgbClr val="66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5"/>
          <p:cNvSpPr>
            <a:spLocks noChangeShapeType="1"/>
          </p:cNvSpPr>
          <p:nvPr/>
        </p:nvSpPr>
        <p:spPr bwMode="auto">
          <a:xfrm flipV="1">
            <a:off x="8831145" y="2412122"/>
            <a:ext cx="0" cy="493713"/>
          </a:xfrm>
          <a:prstGeom prst="line">
            <a:avLst/>
          </a:prstGeom>
          <a:noFill/>
          <a:ln w="38100">
            <a:solidFill>
              <a:srgbClr val="66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6"/>
          <p:cNvSpPr>
            <a:spLocks noChangeShapeType="1"/>
          </p:cNvSpPr>
          <p:nvPr/>
        </p:nvSpPr>
        <p:spPr bwMode="auto">
          <a:xfrm>
            <a:off x="5040530" y="2980447"/>
            <a:ext cx="741362"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11"/>
          <p:cNvSpPr>
            <a:spLocks noChangeArrowheads="1"/>
          </p:cNvSpPr>
          <p:nvPr/>
        </p:nvSpPr>
        <p:spPr bwMode="auto">
          <a:xfrm>
            <a:off x="5845024" y="5909435"/>
            <a:ext cx="299110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800" dirty="0">
                <a:solidFill>
                  <a:srgbClr val="00FF00"/>
                </a:solidFill>
                <a:latin typeface="宋体" panose="02010600030101010101" pitchFamily="2" charset="-122"/>
              </a:rPr>
              <a:t>活动记录的栈</a:t>
            </a:r>
            <a:endParaRPr lang="zh-CN" altLang="en-US" sz="2800" dirty="0">
              <a:solidFill>
                <a:srgbClr val="00FF00"/>
              </a:solidFill>
              <a:latin typeface="宋体" panose="0201060003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7688"/>
                                        </p:tgtEl>
                                        <p:attrNameLst>
                                          <p:attrName>style.visibility</p:attrName>
                                        </p:attrNameLst>
                                      </p:cBhvr>
                                      <p:to>
                                        <p:strVal val="visible"/>
                                      </p:to>
                                    </p:set>
                                    <p:animEffect transition="in" filter="wipe(left)">
                                      <p:cBhvr>
                                        <p:cTn id="7" dur="500"/>
                                        <p:tgtEl>
                                          <p:spTgt spid="9676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7689"/>
                                        </p:tgtEl>
                                        <p:attrNameLst>
                                          <p:attrName>style.visibility</p:attrName>
                                        </p:attrNameLst>
                                      </p:cBhvr>
                                      <p:to>
                                        <p:strVal val="visible"/>
                                      </p:to>
                                    </p:set>
                                    <p:animEffect transition="in" filter="wipe(left)">
                                      <p:cBhvr>
                                        <p:cTn id="12" dur="500"/>
                                        <p:tgtEl>
                                          <p:spTgt spid="9676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7687"/>
                                        </p:tgtEl>
                                        <p:attrNameLst>
                                          <p:attrName>style.visibility</p:attrName>
                                        </p:attrNameLst>
                                      </p:cBhvr>
                                      <p:to>
                                        <p:strVal val="visible"/>
                                      </p:to>
                                    </p:set>
                                    <p:animEffect transition="in" filter="wipe(left)">
                                      <p:cBhvr>
                                        <p:cTn id="17" dur="500"/>
                                        <p:tgtEl>
                                          <p:spTgt spid="96768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7" grpId="0" animBg="1"/>
      <p:bldP spid="967688" grpId="0" animBg="1"/>
      <p:bldP spid="967689" grpId="0" animBg="1"/>
      <p:bldP spid="7" grpId="0"/>
      <p:bldP spid="8" grpId="0"/>
      <p:bldP spid="9" grpId="0"/>
      <p:bldP spid="10" grpId="0"/>
      <p:bldP spid="11" grpId="0"/>
      <p:bldP spid="12" grpId="0"/>
      <p:bldP spid="15" grpId="0" animBg="1"/>
      <p:bldP spid="16" grpId="0" animBg="1"/>
      <p:bldP spid="17" grpId="0" animBg="1"/>
      <p:bldP spid="18" grpId="0" animBg="1"/>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9"/>
          <p:cNvGraphicFramePr>
            <a:graphicFrameLocks noGrp="1"/>
          </p:cNvGraphicFramePr>
          <p:nvPr/>
        </p:nvGraphicFramePr>
        <p:xfrm>
          <a:off x="5839043" y="2859797"/>
          <a:ext cx="2991106" cy="2976563"/>
        </p:xfrm>
        <a:graphic>
          <a:graphicData uri="http://schemas.openxmlformats.org/drawingml/2006/table">
            <a:tbl>
              <a:tblPr/>
              <a:tblGrid>
                <a:gridCol w="2991106"/>
              </a:tblGrid>
              <a:tr h="971550">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w="38100" cap="flat" cmpd="sng" algn="ctr">
                      <a:solidFill>
                        <a:srgbClr val="66FFFF"/>
                      </a:solidFill>
                      <a:prstDash val="solid"/>
                      <a:round/>
                      <a:headEnd type="none" w="med" len="med"/>
                      <a:tailEnd type="none" w="med" len="med"/>
                    </a:lnT>
                    <a:lnB w="38100" cap="flat" cmpd="sng" algn="ctr">
                      <a:solidFill>
                        <a:srgbClr val="66FFFF"/>
                      </a:solidFill>
                      <a:prstDash val="solid"/>
                      <a:round/>
                      <a:headEnd type="none" w="med" len="med"/>
                      <a:tailEnd type="none" w="med" len="med"/>
                    </a:lnB>
                    <a:lnTlToBr>
                      <a:noFill/>
                    </a:lnTlToBr>
                    <a:lnBlToTr>
                      <a:noFill/>
                    </a:lnBlToTr>
                    <a:noFill/>
                  </a:tcPr>
                </a:tc>
              </a:tr>
              <a:tr h="998538">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w="38100" cap="flat" cmpd="sng" algn="ctr">
                      <a:solidFill>
                        <a:srgbClr val="66FFFF"/>
                      </a:solidFill>
                      <a:prstDash val="solid"/>
                      <a:round/>
                      <a:headEnd type="none" w="med" len="med"/>
                      <a:tailEnd type="none" w="med" len="med"/>
                    </a:lnT>
                    <a:lnB w="38100" cap="flat" cmpd="sng" algn="ctr">
                      <a:solidFill>
                        <a:srgbClr val="66FFFF"/>
                      </a:solidFill>
                      <a:prstDash val="solid"/>
                      <a:round/>
                      <a:headEnd type="none" w="med" len="med"/>
                      <a:tailEnd type="none" w="med" len="med"/>
                    </a:lnB>
                    <a:lnTlToBr>
                      <a:noFill/>
                    </a:lnTlToBr>
                    <a:lnBlToTr>
                      <a:noFill/>
                    </a:lnBlToTr>
                    <a:noFill/>
                  </a:tcPr>
                </a:tc>
              </a:tr>
              <a:tr h="1006475">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endParaRPr kumimoji="1" lang="zh-CN" altLang="en-US" sz="32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38100" cap="flat" cmpd="sng" algn="ctr">
                      <a:solidFill>
                        <a:srgbClr val="66FFFF"/>
                      </a:solidFill>
                      <a:prstDash val="solid"/>
                      <a:round/>
                      <a:headEnd type="none" w="med" len="med"/>
                      <a:tailEnd type="none" w="med" len="med"/>
                    </a:lnL>
                    <a:lnR w="38100" cap="flat" cmpd="sng" algn="ctr">
                      <a:solidFill>
                        <a:srgbClr val="66FFFF"/>
                      </a:solidFill>
                      <a:prstDash val="solid"/>
                      <a:round/>
                      <a:headEnd type="none" w="med" len="med"/>
                      <a:tailEnd type="none" w="med" len="med"/>
                    </a:lnR>
                    <a:lnT w="38100" cap="flat" cmpd="sng" algn="ctr">
                      <a:solidFill>
                        <a:srgbClr val="66FFFF"/>
                      </a:solidFill>
                      <a:prstDash val="solid"/>
                      <a:round/>
                      <a:headEnd type="none" w="med" len="med"/>
                      <a:tailEnd type="none" w="med" len="med"/>
                    </a:lnT>
                    <a:lnB w="38100" cap="flat" cmpd="sng" algn="ctr">
                      <a:solidFill>
                        <a:srgbClr val="66FFFF"/>
                      </a:solidFill>
                      <a:prstDash val="solid"/>
                      <a:round/>
                      <a:headEnd type="none" w="med" len="med"/>
                      <a:tailEnd type="none" w="med" len="med"/>
                    </a:lnB>
                    <a:lnTlToBr>
                      <a:noFill/>
                    </a:lnTlToBr>
                    <a:lnBlToTr>
                      <a:noFill/>
                    </a:lnBlToTr>
                    <a:noFill/>
                  </a:tcPr>
                </a:tc>
              </a:tr>
            </a:tbl>
          </a:graphicData>
        </a:graphic>
      </p:graphicFrame>
      <p:sp>
        <p:nvSpPr>
          <p:cNvPr id="967685" name="Rectangle 5"/>
          <p:cNvSpPr>
            <a:spLocks noChangeArrowheads="1"/>
          </p:cNvSpPr>
          <p:nvPr/>
        </p:nvSpPr>
        <p:spPr bwMode="auto">
          <a:xfrm>
            <a:off x="217970" y="685800"/>
            <a:ext cx="609777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FF00"/>
              </a:buClr>
              <a:buSzPct val="70000"/>
              <a:buFont typeface="Wingdings" panose="05000000000000000000" pitchFamily="2" charset="2"/>
              <a:buNone/>
            </a:pPr>
            <a:r>
              <a:rPr lang="zh-CN" altLang="en-US" sz="3200" dirty="0">
                <a:solidFill>
                  <a:srgbClr val="FFFF99"/>
                </a:solidFill>
              </a:rPr>
              <a:t>例</a:t>
            </a:r>
            <a:r>
              <a:rPr lang="en-US" altLang="zh-CN" sz="3200" dirty="0">
                <a:solidFill>
                  <a:srgbClr val="FFFF99"/>
                </a:solidFill>
              </a:rPr>
              <a:t>  </a:t>
            </a:r>
            <a:r>
              <a:rPr lang="zh-CN" altLang="en-US" sz="3200" dirty="0">
                <a:solidFill>
                  <a:srgbClr val="FFFF99"/>
                </a:solidFill>
              </a:rPr>
              <a:t>设有如下</a:t>
            </a:r>
            <a:r>
              <a:rPr lang="en-US" altLang="zh-CN" sz="3200" dirty="0">
                <a:solidFill>
                  <a:srgbClr val="FFFF99"/>
                </a:solidFill>
              </a:rPr>
              <a:t>PASCAL</a:t>
            </a:r>
            <a:r>
              <a:rPr lang="zh-CN" altLang="en-US" sz="3200" dirty="0">
                <a:solidFill>
                  <a:srgbClr val="FFFF99"/>
                </a:solidFill>
              </a:rPr>
              <a:t>程序：</a:t>
            </a:r>
            <a:endParaRPr lang="zh-CN" altLang="en-US" sz="3200" dirty="0">
              <a:solidFill>
                <a:srgbClr val="FFFF99"/>
              </a:solidFill>
            </a:endParaRPr>
          </a:p>
          <a:p>
            <a:pPr eaLnBrk="1" hangingPunct="1">
              <a:buClr>
                <a:srgbClr val="FFFF00"/>
              </a:buClr>
              <a:buSzPct val="70000"/>
              <a:buFont typeface="Wingdings" panose="05000000000000000000" pitchFamily="2" charset="2"/>
              <a:buNone/>
            </a:pPr>
            <a:r>
              <a:rPr lang="zh-CN" altLang="en-US" sz="3200" dirty="0">
                <a:solidFill>
                  <a:srgbClr val="FFFF00"/>
                </a:solidFill>
                <a:cs typeface="Times New Roman" panose="02020603050405020304" pitchFamily="18" charset="0"/>
              </a:rPr>
              <a:t> 	</a:t>
            </a:r>
            <a:r>
              <a:rPr lang="en-US" altLang="zh-CN" sz="3200" dirty="0">
                <a:solidFill>
                  <a:srgbClr val="FFFF00"/>
                </a:solidFill>
              </a:rPr>
              <a:t>main</a:t>
            </a:r>
            <a:endParaRPr lang="en-US" altLang="zh-CN" sz="3200" dirty="0">
              <a:solidFill>
                <a:srgbClr val="FFFF00"/>
              </a:solidFill>
            </a:endParaRPr>
          </a:p>
          <a:p>
            <a:pPr eaLnBrk="1" hangingPunct="1">
              <a:buClr>
                <a:srgbClr val="FFFF00"/>
              </a:buClr>
              <a:buSzPct val="70000"/>
              <a:buFont typeface="Wingdings" panose="05000000000000000000" pitchFamily="2" charset="2"/>
              <a:buNone/>
            </a:pPr>
            <a:r>
              <a:rPr lang="en-US" altLang="zh-CN" sz="3600" b="0" dirty="0">
                <a:solidFill>
                  <a:srgbClr val="FFFF00"/>
                </a:solidFill>
                <a:latin typeface="Arial" panose="020B0604020202020204" pitchFamily="34" charset="0"/>
              </a:rPr>
              <a:t>     </a:t>
            </a:r>
            <a:r>
              <a:rPr lang="zh-CN" altLang="en-US" sz="3200" dirty="0">
                <a:solidFill>
                  <a:srgbClr val="FFFF00"/>
                </a:solidFill>
              </a:rPr>
              <a:t>全局变量说明</a:t>
            </a:r>
            <a:endParaRPr lang="zh-CN" altLang="en-US" sz="3200" dirty="0">
              <a:solidFill>
                <a:srgbClr val="FFFF00"/>
              </a:solidFill>
            </a:endParaRPr>
          </a:p>
          <a:p>
            <a:pPr lvl="2" eaLnBrk="1" hangingPunct="1">
              <a:buClr>
                <a:srgbClr val="66FF33"/>
              </a:buClr>
              <a:buSzPct val="75000"/>
              <a:buFont typeface="Wingdings" panose="05000000000000000000" pitchFamily="2" charset="2"/>
              <a:buNone/>
            </a:pPr>
            <a:r>
              <a:rPr lang="en-US" altLang="zh-CN" sz="3200" dirty="0"/>
              <a:t>proc   R</a:t>
            </a:r>
            <a:endParaRPr lang="en-US" altLang="zh-CN" sz="3200" dirty="0"/>
          </a:p>
          <a:p>
            <a:pPr lvl="2" eaLnBrk="1" hangingPunct="1">
              <a:buClr>
                <a:srgbClr val="66FF33"/>
              </a:buClr>
              <a:buSzPct val="75000"/>
              <a:buFont typeface="Wingdings" panose="05000000000000000000" pitchFamily="2" charset="2"/>
              <a:buNone/>
            </a:pPr>
            <a:r>
              <a:rPr lang="en-US" altLang="zh-CN" sz="3200" dirty="0"/>
              <a:t>	   ……</a:t>
            </a:r>
            <a:endParaRPr lang="en-US" altLang="zh-CN" sz="3200" dirty="0"/>
          </a:p>
          <a:p>
            <a:pPr lvl="2" eaLnBrk="1" hangingPunct="1">
              <a:buClr>
                <a:srgbClr val="66FF33"/>
              </a:buClr>
              <a:buSzPct val="75000"/>
              <a:buFont typeface="Wingdings" panose="05000000000000000000" pitchFamily="2" charset="2"/>
              <a:buNone/>
            </a:pPr>
            <a:r>
              <a:rPr lang="en-US" altLang="zh-CN" sz="3200" dirty="0"/>
              <a:t>end  R;</a:t>
            </a:r>
            <a:endParaRPr lang="en-US" altLang="zh-CN" sz="3200" dirty="0"/>
          </a:p>
          <a:p>
            <a:pPr lvl="2" eaLnBrk="1" hangingPunct="1">
              <a:buClr>
                <a:srgbClr val="66FF33"/>
              </a:buClr>
              <a:buSzPct val="75000"/>
              <a:buFont typeface="Wingdings" panose="05000000000000000000" pitchFamily="2" charset="2"/>
              <a:buNone/>
            </a:pPr>
            <a:r>
              <a:rPr lang="en-US" altLang="zh-CN" sz="3200" dirty="0">
                <a:solidFill>
                  <a:srgbClr val="66FFFF"/>
                </a:solidFill>
              </a:rPr>
              <a:t>proc   Q</a:t>
            </a:r>
            <a:endParaRPr lang="en-US" altLang="zh-CN" sz="3200" dirty="0">
              <a:solidFill>
                <a:srgbClr val="66FFFF"/>
              </a:solidFill>
            </a:endParaRPr>
          </a:p>
          <a:p>
            <a:pPr lvl="2" eaLnBrk="1" hangingPunct="1">
              <a:buClr>
                <a:srgbClr val="66FF33"/>
              </a:buClr>
              <a:buSzPct val="75000"/>
              <a:buFont typeface="Wingdings" panose="05000000000000000000" pitchFamily="2" charset="2"/>
              <a:buNone/>
            </a:pPr>
            <a:r>
              <a:rPr lang="en-US" altLang="zh-CN" sz="3200" dirty="0">
                <a:solidFill>
                  <a:srgbClr val="66FFFF"/>
                </a:solidFill>
              </a:rPr>
              <a:t>      ……  </a:t>
            </a:r>
            <a:endParaRPr lang="en-US" altLang="zh-CN" sz="3200" dirty="0">
              <a:solidFill>
                <a:srgbClr val="66FFFF"/>
              </a:solidFill>
            </a:endParaRPr>
          </a:p>
          <a:p>
            <a:pPr lvl="2" eaLnBrk="1" hangingPunct="1">
              <a:buClr>
                <a:srgbClr val="66FF33"/>
              </a:buClr>
              <a:buSzPct val="75000"/>
              <a:buFont typeface="Wingdings" panose="05000000000000000000" pitchFamily="2" charset="2"/>
              <a:buNone/>
            </a:pPr>
            <a:r>
              <a:rPr lang="en-US" altLang="zh-CN" sz="3200" dirty="0">
                <a:solidFill>
                  <a:srgbClr val="66FFFF"/>
                </a:solidFill>
              </a:rPr>
              <a:t>end  Q;</a:t>
            </a:r>
            <a:endParaRPr lang="en-US" altLang="zh-CN" sz="3200" dirty="0">
              <a:solidFill>
                <a:srgbClr val="66FFFF"/>
              </a:solidFill>
            </a:endParaRPr>
          </a:p>
          <a:p>
            <a:pPr lvl="2" eaLnBrk="1" hangingPunct="1">
              <a:buClr>
                <a:srgbClr val="66FF33"/>
              </a:buClr>
              <a:buSzPct val="75000"/>
              <a:buFont typeface="Wingdings" panose="05000000000000000000" pitchFamily="2" charset="2"/>
              <a:buNone/>
            </a:pPr>
            <a:r>
              <a:rPr lang="zh-CN" altLang="en-US" sz="3200" dirty="0">
                <a:solidFill>
                  <a:srgbClr val="FFFF00"/>
                </a:solidFill>
              </a:rPr>
              <a:t>主程序执行语句</a:t>
            </a:r>
            <a:r>
              <a:rPr lang="zh-CN" altLang="en-US" sz="3200" dirty="0">
                <a:solidFill>
                  <a:srgbClr val="66FF33"/>
                </a:solidFill>
              </a:rPr>
              <a:t>  </a:t>
            </a:r>
            <a:endParaRPr lang="zh-CN" altLang="en-US" sz="3200" dirty="0">
              <a:solidFill>
                <a:srgbClr val="66FF33"/>
              </a:solidFill>
            </a:endParaRPr>
          </a:p>
          <a:p>
            <a:pPr eaLnBrk="1" hangingPunct="1">
              <a:buClr>
                <a:srgbClr val="FFFF00"/>
              </a:buClr>
              <a:buSzPct val="70000"/>
              <a:buFont typeface="Wingdings" panose="05000000000000000000" pitchFamily="2" charset="2"/>
              <a:buNone/>
            </a:pPr>
            <a:r>
              <a:rPr lang="en-US" altLang="zh-CN" sz="3200" dirty="0">
                <a:solidFill>
                  <a:srgbClr val="FFFF00"/>
                </a:solidFill>
              </a:rPr>
              <a:t>   end  main</a:t>
            </a:r>
            <a:endParaRPr lang="zh-CN" altLang="en-US" sz="3200" dirty="0">
              <a:solidFill>
                <a:srgbClr val="FFFF00"/>
              </a:solidFill>
            </a:endParaRPr>
          </a:p>
        </p:txBody>
      </p:sp>
      <p:sp>
        <p:nvSpPr>
          <p:cNvPr id="967686" name="Text Box 6"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latin typeface="华文新魏" panose="02010800040101010101" pitchFamily="2" charset="-122"/>
                <a:ea typeface="华文新魏" panose="02010800040101010101" pitchFamily="2" charset="-122"/>
              </a:rPr>
              <a:t>7</a:t>
            </a:r>
            <a:r>
              <a:rPr lang="en-US" altLang="zh-CN" sz="2000" u="sng" dirty="0">
                <a:solidFill>
                  <a:srgbClr val="A25100"/>
                </a:solidFill>
                <a:ea typeface="华文新魏" panose="02010800040101010101" pitchFamily="2" charset="-122"/>
              </a:rPr>
              <a:t>.3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67687" name="AutoShape 7"/>
          <p:cNvSpPr/>
          <p:nvPr/>
        </p:nvSpPr>
        <p:spPr bwMode="auto">
          <a:xfrm>
            <a:off x="4022220" y="1445585"/>
            <a:ext cx="388497" cy="4561248"/>
          </a:xfrm>
          <a:prstGeom prst="rightBrace">
            <a:avLst>
              <a:gd name="adj1" fmla="val 87153"/>
              <a:gd name="adj2" fmla="val 50000"/>
            </a:avLst>
          </a:prstGeom>
          <a:noFill/>
          <a:ln w="28575">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7688" name="AutoShape 8"/>
          <p:cNvSpPr/>
          <p:nvPr/>
        </p:nvSpPr>
        <p:spPr bwMode="auto">
          <a:xfrm>
            <a:off x="3381605" y="2340935"/>
            <a:ext cx="285750" cy="1371600"/>
          </a:xfrm>
          <a:prstGeom prst="rightBrace">
            <a:avLst>
              <a:gd name="adj1" fmla="val 40000"/>
              <a:gd name="adj2" fmla="val 50000"/>
            </a:avLst>
          </a:prstGeom>
          <a:noFill/>
          <a:ln w="19050">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7689" name="AutoShape 9"/>
          <p:cNvSpPr/>
          <p:nvPr/>
        </p:nvSpPr>
        <p:spPr bwMode="auto">
          <a:xfrm>
            <a:off x="3413023" y="3796673"/>
            <a:ext cx="285750" cy="1371600"/>
          </a:xfrm>
          <a:prstGeom prst="rightBrace">
            <a:avLst>
              <a:gd name="adj1" fmla="val 40000"/>
              <a:gd name="adj2" fmla="val 50000"/>
            </a:avLst>
          </a:prstGeom>
          <a:noFill/>
          <a:ln w="19050">
            <a:solidFill>
              <a:srgbClr val="00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FFFF"/>
              </a:solidFill>
            </a:endParaRPr>
          </a:p>
        </p:txBody>
      </p:sp>
      <p:sp>
        <p:nvSpPr>
          <p:cNvPr id="7" name="Rectangle 3"/>
          <p:cNvSpPr>
            <a:spLocks noChangeArrowheads="1"/>
          </p:cNvSpPr>
          <p:nvPr/>
        </p:nvSpPr>
        <p:spPr bwMode="auto">
          <a:xfrm>
            <a:off x="5790814" y="1451083"/>
            <a:ext cx="27138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t>Main </a:t>
            </a:r>
            <a:r>
              <a:rPr lang="en-US" altLang="zh-CN" sz="3200" dirty="0">
                <a:sym typeface="Wingdings 3" panose="05040102010807070707" pitchFamily="18" charset="2"/>
              </a:rPr>
              <a:t> </a:t>
            </a:r>
            <a:r>
              <a:rPr lang="en-US" altLang="zh-CN" sz="3200" dirty="0"/>
              <a:t>Q </a:t>
            </a:r>
            <a:r>
              <a:rPr lang="en-US" altLang="zh-CN" sz="3200" dirty="0">
                <a:sym typeface="Wingdings 3" panose="05040102010807070707" pitchFamily="18" charset="2"/>
              </a:rPr>
              <a:t></a:t>
            </a:r>
            <a:r>
              <a:rPr lang="en-US" altLang="zh-CN" sz="3200" dirty="0"/>
              <a:t> </a:t>
            </a:r>
            <a:r>
              <a:rPr lang="en-US" altLang="zh-CN" sz="3200" dirty="0">
                <a:solidFill>
                  <a:srgbClr val="00FF00"/>
                </a:solidFill>
              </a:rPr>
              <a:t>Q</a:t>
            </a:r>
            <a:endParaRPr lang="en-US" altLang="zh-CN" sz="3200" dirty="0">
              <a:solidFill>
                <a:srgbClr val="00FF00"/>
              </a:solidFill>
            </a:endParaRPr>
          </a:p>
        </p:txBody>
      </p:sp>
      <p:sp>
        <p:nvSpPr>
          <p:cNvPr id="8" name="Rectangle 5"/>
          <p:cNvSpPr>
            <a:spLocks noChangeArrowheads="1"/>
          </p:cNvSpPr>
          <p:nvPr/>
        </p:nvSpPr>
        <p:spPr bwMode="auto">
          <a:xfrm>
            <a:off x="4773616" y="2422335"/>
            <a:ext cx="8350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solidFill>
                  <a:srgbClr val="FFFF00"/>
                </a:solidFill>
              </a:rPr>
              <a:t>TOP</a:t>
            </a:r>
            <a:endParaRPr lang="en-US" altLang="zh-CN" sz="3200" dirty="0">
              <a:solidFill>
                <a:srgbClr val="FFFF00"/>
              </a:solidFill>
            </a:endParaRPr>
          </a:p>
        </p:txBody>
      </p:sp>
      <p:sp>
        <p:nvSpPr>
          <p:cNvPr id="9" name="Rectangle 7"/>
          <p:cNvSpPr>
            <a:spLocks noChangeArrowheads="1"/>
          </p:cNvSpPr>
          <p:nvPr/>
        </p:nvSpPr>
        <p:spPr bwMode="auto">
          <a:xfrm>
            <a:off x="6102954" y="3056647"/>
            <a:ext cx="2378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solidFill>
                  <a:srgbClr val="00FF00"/>
                </a:solidFill>
              </a:rPr>
              <a:t>Q</a:t>
            </a:r>
            <a:r>
              <a:rPr lang="zh-CN" altLang="en-US" sz="3200" dirty="0"/>
              <a:t>的活动记录</a:t>
            </a:r>
            <a:endParaRPr lang="zh-CN" altLang="en-US" sz="3200" dirty="0"/>
          </a:p>
        </p:txBody>
      </p:sp>
      <p:sp>
        <p:nvSpPr>
          <p:cNvPr id="10" name="Rectangle 9"/>
          <p:cNvSpPr>
            <a:spLocks noChangeArrowheads="1"/>
          </p:cNvSpPr>
          <p:nvPr/>
        </p:nvSpPr>
        <p:spPr bwMode="auto">
          <a:xfrm>
            <a:off x="4664083" y="3298376"/>
            <a:ext cx="6127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200" dirty="0"/>
              <a:t> </a:t>
            </a:r>
            <a:r>
              <a:rPr lang="zh-CN" altLang="en-US" sz="2200" dirty="0">
                <a:solidFill>
                  <a:srgbClr val="FFFF00"/>
                </a:solidFill>
              </a:rPr>
              <a:t> </a:t>
            </a:r>
            <a:r>
              <a:rPr lang="en-US" altLang="zh-CN" sz="3200" dirty="0">
                <a:solidFill>
                  <a:srgbClr val="FFFF00"/>
                </a:solidFill>
              </a:rPr>
              <a:t>SP</a:t>
            </a:r>
            <a:endParaRPr lang="en-US" altLang="zh-CN" sz="3200" dirty="0">
              <a:solidFill>
                <a:srgbClr val="FFFF00"/>
              </a:solidFill>
            </a:endParaRPr>
          </a:p>
        </p:txBody>
      </p:sp>
      <p:sp>
        <p:nvSpPr>
          <p:cNvPr id="11" name="Rectangle 10"/>
          <p:cNvSpPr>
            <a:spLocks noChangeArrowheads="1"/>
          </p:cNvSpPr>
          <p:nvPr/>
        </p:nvSpPr>
        <p:spPr bwMode="auto">
          <a:xfrm>
            <a:off x="6156987" y="4082172"/>
            <a:ext cx="23558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dirty="0"/>
              <a:t>Q</a:t>
            </a:r>
            <a:r>
              <a:rPr lang="zh-CN" altLang="en-US" sz="3200" dirty="0"/>
              <a:t>的活动记录</a:t>
            </a:r>
            <a:endParaRPr lang="zh-CN" altLang="en-US" sz="3200" dirty="0"/>
          </a:p>
        </p:txBody>
      </p:sp>
      <p:sp>
        <p:nvSpPr>
          <p:cNvPr id="15" name="Line 23"/>
          <p:cNvSpPr>
            <a:spLocks noChangeShapeType="1"/>
          </p:cNvSpPr>
          <p:nvPr/>
        </p:nvSpPr>
        <p:spPr bwMode="auto">
          <a:xfrm>
            <a:off x="5097680" y="3764672"/>
            <a:ext cx="741362"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4"/>
          <p:cNvSpPr>
            <a:spLocks noChangeShapeType="1"/>
          </p:cNvSpPr>
          <p:nvPr/>
        </p:nvSpPr>
        <p:spPr bwMode="auto">
          <a:xfrm flipV="1">
            <a:off x="5839042" y="2366085"/>
            <a:ext cx="0" cy="493712"/>
          </a:xfrm>
          <a:prstGeom prst="line">
            <a:avLst/>
          </a:prstGeom>
          <a:noFill/>
          <a:ln w="38100">
            <a:solidFill>
              <a:srgbClr val="66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5"/>
          <p:cNvSpPr>
            <a:spLocks noChangeShapeType="1"/>
          </p:cNvSpPr>
          <p:nvPr/>
        </p:nvSpPr>
        <p:spPr bwMode="auto">
          <a:xfrm flipV="1">
            <a:off x="8831145" y="2412122"/>
            <a:ext cx="0" cy="493713"/>
          </a:xfrm>
          <a:prstGeom prst="line">
            <a:avLst/>
          </a:prstGeom>
          <a:noFill/>
          <a:ln w="38100">
            <a:solidFill>
              <a:srgbClr val="66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6"/>
          <p:cNvSpPr>
            <a:spLocks noChangeShapeType="1"/>
          </p:cNvSpPr>
          <p:nvPr/>
        </p:nvSpPr>
        <p:spPr bwMode="auto">
          <a:xfrm>
            <a:off x="5040530" y="2980447"/>
            <a:ext cx="741362"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11"/>
          <p:cNvSpPr>
            <a:spLocks noChangeArrowheads="1"/>
          </p:cNvSpPr>
          <p:nvPr/>
        </p:nvSpPr>
        <p:spPr bwMode="auto">
          <a:xfrm>
            <a:off x="5847604" y="5121608"/>
            <a:ext cx="29911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200" dirty="0">
                <a:latin typeface="宋体" panose="02010600030101010101" pitchFamily="2" charset="-122"/>
              </a:rPr>
              <a:t>主函数活动记录</a:t>
            </a:r>
            <a:endParaRPr lang="zh-CN" altLang="en-US" sz="3200" dirty="0">
              <a:latin typeface="宋体" panose="02010600030101010101" pitchFamily="2" charset="-122"/>
            </a:endParaRPr>
          </a:p>
        </p:txBody>
      </p:sp>
      <p:sp>
        <p:nvSpPr>
          <p:cNvPr id="20" name="Rectangle 11"/>
          <p:cNvSpPr>
            <a:spLocks noChangeArrowheads="1"/>
          </p:cNvSpPr>
          <p:nvPr/>
        </p:nvSpPr>
        <p:spPr bwMode="auto">
          <a:xfrm>
            <a:off x="5845024" y="5924933"/>
            <a:ext cx="299110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800" dirty="0">
                <a:solidFill>
                  <a:srgbClr val="00FF00"/>
                </a:solidFill>
                <a:latin typeface="宋体" panose="02010600030101010101" pitchFamily="2" charset="-122"/>
              </a:rPr>
              <a:t>活动记录的栈</a:t>
            </a:r>
            <a:endParaRPr lang="zh-CN" altLang="en-US" sz="2800" dirty="0">
              <a:solidFill>
                <a:srgbClr val="00FF00"/>
              </a:solidFill>
              <a:latin typeface="宋体" panose="0201060003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5" grpId="0" animBg="1"/>
      <p:bldP spid="16" grpId="0" animBg="1"/>
      <p:bldP spid="17" grpId="0" animBg="1"/>
      <p:bldP spid="18" grpId="0" animBg="1"/>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3" name="Rectangle 5"/>
          <p:cNvSpPr>
            <a:spLocks noChangeArrowheads="1"/>
          </p:cNvSpPr>
          <p:nvPr/>
        </p:nvSpPr>
        <p:spPr bwMode="auto">
          <a:xfrm>
            <a:off x="317820" y="2377232"/>
            <a:ext cx="8565510" cy="222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00FFFF"/>
              </a:buClr>
              <a:buSzPct val="140000"/>
              <a:buFont typeface="Wingdings" panose="05000000000000000000" pitchFamily="2" charset="2"/>
              <a:buChar char="§"/>
            </a:pPr>
            <a:r>
              <a:rPr lang="zh-CN" altLang="en-US" sz="3200" dirty="0"/>
              <a:t> </a:t>
            </a:r>
            <a:r>
              <a:rPr lang="zh-CN" altLang="en-US" sz="3200" dirty="0">
                <a:solidFill>
                  <a:srgbClr val="FFFF00"/>
                </a:solidFill>
              </a:rPr>
              <a:t>关键技术</a:t>
            </a:r>
            <a:endParaRPr lang="zh-CN" altLang="en-US" sz="3200" dirty="0">
              <a:solidFill>
                <a:srgbClr val="FFFF00"/>
              </a:solidFill>
            </a:endParaRPr>
          </a:p>
          <a:p>
            <a:pPr eaLnBrk="1" hangingPunct="1">
              <a:buClr>
                <a:srgbClr val="00FFFF"/>
              </a:buClr>
              <a:buSzPct val="140000"/>
              <a:buFont typeface="Wingdings" panose="05000000000000000000" pitchFamily="2" charset="2"/>
              <a:buNone/>
            </a:pPr>
            <a:r>
              <a:rPr lang="zh-CN" altLang="en-US" sz="3200" dirty="0"/>
              <a:t>         解决对非局部量的引用（存取外层变量）。</a:t>
            </a:r>
            <a:endParaRPr lang="zh-CN" altLang="en-US" sz="3200" dirty="0"/>
          </a:p>
          <a:p>
            <a:pPr eaLnBrk="1" hangingPunct="1">
              <a:buClr>
                <a:srgbClr val="FFFF00"/>
              </a:buClr>
              <a:buSzPct val="70000"/>
              <a:buFont typeface="Wingdings" panose="05000000000000000000" pitchFamily="2" charset="2"/>
              <a:buNone/>
            </a:pPr>
            <a:r>
              <a:rPr lang="zh-CN" altLang="en-US" sz="3200" dirty="0">
                <a:solidFill>
                  <a:srgbClr val="FFFF99"/>
                </a:solidFill>
              </a:rPr>
              <a:t>	      即：设法跟踪每个</a:t>
            </a:r>
            <a:r>
              <a:rPr lang="zh-CN" altLang="en-US" sz="3200" dirty="0">
                <a:solidFill>
                  <a:srgbClr val="00FF00"/>
                </a:solidFill>
              </a:rPr>
              <a:t>外层过程</a:t>
            </a:r>
            <a:r>
              <a:rPr lang="zh-CN" altLang="en-US" sz="3200" dirty="0">
                <a:solidFill>
                  <a:srgbClr val="FFFF99"/>
                </a:solidFill>
              </a:rPr>
              <a:t>的</a:t>
            </a:r>
            <a:r>
              <a:rPr lang="zh-CN" altLang="en-US" sz="3200" dirty="0">
                <a:solidFill>
                  <a:srgbClr val="00FF00"/>
                </a:solidFill>
              </a:rPr>
              <a:t>最新</a:t>
            </a:r>
            <a:r>
              <a:rPr lang="zh-CN" altLang="en-US" sz="3200" dirty="0">
                <a:solidFill>
                  <a:srgbClr val="FFFF99"/>
                </a:solidFill>
              </a:rPr>
              <a:t>活动记录 </a:t>
            </a:r>
            <a:r>
              <a:rPr lang="en-US" altLang="zh-CN" sz="3200" dirty="0">
                <a:solidFill>
                  <a:srgbClr val="FFFF99"/>
                </a:solidFill>
              </a:rPr>
              <a:t>AR </a:t>
            </a:r>
            <a:r>
              <a:rPr lang="zh-CN" altLang="en-US" sz="3200" dirty="0">
                <a:solidFill>
                  <a:srgbClr val="FFFF99"/>
                </a:solidFill>
              </a:rPr>
              <a:t>的位置。</a:t>
            </a:r>
            <a:endParaRPr lang="zh-CN" altLang="en-US" sz="3600" dirty="0">
              <a:solidFill>
                <a:srgbClr val="FFFF00"/>
              </a:solidFill>
              <a:latin typeface="Arial" panose="020B0604020202020204" pitchFamily="34" charset="0"/>
            </a:endParaRPr>
          </a:p>
        </p:txBody>
      </p:sp>
      <p:sp>
        <p:nvSpPr>
          <p:cNvPr id="954374" name="Text Box 6"/>
          <p:cNvSpPr txBox="1">
            <a:spLocks noChangeArrowheads="1"/>
          </p:cNvSpPr>
          <p:nvPr/>
        </p:nvSpPr>
        <p:spPr bwMode="auto">
          <a:xfrm>
            <a:off x="260670" y="4574000"/>
            <a:ext cx="8528198" cy="156966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ts val="0"/>
              </a:spcBef>
              <a:buClr>
                <a:srgbClr val="00FFFF"/>
              </a:buClr>
              <a:buSzPct val="140000"/>
              <a:buFont typeface="Wingdings" panose="05000000000000000000" pitchFamily="2" charset="2"/>
              <a:buChar char="§"/>
            </a:pPr>
            <a:r>
              <a:rPr lang="zh-CN" altLang="en-US" sz="3200" dirty="0">
                <a:solidFill>
                  <a:srgbClr val="FFFF00"/>
                </a:solidFill>
              </a:rPr>
              <a:t> 跟踪办法</a:t>
            </a:r>
            <a:endParaRPr lang="zh-CN" altLang="en-US" sz="3200" dirty="0">
              <a:solidFill>
                <a:srgbClr val="FFFF00"/>
              </a:solidFill>
            </a:endParaRPr>
          </a:p>
          <a:p>
            <a:pPr algn="l" eaLnBrk="1" hangingPunct="1">
              <a:spcBef>
                <a:spcPts val="0"/>
              </a:spcBef>
              <a:buClr>
                <a:srgbClr val="FFFF00"/>
              </a:buClr>
              <a:buSzPct val="70000"/>
              <a:buFont typeface="Wingdings" panose="05000000000000000000" pitchFamily="2" charset="2"/>
              <a:buNone/>
            </a:pPr>
            <a:r>
              <a:rPr lang="zh-CN" altLang="en-US" sz="3200" dirty="0"/>
              <a:t>       </a:t>
            </a:r>
            <a:r>
              <a:rPr lang="en-US" altLang="zh-CN" sz="3200" dirty="0"/>
              <a:t>1. </a:t>
            </a:r>
            <a:r>
              <a:rPr lang="zh-CN" altLang="en-US" sz="3200" dirty="0"/>
              <a:t>用静态（访问</a:t>
            </a:r>
            <a:r>
              <a:rPr lang="en-US" altLang="zh-CN" sz="3200" dirty="0"/>
              <a:t>/</a:t>
            </a:r>
            <a:r>
              <a:rPr lang="zh-CN" altLang="en-US" sz="3200" dirty="0"/>
              <a:t>存取）链。</a:t>
            </a:r>
            <a:endParaRPr lang="zh-CN" altLang="en-US" sz="3200" dirty="0"/>
          </a:p>
          <a:p>
            <a:pPr algn="l" eaLnBrk="1" hangingPunct="1">
              <a:spcBef>
                <a:spcPts val="0"/>
              </a:spcBef>
              <a:buClr>
                <a:srgbClr val="FFFF00"/>
              </a:buClr>
              <a:buSzPct val="70000"/>
              <a:buFont typeface="Wingdings" panose="05000000000000000000" pitchFamily="2" charset="2"/>
              <a:buNone/>
            </a:pPr>
            <a:r>
              <a:rPr lang="zh-CN" altLang="en-US" sz="3200" dirty="0"/>
              <a:t>       </a:t>
            </a:r>
            <a:r>
              <a:rPr lang="en-US" altLang="zh-CN" sz="3200" dirty="0"/>
              <a:t>2. </a:t>
            </a:r>
            <a:r>
              <a:rPr lang="zh-CN" altLang="en-US" sz="3200" dirty="0"/>
              <a:t>用 </a:t>
            </a:r>
            <a:r>
              <a:rPr lang="en-US" altLang="zh-CN" sz="3200" dirty="0"/>
              <a:t>DISPLAY</a:t>
            </a:r>
            <a:r>
              <a:rPr lang="zh-CN" altLang="en-US" sz="3200" dirty="0"/>
              <a:t>表。</a:t>
            </a:r>
            <a:endParaRPr lang="zh-CN" altLang="en-US" dirty="0"/>
          </a:p>
        </p:txBody>
      </p:sp>
      <p:sp>
        <p:nvSpPr>
          <p:cNvPr id="954375" name="Text Box 7"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2" name="矩形 1"/>
          <p:cNvSpPr/>
          <p:nvPr/>
        </p:nvSpPr>
        <p:spPr>
          <a:xfrm>
            <a:off x="317820" y="542183"/>
            <a:ext cx="8173266" cy="1766637"/>
          </a:xfrm>
          <a:prstGeom prst="rect">
            <a:avLst/>
          </a:prstGeom>
        </p:spPr>
        <p:txBody>
          <a:bodyPr wrap="square">
            <a:spAutoFit/>
          </a:bodyPr>
          <a:lstStyle/>
          <a:p>
            <a:pPr marL="457200" indent="-457200" algn="l">
              <a:spcBef>
                <a:spcPts val="600"/>
              </a:spcBef>
              <a:buClr>
                <a:srgbClr val="66FFFF"/>
              </a:buClr>
              <a:buSzPct val="75000"/>
              <a:buFont typeface="Wingdings" panose="05000000000000000000" pitchFamily="2" charset="2"/>
              <a:buChar char="p"/>
            </a:pPr>
            <a:r>
              <a:rPr lang="zh-CN" altLang="en-US" sz="3200" dirty="0"/>
              <a:t>嵌套定义的过程可使用的数据：</a:t>
            </a:r>
            <a:endParaRPr lang="en-US" altLang="zh-CN" sz="3200" dirty="0"/>
          </a:p>
          <a:p>
            <a:pPr algn="l">
              <a:spcBef>
                <a:spcPts val="600"/>
              </a:spcBef>
            </a:pPr>
            <a:r>
              <a:rPr lang="zh-CN" altLang="en-US" sz="3200" dirty="0"/>
              <a:t>       </a:t>
            </a:r>
            <a:r>
              <a:rPr lang="en-US" altLang="zh-CN" sz="3200" dirty="0"/>
              <a:t>1. </a:t>
            </a:r>
            <a:r>
              <a:rPr lang="zh-CN" altLang="en-US" sz="3200" dirty="0"/>
              <a:t>本过程定义的数据；</a:t>
            </a:r>
            <a:endParaRPr lang="en-US" altLang="zh-CN" sz="3200" dirty="0"/>
          </a:p>
          <a:p>
            <a:pPr algn="l">
              <a:spcBef>
                <a:spcPts val="600"/>
              </a:spcBef>
            </a:pPr>
            <a:r>
              <a:rPr lang="en-US" altLang="zh-CN" sz="3200" dirty="0"/>
              <a:t>      </a:t>
            </a:r>
            <a:r>
              <a:rPr lang="zh-CN" altLang="en-US" sz="3200" dirty="0"/>
              <a:t> </a:t>
            </a:r>
            <a:r>
              <a:rPr lang="en-US" altLang="zh-CN" sz="3200" dirty="0"/>
              <a:t>2. </a:t>
            </a:r>
            <a:r>
              <a:rPr lang="zh-CN" altLang="en-US" sz="3200" dirty="0"/>
              <a:t>外层过程中定义的数据。</a:t>
            </a:r>
            <a:endParaRPr lang="zh-CN" altLang="en-US" sz="32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4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954374"/>
                                        </p:tgtEl>
                                        <p:attrNameLst>
                                          <p:attrName>style.visibility</p:attrName>
                                        </p:attrNameLst>
                                      </p:cBhvr>
                                      <p:to>
                                        <p:strVal val="visible"/>
                                      </p:to>
                                    </p:set>
                                    <p:anim calcmode="lin" valueType="num">
                                      <p:cBhvr additive="base">
                                        <p:cTn id="11" dur="500" fill="hold"/>
                                        <p:tgtEl>
                                          <p:spTgt spid="954374"/>
                                        </p:tgtEl>
                                        <p:attrNameLst>
                                          <p:attrName>ppt_x</p:attrName>
                                        </p:attrNameLst>
                                      </p:cBhvr>
                                      <p:tavLst>
                                        <p:tav tm="0">
                                          <p:val>
                                            <p:strVal val="0-#ppt_w/2"/>
                                          </p:val>
                                        </p:tav>
                                        <p:tav tm="100000">
                                          <p:val>
                                            <p:strVal val="#ppt_x"/>
                                          </p:val>
                                        </p:tav>
                                      </p:tavLst>
                                    </p:anim>
                                    <p:anim calcmode="lin" valueType="num">
                                      <p:cBhvr additive="base">
                                        <p:cTn id="12" dur="500" fill="hold"/>
                                        <p:tgtEl>
                                          <p:spTgt spid="954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3" grpId="0"/>
      <p:bldP spid="95437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4047" name="Group 1183"/>
          <p:cNvGraphicFramePr>
            <a:graphicFrameLocks noGrp="1"/>
          </p:cNvGraphicFramePr>
          <p:nvPr/>
        </p:nvGraphicFramePr>
        <p:xfrm>
          <a:off x="628650" y="2111483"/>
          <a:ext cx="3638550" cy="3521076"/>
        </p:xfrm>
        <a:graphic>
          <a:graphicData uri="http://schemas.openxmlformats.org/drawingml/2006/table">
            <a:tbl>
              <a:tblPr/>
              <a:tblGrid>
                <a:gridCol w="3638550"/>
              </a:tblGrid>
              <a:tr h="579438">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rPr>
                        <a:t>局部变量</a:t>
                      </a:r>
                      <a:endPar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rPr>
                        <a:t>机器状态信息</a:t>
                      </a:r>
                      <a:endPar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19125">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00FFFF"/>
                          </a:solidFill>
                          <a:effectLst/>
                          <a:latin typeface="Arial" panose="020B0604020202020204" pitchFamily="34" charset="0"/>
                          <a:ea typeface="宋体" panose="02010600030101010101" pitchFamily="2" charset="-122"/>
                        </a:rPr>
                        <a:t>存 取 链</a:t>
                      </a:r>
                      <a:endParaRPr kumimoji="1" lang="zh-CN" altLang="en-US" sz="3200" b="1" i="0" u="none" strike="noStrike" cap="none" normalizeH="0" baseline="0">
                        <a:ln>
                          <a:noFill/>
                        </a:ln>
                        <a:solidFill>
                          <a:srgbClr val="00FFFF"/>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00FFFF"/>
                          </a:solidFill>
                          <a:effectLst/>
                          <a:latin typeface="Arial" panose="020B0604020202020204" pitchFamily="34" charset="0"/>
                          <a:ea typeface="宋体" panose="02010600030101010101" pitchFamily="2" charset="-122"/>
                        </a:rPr>
                        <a:t>控 制 链</a:t>
                      </a:r>
                      <a:endParaRPr kumimoji="1" lang="zh-CN" altLang="en-US" sz="3200" b="1" i="0" u="none" strike="noStrike" cap="none" normalizeH="0" baseline="0">
                        <a:ln>
                          <a:noFill/>
                        </a:ln>
                        <a:solidFill>
                          <a:srgbClr val="00FFFF"/>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rPr>
                        <a:t>实   参 </a:t>
                      </a:r>
                      <a:endParaRPr kumimoji="1" lang="zh-CN" altLang="en-US" sz="32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algn="l">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algn="l">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algn="l">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algn="l">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algn="l">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anose="05000000000000000000" pitchFamily="2" charset="2"/>
                        <a:buNone/>
                      </a:pPr>
                      <a:r>
                        <a:rPr kumimoji="1" lang="zh-CN" altLang="en-US" sz="3200" b="1" i="0" u="none" strike="noStrike" cap="none" normalizeH="0" baseline="0" dirty="0">
                          <a:ln>
                            <a:noFill/>
                          </a:ln>
                          <a:solidFill>
                            <a:srgbClr val="00FFFF"/>
                          </a:solidFill>
                          <a:effectLst/>
                          <a:latin typeface="Arial" panose="020B0604020202020204" pitchFamily="34" charset="0"/>
                          <a:ea typeface="宋体" panose="02010600030101010101" pitchFamily="2" charset="-122"/>
                        </a:rPr>
                        <a:t>返回地址 </a:t>
                      </a:r>
                      <a:r>
                        <a:rPr kumimoji="1" lang="en-US" altLang="zh-CN" sz="3200" b="1" i="0" u="none" strike="noStrike" cap="none" normalizeH="0" baseline="0" dirty="0">
                          <a:ln>
                            <a:noFill/>
                          </a:ln>
                          <a:solidFill>
                            <a:srgbClr val="00FFFF"/>
                          </a:solidFill>
                          <a:effectLst/>
                          <a:latin typeface="Arial" panose="020B0604020202020204" pitchFamily="34" charset="0"/>
                          <a:ea typeface="宋体" panose="02010600030101010101" pitchFamily="2" charset="-122"/>
                        </a:rPr>
                        <a:t>RA</a:t>
                      </a:r>
                      <a:endParaRPr kumimoji="1" lang="zh-CN" altLang="en-US" sz="3200" b="1" i="0" u="none" strike="noStrike" cap="none" normalizeH="0" baseline="0" dirty="0">
                        <a:ln>
                          <a:noFill/>
                        </a:ln>
                        <a:solidFill>
                          <a:srgbClr val="00FFFF"/>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3913" name="Text Box 1049"/>
          <p:cNvSpPr txBox="1">
            <a:spLocks noChangeArrowheads="1"/>
          </p:cNvSpPr>
          <p:nvPr/>
        </p:nvSpPr>
        <p:spPr bwMode="auto">
          <a:xfrm>
            <a:off x="514350" y="1528870"/>
            <a:ext cx="3638550" cy="5835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3200" dirty="0"/>
              <a:t>AR</a:t>
            </a:r>
            <a:r>
              <a:rPr lang="zh-CN" altLang="en-US" sz="3200" dirty="0"/>
              <a:t>（活动记录）</a:t>
            </a:r>
            <a:endParaRPr lang="en-US" altLang="zh-CN" sz="3200" dirty="0"/>
          </a:p>
        </p:txBody>
      </p:sp>
      <p:grpSp>
        <p:nvGrpSpPr>
          <p:cNvPr id="934023" name="Group 1159"/>
          <p:cNvGrpSpPr/>
          <p:nvPr/>
        </p:nvGrpSpPr>
        <p:grpSpPr bwMode="auto">
          <a:xfrm>
            <a:off x="3657600" y="1341548"/>
            <a:ext cx="4953000" cy="2509840"/>
            <a:chOff x="2568" y="374"/>
            <a:chExt cx="3120" cy="1581"/>
          </a:xfrm>
        </p:grpSpPr>
        <p:sp>
          <p:nvSpPr>
            <p:cNvPr id="933916" name="Line 1052"/>
            <p:cNvSpPr>
              <a:spLocks noChangeShapeType="1"/>
            </p:cNvSpPr>
            <p:nvPr/>
          </p:nvSpPr>
          <p:spPr bwMode="auto">
            <a:xfrm>
              <a:off x="2568" y="1800"/>
              <a:ext cx="66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3917" name="Text Box 1053"/>
            <p:cNvSpPr txBox="1">
              <a:spLocks noChangeArrowheads="1"/>
            </p:cNvSpPr>
            <p:nvPr/>
          </p:nvSpPr>
          <p:spPr bwMode="auto">
            <a:xfrm>
              <a:off x="3276" y="1590"/>
              <a:ext cx="912" cy="3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3200" dirty="0"/>
                <a:t>SL</a:t>
              </a:r>
              <a:endParaRPr lang="en-US" altLang="zh-CN" sz="3200" dirty="0"/>
            </a:p>
          </p:txBody>
        </p:sp>
        <p:sp>
          <p:nvSpPr>
            <p:cNvPr id="934018" name="Text Box 1154"/>
            <p:cNvSpPr txBox="1">
              <a:spLocks noChangeArrowheads="1"/>
            </p:cNvSpPr>
            <p:nvPr/>
          </p:nvSpPr>
          <p:spPr bwMode="auto">
            <a:xfrm>
              <a:off x="3240" y="374"/>
              <a:ext cx="2448" cy="1190"/>
            </a:xfrm>
            <a:prstGeom prst="rect">
              <a:avLst/>
            </a:prstGeom>
            <a:noFill/>
            <a:ln w="38100">
              <a:solidFill>
                <a:srgbClr val="99FFCC"/>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800" dirty="0">
                  <a:solidFill>
                    <a:srgbClr val="00FFFF"/>
                  </a:solidFill>
                </a:rPr>
                <a:t>SL</a:t>
              </a:r>
              <a:r>
                <a:rPr lang="en-US" altLang="zh-CN" sz="2800" dirty="0">
                  <a:solidFill>
                    <a:srgbClr val="FFFF00"/>
                  </a:solidFill>
                </a:rPr>
                <a:t>：</a:t>
              </a:r>
              <a:r>
                <a:rPr lang="zh-CN" altLang="en-US" sz="2800" dirty="0">
                  <a:solidFill>
                    <a:srgbClr val="FFFF00"/>
                  </a:solidFill>
                  <a:latin typeface="宋体" panose="02010600030101010101" pitchFamily="2" charset="-122"/>
                </a:rPr>
                <a:t>存取链。静态链，</a:t>
              </a:r>
              <a:r>
                <a:rPr lang="zh-CN" altLang="en-US" sz="2800" dirty="0">
                  <a:latin typeface="宋体" panose="02010600030101010101" pitchFamily="2" charset="-122"/>
                </a:rPr>
                <a:t>指向定义该过程的直接外层过程运行时的</a:t>
              </a:r>
              <a:r>
                <a:rPr lang="zh-CN" altLang="en-US" sz="2800" dirty="0">
                  <a:solidFill>
                    <a:srgbClr val="00FF00"/>
                  </a:solidFill>
                  <a:latin typeface="宋体" panose="02010600030101010101" pitchFamily="2" charset="-122"/>
                </a:rPr>
                <a:t>最新活动记录</a:t>
              </a:r>
              <a:r>
                <a:rPr lang="zh-CN" altLang="en-US" sz="2800" dirty="0">
                  <a:latin typeface="宋体" panose="02010600030101010101" pitchFamily="2" charset="-122"/>
                </a:rPr>
                <a:t>的基地址。</a:t>
              </a:r>
              <a:endParaRPr lang="zh-CN" altLang="en-US" sz="2800" dirty="0">
                <a:latin typeface="宋体" panose="02010600030101010101" pitchFamily="2" charset="-122"/>
              </a:endParaRPr>
            </a:p>
          </p:txBody>
        </p:sp>
      </p:grpSp>
      <p:grpSp>
        <p:nvGrpSpPr>
          <p:cNvPr id="934045" name="Group 1181"/>
          <p:cNvGrpSpPr/>
          <p:nvPr/>
        </p:nvGrpSpPr>
        <p:grpSpPr bwMode="auto">
          <a:xfrm>
            <a:off x="3657600" y="3900597"/>
            <a:ext cx="4953001" cy="2559051"/>
            <a:chOff x="2568" y="1962"/>
            <a:chExt cx="3120" cy="1612"/>
          </a:xfrm>
        </p:grpSpPr>
        <p:sp>
          <p:nvSpPr>
            <p:cNvPr id="933914" name="Line 1050"/>
            <p:cNvSpPr>
              <a:spLocks noChangeShapeType="1"/>
            </p:cNvSpPr>
            <p:nvPr/>
          </p:nvSpPr>
          <p:spPr bwMode="auto">
            <a:xfrm>
              <a:off x="2568" y="2172"/>
              <a:ext cx="66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3915" name="Text Box 1051"/>
            <p:cNvSpPr txBox="1">
              <a:spLocks noChangeArrowheads="1"/>
            </p:cNvSpPr>
            <p:nvPr/>
          </p:nvSpPr>
          <p:spPr bwMode="auto">
            <a:xfrm>
              <a:off x="3262" y="1962"/>
              <a:ext cx="1550" cy="36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3200" dirty="0"/>
                <a:t>DL</a:t>
              </a:r>
              <a:r>
                <a:rPr lang="zh-CN" altLang="en-US" sz="3200" dirty="0"/>
                <a:t>（老</a:t>
              </a:r>
              <a:r>
                <a:rPr lang="en-US" altLang="zh-CN" sz="3200" dirty="0"/>
                <a:t>SP</a:t>
              </a:r>
              <a:r>
                <a:rPr lang="zh-CN" altLang="en-US" sz="3200" dirty="0"/>
                <a:t>）</a:t>
              </a:r>
              <a:endParaRPr lang="en-US" altLang="zh-CN" sz="3200" dirty="0"/>
            </a:p>
          </p:txBody>
        </p:sp>
        <p:sp>
          <p:nvSpPr>
            <p:cNvPr id="934020" name="Text Box 1156"/>
            <p:cNvSpPr txBox="1">
              <a:spLocks noChangeArrowheads="1"/>
            </p:cNvSpPr>
            <p:nvPr/>
          </p:nvSpPr>
          <p:spPr bwMode="auto">
            <a:xfrm>
              <a:off x="3241" y="2313"/>
              <a:ext cx="2447" cy="1261"/>
            </a:xfrm>
            <a:prstGeom prst="rect">
              <a:avLst/>
            </a:prstGeom>
            <a:noFill/>
            <a:ln w="38100">
              <a:solidFill>
                <a:srgbClr val="99FFCC"/>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72000" rIns="72000" bIns="72000" anchor="ctr">
              <a:spAutoFit/>
            </a:bodyPr>
            <a:lstStyle/>
            <a:p>
              <a:pPr algn="just">
                <a:lnSpc>
                  <a:spcPct val="110000"/>
                </a:lnSpc>
                <a:spcBef>
                  <a:spcPct val="0"/>
                </a:spcBef>
              </a:pPr>
              <a:r>
                <a:rPr lang="en-US" altLang="zh-CN" sz="2800" dirty="0">
                  <a:solidFill>
                    <a:srgbClr val="FFFF00"/>
                  </a:solidFill>
                </a:rPr>
                <a:t>DL：</a:t>
              </a:r>
              <a:r>
                <a:rPr lang="zh-CN" altLang="en-US" sz="2800" dirty="0">
                  <a:solidFill>
                    <a:srgbClr val="FFFF00"/>
                  </a:solidFill>
                  <a:latin typeface="宋体" panose="02010600030101010101" pitchFamily="2" charset="-122"/>
                </a:rPr>
                <a:t>控制链。动态链，</a:t>
              </a:r>
              <a:r>
                <a:rPr kumimoji="0" lang="zh-CN" altLang="en-US" sz="2800" dirty="0">
                  <a:latin typeface="宋体" panose="02010600030101010101" pitchFamily="2" charset="-122"/>
                </a:rPr>
                <a:t>指向</a:t>
              </a:r>
              <a:r>
                <a:rPr kumimoji="0" lang="zh-CN" altLang="en-US" sz="2800" dirty="0">
                  <a:solidFill>
                    <a:srgbClr val="00FF00"/>
                  </a:solidFill>
                  <a:latin typeface="宋体" panose="02010600030101010101" pitchFamily="2" charset="-122"/>
                </a:rPr>
                <a:t>调用该过程前</a:t>
              </a:r>
              <a:r>
                <a:rPr kumimoji="0" lang="zh-CN" altLang="en-US" sz="2800" dirty="0">
                  <a:latin typeface="宋体" panose="02010600030101010101" pitchFamily="2" charset="-122"/>
                </a:rPr>
                <a:t>正在运行过程的</a:t>
              </a:r>
              <a:r>
                <a:rPr lang="zh-CN" altLang="en-US" sz="2800" dirty="0">
                  <a:latin typeface="宋体" panose="02010600030101010101" pitchFamily="2" charset="-122"/>
                </a:rPr>
                <a:t>活动记录的</a:t>
              </a:r>
              <a:r>
                <a:rPr kumimoji="0" lang="zh-CN" altLang="en-US" sz="2800" dirty="0">
                  <a:latin typeface="宋体" panose="02010600030101010101" pitchFamily="2" charset="-122"/>
                </a:rPr>
                <a:t>基地址。</a:t>
              </a:r>
              <a:r>
                <a:rPr lang="zh-CN" altLang="en-US" sz="2800" dirty="0"/>
                <a:t> </a:t>
              </a:r>
              <a:endParaRPr lang="zh-CN" altLang="en-US" sz="2800" dirty="0"/>
            </a:p>
          </p:txBody>
        </p:sp>
      </p:grpSp>
      <p:sp>
        <p:nvSpPr>
          <p:cNvPr id="934046" name="Text Box 118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latin typeface="华文新魏" panose="02010800040101010101" pitchFamily="2" charset="-122"/>
                <a:ea typeface="华文新魏" panose="02010800040101010101" pitchFamily="2" charset="-122"/>
              </a:rPr>
              <a:t>7</a:t>
            </a:r>
            <a:r>
              <a:rPr lang="en-US" altLang="zh-CN" sz="2000" u="sng" dirty="0">
                <a:solidFill>
                  <a:srgbClr val="A25100"/>
                </a:solidFill>
                <a:ea typeface="华文新魏" panose="02010800040101010101" pitchFamily="2" charset="-122"/>
              </a:rPr>
              <a:t>.3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2" name="矩形 1"/>
          <p:cNvSpPr/>
          <p:nvPr/>
        </p:nvSpPr>
        <p:spPr>
          <a:xfrm>
            <a:off x="228423" y="575950"/>
            <a:ext cx="1882247" cy="584775"/>
          </a:xfrm>
          <a:prstGeom prst="rect">
            <a:avLst/>
          </a:prstGeom>
        </p:spPr>
        <p:txBody>
          <a:bodyPr wrap="none">
            <a:spAutoFit/>
          </a:bodyPr>
          <a:lstStyle/>
          <a:p>
            <a:pPr marL="457200" indent="-457200">
              <a:buClr>
                <a:srgbClr val="FFFF00"/>
              </a:buClr>
              <a:buSzPct val="75000"/>
              <a:buFont typeface="Wingdings" panose="05000000000000000000" pitchFamily="2" charset="2"/>
              <a:buChar char="l"/>
            </a:pPr>
            <a:r>
              <a:rPr lang="zh-CN" altLang="en-US" sz="3200" dirty="0">
                <a:solidFill>
                  <a:srgbClr val="FFFF00"/>
                </a:solidFill>
              </a:rPr>
              <a:t>静态链</a:t>
            </a:r>
            <a:endParaRPr lang="zh-CN" altLang="en-US" sz="3200" dirty="0">
              <a:solidFill>
                <a:srgbClr val="FFFF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4023"/>
                                        </p:tgtEl>
                                        <p:attrNameLst>
                                          <p:attrName>style.visibility</p:attrName>
                                        </p:attrNameLst>
                                      </p:cBhvr>
                                      <p:to>
                                        <p:strVal val="visible"/>
                                      </p:to>
                                    </p:set>
                                    <p:animEffect transition="in" filter="wipe(left)">
                                      <p:cBhvr>
                                        <p:cTn id="7" dur="500"/>
                                        <p:tgtEl>
                                          <p:spTgt spid="9340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4045"/>
                                        </p:tgtEl>
                                        <p:attrNameLst>
                                          <p:attrName>style.visibility</p:attrName>
                                        </p:attrNameLst>
                                      </p:cBhvr>
                                      <p:to>
                                        <p:strVal val="visible"/>
                                      </p:to>
                                    </p:set>
                                    <p:animEffect transition="in" filter="wipe(left)">
                                      <p:cBhvr>
                                        <p:cTn id="12" dur="500"/>
                                        <p:tgtEl>
                                          <p:spTgt spid="93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46" name="Rectangle 30"/>
          <p:cNvSpPr>
            <a:spLocks noChangeArrowheads="1"/>
          </p:cNvSpPr>
          <p:nvPr/>
        </p:nvSpPr>
        <p:spPr bwMode="auto">
          <a:xfrm>
            <a:off x="406400" y="766763"/>
            <a:ext cx="8178800" cy="698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66FFFF"/>
              </a:buClr>
              <a:buSzPct val="140000"/>
              <a:buFont typeface="Wingdings" panose="05000000000000000000" pitchFamily="2" charset="2"/>
              <a:buChar char="§"/>
            </a:pPr>
            <a:r>
              <a:rPr lang="en-US" altLang="zh-CN" sz="3200" dirty="0">
                <a:solidFill>
                  <a:srgbClr val="FFFF00"/>
                </a:solidFill>
              </a:rPr>
              <a:t>Main</a:t>
            </a:r>
            <a:r>
              <a:rPr lang="zh-CN" altLang="en-US" sz="3200" dirty="0">
                <a:solidFill>
                  <a:srgbClr val="FFFF00"/>
                </a:solidFill>
              </a:rPr>
              <a:t>调用过程</a:t>
            </a:r>
            <a:r>
              <a:rPr lang="en-US" altLang="zh-CN" sz="3200" dirty="0">
                <a:solidFill>
                  <a:srgbClr val="FFFF00"/>
                </a:solidFill>
              </a:rPr>
              <a:t>P</a:t>
            </a:r>
            <a:endParaRPr lang="en-US" altLang="zh-CN" sz="3200" dirty="0">
              <a:solidFill>
                <a:srgbClr val="FFFF00"/>
              </a:solidFill>
            </a:endParaRPr>
          </a:p>
        </p:txBody>
      </p:sp>
      <p:sp>
        <p:nvSpPr>
          <p:cNvPr id="982047" name="Text Box 31"/>
          <p:cNvSpPr txBox="1">
            <a:spLocks noChangeArrowheads="1"/>
          </p:cNvSpPr>
          <p:nvPr/>
        </p:nvSpPr>
        <p:spPr bwMode="auto">
          <a:xfrm>
            <a:off x="4343400" y="3322638"/>
            <a:ext cx="16002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l" eaLnBrk="1" hangingPunct="1">
              <a:lnSpc>
                <a:spcPct val="95000"/>
              </a:lnSpc>
              <a:buClr>
                <a:schemeClr val="accent2"/>
              </a:buClr>
            </a:pPr>
            <a:r>
              <a:rPr lang="zh-CN" altLang="en-US" dirty="0">
                <a:solidFill>
                  <a:srgbClr val="CC0000"/>
                </a:solidFill>
                <a:latin typeface="宋体" panose="02010600030101010101" pitchFamily="2" charset="-122"/>
              </a:rPr>
              <a:t>  </a:t>
            </a:r>
            <a:r>
              <a:rPr lang="en-US" altLang="zh-CN" sz="2800" dirty="0">
                <a:solidFill>
                  <a:srgbClr val="FFFF00"/>
                </a:solidFill>
              </a:rPr>
              <a:t>RA</a:t>
            </a:r>
            <a:endParaRPr lang="en-US" altLang="zh-CN" sz="2800" dirty="0">
              <a:solidFill>
                <a:srgbClr val="FFFF00"/>
              </a:solidFill>
            </a:endParaRPr>
          </a:p>
          <a:p>
            <a:pPr algn="l" eaLnBrk="1" hangingPunct="1">
              <a:lnSpc>
                <a:spcPct val="95000"/>
              </a:lnSpc>
              <a:buClr>
                <a:schemeClr val="accent2"/>
              </a:buClr>
            </a:pPr>
            <a:r>
              <a:rPr lang="en-US" altLang="zh-CN" sz="2800" dirty="0">
                <a:solidFill>
                  <a:srgbClr val="FFFF00"/>
                </a:solidFill>
              </a:rPr>
              <a:t>   DL</a:t>
            </a:r>
            <a:endParaRPr lang="en-US" altLang="zh-CN" sz="2800" dirty="0">
              <a:solidFill>
                <a:srgbClr val="FFFF00"/>
              </a:solidFill>
            </a:endParaRPr>
          </a:p>
          <a:p>
            <a:pPr algn="l" eaLnBrk="1" hangingPunct="1">
              <a:lnSpc>
                <a:spcPct val="95000"/>
              </a:lnSpc>
              <a:buClr>
                <a:schemeClr val="accent2"/>
              </a:buClr>
            </a:pPr>
            <a:r>
              <a:rPr lang="en-US" altLang="zh-CN" sz="2800" dirty="0">
                <a:solidFill>
                  <a:srgbClr val="FFFF00"/>
                </a:solidFill>
              </a:rPr>
              <a:t>   SL</a:t>
            </a:r>
            <a:endParaRPr lang="en-US" altLang="zh-CN" sz="2800" dirty="0">
              <a:solidFill>
                <a:srgbClr val="FFFF00"/>
              </a:solidFill>
            </a:endParaRPr>
          </a:p>
        </p:txBody>
      </p:sp>
      <p:sp>
        <p:nvSpPr>
          <p:cNvPr id="982048" name="Rectangle 32"/>
          <p:cNvSpPr>
            <a:spLocks noChangeArrowheads="1"/>
          </p:cNvSpPr>
          <p:nvPr/>
        </p:nvSpPr>
        <p:spPr bwMode="auto">
          <a:xfrm>
            <a:off x="4191000" y="1646238"/>
            <a:ext cx="1828800" cy="3124200"/>
          </a:xfrm>
          <a:prstGeom prst="rect">
            <a:avLst/>
          </a:prstGeom>
          <a:noFill/>
          <a:ln w="38100">
            <a:solidFill>
              <a:srgbClr val="99FF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982049" name="Line 33"/>
          <p:cNvSpPr>
            <a:spLocks noChangeShapeType="1"/>
          </p:cNvSpPr>
          <p:nvPr/>
        </p:nvSpPr>
        <p:spPr bwMode="auto">
          <a:xfrm>
            <a:off x="4191000" y="4313238"/>
            <a:ext cx="1828800" cy="0"/>
          </a:xfrm>
          <a:prstGeom prst="line">
            <a:avLst/>
          </a:prstGeom>
          <a:noFill/>
          <a:ln w="38100">
            <a:solidFill>
              <a:srgbClr val="99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982050" name="Line 34"/>
          <p:cNvSpPr>
            <a:spLocks noChangeShapeType="1"/>
          </p:cNvSpPr>
          <p:nvPr/>
        </p:nvSpPr>
        <p:spPr bwMode="auto">
          <a:xfrm>
            <a:off x="4191000" y="3398838"/>
            <a:ext cx="1828800" cy="0"/>
          </a:xfrm>
          <a:prstGeom prst="line">
            <a:avLst/>
          </a:prstGeom>
          <a:noFill/>
          <a:ln w="38100">
            <a:solidFill>
              <a:srgbClr val="99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982051" name="Line 35"/>
          <p:cNvSpPr>
            <a:spLocks noChangeShapeType="1"/>
          </p:cNvSpPr>
          <p:nvPr/>
        </p:nvSpPr>
        <p:spPr bwMode="auto">
          <a:xfrm>
            <a:off x="4191000" y="3843338"/>
            <a:ext cx="1828800" cy="0"/>
          </a:xfrm>
          <a:prstGeom prst="line">
            <a:avLst/>
          </a:prstGeom>
          <a:noFill/>
          <a:ln w="38100">
            <a:solidFill>
              <a:srgbClr val="99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982052" name="Text Box 36"/>
          <p:cNvSpPr txBox="1">
            <a:spLocks noChangeArrowheads="1"/>
          </p:cNvSpPr>
          <p:nvPr/>
        </p:nvSpPr>
        <p:spPr bwMode="auto">
          <a:xfrm>
            <a:off x="3691270" y="4274510"/>
            <a:ext cx="52159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l" eaLnBrk="1" hangingPunct="1">
              <a:buClr>
                <a:schemeClr val="accent2"/>
              </a:buClr>
            </a:pPr>
            <a:r>
              <a:rPr lang="en-US" altLang="zh-CN" sz="2800" dirty="0" err="1"/>
              <a:t>sp</a:t>
            </a:r>
            <a:endParaRPr lang="en-US" altLang="zh-CN" sz="2800" dirty="0"/>
          </a:p>
        </p:txBody>
      </p:sp>
      <p:sp>
        <p:nvSpPr>
          <p:cNvPr id="982053" name="Text Box 37"/>
          <p:cNvSpPr txBox="1">
            <a:spLocks noChangeArrowheads="1"/>
          </p:cNvSpPr>
          <p:nvPr/>
        </p:nvSpPr>
        <p:spPr bwMode="auto">
          <a:xfrm rot="5400000">
            <a:off x="4510088" y="2132013"/>
            <a:ext cx="820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l" eaLnBrk="1" hangingPunct="1">
              <a:buClr>
                <a:schemeClr val="accent2"/>
              </a:buClr>
            </a:pPr>
            <a:r>
              <a:rPr lang="en-US" altLang="zh-CN" sz="3200" b="0">
                <a:solidFill>
                  <a:srgbClr val="FFFF00"/>
                </a:solidFill>
                <a:latin typeface="Tahoma" panose="020B0604030504040204" pitchFamily="34" charset="0"/>
              </a:rPr>
              <a:t>… </a:t>
            </a:r>
            <a:endParaRPr lang="en-US" altLang="zh-CN" sz="3200" b="0">
              <a:solidFill>
                <a:srgbClr val="FFFF00"/>
              </a:solidFill>
              <a:latin typeface="Tahoma" panose="020B0604030504040204" pitchFamily="34" charset="0"/>
            </a:endParaRPr>
          </a:p>
        </p:txBody>
      </p:sp>
      <p:sp>
        <p:nvSpPr>
          <p:cNvPr id="982054" name="Text Box 38"/>
          <p:cNvSpPr txBox="1">
            <a:spLocks noChangeArrowheads="1"/>
          </p:cNvSpPr>
          <p:nvPr/>
        </p:nvSpPr>
        <p:spPr bwMode="auto">
          <a:xfrm>
            <a:off x="3491025" y="1581150"/>
            <a:ext cx="70594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l" eaLnBrk="1" hangingPunct="1">
              <a:buClr>
                <a:schemeClr val="accent2"/>
              </a:buClr>
            </a:pPr>
            <a:r>
              <a:rPr lang="en-US" altLang="zh-CN" sz="3200" b="0" dirty="0"/>
              <a:t>top</a:t>
            </a:r>
            <a:endParaRPr lang="en-US" altLang="zh-CN" sz="3200" b="0" dirty="0"/>
          </a:p>
        </p:txBody>
      </p:sp>
      <p:sp>
        <p:nvSpPr>
          <p:cNvPr id="982055" name="Rectangle 39"/>
          <p:cNvSpPr>
            <a:spLocks noChangeArrowheads="1"/>
          </p:cNvSpPr>
          <p:nvPr/>
        </p:nvSpPr>
        <p:spPr bwMode="auto">
          <a:xfrm>
            <a:off x="4191000" y="4770438"/>
            <a:ext cx="1828800" cy="1143000"/>
          </a:xfrm>
          <a:prstGeom prst="rect">
            <a:avLst/>
          </a:prstGeom>
          <a:noFill/>
          <a:ln w="38100">
            <a:solidFill>
              <a:srgbClr val="99FF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982056" name="Text Box 40"/>
          <p:cNvSpPr txBox="1">
            <a:spLocks noChangeArrowheads="1"/>
          </p:cNvSpPr>
          <p:nvPr/>
        </p:nvSpPr>
        <p:spPr bwMode="auto">
          <a:xfrm>
            <a:off x="3482755" y="4654550"/>
            <a:ext cx="70594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l" eaLnBrk="1" hangingPunct="1">
              <a:buClr>
                <a:schemeClr val="accent2"/>
              </a:buClr>
            </a:pPr>
            <a:r>
              <a:rPr lang="en-US" altLang="zh-CN" sz="3200" b="0" dirty="0">
                <a:solidFill>
                  <a:srgbClr val="FFFF00"/>
                </a:solidFill>
              </a:rPr>
              <a:t>top</a:t>
            </a:r>
            <a:endParaRPr lang="en-US" altLang="zh-CN" sz="3200" b="0" dirty="0">
              <a:solidFill>
                <a:srgbClr val="FFFF00"/>
              </a:solidFill>
            </a:endParaRPr>
          </a:p>
        </p:txBody>
      </p:sp>
      <p:sp>
        <p:nvSpPr>
          <p:cNvPr id="982057" name="Line 41"/>
          <p:cNvSpPr>
            <a:spLocks noChangeShapeType="1"/>
          </p:cNvSpPr>
          <p:nvPr/>
        </p:nvSpPr>
        <p:spPr bwMode="auto">
          <a:xfrm>
            <a:off x="3536950" y="4770438"/>
            <a:ext cx="654050" cy="0"/>
          </a:xfrm>
          <a:prstGeom prst="line">
            <a:avLst/>
          </a:prstGeom>
          <a:noFill/>
          <a:ln w="38100">
            <a:solidFill>
              <a:srgbClr val="99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982058" name="AutoShape 42"/>
          <p:cNvSpPr/>
          <p:nvPr/>
        </p:nvSpPr>
        <p:spPr bwMode="auto">
          <a:xfrm>
            <a:off x="6053470" y="1646238"/>
            <a:ext cx="152400" cy="3048000"/>
          </a:xfrm>
          <a:prstGeom prst="rightBracket">
            <a:avLst>
              <a:gd name="adj" fmla="val 166667"/>
            </a:avLst>
          </a:prstGeom>
          <a:noFill/>
          <a:ln w="12700">
            <a:solidFill>
              <a:srgbClr val="66FF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982059" name="Text Box 43"/>
          <p:cNvSpPr txBox="1">
            <a:spLocks noChangeArrowheads="1"/>
          </p:cNvSpPr>
          <p:nvPr/>
        </p:nvSpPr>
        <p:spPr bwMode="auto">
          <a:xfrm>
            <a:off x="6437313" y="2884488"/>
            <a:ext cx="40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l" eaLnBrk="1" hangingPunct="1">
              <a:buClr>
                <a:schemeClr val="accent2"/>
              </a:buClr>
            </a:pPr>
            <a:r>
              <a:rPr lang="en-US" altLang="zh-CN" sz="3200" b="0"/>
              <a:t>P</a:t>
            </a:r>
            <a:endParaRPr lang="en-US" altLang="zh-CN" sz="3200" b="0"/>
          </a:p>
        </p:txBody>
      </p:sp>
      <p:sp>
        <p:nvSpPr>
          <p:cNvPr id="982060" name="Text Box 44"/>
          <p:cNvSpPr txBox="1">
            <a:spLocks noChangeArrowheads="1"/>
          </p:cNvSpPr>
          <p:nvPr/>
        </p:nvSpPr>
        <p:spPr bwMode="auto">
          <a:xfrm>
            <a:off x="6606360" y="4946356"/>
            <a:ext cx="542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l" eaLnBrk="1" hangingPunct="1">
              <a:buClr>
                <a:schemeClr val="accent2"/>
              </a:buClr>
            </a:pPr>
            <a:r>
              <a:rPr lang="en-US" altLang="zh-CN" sz="3200" b="0" dirty="0"/>
              <a:t>M</a:t>
            </a:r>
            <a:endParaRPr lang="en-US" altLang="zh-CN" sz="3200" b="0" dirty="0"/>
          </a:p>
        </p:txBody>
      </p:sp>
      <p:sp>
        <p:nvSpPr>
          <p:cNvPr id="982061" name="Text Box 45"/>
          <p:cNvSpPr txBox="1">
            <a:spLocks noChangeArrowheads="1"/>
          </p:cNvSpPr>
          <p:nvPr/>
        </p:nvSpPr>
        <p:spPr bwMode="auto">
          <a:xfrm>
            <a:off x="3641135" y="5457825"/>
            <a:ext cx="521594"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lgn="l" eaLnBrk="1" hangingPunct="1">
              <a:buClr>
                <a:schemeClr val="accent2"/>
              </a:buClr>
            </a:pPr>
            <a:r>
              <a:rPr lang="en-US" altLang="zh-CN" sz="2800" dirty="0" err="1">
                <a:solidFill>
                  <a:srgbClr val="FFFF00"/>
                </a:solidFill>
              </a:rPr>
              <a:t>sp</a:t>
            </a:r>
            <a:endParaRPr lang="en-US" altLang="zh-CN" sz="2800" dirty="0">
              <a:solidFill>
                <a:srgbClr val="FFFF00"/>
              </a:solidFill>
            </a:endParaRPr>
          </a:p>
        </p:txBody>
      </p:sp>
      <p:sp>
        <p:nvSpPr>
          <p:cNvPr id="982062" name="Text Box 46"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latin typeface="华文新魏" panose="02010800040101010101" pitchFamily="2" charset="-122"/>
                <a:ea typeface="华文新魏" panose="02010800040101010101" pitchFamily="2" charset="-122"/>
              </a:rPr>
              <a:t>7</a:t>
            </a:r>
            <a:r>
              <a:rPr lang="en-US" altLang="zh-CN" sz="2000" u="sng" dirty="0">
                <a:solidFill>
                  <a:srgbClr val="A25100"/>
                </a:solidFill>
                <a:ea typeface="华文新魏" panose="02010800040101010101" pitchFamily="2" charset="-122"/>
              </a:rPr>
              <a:t>.3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grpSp>
        <p:nvGrpSpPr>
          <p:cNvPr id="19" name="Group 46"/>
          <p:cNvGrpSpPr/>
          <p:nvPr/>
        </p:nvGrpSpPr>
        <p:grpSpPr bwMode="auto">
          <a:xfrm>
            <a:off x="5815103" y="3793573"/>
            <a:ext cx="1196977" cy="1211263"/>
            <a:chOff x="4373" y="2537"/>
            <a:chExt cx="754" cy="763"/>
          </a:xfrm>
        </p:grpSpPr>
        <p:sp>
          <p:nvSpPr>
            <p:cNvPr id="21" name="Line 35"/>
            <p:cNvSpPr>
              <a:spLocks noChangeShapeType="1"/>
            </p:cNvSpPr>
            <p:nvPr/>
          </p:nvSpPr>
          <p:spPr bwMode="auto">
            <a:xfrm>
              <a:off x="4707" y="2662"/>
              <a:ext cx="0" cy="63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7"/>
            <p:cNvSpPr>
              <a:spLocks noChangeShapeType="1"/>
            </p:cNvSpPr>
            <p:nvPr/>
          </p:nvSpPr>
          <p:spPr bwMode="auto">
            <a:xfrm flipV="1">
              <a:off x="4373" y="2674"/>
              <a:ext cx="336" cy="0"/>
            </a:xfrm>
            <a:prstGeom prst="line">
              <a:avLst/>
            </a:prstGeom>
            <a:noFill/>
            <a:ln w="381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39"/>
            <p:cNvSpPr txBox="1">
              <a:spLocks noChangeArrowheads="1"/>
            </p:cNvSpPr>
            <p:nvPr/>
          </p:nvSpPr>
          <p:spPr bwMode="auto">
            <a:xfrm>
              <a:off x="4734" y="2537"/>
              <a:ext cx="393"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dirty="0"/>
                <a:t>DL</a:t>
              </a:r>
              <a:endParaRPr lang="en-US" altLang="zh-CN" dirty="0"/>
            </a:p>
          </p:txBody>
        </p:sp>
        <p:sp>
          <p:nvSpPr>
            <p:cNvPr id="27" name="Line 42"/>
            <p:cNvSpPr>
              <a:spLocks noChangeShapeType="1"/>
            </p:cNvSpPr>
            <p:nvPr/>
          </p:nvSpPr>
          <p:spPr bwMode="auto">
            <a:xfrm flipH="1" flipV="1">
              <a:off x="4520" y="3300"/>
              <a:ext cx="19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46"/>
          <p:cNvGrpSpPr/>
          <p:nvPr/>
        </p:nvGrpSpPr>
        <p:grpSpPr bwMode="auto">
          <a:xfrm>
            <a:off x="5815731" y="4286211"/>
            <a:ext cx="1370015" cy="1206500"/>
            <a:chOff x="4264" y="2537"/>
            <a:chExt cx="863" cy="760"/>
          </a:xfrm>
        </p:grpSpPr>
        <p:sp>
          <p:nvSpPr>
            <p:cNvPr id="31" name="Line 35"/>
            <p:cNvSpPr>
              <a:spLocks noChangeShapeType="1"/>
            </p:cNvSpPr>
            <p:nvPr/>
          </p:nvSpPr>
          <p:spPr bwMode="auto">
            <a:xfrm>
              <a:off x="4707" y="2662"/>
              <a:ext cx="0" cy="635"/>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7"/>
            <p:cNvSpPr>
              <a:spLocks noChangeShapeType="1"/>
            </p:cNvSpPr>
            <p:nvPr/>
          </p:nvSpPr>
          <p:spPr bwMode="auto">
            <a:xfrm flipV="1">
              <a:off x="4264" y="2674"/>
              <a:ext cx="445" cy="0"/>
            </a:xfrm>
            <a:prstGeom prst="line">
              <a:avLst/>
            </a:prstGeom>
            <a:noFill/>
            <a:ln w="38100">
              <a:solidFill>
                <a:srgbClr val="00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 Box 39"/>
            <p:cNvSpPr txBox="1">
              <a:spLocks noChangeArrowheads="1"/>
            </p:cNvSpPr>
            <p:nvPr/>
          </p:nvSpPr>
          <p:spPr bwMode="auto">
            <a:xfrm>
              <a:off x="4734" y="2537"/>
              <a:ext cx="393" cy="291"/>
            </a:xfrm>
            <a:prstGeom prst="rect">
              <a:avLst/>
            </a:prstGeom>
            <a:noFill/>
            <a:ln w="9525">
              <a:no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dirty="0"/>
                <a:t>SL</a:t>
              </a:r>
              <a:endParaRPr lang="en-US" altLang="zh-CN" dirty="0"/>
            </a:p>
          </p:txBody>
        </p:sp>
        <p:sp>
          <p:nvSpPr>
            <p:cNvPr id="34" name="Line 42"/>
            <p:cNvSpPr>
              <a:spLocks noChangeShapeType="1"/>
            </p:cNvSpPr>
            <p:nvPr/>
          </p:nvSpPr>
          <p:spPr bwMode="auto">
            <a:xfrm flipH="1">
              <a:off x="4411" y="3284"/>
              <a:ext cx="302" cy="0"/>
            </a:xfrm>
            <a:prstGeom prst="line">
              <a:avLst/>
            </a:prstGeom>
            <a:noFill/>
            <a:ln w="38100">
              <a:solidFill>
                <a:srgbClr val="00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92259" name="Rectangle 3"/>
          <p:cNvSpPr>
            <a:spLocks noChangeArrowheads="1"/>
          </p:cNvSpPr>
          <p:nvPr/>
        </p:nvSpPr>
        <p:spPr bwMode="auto">
          <a:xfrm>
            <a:off x="401409" y="666754"/>
            <a:ext cx="8350701" cy="5166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ts val="5000"/>
              </a:lnSpc>
              <a:spcBef>
                <a:spcPts val="0"/>
              </a:spcBef>
              <a:buClr>
                <a:srgbClr val="00FFFF"/>
              </a:buClr>
              <a:buSzPct val="85000"/>
              <a:buFont typeface="Wingdings" panose="05000000000000000000" pitchFamily="2" charset="2"/>
              <a:buChar char="n"/>
            </a:pPr>
            <a:r>
              <a:rPr lang="zh-CN" altLang="en-US" sz="3200" dirty="0">
                <a:solidFill>
                  <a:srgbClr val="FFFF00"/>
                </a:solidFill>
                <a:latin typeface="黑体" panose="02010609060101010101" pitchFamily="49" charset="-122"/>
                <a:ea typeface="黑体" panose="02010609060101010101" pitchFamily="49" charset="-122"/>
              </a:rPr>
              <a:t> 过程、活动、生存期</a:t>
            </a:r>
            <a:endParaRPr lang="zh-CN" altLang="en-US" sz="3200" dirty="0">
              <a:solidFill>
                <a:srgbClr val="FFFF00"/>
              </a:solidFill>
              <a:latin typeface="黑体" panose="02010609060101010101" pitchFamily="49" charset="-122"/>
              <a:ea typeface="黑体" panose="02010609060101010101" pitchFamily="49" charset="-122"/>
            </a:endParaRPr>
          </a:p>
          <a:p>
            <a:pPr algn="just">
              <a:lnSpc>
                <a:spcPts val="5000"/>
              </a:lnSpc>
              <a:spcBef>
                <a:spcPts val="0"/>
              </a:spcBef>
              <a:buClrTx/>
              <a:buFontTx/>
              <a:buNone/>
            </a:pPr>
            <a:r>
              <a:rPr lang="zh-CN" altLang="en-US" sz="3200" dirty="0">
                <a:latin typeface="宋体" panose="02010600030101010101" pitchFamily="2" charset="-122"/>
              </a:rPr>
              <a:t>    </a:t>
            </a:r>
            <a:r>
              <a:rPr lang="zh-CN" altLang="en-US" sz="3200" u="sng" dirty="0">
                <a:solidFill>
                  <a:srgbClr val="FFFF00"/>
                </a:solidFill>
                <a:latin typeface="黑体" panose="02010609060101010101" pitchFamily="49" charset="-122"/>
                <a:ea typeface="黑体" panose="02010609060101010101" pitchFamily="49" charset="-122"/>
              </a:rPr>
              <a:t>过程</a:t>
            </a:r>
            <a:r>
              <a:rPr lang="zh-CN" altLang="en-US" sz="3200" dirty="0">
                <a:solidFill>
                  <a:srgbClr val="FFFF00"/>
                </a:solidFill>
                <a:latin typeface="黑体" panose="02010609060101010101" pitchFamily="49" charset="-122"/>
                <a:ea typeface="黑体" panose="02010609060101010101" pitchFamily="49" charset="-122"/>
              </a:rPr>
              <a:t>（函数）</a:t>
            </a:r>
            <a:r>
              <a:rPr lang="zh-CN" altLang="en-US" sz="3200" dirty="0"/>
              <a:t>的每一次运行称为一次活动</a:t>
            </a:r>
            <a:r>
              <a:rPr lang="en-US" altLang="zh-CN" sz="3200" dirty="0">
                <a:latin typeface="宋体" panose="02010600030101010101" pitchFamily="2" charset="-122"/>
              </a:rPr>
              <a:t>(</a:t>
            </a:r>
            <a:r>
              <a:rPr lang="en-US" altLang="zh-CN" sz="3200" dirty="0"/>
              <a:t>activation</a:t>
            </a:r>
            <a:r>
              <a:rPr lang="en-US" altLang="zh-CN" sz="3200" dirty="0">
                <a:latin typeface="宋体" panose="02010600030101010101" pitchFamily="2" charset="-122"/>
              </a:rPr>
              <a:t>)</a:t>
            </a:r>
            <a:r>
              <a:rPr lang="zh-CN" altLang="en-US" sz="3200" dirty="0"/>
              <a:t>。</a:t>
            </a:r>
            <a:r>
              <a:rPr lang="zh-CN" altLang="en-US" sz="3200" u="sng" dirty="0">
                <a:solidFill>
                  <a:srgbClr val="FFFF00"/>
                </a:solidFill>
                <a:latin typeface="黑体" panose="02010609060101010101" pitchFamily="49" charset="-122"/>
                <a:ea typeface="黑体" panose="02010609060101010101" pitchFamily="49" charset="-122"/>
              </a:rPr>
              <a:t>活动</a:t>
            </a:r>
            <a:r>
              <a:rPr lang="zh-CN" altLang="en-US" sz="3200" dirty="0"/>
              <a:t>是一个</a:t>
            </a:r>
            <a:r>
              <a:rPr lang="zh-CN" altLang="en-US" sz="3200" dirty="0">
                <a:solidFill>
                  <a:srgbClr val="66FFFF"/>
                </a:solidFill>
              </a:rPr>
              <a:t>动态</a:t>
            </a:r>
            <a:r>
              <a:rPr lang="zh-CN" altLang="en-US" sz="3200" dirty="0"/>
              <a:t>的概念，它有有限的</a:t>
            </a:r>
            <a:r>
              <a:rPr lang="zh-CN" altLang="en-US" sz="3200" dirty="0">
                <a:solidFill>
                  <a:srgbClr val="66FFFF"/>
                </a:solidFill>
              </a:rPr>
              <a:t>生存期</a:t>
            </a:r>
            <a:r>
              <a:rPr lang="en-US" altLang="zh-CN" sz="3200" dirty="0">
                <a:latin typeface="宋体" panose="02010600030101010101" pitchFamily="2" charset="-122"/>
              </a:rPr>
              <a:t>(</a:t>
            </a:r>
            <a:r>
              <a:rPr lang="en-US" altLang="zh-CN" sz="3200" dirty="0"/>
              <a:t>life time</a:t>
            </a:r>
            <a:r>
              <a:rPr lang="en-US" altLang="zh-CN" sz="3200" dirty="0">
                <a:latin typeface="宋体" panose="02010600030101010101" pitchFamily="2" charset="-122"/>
              </a:rPr>
              <a:t>)</a:t>
            </a:r>
            <a:r>
              <a:rPr lang="zh-CN" altLang="en-US" sz="3200" dirty="0"/>
              <a:t>。</a:t>
            </a:r>
            <a:endParaRPr lang="zh-CN" altLang="en-US" sz="3200" dirty="0"/>
          </a:p>
          <a:p>
            <a:pPr algn="l">
              <a:lnSpc>
                <a:spcPts val="5000"/>
              </a:lnSpc>
              <a:spcBef>
                <a:spcPts val="0"/>
              </a:spcBef>
              <a:buClrTx/>
              <a:buFontTx/>
              <a:buNone/>
            </a:pPr>
            <a:r>
              <a:rPr lang="zh-CN" altLang="en-US" sz="3200" dirty="0">
                <a:latin typeface="宋体" panose="02010600030101010101" pitchFamily="2" charset="-122"/>
              </a:rPr>
              <a:t>    </a:t>
            </a:r>
            <a:r>
              <a:rPr lang="zh-CN" altLang="en-US" sz="3200" dirty="0">
                <a:solidFill>
                  <a:srgbClr val="FFFF00"/>
                </a:solidFill>
                <a:latin typeface="黑体" panose="02010609060101010101" pitchFamily="49" charset="-122"/>
                <a:ea typeface="黑体" panose="02010609060101010101" pitchFamily="49" charset="-122"/>
              </a:rPr>
              <a:t>活动的生存期</a:t>
            </a:r>
            <a:r>
              <a:rPr lang="zh-CN" altLang="en-US" sz="3200" dirty="0">
                <a:latin typeface="宋体" panose="02010600030101010101" pitchFamily="2" charset="-122"/>
              </a:rPr>
              <a:t>是指从进入活动的</a:t>
            </a:r>
            <a:r>
              <a:rPr lang="zh-CN" altLang="en-US" sz="3200" dirty="0">
                <a:solidFill>
                  <a:srgbClr val="00FF00"/>
                </a:solidFill>
                <a:latin typeface="宋体" panose="02010600030101010101" pitchFamily="2" charset="-122"/>
              </a:rPr>
              <a:t>第一条指令</a:t>
            </a:r>
            <a:r>
              <a:rPr lang="zh-CN" altLang="en-US" sz="3200" dirty="0">
                <a:latin typeface="宋体" panose="02010600030101010101" pitchFamily="2" charset="-122"/>
              </a:rPr>
              <a:t>执行到离开此活动前的</a:t>
            </a:r>
            <a:r>
              <a:rPr lang="zh-CN" altLang="en-US" sz="3200" dirty="0">
                <a:solidFill>
                  <a:srgbClr val="00FF00"/>
                </a:solidFill>
                <a:latin typeface="宋体" panose="02010600030101010101" pitchFamily="2" charset="-122"/>
              </a:rPr>
              <a:t>最后一条指令</a:t>
            </a:r>
            <a:r>
              <a:rPr lang="zh-CN" altLang="en-US" sz="3200" dirty="0">
                <a:latin typeface="宋体" panose="02010600030101010101" pitchFamily="2" charset="-122"/>
              </a:rPr>
              <a:t>执行的时间段，其中包括调用其它过程时其它活动的生存期。</a:t>
            </a:r>
            <a:endParaRPr lang="zh-CN" altLang="en-US" sz="3200" b="0" dirty="0">
              <a:latin typeface="华文楷体" panose="02010600040101010101" pitchFamily="2" charset="-122"/>
              <a:ea typeface="华文楷体" panose="0201060004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2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2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ChangeArrowheads="1"/>
          </p:cNvSpPr>
          <p:nvPr/>
        </p:nvSpPr>
        <p:spPr bwMode="auto">
          <a:xfrm>
            <a:off x="556808" y="303213"/>
            <a:ext cx="41197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dirty="0">
                <a:solidFill>
                  <a:srgbClr val="FFFF99"/>
                </a:solidFill>
              </a:rPr>
              <a:t>例</a:t>
            </a:r>
            <a:endParaRPr lang="en-US" altLang="zh-CN" sz="3200" dirty="0">
              <a:solidFill>
                <a:srgbClr val="FFFF99"/>
              </a:solidFill>
            </a:endParaRPr>
          </a:p>
        </p:txBody>
      </p:sp>
      <p:sp>
        <p:nvSpPr>
          <p:cNvPr id="979971" name="Rectangle 3"/>
          <p:cNvSpPr>
            <a:spLocks noChangeArrowheads="1"/>
          </p:cNvSpPr>
          <p:nvPr/>
        </p:nvSpPr>
        <p:spPr bwMode="auto">
          <a:xfrm>
            <a:off x="1396831" y="258198"/>
            <a:ext cx="3790937" cy="6441179"/>
          </a:xfrm>
          <a:prstGeom prst="rect">
            <a:avLst/>
          </a:prstGeom>
          <a:noFill/>
          <a:ln w="38100">
            <a:solidFill>
              <a:srgbClr val="99FFCC"/>
            </a:solidFill>
            <a:miter lim="800000"/>
          </a:ln>
          <a:extLst>
            <a:ext uri="{909E8E84-426E-40DD-AFC4-6F175D3DCCD1}">
              <a14:hiddenFill xmlns:a14="http://schemas.microsoft.com/office/drawing/2010/main">
                <a:solidFill>
                  <a:srgbClr val="FFFFFF"/>
                </a:solidFill>
              </a14:hiddenFill>
            </a:ext>
          </a:extLst>
        </p:spPr>
        <p:txBody>
          <a:bodyPr wrap="square" lIns="108000" tIns="36000" rIns="36000" bIns="36000">
            <a:noAutofit/>
          </a:bodyPr>
          <a:lstStyle/>
          <a:p>
            <a:pPr algn="l">
              <a:lnSpc>
                <a:spcPts val="2500"/>
              </a:lnSpc>
              <a:spcBef>
                <a:spcPct val="0"/>
              </a:spcBef>
            </a:pPr>
            <a:r>
              <a:rPr lang="en-US" altLang="zh-CN" dirty="0">
                <a:latin typeface="宋体" panose="02010600030101010101" pitchFamily="2" charset="-122"/>
              </a:rPr>
              <a:t>program  main(</a:t>
            </a:r>
            <a:r>
              <a:rPr lang="en-US" altLang="zh-CN" dirty="0" err="1">
                <a:latin typeface="宋体" panose="02010600030101010101" pitchFamily="2" charset="-122"/>
              </a:rPr>
              <a:t>i</a:t>
            </a:r>
            <a:r>
              <a:rPr lang="en-US" altLang="zh-CN" dirty="0">
                <a:latin typeface="宋体" panose="02010600030101010101" pitchFamily="2" charset="-122"/>
              </a:rPr>
              <a:t>, 0) ;</a:t>
            </a:r>
            <a:endParaRPr lang="en-US" altLang="zh-CN" dirty="0">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endParaRPr lang="zh-CN" altLang="en-US" dirty="0">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FFFF00"/>
                </a:solidFill>
                <a:latin typeface="宋体" panose="02010600030101010101" pitchFamily="2" charset="-122"/>
              </a:rPr>
              <a:t>proc  </a:t>
            </a:r>
            <a:r>
              <a:rPr lang="en-US" altLang="zh-CN" dirty="0">
                <a:solidFill>
                  <a:srgbClr val="00FF00"/>
                </a:solidFill>
                <a:latin typeface="宋体" panose="02010600030101010101" pitchFamily="2" charset="-122"/>
              </a:rPr>
              <a:t>R</a:t>
            </a:r>
            <a:r>
              <a:rPr lang="en-US" altLang="zh-CN" dirty="0">
                <a:solidFill>
                  <a:srgbClr val="FFFF00"/>
                </a:solidFill>
                <a:latin typeface="宋体" panose="02010600030101010101" pitchFamily="2" charset="-122"/>
              </a:rPr>
              <a:t>(</a:t>
            </a:r>
            <a:r>
              <a:rPr lang="en-US" altLang="zh-CN" dirty="0" err="1">
                <a:solidFill>
                  <a:srgbClr val="FFFF00"/>
                </a:solidFill>
                <a:latin typeface="宋体" panose="02010600030101010101" pitchFamily="2" charset="-122"/>
              </a:rPr>
              <a:t>c,d</a:t>
            </a:r>
            <a:r>
              <a:rPr lang="en-US" altLang="zh-CN" dirty="0">
                <a:solidFill>
                  <a:srgbClr val="FFFF00"/>
                </a:solidFill>
                <a:latin typeface="宋体" panose="02010600030101010101" pitchFamily="2" charset="-122"/>
              </a:rPr>
              <a:t>) ;</a:t>
            </a:r>
            <a:endParaRPr lang="en-US" altLang="zh-CN" dirty="0">
              <a:solidFill>
                <a:srgbClr val="FFFF00"/>
              </a:solidFill>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r>
              <a:rPr lang="zh-CN" altLang="en-US" dirty="0">
                <a:solidFill>
                  <a:srgbClr val="FFFF00"/>
                </a:solidFill>
                <a:latin typeface="宋体" panose="02010600030101010101" pitchFamily="2" charset="-122"/>
              </a:rPr>
              <a:t>……</a:t>
            </a:r>
            <a:endParaRPr lang="zh-CN" altLang="en-US" dirty="0">
              <a:solidFill>
                <a:srgbClr val="FFFF00"/>
              </a:solidFill>
              <a:latin typeface="宋体" panose="02010600030101010101" pitchFamily="2" charset="-122"/>
            </a:endParaRPr>
          </a:p>
          <a:p>
            <a:pPr algn="l">
              <a:lnSpc>
                <a:spcPts val="2500"/>
              </a:lnSpc>
              <a:spcBef>
                <a:spcPct val="0"/>
              </a:spcBef>
            </a:pPr>
            <a:r>
              <a:rPr lang="en-US" altLang="zh-CN" dirty="0">
                <a:solidFill>
                  <a:srgbClr val="FFFF00"/>
                </a:solidFill>
                <a:latin typeface="宋体" panose="02010600030101010101" pitchFamily="2" charset="-122"/>
              </a:rPr>
              <a:t>     end  /* R */</a:t>
            </a:r>
            <a:endParaRPr lang="en-US" altLang="zh-CN" dirty="0">
              <a:solidFill>
                <a:srgbClr val="FFFF00"/>
              </a:solidFill>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66FFFF"/>
                </a:solidFill>
                <a:latin typeface="宋体" panose="02010600030101010101" pitchFamily="2" charset="-122"/>
              </a:rPr>
              <a:t>proc  P(a);</a:t>
            </a:r>
            <a:endParaRPr lang="en-US" altLang="zh-CN" dirty="0">
              <a:solidFill>
                <a:srgbClr val="66FFFF"/>
              </a:solidFill>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r>
              <a:rPr lang="zh-CN" altLang="en-US" dirty="0">
                <a:solidFill>
                  <a:srgbClr val="66FFFF"/>
                </a:solidFill>
                <a:latin typeface="宋体" panose="02010600030101010101" pitchFamily="2" charset="-122"/>
              </a:rPr>
              <a:t>……</a:t>
            </a:r>
            <a:endParaRPr lang="en-US" altLang="zh-CN" dirty="0">
              <a:solidFill>
                <a:srgbClr val="66FFFF"/>
              </a:solidFill>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FFFF99"/>
                </a:solidFill>
                <a:latin typeface="宋体" panose="02010600030101010101" pitchFamily="2" charset="-122"/>
              </a:rPr>
              <a:t>proc  Q(b);</a:t>
            </a:r>
            <a:endParaRPr lang="zh-CN" altLang="en-US" dirty="0">
              <a:solidFill>
                <a:srgbClr val="FFFF99"/>
              </a:solidFill>
              <a:latin typeface="宋体" panose="02010600030101010101" pitchFamily="2" charset="-122"/>
            </a:endParaRPr>
          </a:p>
          <a:p>
            <a:pPr algn="l">
              <a:lnSpc>
                <a:spcPts val="2500"/>
              </a:lnSpc>
              <a:spcBef>
                <a:spcPct val="0"/>
              </a:spcBef>
            </a:pPr>
            <a:r>
              <a:rPr lang="zh-CN" altLang="en-US" dirty="0">
                <a:solidFill>
                  <a:srgbClr val="FFFF99"/>
                </a:solidFill>
                <a:latin typeface="宋体" panose="02010600030101010101" pitchFamily="2" charset="-122"/>
              </a:rPr>
              <a:t>         ……</a:t>
            </a:r>
            <a:endParaRPr lang="zh-CN" altLang="en-US" dirty="0">
              <a:solidFill>
                <a:srgbClr val="FFFF99"/>
              </a:solidFill>
              <a:latin typeface="宋体" panose="02010600030101010101" pitchFamily="2" charset="-122"/>
            </a:endParaRPr>
          </a:p>
          <a:p>
            <a:pPr algn="l">
              <a:lnSpc>
                <a:spcPts val="2500"/>
              </a:lnSpc>
              <a:spcBef>
                <a:spcPct val="0"/>
              </a:spcBef>
            </a:pPr>
            <a:r>
              <a:rPr lang="en-US" altLang="zh-CN" dirty="0">
                <a:solidFill>
                  <a:srgbClr val="FFFF99"/>
                </a:solidFill>
                <a:latin typeface="宋体" panose="02010600030101010101" pitchFamily="2" charset="-122"/>
              </a:rPr>
              <a:t>         </a:t>
            </a:r>
            <a:r>
              <a:rPr lang="en-US" altLang="zh-CN" dirty="0">
                <a:solidFill>
                  <a:srgbClr val="00FF00"/>
                </a:solidFill>
                <a:latin typeface="宋体" panose="02010600030101010101" pitchFamily="2" charset="-122"/>
              </a:rPr>
              <a:t>R</a:t>
            </a:r>
            <a:r>
              <a:rPr lang="en-US" altLang="zh-CN" dirty="0">
                <a:solidFill>
                  <a:srgbClr val="FFFF99"/>
                </a:solidFill>
                <a:latin typeface="宋体" panose="02010600030101010101" pitchFamily="2" charset="-122"/>
              </a:rPr>
              <a:t>(</a:t>
            </a:r>
            <a:r>
              <a:rPr lang="en-US" altLang="zh-CN" dirty="0" err="1">
                <a:solidFill>
                  <a:srgbClr val="FFFF99"/>
                </a:solidFill>
                <a:latin typeface="宋体" panose="02010600030101010101" pitchFamily="2" charset="-122"/>
              </a:rPr>
              <a:t>x,y</a:t>
            </a:r>
            <a:r>
              <a:rPr lang="en-US" altLang="zh-CN" dirty="0">
                <a:solidFill>
                  <a:srgbClr val="FFFF99"/>
                </a:solidFill>
                <a:latin typeface="宋体" panose="02010600030101010101" pitchFamily="2" charset="-122"/>
              </a:rPr>
              <a:t>);</a:t>
            </a:r>
            <a:endParaRPr lang="zh-CN" altLang="en-US" dirty="0">
              <a:solidFill>
                <a:srgbClr val="FFFF99"/>
              </a:solidFill>
              <a:latin typeface="宋体" panose="02010600030101010101" pitchFamily="2" charset="-122"/>
            </a:endParaRPr>
          </a:p>
          <a:p>
            <a:pPr algn="l">
              <a:lnSpc>
                <a:spcPts val="2500"/>
              </a:lnSpc>
              <a:spcBef>
                <a:spcPct val="0"/>
              </a:spcBef>
            </a:pPr>
            <a:r>
              <a:rPr lang="en-US" altLang="zh-CN" dirty="0">
                <a:solidFill>
                  <a:srgbClr val="FFFF99"/>
                </a:solidFill>
                <a:latin typeface="宋体" panose="02010600030101010101" pitchFamily="2" charset="-122"/>
              </a:rPr>
              <a:t>       end    /* Q */</a:t>
            </a:r>
            <a:endParaRPr lang="en-US" altLang="zh-CN" dirty="0">
              <a:solidFill>
                <a:srgbClr val="FFFF99"/>
              </a:solidFill>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r>
              <a:rPr lang="zh-CN" altLang="en-US" dirty="0">
                <a:solidFill>
                  <a:srgbClr val="66FFFF"/>
                </a:solidFill>
                <a:latin typeface="宋体" panose="02010600030101010101" pitchFamily="2" charset="-122"/>
              </a:rPr>
              <a:t>……</a:t>
            </a:r>
            <a:endParaRPr lang="zh-CN" altLang="en-US" dirty="0">
              <a:solidFill>
                <a:srgbClr val="66FFFF"/>
              </a:solidFill>
              <a:latin typeface="宋体" panose="02010600030101010101" pitchFamily="2" charset="-122"/>
            </a:endParaRPr>
          </a:p>
          <a:p>
            <a:pPr algn="l">
              <a:lnSpc>
                <a:spcPts val="2500"/>
              </a:lnSpc>
              <a:spcBef>
                <a:spcPct val="0"/>
              </a:spcBef>
            </a:pPr>
            <a:r>
              <a:rPr lang="en-US" altLang="zh-CN" dirty="0">
                <a:solidFill>
                  <a:srgbClr val="66FFFF"/>
                </a:solidFill>
                <a:latin typeface="宋体" panose="02010600030101010101" pitchFamily="2" charset="-122"/>
              </a:rPr>
              <a:t>       Q(z);</a:t>
            </a:r>
            <a:endParaRPr lang="en-US" altLang="zh-CN" dirty="0">
              <a:solidFill>
                <a:srgbClr val="66FFFF"/>
              </a:solidFill>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66FFFF"/>
                </a:solidFill>
                <a:latin typeface="宋体" panose="02010600030101010101" pitchFamily="2" charset="-122"/>
              </a:rPr>
              <a:t>end   /* P */</a:t>
            </a:r>
            <a:endParaRPr lang="en-US" altLang="zh-CN" dirty="0">
              <a:solidFill>
                <a:srgbClr val="66FFFF"/>
              </a:solidFill>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endParaRPr lang="zh-CN" altLang="en-US" dirty="0">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P(W)；</a:t>
            </a:r>
            <a:endParaRPr lang="en-US" altLang="zh-CN" dirty="0">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endParaRPr lang="zh-CN" altLang="en-US" dirty="0">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00FF00"/>
                </a:solidFill>
                <a:latin typeface="宋体" panose="02010600030101010101" pitchFamily="2" charset="-122"/>
              </a:rPr>
              <a:t>R</a:t>
            </a:r>
            <a:r>
              <a:rPr lang="en-US" altLang="zh-CN" dirty="0">
                <a:latin typeface="宋体" panose="02010600030101010101" pitchFamily="2" charset="-122"/>
              </a:rPr>
              <a:t>(U,V)；</a:t>
            </a:r>
            <a:endParaRPr lang="en-US" altLang="zh-CN" dirty="0">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endParaRPr lang="en-US" altLang="zh-CN" dirty="0">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end   /* main */</a:t>
            </a:r>
            <a:endParaRPr lang="en-US" altLang="zh-CN" dirty="0">
              <a:latin typeface="宋体" panose="02010600030101010101" pitchFamily="2" charset="-122"/>
            </a:endParaRPr>
          </a:p>
        </p:txBody>
      </p:sp>
      <p:sp>
        <p:nvSpPr>
          <p:cNvPr id="979972" name="Rectangle 4"/>
          <p:cNvSpPr>
            <a:spLocks noChangeArrowheads="1"/>
          </p:cNvSpPr>
          <p:nvPr/>
        </p:nvSpPr>
        <p:spPr bwMode="auto">
          <a:xfrm>
            <a:off x="2736850" y="701675"/>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a:t>                          </a:t>
            </a:r>
            <a:endParaRPr lang="zh-CN" altLang="en-US"/>
          </a:p>
        </p:txBody>
      </p:sp>
      <p:sp>
        <p:nvSpPr>
          <p:cNvPr id="980016" name="Rectangle 48"/>
          <p:cNvSpPr>
            <a:spLocks noChangeArrowheads="1"/>
          </p:cNvSpPr>
          <p:nvPr/>
        </p:nvSpPr>
        <p:spPr bwMode="auto">
          <a:xfrm>
            <a:off x="3292475" y="4619625"/>
            <a:ext cx="21986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a:t>                                                        </a:t>
            </a:r>
            <a:endParaRPr lang="zh-CN" altLang="en-US"/>
          </a:p>
        </p:txBody>
      </p:sp>
      <p:grpSp>
        <p:nvGrpSpPr>
          <p:cNvPr id="980058" name="Group 90"/>
          <p:cNvGrpSpPr/>
          <p:nvPr/>
        </p:nvGrpSpPr>
        <p:grpSpPr bwMode="auto">
          <a:xfrm>
            <a:off x="5668990" y="274638"/>
            <a:ext cx="3127375" cy="5749925"/>
            <a:chOff x="3656" y="173"/>
            <a:chExt cx="1970" cy="3622"/>
          </a:xfrm>
        </p:grpSpPr>
        <p:sp>
          <p:nvSpPr>
            <p:cNvPr id="980045" name="Rectangle 77"/>
            <p:cNvSpPr>
              <a:spLocks noChangeArrowheads="1"/>
            </p:cNvSpPr>
            <p:nvPr/>
          </p:nvSpPr>
          <p:spPr bwMode="auto">
            <a:xfrm>
              <a:off x="4032" y="173"/>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dirty="0">
                  <a:solidFill>
                    <a:srgbClr val="FFFF00"/>
                  </a:solidFill>
                  <a:latin typeface="宋体" panose="02010600030101010101" pitchFamily="2" charset="-122"/>
                </a:rPr>
                <a:t>程序结构图</a:t>
              </a:r>
              <a:endParaRPr lang="zh-CN" altLang="en-US" sz="2800" dirty="0">
                <a:solidFill>
                  <a:srgbClr val="FFFF00"/>
                </a:solidFill>
              </a:endParaRPr>
            </a:p>
          </p:txBody>
        </p:sp>
        <p:grpSp>
          <p:nvGrpSpPr>
            <p:cNvPr id="980057" name="Group 89"/>
            <p:cNvGrpSpPr/>
            <p:nvPr/>
          </p:nvGrpSpPr>
          <p:grpSpPr bwMode="auto">
            <a:xfrm>
              <a:off x="3656" y="672"/>
              <a:ext cx="1970" cy="3123"/>
              <a:chOff x="3656" y="672"/>
              <a:chExt cx="1970" cy="3123"/>
            </a:xfrm>
          </p:grpSpPr>
          <p:sp>
            <p:nvSpPr>
              <p:cNvPr id="980046" name="AutoShape 78"/>
              <p:cNvSpPr/>
              <p:nvPr/>
            </p:nvSpPr>
            <p:spPr bwMode="auto">
              <a:xfrm>
                <a:off x="3675" y="672"/>
                <a:ext cx="377" cy="3123"/>
              </a:xfrm>
              <a:prstGeom prst="leftBracket">
                <a:avLst>
                  <a:gd name="adj" fmla="val 69032"/>
                </a:avLst>
              </a:prstGeom>
              <a:noFill/>
              <a:ln w="38100">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7" name="AutoShape 79"/>
              <p:cNvSpPr/>
              <p:nvPr/>
            </p:nvSpPr>
            <p:spPr bwMode="auto">
              <a:xfrm>
                <a:off x="4186" y="899"/>
                <a:ext cx="178" cy="499"/>
              </a:xfrm>
              <a:prstGeom prst="leftBracket">
                <a:avLst>
                  <a:gd name="adj" fmla="val 23361"/>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8" name="AutoShape 80"/>
              <p:cNvSpPr/>
              <p:nvPr/>
            </p:nvSpPr>
            <p:spPr bwMode="auto">
              <a:xfrm>
                <a:off x="4186" y="1783"/>
                <a:ext cx="150" cy="983"/>
              </a:xfrm>
              <a:prstGeom prst="leftBracket">
                <a:avLst>
                  <a:gd name="adj" fmla="val 43024"/>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9" name="Text Box 81"/>
              <p:cNvSpPr txBox="1">
                <a:spLocks noChangeArrowheads="1"/>
              </p:cNvSpPr>
              <p:nvPr/>
            </p:nvSpPr>
            <p:spPr bwMode="auto">
              <a:xfrm>
                <a:off x="4186" y="3043"/>
                <a:ext cx="711" cy="66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call P</a:t>
                </a:r>
                <a:endParaRPr lang="en-US" altLang="zh-CN" sz="2800" dirty="0"/>
              </a:p>
              <a:p>
                <a:pPr>
                  <a:spcBef>
                    <a:spcPct val="25000"/>
                  </a:spcBef>
                </a:pPr>
                <a:r>
                  <a:rPr lang="en-US" altLang="zh-CN" sz="2800" dirty="0"/>
                  <a:t>call R</a:t>
                </a:r>
                <a:endParaRPr lang="en-US" altLang="zh-CN" sz="2800" dirty="0"/>
              </a:p>
            </p:txBody>
          </p:sp>
          <p:sp>
            <p:nvSpPr>
              <p:cNvPr id="980051" name="AutoShape 83"/>
              <p:cNvSpPr/>
              <p:nvPr/>
            </p:nvSpPr>
            <p:spPr bwMode="auto">
              <a:xfrm>
                <a:off x="4595" y="1848"/>
                <a:ext cx="178" cy="499"/>
              </a:xfrm>
              <a:prstGeom prst="leftBracket">
                <a:avLst>
                  <a:gd name="adj" fmla="val 23361"/>
                </a:avLst>
              </a:prstGeom>
              <a:noFill/>
              <a:ln w="38100">
                <a:solidFill>
                  <a:srgbClr val="FFFF99"/>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52" name="Text Box 84"/>
              <p:cNvSpPr txBox="1">
                <a:spLocks noChangeArrowheads="1"/>
              </p:cNvSpPr>
              <p:nvPr/>
            </p:nvSpPr>
            <p:spPr bwMode="auto">
              <a:xfrm>
                <a:off x="3656" y="1558"/>
                <a:ext cx="466" cy="8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主程序</a:t>
                </a:r>
                <a:endParaRPr lang="zh-CN" altLang="en-US" sz="2800"/>
              </a:p>
            </p:txBody>
          </p:sp>
          <p:sp>
            <p:nvSpPr>
              <p:cNvPr id="980053" name="Text Box 85"/>
              <p:cNvSpPr txBox="1">
                <a:spLocks noChangeArrowheads="1"/>
              </p:cNvSpPr>
              <p:nvPr/>
            </p:nvSpPr>
            <p:spPr bwMode="auto">
              <a:xfrm>
                <a:off x="4236" y="994"/>
                <a:ext cx="53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00"/>
                    </a:solidFill>
                  </a:rPr>
                  <a:t>R</a:t>
                </a:r>
                <a:endParaRPr lang="en-US" altLang="zh-CN" sz="2800">
                  <a:solidFill>
                    <a:srgbClr val="FFFF00"/>
                  </a:solidFill>
                </a:endParaRPr>
              </a:p>
            </p:txBody>
          </p:sp>
          <p:sp>
            <p:nvSpPr>
              <p:cNvPr id="980054" name="Text Box 86"/>
              <p:cNvSpPr txBox="1">
                <a:spLocks noChangeArrowheads="1"/>
              </p:cNvSpPr>
              <p:nvPr/>
            </p:nvSpPr>
            <p:spPr bwMode="auto">
              <a:xfrm>
                <a:off x="4097" y="2038"/>
                <a:ext cx="53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66FFFF"/>
                    </a:solidFill>
                  </a:rPr>
                  <a:t>P</a:t>
                </a:r>
                <a:endParaRPr lang="en-US" altLang="zh-CN" sz="2800" dirty="0">
                  <a:solidFill>
                    <a:srgbClr val="66FFFF"/>
                  </a:solidFill>
                </a:endParaRPr>
              </a:p>
            </p:txBody>
          </p:sp>
          <p:sp>
            <p:nvSpPr>
              <p:cNvPr id="980055" name="Text Box 87"/>
              <p:cNvSpPr txBox="1">
                <a:spLocks noChangeArrowheads="1"/>
              </p:cNvSpPr>
              <p:nvPr/>
            </p:nvSpPr>
            <p:spPr bwMode="auto">
              <a:xfrm>
                <a:off x="4364" y="2423"/>
                <a:ext cx="758"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66FFFF"/>
                    </a:solidFill>
                  </a:rPr>
                  <a:t>call Q</a:t>
                </a:r>
                <a:endParaRPr lang="en-US" altLang="zh-CN" dirty="0">
                  <a:solidFill>
                    <a:srgbClr val="66FFFF"/>
                  </a:solidFill>
                </a:endParaRPr>
              </a:p>
            </p:txBody>
          </p:sp>
          <p:sp>
            <p:nvSpPr>
              <p:cNvPr id="980056" name="Text Box 88"/>
              <p:cNvSpPr txBox="1">
                <a:spLocks noChangeArrowheads="1"/>
              </p:cNvSpPr>
              <p:nvPr/>
            </p:nvSpPr>
            <p:spPr bwMode="auto">
              <a:xfrm>
                <a:off x="4647" y="1901"/>
                <a:ext cx="979"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rgbClr val="FFFF99"/>
                    </a:solidFill>
                  </a:rPr>
                  <a:t>Q    call R</a:t>
                </a:r>
                <a:endParaRPr lang="en-US" altLang="zh-CN" dirty="0">
                  <a:solidFill>
                    <a:srgbClr val="FFFF99"/>
                  </a:solidFill>
                </a:endParaRPr>
              </a:p>
            </p:txBody>
          </p:sp>
        </p:grpSp>
      </p:grpSp>
      <p:sp>
        <p:nvSpPr>
          <p:cNvPr id="21" name="Text Box 93"/>
          <p:cNvSpPr txBox="1">
            <a:spLocks noChangeArrowheads="1"/>
          </p:cNvSpPr>
          <p:nvPr/>
        </p:nvSpPr>
        <p:spPr bwMode="auto">
          <a:xfrm>
            <a:off x="5808224" y="3960850"/>
            <a:ext cx="556665"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0层</a:t>
            </a:r>
            <a:endParaRPr lang="zh-CN" altLang="en-US" sz="2800" dirty="0">
              <a:solidFill>
                <a:srgbClr val="00FF00"/>
              </a:solidFill>
            </a:endParaRPr>
          </a:p>
        </p:txBody>
      </p:sp>
      <p:sp>
        <p:nvSpPr>
          <p:cNvPr id="22" name="Text Box 94"/>
          <p:cNvSpPr txBox="1">
            <a:spLocks noChangeArrowheads="1"/>
          </p:cNvSpPr>
          <p:nvPr/>
        </p:nvSpPr>
        <p:spPr bwMode="auto">
          <a:xfrm>
            <a:off x="6877469" y="2046535"/>
            <a:ext cx="598487"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1层</a:t>
            </a:r>
            <a:endParaRPr lang="zh-CN" altLang="en-US" sz="2800" dirty="0">
              <a:solidFill>
                <a:srgbClr val="00FF00"/>
              </a:solidFill>
            </a:endParaRPr>
          </a:p>
        </p:txBody>
      </p:sp>
      <p:sp>
        <p:nvSpPr>
          <p:cNvPr id="23" name="Text Box 95"/>
          <p:cNvSpPr txBox="1">
            <a:spLocks noChangeArrowheads="1"/>
          </p:cNvSpPr>
          <p:nvPr/>
        </p:nvSpPr>
        <p:spPr bwMode="auto">
          <a:xfrm>
            <a:off x="6792940" y="4319927"/>
            <a:ext cx="556664"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1层</a:t>
            </a:r>
            <a:endParaRPr lang="zh-CN" altLang="en-US" sz="2800" dirty="0">
              <a:solidFill>
                <a:srgbClr val="00FF00"/>
              </a:solidFill>
            </a:endParaRPr>
          </a:p>
        </p:txBody>
      </p:sp>
      <p:sp>
        <p:nvSpPr>
          <p:cNvPr id="24" name="Text Box 96"/>
          <p:cNvSpPr txBox="1">
            <a:spLocks noChangeArrowheads="1"/>
          </p:cNvSpPr>
          <p:nvPr/>
        </p:nvSpPr>
        <p:spPr bwMode="auto">
          <a:xfrm>
            <a:off x="7466222" y="3508468"/>
            <a:ext cx="641349"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2层</a:t>
            </a:r>
            <a:endParaRPr lang="zh-CN" altLang="en-US" sz="2800" dirty="0">
              <a:solidFill>
                <a:srgbClr val="00FF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80058"/>
                                        </p:tgtEl>
                                        <p:attrNameLst>
                                          <p:attrName>style.visibility</p:attrName>
                                        </p:attrNameLst>
                                      </p:cBhvr>
                                      <p:to>
                                        <p:strVal val="visible"/>
                                      </p:to>
                                    </p:set>
                                    <p:animEffect transition="in" filter="wipe(right)">
                                      <p:cBhvr>
                                        <p:cTn id="7" dur="500"/>
                                        <p:tgtEl>
                                          <p:spTgt spid="980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2" name="Rectangle 4"/>
          <p:cNvSpPr>
            <a:spLocks noChangeArrowheads="1"/>
          </p:cNvSpPr>
          <p:nvPr/>
        </p:nvSpPr>
        <p:spPr bwMode="auto">
          <a:xfrm>
            <a:off x="3075510" y="701675"/>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a:t>                          </a:t>
            </a:r>
            <a:endParaRPr lang="zh-CN" altLang="en-US"/>
          </a:p>
        </p:txBody>
      </p:sp>
      <p:sp>
        <p:nvSpPr>
          <p:cNvPr id="980016" name="Rectangle 48"/>
          <p:cNvSpPr>
            <a:spLocks noChangeArrowheads="1"/>
          </p:cNvSpPr>
          <p:nvPr/>
        </p:nvSpPr>
        <p:spPr bwMode="auto">
          <a:xfrm>
            <a:off x="3631135" y="4619625"/>
            <a:ext cx="21986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a:t>                                                        </a:t>
            </a:r>
            <a:endParaRPr lang="zh-CN" altLang="en-US"/>
          </a:p>
        </p:txBody>
      </p:sp>
      <p:grpSp>
        <p:nvGrpSpPr>
          <p:cNvPr id="980058" name="Group 90"/>
          <p:cNvGrpSpPr/>
          <p:nvPr/>
        </p:nvGrpSpPr>
        <p:grpSpPr bwMode="auto">
          <a:xfrm>
            <a:off x="5668990" y="274638"/>
            <a:ext cx="3127375" cy="5749925"/>
            <a:chOff x="3656" y="173"/>
            <a:chExt cx="1970" cy="3622"/>
          </a:xfrm>
        </p:grpSpPr>
        <p:sp>
          <p:nvSpPr>
            <p:cNvPr id="980045" name="Rectangle 77"/>
            <p:cNvSpPr>
              <a:spLocks noChangeArrowheads="1"/>
            </p:cNvSpPr>
            <p:nvPr/>
          </p:nvSpPr>
          <p:spPr bwMode="auto">
            <a:xfrm>
              <a:off x="4032" y="173"/>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dirty="0">
                  <a:solidFill>
                    <a:srgbClr val="FFFF00"/>
                  </a:solidFill>
                  <a:latin typeface="宋体" panose="02010600030101010101" pitchFamily="2" charset="-122"/>
                </a:rPr>
                <a:t>程序结构图</a:t>
              </a:r>
              <a:endParaRPr lang="zh-CN" altLang="en-US" sz="2800" dirty="0">
                <a:solidFill>
                  <a:srgbClr val="FFFF00"/>
                </a:solidFill>
              </a:endParaRPr>
            </a:p>
          </p:txBody>
        </p:sp>
        <p:grpSp>
          <p:nvGrpSpPr>
            <p:cNvPr id="980057" name="Group 89"/>
            <p:cNvGrpSpPr/>
            <p:nvPr/>
          </p:nvGrpSpPr>
          <p:grpSpPr bwMode="auto">
            <a:xfrm>
              <a:off x="3656" y="672"/>
              <a:ext cx="1970" cy="3123"/>
              <a:chOff x="3656" y="672"/>
              <a:chExt cx="1970" cy="3123"/>
            </a:xfrm>
          </p:grpSpPr>
          <p:sp>
            <p:nvSpPr>
              <p:cNvPr id="980046" name="AutoShape 78"/>
              <p:cNvSpPr/>
              <p:nvPr/>
            </p:nvSpPr>
            <p:spPr bwMode="auto">
              <a:xfrm>
                <a:off x="3675" y="672"/>
                <a:ext cx="377" cy="3123"/>
              </a:xfrm>
              <a:prstGeom prst="leftBracket">
                <a:avLst>
                  <a:gd name="adj" fmla="val 69032"/>
                </a:avLst>
              </a:prstGeom>
              <a:noFill/>
              <a:ln w="38100">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7" name="AutoShape 79"/>
              <p:cNvSpPr/>
              <p:nvPr/>
            </p:nvSpPr>
            <p:spPr bwMode="auto">
              <a:xfrm>
                <a:off x="4186" y="899"/>
                <a:ext cx="178" cy="499"/>
              </a:xfrm>
              <a:prstGeom prst="leftBracket">
                <a:avLst>
                  <a:gd name="adj" fmla="val 23361"/>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8" name="AutoShape 80"/>
              <p:cNvSpPr/>
              <p:nvPr/>
            </p:nvSpPr>
            <p:spPr bwMode="auto">
              <a:xfrm>
                <a:off x="4186" y="1783"/>
                <a:ext cx="150" cy="983"/>
              </a:xfrm>
              <a:prstGeom prst="leftBracket">
                <a:avLst>
                  <a:gd name="adj" fmla="val 43024"/>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9" name="Text Box 81"/>
              <p:cNvSpPr txBox="1">
                <a:spLocks noChangeArrowheads="1"/>
              </p:cNvSpPr>
              <p:nvPr/>
            </p:nvSpPr>
            <p:spPr bwMode="auto">
              <a:xfrm>
                <a:off x="4186" y="3043"/>
                <a:ext cx="711" cy="66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call P</a:t>
                </a:r>
                <a:endParaRPr lang="en-US" altLang="zh-CN" sz="2800" dirty="0"/>
              </a:p>
              <a:p>
                <a:pPr>
                  <a:spcBef>
                    <a:spcPct val="25000"/>
                  </a:spcBef>
                </a:pPr>
                <a:r>
                  <a:rPr lang="en-US" altLang="zh-CN" sz="2800" dirty="0"/>
                  <a:t>call R</a:t>
                </a:r>
                <a:endParaRPr lang="en-US" altLang="zh-CN" sz="2800" dirty="0"/>
              </a:p>
            </p:txBody>
          </p:sp>
          <p:sp>
            <p:nvSpPr>
              <p:cNvPr id="980051" name="AutoShape 83"/>
              <p:cNvSpPr/>
              <p:nvPr/>
            </p:nvSpPr>
            <p:spPr bwMode="auto">
              <a:xfrm>
                <a:off x="4595" y="1848"/>
                <a:ext cx="178" cy="499"/>
              </a:xfrm>
              <a:prstGeom prst="leftBracket">
                <a:avLst>
                  <a:gd name="adj" fmla="val 23361"/>
                </a:avLst>
              </a:prstGeom>
              <a:noFill/>
              <a:ln w="38100">
                <a:solidFill>
                  <a:srgbClr val="FFFF99"/>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52" name="Text Box 84"/>
              <p:cNvSpPr txBox="1">
                <a:spLocks noChangeArrowheads="1"/>
              </p:cNvSpPr>
              <p:nvPr/>
            </p:nvSpPr>
            <p:spPr bwMode="auto">
              <a:xfrm>
                <a:off x="3656" y="1558"/>
                <a:ext cx="466" cy="8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主程序</a:t>
                </a:r>
                <a:endParaRPr lang="zh-CN" altLang="en-US" sz="2800"/>
              </a:p>
            </p:txBody>
          </p:sp>
          <p:sp>
            <p:nvSpPr>
              <p:cNvPr id="980053" name="Text Box 85"/>
              <p:cNvSpPr txBox="1">
                <a:spLocks noChangeArrowheads="1"/>
              </p:cNvSpPr>
              <p:nvPr/>
            </p:nvSpPr>
            <p:spPr bwMode="auto">
              <a:xfrm>
                <a:off x="4236" y="994"/>
                <a:ext cx="53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00"/>
                    </a:solidFill>
                  </a:rPr>
                  <a:t>R</a:t>
                </a:r>
                <a:endParaRPr lang="en-US" altLang="zh-CN" sz="2800">
                  <a:solidFill>
                    <a:srgbClr val="FFFF00"/>
                  </a:solidFill>
                </a:endParaRPr>
              </a:p>
            </p:txBody>
          </p:sp>
          <p:sp>
            <p:nvSpPr>
              <p:cNvPr id="980054" name="Text Box 86"/>
              <p:cNvSpPr txBox="1">
                <a:spLocks noChangeArrowheads="1"/>
              </p:cNvSpPr>
              <p:nvPr/>
            </p:nvSpPr>
            <p:spPr bwMode="auto">
              <a:xfrm>
                <a:off x="4097" y="2038"/>
                <a:ext cx="53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66FFFF"/>
                    </a:solidFill>
                  </a:rPr>
                  <a:t>P</a:t>
                </a:r>
                <a:endParaRPr lang="en-US" altLang="zh-CN" sz="2800" dirty="0">
                  <a:solidFill>
                    <a:srgbClr val="66FFFF"/>
                  </a:solidFill>
                </a:endParaRPr>
              </a:p>
            </p:txBody>
          </p:sp>
          <p:sp>
            <p:nvSpPr>
              <p:cNvPr id="980055" name="Text Box 87"/>
              <p:cNvSpPr txBox="1">
                <a:spLocks noChangeArrowheads="1"/>
              </p:cNvSpPr>
              <p:nvPr/>
            </p:nvSpPr>
            <p:spPr bwMode="auto">
              <a:xfrm>
                <a:off x="4364" y="2423"/>
                <a:ext cx="758"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66FFFF"/>
                    </a:solidFill>
                  </a:rPr>
                  <a:t>call Q</a:t>
                </a:r>
                <a:endParaRPr lang="en-US" altLang="zh-CN" dirty="0">
                  <a:solidFill>
                    <a:srgbClr val="66FFFF"/>
                  </a:solidFill>
                </a:endParaRPr>
              </a:p>
            </p:txBody>
          </p:sp>
          <p:sp>
            <p:nvSpPr>
              <p:cNvPr id="980056" name="Text Box 88"/>
              <p:cNvSpPr txBox="1">
                <a:spLocks noChangeArrowheads="1"/>
              </p:cNvSpPr>
              <p:nvPr/>
            </p:nvSpPr>
            <p:spPr bwMode="auto">
              <a:xfrm>
                <a:off x="4647" y="1901"/>
                <a:ext cx="979"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rgbClr val="FFFF99"/>
                    </a:solidFill>
                  </a:rPr>
                  <a:t>Q    call R</a:t>
                </a:r>
                <a:endParaRPr lang="en-US" altLang="zh-CN" dirty="0">
                  <a:solidFill>
                    <a:srgbClr val="FFFF99"/>
                  </a:solidFill>
                </a:endParaRPr>
              </a:p>
            </p:txBody>
          </p:sp>
        </p:grpSp>
      </p:grpSp>
      <p:sp>
        <p:nvSpPr>
          <p:cNvPr id="21" name="Text Box 93"/>
          <p:cNvSpPr txBox="1">
            <a:spLocks noChangeArrowheads="1"/>
          </p:cNvSpPr>
          <p:nvPr/>
        </p:nvSpPr>
        <p:spPr bwMode="auto">
          <a:xfrm>
            <a:off x="5808224" y="3960850"/>
            <a:ext cx="556665"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0层</a:t>
            </a:r>
            <a:endParaRPr lang="zh-CN" altLang="en-US" sz="2800" dirty="0">
              <a:solidFill>
                <a:srgbClr val="00FF00"/>
              </a:solidFill>
            </a:endParaRPr>
          </a:p>
        </p:txBody>
      </p:sp>
      <p:sp>
        <p:nvSpPr>
          <p:cNvPr id="22" name="Text Box 94"/>
          <p:cNvSpPr txBox="1">
            <a:spLocks noChangeArrowheads="1"/>
          </p:cNvSpPr>
          <p:nvPr/>
        </p:nvSpPr>
        <p:spPr bwMode="auto">
          <a:xfrm>
            <a:off x="6877469" y="2046535"/>
            <a:ext cx="598487"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1层</a:t>
            </a:r>
            <a:endParaRPr lang="zh-CN" altLang="en-US" sz="2800" dirty="0">
              <a:solidFill>
                <a:srgbClr val="00FF00"/>
              </a:solidFill>
            </a:endParaRPr>
          </a:p>
        </p:txBody>
      </p:sp>
      <p:sp>
        <p:nvSpPr>
          <p:cNvPr id="23" name="Text Box 95"/>
          <p:cNvSpPr txBox="1">
            <a:spLocks noChangeArrowheads="1"/>
          </p:cNvSpPr>
          <p:nvPr/>
        </p:nvSpPr>
        <p:spPr bwMode="auto">
          <a:xfrm>
            <a:off x="6792940" y="4319927"/>
            <a:ext cx="556664"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1层</a:t>
            </a:r>
            <a:endParaRPr lang="zh-CN" altLang="en-US" sz="2800" dirty="0">
              <a:solidFill>
                <a:srgbClr val="00FF00"/>
              </a:solidFill>
            </a:endParaRPr>
          </a:p>
        </p:txBody>
      </p:sp>
      <p:sp>
        <p:nvSpPr>
          <p:cNvPr id="24" name="Text Box 96"/>
          <p:cNvSpPr txBox="1">
            <a:spLocks noChangeArrowheads="1"/>
          </p:cNvSpPr>
          <p:nvPr/>
        </p:nvSpPr>
        <p:spPr bwMode="auto">
          <a:xfrm>
            <a:off x="7466222" y="3508468"/>
            <a:ext cx="641349"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2层</a:t>
            </a:r>
            <a:endParaRPr lang="zh-CN" altLang="en-US" sz="2800" dirty="0">
              <a:solidFill>
                <a:srgbClr val="00FF00"/>
              </a:solidFill>
            </a:endParaRPr>
          </a:p>
        </p:txBody>
      </p:sp>
      <p:sp>
        <p:nvSpPr>
          <p:cNvPr id="25" name="Rectangle 12"/>
          <p:cNvSpPr>
            <a:spLocks noChangeArrowheads="1"/>
          </p:cNvSpPr>
          <p:nvPr/>
        </p:nvSpPr>
        <p:spPr bwMode="auto">
          <a:xfrm>
            <a:off x="333674" y="322608"/>
            <a:ext cx="6150454"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zh-CN" altLang="en-US" sz="2800" dirty="0"/>
              <a:t>主程序</a:t>
            </a:r>
            <a:r>
              <a:rPr lang="en-US" altLang="zh-CN" sz="2800" dirty="0">
                <a:solidFill>
                  <a:srgbClr val="66FFFF"/>
                </a:solidFill>
                <a:latin typeface="宋体" panose="02010600030101010101" pitchFamily="2" charset="-122"/>
              </a:rPr>
              <a:t>(</a:t>
            </a:r>
            <a:r>
              <a:rPr lang="en-US" altLang="zh-CN" sz="2800" dirty="0">
                <a:solidFill>
                  <a:srgbClr val="66FFFF"/>
                </a:solidFill>
              </a:rPr>
              <a:t>1</a:t>
            </a:r>
            <a:r>
              <a:rPr lang="en-US" altLang="zh-CN" sz="2800" dirty="0">
                <a:solidFill>
                  <a:srgbClr val="66FFFF"/>
                </a:solidFill>
                <a:latin typeface="宋体" panose="02010600030101010101" pitchFamily="2" charset="-122"/>
              </a:rPr>
              <a:t>)</a:t>
            </a:r>
            <a:r>
              <a:rPr lang="en-US" altLang="zh-CN" sz="2800" dirty="0">
                <a:sym typeface="Wingdings 3" panose="05040102010807070707" pitchFamily="18" charset="2"/>
              </a:rPr>
              <a:t></a:t>
            </a:r>
            <a:r>
              <a:rPr lang="en-US" altLang="zh-CN" sz="2800" dirty="0"/>
              <a:t>P</a:t>
            </a:r>
            <a:r>
              <a:rPr lang="en-US" altLang="zh-CN" sz="2800" dirty="0">
                <a:solidFill>
                  <a:srgbClr val="00FFFF"/>
                </a:solidFill>
                <a:latin typeface="宋体" panose="02010600030101010101" pitchFamily="2" charset="-122"/>
              </a:rPr>
              <a:t>(</a:t>
            </a:r>
            <a:r>
              <a:rPr lang="en-US" altLang="zh-CN" sz="2800" dirty="0">
                <a:solidFill>
                  <a:srgbClr val="00FFFF"/>
                </a:solidFill>
              </a:rPr>
              <a:t>2</a:t>
            </a:r>
            <a:r>
              <a:rPr lang="en-US" altLang="zh-CN" sz="2800" dirty="0">
                <a:solidFill>
                  <a:srgbClr val="00FFFF"/>
                </a:solidFill>
                <a:latin typeface="宋体" panose="02010600030101010101" pitchFamily="2" charset="-122"/>
              </a:rPr>
              <a:t>)</a:t>
            </a:r>
            <a:r>
              <a:rPr lang="en-US" altLang="zh-CN" sz="2800" dirty="0">
                <a:sym typeface="Wingdings 3" panose="05040102010807070707" pitchFamily="18" charset="2"/>
              </a:rPr>
              <a:t></a:t>
            </a:r>
            <a:r>
              <a:rPr lang="en-US" altLang="zh-CN" sz="2800" dirty="0"/>
              <a:t>Q</a:t>
            </a:r>
            <a:r>
              <a:rPr lang="en-US" altLang="zh-CN" sz="2800" dirty="0">
                <a:solidFill>
                  <a:srgbClr val="66FFFF"/>
                </a:solidFill>
                <a:latin typeface="宋体" panose="02010600030101010101" pitchFamily="2" charset="-122"/>
              </a:rPr>
              <a:t>(</a:t>
            </a:r>
            <a:r>
              <a:rPr lang="en-US" altLang="zh-CN" sz="2800" dirty="0">
                <a:solidFill>
                  <a:srgbClr val="66FFFF"/>
                </a:solidFill>
              </a:rPr>
              <a:t>3</a:t>
            </a:r>
            <a:r>
              <a:rPr lang="en-US" altLang="zh-CN" sz="2800" dirty="0">
                <a:solidFill>
                  <a:srgbClr val="66FFFF"/>
                </a:solidFill>
                <a:latin typeface="宋体" panose="02010600030101010101" pitchFamily="2" charset="-122"/>
              </a:rPr>
              <a:t>)</a:t>
            </a:r>
            <a:r>
              <a:rPr lang="en-US" altLang="zh-CN" sz="2800" dirty="0">
                <a:sym typeface="Wingdings 3" panose="05040102010807070707" pitchFamily="18" charset="2"/>
              </a:rPr>
              <a:t></a:t>
            </a:r>
            <a:r>
              <a:rPr lang="en-US" altLang="zh-CN" sz="2800" dirty="0"/>
              <a:t>R</a:t>
            </a:r>
            <a:r>
              <a:rPr lang="en-US" altLang="zh-CN" sz="2800" dirty="0">
                <a:solidFill>
                  <a:srgbClr val="00FFFF"/>
                </a:solidFill>
                <a:latin typeface="宋体" panose="02010600030101010101" pitchFamily="2" charset="-122"/>
              </a:rPr>
              <a:t>(</a:t>
            </a:r>
            <a:r>
              <a:rPr lang="en-US" altLang="zh-CN" sz="2800" dirty="0">
                <a:solidFill>
                  <a:srgbClr val="00FFFF"/>
                </a:solidFill>
              </a:rPr>
              <a:t>4</a:t>
            </a:r>
            <a:r>
              <a:rPr lang="en-US" altLang="zh-CN" sz="2800" dirty="0">
                <a:solidFill>
                  <a:srgbClr val="00FFFF"/>
                </a:solidFill>
                <a:latin typeface="宋体" panose="02010600030101010101" pitchFamily="2" charset="-122"/>
              </a:rPr>
              <a:t>)</a:t>
            </a:r>
            <a:endParaRPr lang="en-US" altLang="zh-CN" sz="2800" dirty="0">
              <a:solidFill>
                <a:srgbClr val="00FFFF"/>
              </a:solidFill>
              <a:latin typeface="宋体" panose="02010600030101010101" pitchFamily="2" charset="-122"/>
            </a:endParaRPr>
          </a:p>
        </p:txBody>
      </p:sp>
      <p:sp>
        <p:nvSpPr>
          <p:cNvPr id="28" name="Line 5"/>
          <p:cNvSpPr>
            <a:spLocks noChangeShapeType="1"/>
          </p:cNvSpPr>
          <p:nvPr/>
        </p:nvSpPr>
        <p:spPr bwMode="auto">
          <a:xfrm flipV="1">
            <a:off x="1559060" y="5257800"/>
            <a:ext cx="1066800" cy="4381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1559060" y="4991100"/>
            <a:ext cx="33147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8"/>
          <p:cNvSpPr txBox="1">
            <a:spLocks noChangeArrowheads="1"/>
          </p:cNvSpPr>
          <p:nvPr/>
        </p:nvSpPr>
        <p:spPr bwMode="auto">
          <a:xfrm>
            <a:off x="2226401" y="5211762"/>
            <a:ext cx="2063750" cy="95410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主程序</a:t>
            </a:r>
            <a:br>
              <a:rPr lang="en-US" altLang="zh-CN" sz="2800" dirty="0"/>
            </a:br>
            <a:r>
              <a:rPr lang="zh-CN" altLang="en-US" sz="2800" dirty="0"/>
              <a:t>活动记录</a:t>
            </a:r>
            <a:endParaRPr lang="en-US" altLang="zh-CN" sz="2800" dirty="0"/>
          </a:p>
        </p:txBody>
      </p:sp>
      <p:sp>
        <p:nvSpPr>
          <p:cNvPr id="32" name="Line 9"/>
          <p:cNvSpPr>
            <a:spLocks noChangeShapeType="1"/>
          </p:cNvSpPr>
          <p:nvPr/>
        </p:nvSpPr>
        <p:spPr bwMode="auto">
          <a:xfrm>
            <a:off x="1520960" y="4000500"/>
            <a:ext cx="33528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 Box 10"/>
          <p:cNvSpPr txBox="1">
            <a:spLocks noChangeArrowheads="1"/>
          </p:cNvSpPr>
          <p:nvPr/>
        </p:nvSpPr>
        <p:spPr bwMode="auto">
          <a:xfrm>
            <a:off x="1501910" y="4244975"/>
            <a:ext cx="33528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P </a:t>
            </a:r>
            <a:r>
              <a:rPr lang="zh-CN" altLang="en-US" sz="2800" dirty="0"/>
              <a:t>的活动记录</a:t>
            </a:r>
            <a:endParaRPr lang="en-US" altLang="zh-CN" sz="2800" dirty="0"/>
          </a:p>
        </p:txBody>
      </p:sp>
      <p:sp>
        <p:nvSpPr>
          <p:cNvPr id="34" name="Line 11"/>
          <p:cNvSpPr>
            <a:spLocks noChangeShapeType="1"/>
          </p:cNvSpPr>
          <p:nvPr/>
        </p:nvSpPr>
        <p:spPr bwMode="auto">
          <a:xfrm>
            <a:off x="1559060" y="3009900"/>
            <a:ext cx="33147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12"/>
          <p:cNvSpPr txBox="1">
            <a:spLocks noChangeArrowheads="1"/>
          </p:cNvSpPr>
          <p:nvPr/>
        </p:nvSpPr>
        <p:spPr bwMode="auto">
          <a:xfrm>
            <a:off x="1520960" y="3254375"/>
            <a:ext cx="33528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Q </a:t>
            </a:r>
            <a:r>
              <a:rPr lang="zh-CN" altLang="en-US" sz="2800" dirty="0"/>
              <a:t>的活动记录</a:t>
            </a:r>
            <a:endParaRPr lang="en-US" altLang="zh-CN" sz="2800" dirty="0"/>
          </a:p>
        </p:txBody>
      </p:sp>
      <p:sp>
        <p:nvSpPr>
          <p:cNvPr id="36" name="Line 13"/>
          <p:cNvSpPr>
            <a:spLocks noChangeShapeType="1"/>
          </p:cNvSpPr>
          <p:nvPr/>
        </p:nvSpPr>
        <p:spPr bwMode="auto">
          <a:xfrm>
            <a:off x="1559060" y="1981200"/>
            <a:ext cx="33147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14"/>
          <p:cNvSpPr txBox="1">
            <a:spLocks noChangeArrowheads="1"/>
          </p:cNvSpPr>
          <p:nvPr/>
        </p:nvSpPr>
        <p:spPr bwMode="auto">
          <a:xfrm>
            <a:off x="1703438" y="2225675"/>
            <a:ext cx="30861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R </a:t>
            </a:r>
            <a:r>
              <a:rPr lang="zh-CN" altLang="en-US" sz="2800" dirty="0"/>
              <a:t>的活动记录</a:t>
            </a:r>
            <a:endParaRPr lang="en-US" altLang="zh-CN" sz="2800" dirty="0"/>
          </a:p>
        </p:txBody>
      </p:sp>
      <p:grpSp>
        <p:nvGrpSpPr>
          <p:cNvPr id="4" name="组合 3"/>
          <p:cNvGrpSpPr/>
          <p:nvPr/>
        </p:nvGrpSpPr>
        <p:grpSpPr>
          <a:xfrm>
            <a:off x="1281016" y="4824620"/>
            <a:ext cx="703969" cy="1336635"/>
            <a:chOff x="439344" y="4808578"/>
            <a:chExt cx="2179751" cy="1336635"/>
          </a:xfrm>
        </p:grpSpPr>
        <p:sp>
          <p:nvSpPr>
            <p:cNvPr id="46" name="Line 26"/>
            <p:cNvSpPr>
              <a:spLocks noChangeShapeType="1"/>
            </p:cNvSpPr>
            <p:nvPr/>
          </p:nvSpPr>
          <p:spPr bwMode="auto">
            <a:xfrm>
              <a:off x="439344" y="4808578"/>
              <a:ext cx="2179751"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27"/>
            <p:cNvSpPr>
              <a:spLocks noChangeShapeType="1"/>
            </p:cNvSpPr>
            <p:nvPr/>
          </p:nvSpPr>
          <p:spPr bwMode="auto">
            <a:xfrm>
              <a:off x="489022" y="4810125"/>
              <a:ext cx="0" cy="1335088"/>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8"/>
            <p:cNvSpPr>
              <a:spLocks noChangeShapeType="1"/>
            </p:cNvSpPr>
            <p:nvPr/>
          </p:nvSpPr>
          <p:spPr bwMode="auto">
            <a:xfrm>
              <a:off x="439350" y="6145213"/>
              <a:ext cx="74295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 name="Text Box 39"/>
          <p:cNvSpPr txBox="1">
            <a:spLocks noChangeArrowheads="1"/>
          </p:cNvSpPr>
          <p:nvPr/>
        </p:nvSpPr>
        <p:spPr bwMode="auto">
          <a:xfrm>
            <a:off x="4269997" y="5389885"/>
            <a:ext cx="623888"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dirty="0"/>
              <a:t>SL</a:t>
            </a:r>
            <a:endParaRPr lang="en-US" altLang="zh-CN" dirty="0"/>
          </a:p>
        </p:txBody>
      </p:sp>
      <p:grpSp>
        <p:nvGrpSpPr>
          <p:cNvPr id="5" name="组合 4"/>
          <p:cNvGrpSpPr/>
          <p:nvPr/>
        </p:nvGrpSpPr>
        <p:grpSpPr>
          <a:xfrm>
            <a:off x="4633133" y="4634963"/>
            <a:ext cx="533400" cy="1543050"/>
            <a:chOff x="4358641" y="4211638"/>
            <a:chExt cx="533400" cy="1543050"/>
          </a:xfrm>
        </p:grpSpPr>
        <p:sp>
          <p:nvSpPr>
            <p:cNvPr id="54" name="Line 35"/>
            <p:cNvSpPr>
              <a:spLocks noChangeShapeType="1"/>
            </p:cNvSpPr>
            <p:nvPr/>
          </p:nvSpPr>
          <p:spPr bwMode="auto">
            <a:xfrm flipH="1">
              <a:off x="4887069" y="4211638"/>
              <a:ext cx="0" cy="15430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37"/>
            <p:cNvSpPr>
              <a:spLocks noChangeShapeType="1"/>
            </p:cNvSpPr>
            <p:nvPr/>
          </p:nvSpPr>
          <p:spPr bwMode="auto">
            <a:xfrm flipV="1">
              <a:off x="4358641" y="4225925"/>
              <a:ext cx="533400" cy="0"/>
            </a:xfrm>
            <a:prstGeom prst="line">
              <a:avLst/>
            </a:prstGeom>
            <a:noFill/>
            <a:ln w="381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42"/>
            <p:cNvSpPr>
              <a:spLocks noChangeShapeType="1"/>
            </p:cNvSpPr>
            <p:nvPr/>
          </p:nvSpPr>
          <p:spPr bwMode="auto">
            <a:xfrm flipH="1" flipV="1">
              <a:off x="4608901" y="5741987"/>
              <a:ext cx="283139"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 name="组合 1"/>
          <p:cNvGrpSpPr/>
          <p:nvPr/>
        </p:nvGrpSpPr>
        <p:grpSpPr>
          <a:xfrm>
            <a:off x="1443341" y="936857"/>
            <a:ext cx="3467319" cy="5482993"/>
            <a:chOff x="1104681" y="936857"/>
            <a:chExt cx="3467319" cy="5482993"/>
          </a:xfrm>
        </p:grpSpPr>
        <p:sp>
          <p:nvSpPr>
            <p:cNvPr id="26" name="Rectangle 3"/>
            <p:cNvSpPr>
              <a:spLocks noChangeArrowheads="1"/>
            </p:cNvSpPr>
            <p:nvPr/>
          </p:nvSpPr>
          <p:spPr bwMode="auto">
            <a:xfrm>
              <a:off x="1206294" y="983008"/>
              <a:ext cx="3328806" cy="5436842"/>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15"/>
            <p:cNvSpPr>
              <a:spLocks noChangeArrowheads="1"/>
            </p:cNvSpPr>
            <p:nvPr/>
          </p:nvSpPr>
          <p:spPr bwMode="auto">
            <a:xfrm>
              <a:off x="1104681" y="936857"/>
              <a:ext cx="3467319" cy="524145"/>
            </a:xfrm>
            <a:prstGeom prst="rect">
              <a:avLst/>
            </a:prstGeom>
            <a:solidFill>
              <a:srgbClr val="0D3348"/>
            </a:solidFill>
            <a:ln w="9525">
              <a:solidFill>
                <a:schemeClr val="bg1"/>
              </a:solidFill>
              <a:miter lim="800000"/>
            </a:ln>
            <a:effectLst/>
          </p:spPr>
          <p:txBody>
            <a:bodyPr wrap="none" anchor="ctr"/>
            <a:lstStyle/>
            <a:p>
              <a:endParaRPr lang="zh-CN" altLang="en-US"/>
            </a:p>
          </p:txBody>
        </p:sp>
      </p:grpSp>
      <p:grpSp>
        <p:nvGrpSpPr>
          <p:cNvPr id="3" name="组合 2"/>
          <p:cNvGrpSpPr/>
          <p:nvPr/>
        </p:nvGrpSpPr>
        <p:grpSpPr>
          <a:xfrm>
            <a:off x="499089" y="5873927"/>
            <a:ext cx="781050" cy="482600"/>
            <a:chOff x="436473" y="5822168"/>
            <a:chExt cx="781050" cy="482600"/>
          </a:xfrm>
        </p:grpSpPr>
        <p:sp>
          <p:nvSpPr>
            <p:cNvPr id="65" name="Text Box 16"/>
            <p:cNvSpPr txBox="1">
              <a:spLocks noChangeArrowheads="1"/>
            </p:cNvSpPr>
            <p:nvPr/>
          </p:nvSpPr>
          <p:spPr bwMode="auto">
            <a:xfrm>
              <a:off x="484188" y="5822168"/>
              <a:ext cx="733335"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SP</a:t>
              </a:r>
              <a:endParaRPr lang="en-US" altLang="zh-CN" dirty="0">
                <a:solidFill>
                  <a:srgbClr val="99FFCC"/>
                </a:solidFill>
              </a:endParaRPr>
            </a:p>
          </p:txBody>
        </p:sp>
        <p:sp>
          <p:nvSpPr>
            <p:cNvPr id="66"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 name="组合 67"/>
          <p:cNvGrpSpPr/>
          <p:nvPr/>
        </p:nvGrpSpPr>
        <p:grpSpPr>
          <a:xfrm>
            <a:off x="468834" y="4594345"/>
            <a:ext cx="811301" cy="482600"/>
            <a:chOff x="406222" y="5822168"/>
            <a:chExt cx="811301" cy="482600"/>
          </a:xfrm>
        </p:grpSpPr>
        <p:sp>
          <p:nvSpPr>
            <p:cNvPr id="69" name="Text Box 16"/>
            <p:cNvSpPr txBox="1">
              <a:spLocks noChangeArrowheads="1"/>
            </p:cNvSpPr>
            <p:nvPr/>
          </p:nvSpPr>
          <p:spPr bwMode="auto">
            <a:xfrm>
              <a:off x="406222" y="5822168"/>
              <a:ext cx="811301"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TOP</a:t>
              </a:r>
              <a:endParaRPr lang="en-US" altLang="zh-CN" dirty="0">
                <a:solidFill>
                  <a:srgbClr val="99FFCC"/>
                </a:solidFill>
              </a:endParaRPr>
            </a:p>
          </p:txBody>
        </p:sp>
        <p:sp>
          <p:nvSpPr>
            <p:cNvPr id="70"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4" name="组合 73"/>
          <p:cNvGrpSpPr/>
          <p:nvPr/>
        </p:nvGrpSpPr>
        <p:grpSpPr>
          <a:xfrm>
            <a:off x="1295392" y="3855588"/>
            <a:ext cx="703969" cy="868814"/>
            <a:chOff x="439344" y="4808578"/>
            <a:chExt cx="2179751" cy="1336635"/>
          </a:xfrm>
        </p:grpSpPr>
        <p:sp>
          <p:nvSpPr>
            <p:cNvPr id="75" name="Line 26"/>
            <p:cNvSpPr>
              <a:spLocks noChangeShapeType="1"/>
            </p:cNvSpPr>
            <p:nvPr/>
          </p:nvSpPr>
          <p:spPr bwMode="auto">
            <a:xfrm>
              <a:off x="439344" y="4808578"/>
              <a:ext cx="2179751"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27"/>
            <p:cNvSpPr>
              <a:spLocks noChangeShapeType="1"/>
            </p:cNvSpPr>
            <p:nvPr/>
          </p:nvSpPr>
          <p:spPr bwMode="auto">
            <a:xfrm>
              <a:off x="489022" y="4810125"/>
              <a:ext cx="0" cy="1335088"/>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28"/>
            <p:cNvSpPr>
              <a:spLocks noChangeShapeType="1"/>
            </p:cNvSpPr>
            <p:nvPr/>
          </p:nvSpPr>
          <p:spPr bwMode="auto">
            <a:xfrm>
              <a:off x="439350" y="6145213"/>
              <a:ext cx="74295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8" name="组合 77"/>
          <p:cNvGrpSpPr/>
          <p:nvPr/>
        </p:nvGrpSpPr>
        <p:grpSpPr>
          <a:xfrm>
            <a:off x="4613002" y="3413059"/>
            <a:ext cx="715567" cy="1521067"/>
            <a:chOff x="4345780" y="4216113"/>
            <a:chExt cx="533400" cy="1555896"/>
          </a:xfrm>
        </p:grpSpPr>
        <p:sp>
          <p:nvSpPr>
            <p:cNvPr id="79" name="Line 35"/>
            <p:cNvSpPr>
              <a:spLocks noChangeShapeType="1"/>
            </p:cNvSpPr>
            <p:nvPr/>
          </p:nvSpPr>
          <p:spPr bwMode="auto">
            <a:xfrm flipH="1">
              <a:off x="4869816" y="4228959"/>
              <a:ext cx="0" cy="15430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37"/>
            <p:cNvSpPr>
              <a:spLocks noChangeShapeType="1"/>
            </p:cNvSpPr>
            <p:nvPr/>
          </p:nvSpPr>
          <p:spPr bwMode="auto">
            <a:xfrm flipV="1">
              <a:off x="4345780" y="4216113"/>
              <a:ext cx="533400" cy="0"/>
            </a:xfrm>
            <a:prstGeom prst="line">
              <a:avLst/>
            </a:prstGeom>
            <a:noFill/>
            <a:ln w="381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42"/>
            <p:cNvSpPr>
              <a:spLocks noChangeShapeType="1"/>
            </p:cNvSpPr>
            <p:nvPr/>
          </p:nvSpPr>
          <p:spPr bwMode="auto">
            <a:xfrm flipH="1">
              <a:off x="4554358" y="5752869"/>
              <a:ext cx="321959"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 name="组合 81"/>
          <p:cNvGrpSpPr/>
          <p:nvPr/>
        </p:nvGrpSpPr>
        <p:grpSpPr>
          <a:xfrm>
            <a:off x="499092" y="4434594"/>
            <a:ext cx="781050" cy="482600"/>
            <a:chOff x="436473" y="5822168"/>
            <a:chExt cx="781050" cy="482600"/>
          </a:xfrm>
        </p:grpSpPr>
        <p:sp>
          <p:nvSpPr>
            <p:cNvPr id="83" name="Text Box 16"/>
            <p:cNvSpPr txBox="1">
              <a:spLocks noChangeArrowheads="1"/>
            </p:cNvSpPr>
            <p:nvPr/>
          </p:nvSpPr>
          <p:spPr bwMode="auto">
            <a:xfrm>
              <a:off x="484188" y="5822168"/>
              <a:ext cx="733335"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SP</a:t>
              </a:r>
              <a:endParaRPr lang="en-US" altLang="zh-CN" dirty="0">
                <a:solidFill>
                  <a:srgbClr val="99FFCC"/>
                </a:solidFill>
              </a:endParaRPr>
            </a:p>
          </p:txBody>
        </p:sp>
        <p:sp>
          <p:nvSpPr>
            <p:cNvPr id="84"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5" name="组合 84"/>
          <p:cNvGrpSpPr/>
          <p:nvPr/>
        </p:nvGrpSpPr>
        <p:grpSpPr>
          <a:xfrm>
            <a:off x="468837" y="3595270"/>
            <a:ext cx="811301" cy="482600"/>
            <a:chOff x="406222" y="5822168"/>
            <a:chExt cx="811301" cy="482600"/>
          </a:xfrm>
        </p:grpSpPr>
        <p:sp>
          <p:nvSpPr>
            <p:cNvPr id="86" name="Text Box 16"/>
            <p:cNvSpPr txBox="1">
              <a:spLocks noChangeArrowheads="1"/>
            </p:cNvSpPr>
            <p:nvPr/>
          </p:nvSpPr>
          <p:spPr bwMode="auto">
            <a:xfrm>
              <a:off x="406222" y="5822168"/>
              <a:ext cx="811301"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TOP</a:t>
              </a:r>
              <a:endParaRPr lang="en-US" altLang="zh-CN" dirty="0">
                <a:solidFill>
                  <a:srgbClr val="99FFCC"/>
                </a:solidFill>
              </a:endParaRPr>
            </a:p>
          </p:txBody>
        </p:sp>
        <p:sp>
          <p:nvSpPr>
            <p:cNvPr id="87"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 name="组合 87"/>
          <p:cNvGrpSpPr/>
          <p:nvPr/>
        </p:nvGrpSpPr>
        <p:grpSpPr>
          <a:xfrm>
            <a:off x="516028" y="3452466"/>
            <a:ext cx="781050" cy="482600"/>
            <a:chOff x="436473" y="5822168"/>
            <a:chExt cx="781050" cy="482600"/>
          </a:xfrm>
        </p:grpSpPr>
        <p:sp>
          <p:nvSpPr>
            <p:cNvPr id="89" name="Text Box 16"/>
            <p:cNvSpPr txBox="1">
              <a:spLocks noChangeArrowheads="1"/>
            </p:cNvSpPr>
            <p:nvPr/>
          </p:nvSpPr>
          <p:spPr bwMode="auto">
            <a:xfrm>
              <a:off x="484188" y="5822168"/>
              <a:ext cx="733335"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SP</a:t>
              </a:r>
              <a:endParaRPr lang="en-US" altLang="zh-CN" dirty="0">
                <a:solidFill>
                  <a:srgbClr val="99FFCC"/>
                </a:solidFill>
              </a:endParaRPr>
            </a:p>
          </p:txBody>
        </p:sp>
        <p:sp>
          <p:nvSpPr>
            <p:cNvPr id="90"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 name="组合 90"/>
          <p:cNvGrpSpPr/>
          <p:nvPr/>
        </p:nvGrpSpPr>
        <p:grpSpPr>
          <a:xfrm>
            <a:off x="485773" y="2613142"/>
            <a:ext cx="811301" cy="482600"/>
            <a:chOff x="406222" y="5822168"/>
            <a:chExt cx="811301" cy="482600"/>
          </a:xfrm>
        </p:grpSpPr>
        <p:sp>
          <p:nvSpPr>
            <p:cNvPr id="92" name="Text Box 16"/>
            <p:cNvSpPr txBox="1">
              <a:spLocks noChangeArrowheads="1"/>
            </p:cNvSpPr>
            <p:nvPr/>
          </p:nvSpPr>
          <p:spPr bwMode="auto">
            <a:xfrm>
              <a:off x="406222" y="5822168"/>
              <a:ext cx="811301"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TOP</a:t>
              </a:r>
              <a:endParaRPr lang="en-US" altLang="zh-CN" dirty="0">
                <a:solidFill>
                  <a:srgbClr val="99FFCC"/>
                </a:solidFill>
              </a:endParaRPr>
            </a:p>
          </p:txBody>
        </p:sp>
        <p:sp>
          <p:nvSpPr>
            <p:cNvPr id="93"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4" name="组合 93"/>
          <p:cNvGrpSpPr/>
          <p:nvPr/>
        </p:nvGrpSpPr>
        <p:grpSpPr>
          <a:xfrm>
            <a:off x="1295394" y="2890385"/>
            <a:ext cx="703969" cy="868814"/>
            <a:chOff x="439344" y="4808578"/>
            <a:chExt cx="2179751" cy="1336635"/>
          </a:xfrm>
        </p:grpSpPr>
        <p:sp>
          <p:nvSpPr>
            <p:cNvPr id="95" name="Line 26"/>
            <p:cNvSpPr>
              <a:spLocks noChangeShapeType="1"/>
            </p:cNvSpPr>
            <p:nvPr/>
          </p:nvSpPr>
          <p:spPr bwMode="auto">
            <a:xfrm>
              <a:off x="439344" y="4808578"/>
              <a:ext cx="2179751"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27"/>
            <p:cNvSpPr>
              <a:spLocks noChangeShapeType="1"/>
            </p:cNvSpPr>
            <p:nvPr/>
          </p:nvSpPr>
          <p:spPr bwMode="auto">
            <a:xfrm>
              <a:off x="489022" y="4810125"/>
              <a:ext cx="0" cy="1335088"/>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28"/>
            <p:cNvSpPr>
              <a:spLocks noChangeShapeType="1"/>
            </p:cNvSpPr>
            <p:nvPr/>
          </p:nvSpPr>
          <p:spPr bwMode="auto">
            <a:xfrm>
              <a:off x="439350" y="6145213"/>
              <a:ext cx="74295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8" name="组合 97"/>
          <p:cNvGrpSpPr/>
          <p:nvPr/>
        </p:nvGrpSpPr>
        <p:grpSpPr>
          <a:xfrm>
            <a:off x="4613005" y="2453405"/>
            <a:ext cx="881882" cy="3861435"/>
            <a:chOff x="4345780" y="4211638"/>
            <a:chExt cx="533400" cy="1543050"/>
          </a:xfrm>
        </p:grpSpPr>
        <p:sp>
          <p:nvSpPr>
            <p:cNvPr id="99" name="Line 35"/>
            <p:cNvSpPr>
              <a:spLocks noChangeShapeType="1"/>
            </p:cNvSpPr>
            <p:nvPr/>
          </p:nvSpPr>
          <p:spPr bwMode="auto">
            <a:xfrm flipH="1">
              <a:off x="4869816" y="4211638"/>
              <a:ext cx="0" cy="15430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37"/>
            <p:cNvSpPr>
              <a:spLocks noChangeShapeType="1"/>
            </p:cNvSpPr>
            <p:nvPr/>
          </p:nvSpPr>
          <p:spPr bwMode="auto">
            <a:xfrm flipV="1">
              <a:off x="4345780" y="4216113"/>
              <a:ext cx="533400" cy="0"/>
            </a:xfrm>
            <a:prstGeom prst="line">
              <a:avLst/>
            </a:prstGeom>
            <a:noFill/>
            <a:ln w="381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42"/>
            <p:cNvSpPr>
              <a:spLocks noChangeShapeType="1"/>
            </p:cNvSpPr>
            <p:nvPr/>
          </p:nvSpPr>
          <p:spPr bwMode="auto">
            <a:xfrm flipH="1">
              <a:off x="4515571" y="5749997"/>
              <a:ext cx="358463"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 name="Text Box 39"/>
          <p:cNvSpPr txBox="1">
            <a:spLocks noChangeArrowheads="1"/>
          </p:cNvSpPr>
          <p:nvPr/>
        </p:nvSpPr>
        <p:spPr bwMode="auto">
          <a:xfrm>
            <a:off x="663507" y="5425261"/>
            <a:ext cx="623888"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dirty="0">
                <a:solidFill>
                  <a:srgbClr val="FFFF00"/>
                </a:solidFill>
              </a:rPr>
              <a:t>DL</a:t>
            </a:r>
            <a:endParaRPr lang="en-US" altLang="zh-CN" dirty="0">
              <a:solidFill>
                <a:srgbClr val="FFFF00"/>
              </a:solidFill>
            </a:endParaRPr>
          </a:p>
        </p:txBody>
      </p:sp>
      <p:grpSp>
        <p:nvGrpSpPr>
          <p:cNvPr id="103" name="组合 102"/>
          <p:cNvGrpSpPr/>
          <p:nvPr/>
        </p:nvGrpSpPr>
        <p:grpSpPr>
          <a:xfrm>
            <a:off x="516031" y="2436472"/>
            <a:ext cx="781050" cy="482600"/>
            <a:chOff x="436473" y="5822168"/>
            <a:chExt cx="781050" cy="482600"/>
          </a:xfrm>
        </p:grpSpPr>
        <p:sp>
          <p:nvSpPr>
            <p:cNvPr id="104" name="Text Box 16"/>
            <p:cNvSpPr txBox="1">
              <a:spLocks noChangeArrowheads="1"/>
            </p:cNvSpPr>
            <p:nvPr/>
          </p:nvSpPr>
          <p:spPr bwMode="auto">
            <a:xfrm>
              <a:off x="484188" y="5822168"/>
              <a:ext cx="733335"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SP</a:t>
              </a:r>
              <a:endParaRPr lang="en-US" altLang="zh-CN" dirty="0">
                <a:solidFill>
                  <a:srgbClr val="99FFCC"/>
                </a:solidFill>
              </a:endParaRPr>
            </a:p>
          </p:txBody>
        </p:sp>
        <p:sp>
          <p:nvSpPr>
            <p:cNvPr id="105"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6" name="组合 105"/>
          <p:cNvGrpSpPr/>
          <p:nvPr/>
        </p:nvGrpSpPr>
        <p:grpSpPr>
          <a:xfrm>
            <a:off x="485776" y="1597148"/>
            <a:ext cx="811301" cy="482600"/>
            <a:chOff x="406222" y="5822168"/>
            <a:chExt cx="811301" cy="482600"/>
          </a:xfrm>
        </p:grpSpPr>
        <p:sp>
          <p:nvSpPr>
            <p:cNvPr id="107" name="Text Box 16"/>
            <p:cNvSpPr txBox="1">
              <a:spLocks noChangeArrowheads="1"/>
            </p:cNvSpPr>
            <p:nvPr/>
          </p:nvSpPr>
          <p:spPr bwMode="auto">
            <a:xfrm>
              <a:off x="406222" y="5822168"/>
              <a:ext cx="811301"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TOP</a:t>
              </a:r>
              <a:endParaRPr lang="en-US" altLang="zh-CN" dirty="0">
                <a:solidFill>
                  <a:srgbClr val="99FFCC"/>
                </a:solidFill>
              </a:endParaRPr>
            </a:p>
          </p:txBody>
        </p:sp>
        <p:sp>
          <p:nvSpPr>
            <p:cNvPr id="108"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up)">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8"/>
                                        </p:tgtEl>
                                      </p:cBhvr>
                                    </p:animEffect>
                                    <p:set>
                                      <p:cBhvr>
                                        <p:cTn id="61" dur="1" fill="hold">
                                          <p:stCondLst>
                                            <p:cond delay="499"/>
                                          </p:stCondLst>
                                        </p:cTn>
                                        <p:tgtEl>
                                          <p:spTgt spid="6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8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3"/>
                                        </p:tgtEl>
                                      </p:cBhvr>
                                    </p:animEffect>
                                    <p:set>
                                      <p:cBhvr>
                                        <p:cTn id="70" dur="1" fill="hold">
                                          <p:stCondLst>
                                            <p:cond delay="499"/>
                                          </p:stCondLst>
                                        </p:cTn>
                                        <p:tgtEl>
                                          <p:spTgt spid="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wipe(up)">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wipe(up)">
                                      <p:cBhvr>
                                        <p:cTn id="94" dur="500"/>
                                        <p:tgtEl>
                                          <p:spTgt spid="7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85"/>
                                        </p:tgtEl>
                                      </p:cBhvr>
                                    </p:animEffect>
                                    <p:set>
                                      <p:cBhvr>
                                        <p:cTn id="99" dur="1" fill="hold">
                                          <p:stCondLst>
                                            <p:cond delay="499"/>
                                          </p:stCondLst>
                                        </p:cTn>
                                        <p:tgtEl>
                                          <p:spTgt spid="85"/>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9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82"/>
                                        </p:tgtEl>
                                      </p:cBhvr>
                                    </p:animEffect>
                                    <p:set>
                                      <p:cBhvr>
                                        <p:cTn id="108" dur="1" fill="hold">
                                          <p:stCondLst>
                                            <p:cond delay="499"/>
                                          </p:stCondLst>
                                        </p:cTn>
                                        <p:tgtEl>
                                          <p:spTgt spid="8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37"/>
                                        </p:tgtEl>
                                        <p:attrNameLst>
                                          <p:attrName>style.visibility</p:attrName>
                                        </p:attrNameLst>
                                      </p:cBhvr>
                                      <p:to>
                                        <p:strVal val="visible"/>
                                      </p:to>
                                    </p:set>
                                    <p:anim calcmode="lin" valueType="num">
                                      <p:cBhvr additive="base">
                                        <p:cTn id="117" dur="500" fill="hold"/>
                                        <p:tgtEl>
                                          <p:spTgt spid="37"/>
                                        </p:tgtEl>
                                        <p:attrNameLst>
                                          <p:attrName>ppt_x</p:attrName>
                                        </p:attrNameLst>
                                      </p:cBhvr>
                                      <p:tavLst>
                                        <p:tav tm="0">
                                          <p:val>
                                            <p:strVal val="#ppt_x"/>
                                          </p:val>
                                        </p:tav>
                                        <p:tav tm="100000">
                                          <p:val>
                                            <p:strVal val="#ppt_x"/>
                                          </p:val>
                                        </p:tav>
                                      </p:tavLst>
                                    </p:anim>
                                    <p:anim calcmode="lin" valueType="num">
                                      <p:cBhvr additive="base">
                                        <p:cTn id="118" dur="500" fill="hold"/>
                                        <p:tgtEl>
                                          <p:spTgt spid="37"/>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 calcmode="lin" valueType="num">
                                      <p:cBhvr additive="base">
                                        <p:cTn id="121" dur="500" fill="hold"/>
                                        <p:tgtEl>
                                          <p:spTgt spid="36"/>
                                        </p:tgtEl>
                                        <p:attrNameLst>
                                          <p:attrName>ppt_x</p:attrName>
                                        </p:attrNameLst>
                                      </p:cBhvr>
                                      <p:tavLst>
                                        <p:tav tm="0">
                                          <p:val>
                                            <p:strVal val="#ppt_x"/>
                                          </p:val>
                                        </p:tav>
                                        <p:tav tm="100000">
                                          <p:val>
                                            <p:strVal val="#ppt_x"/>
                                          </p:val>
                                        </p:tav>
                                      </p:tavLst>
                                    </p:anim>
                                    <p:anim calcmode="lin" valueType="num">
                                      <p:cBhvr additive="base">
                                        <p:cTn id="122"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wipe(up)">
                                      <p:cBhvr>
                                        <p:cTn id="127" dur="500"/>
                                        <p:tgtEl>
                                          <p:spTgt spid="9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98"/>
                                        </p:tgtEl>
                                        <p:attrNameLst>
                                          <p:attrName>style.visibility</p:attrName>
                                        </p:attrNameLst>
                                      </p:cBhvr>
                                      <p:to>
                                        <p:strVal val="visible"/>
                                      </p:to>
                                    </p:set>
                                    <p:animEffect transition="in" filter="wipe(up)">
                                      <p:cBhvr>
                                        <p:cTn id="132" dur="500"/>
                                        <p:tgtEl>
                                          <p:spTgt spid="9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nodeType="clickEffect">
                                  <p:stCondLst>
                                    <p:cond delay="0"/>
                                  </p:stCondLst>
                                  <p:childTnLst>
                                    <p:animEffect transition="out" filter="fade">
                                      <p:cBhvr>
                                        <p:cTn id="136" dur="500"/>
                                        <p:tgtEl>
                                          <p:spTgt spid="91"/>
                                        </p:tgtEl>
                                      </p:cBhvr>
                                    </p:animEffect>
                                    <p:set>
                                      <p:cBhvr>
                                        <p:cTn id="137" dur="1" fill="hold">
                                          <p:stCondLst>
                                            <p:cond delay="499"/>
                                          </p:stCondLst>
                                        </p:cTn>
                                        <p:tgtEl>
                                          <p:spTgt spid="9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106"/>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nodeType="clickEffect">
                                  <p:stCondLst>
                                    <p:cond delay="0"/>
                                  </p:stCondLst>
                                  <p:childTnLst>
                                    <p:animEffect transition="out" filter="fade">
                                      <p:cBhvr>
                                        <p:cTn id="145" dur="500"/>
                                        <p:tgtEl>
                                          <p:spTgt spid="88"/>
                                        </p:tgtEl>
                                      </p:cBhvr>
                                    </p:animEffect>
                                    <p:set>
                                      <p:cBhvr>
                                        <p:cTn id="146" dur="1" fill="hold">
                                          <p:stCondLst>
                                            <p:cond delay="499"/>
                                          </p:stCondLst>
                                        </p:cTn>
                                        <p:tgtEl>
                                          <p:spTgt spid="88"/>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1" grpId="0"/>
      <p:bldP spid="32" grpId="0" animBg="1"/>
      <p:bldP spid="33" grpId="0"/>
      <p:bldP spid="34" grpId="0" animBg="1"/>
      <p:bldP spid="35" grpId="0"/>
      <p:bldP spid="36" grpId="0" animBg="1"/>
      <p:bldP spid="37" grpId="0"/>
      <p:bldP spid="58" grpId="0"/>
      <p:bldP spid="10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2" name="Rectangle 4"/>
          <p:cNvSpPr>
            <a:spLocks noChangeArrowheads="1"/>
          </p:cNvSpPr>
          <p:nvPr/>
        </p:nvSpPr>
        <p:spPr bwMode="auto">
          <a:xfrm>
            <a:off x="3075510" y="701675"/>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a:t>                          </a:t>
            </a:r>
            <a:endParaRPr lang="zh-CN" altLang="en-US"/>
          </a:p>
        </p:txBody>
      </p:sp>
      <p:sp>
        <p:nvSpPr>
          <p:cNvPr id="980016" name="Rectangle 48"/>
          <p:cNvSpPr>
            <a:spLocks noChangeArrowheads="1"/>
          </p:cNvSpPr>
          <p:nvPr/>
        </p:nvSpPr>
        <p:spPr bwMode="auto">
          <a:xfrm>
            <a:off x="3631135" y="4619625"/>
            <a:ext cx="21986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a:t>                                                        </a:t>
            </a:r>
            <a:endParaRPr lang="zh-CN" altLang="en-US"/>
          </a:p>
        </p:txBody>
      </p:sp>
      <p:grpSp>
        <p:nvGrpSpPr>
          <p:cNvPr id="980058" name="Group 90"/>
          <p:cNvGrpSpPr/>
          <p:nvPr/>
        </p:nvGrpSpPr>
        <p:grpSpPr bwMode="auto">
          <a:xfrm>
            <a:off x="5668990" y="274638"/>
            <a:ext cx="3127375" cy="5749925"/>
            <a:chOff x="3656" y="173"/>
            <a:chExt cx="1970" cy="3622"/>
          </a:xfrm>
        </p:grpSpPr>
        <p:sp>
          <p:nvSpPr>
            <p:cNvPr id="980045" name="Rectangle 77"/>
            <p:cNvSpPr>
              <a:spLocks noChangeArrowheads="1"/>
            </p:cNvSpPr>
            <p:nvPr/>
          </p:nvSpPr>
          <p:spPr bwMode="auto">
            <a:xfrm>
              <a:off x="4032" y="173"/>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dirty="0">
                  <a:solidFill>
                    <a:srgbClr val="FFFF00"/>
                  </a:solidFill>
                  <a:latin typeface="宋体" panose="02010600030101010101" pitchFamily="2" charset="-122"/>
                </a:rPr>
                <a:t>程序结构图</a:t>
              </a:r>
              <a:endParaRPr lang="zh-CN" altLang="en-US" sz="2800" dirty="0">
                <a:solidFill>
                  <a:srgbClr val="FFFF00"/>
                </a:solidFill>
              </a:endParaRPr>
            </a:p>
          </p:txBody>
        </p:sp>
        <p:grpSp>
          <p:nvGrpSpPr>
            <p:cNvPr id="980057" name="Group 89"/>
            <p:cNvGrpSpPr/>
            <p:nvPr/>
          </p:nvGrpSpPr>
          <p:grpSpPr bwMode="auto">
            <a:xfrm>
              <a:off x="3656" y="672"/>
              <a:ext cx="1970" cy="3123"/>
              <a:chOff x="3656" y="672"/>
              <a:chExt cx="1970" cy="3123"/>
            </a:xfrm>
          </p:grpSpPr>
          <p:sp>
            <p:nvSpPr>
              <p:cNvPr id="980046" name="AutoShape 78"/>
              <p:cNvSpPr/>
              <p:nvPr/>
            </p:nvSpPr>
            <p:spPr bwMode="auto">
              <a:xfrm>
                <a:off x="3675" y="672"/>
                <a:ext cx="377" cy="3123"/>
              </a:xfrm>
              <a:prstGeom prst="leftBracket">
                <a:avLst>
                  <a:gd name="adj" fmla="val 69032"/>
                </a:avLst>
              </a:prstGeom>
              <a:noFill/>
              <a:ln w="38100">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7" name="AutoShape 79"/>
              <p:cNvSpPr/>
              <p:nvPr/>
            </p:nvSpPr>
            <p:spPr bwMode="auto">
              <a:xfrm>
                <a:off x="4186" y="899"/>
                <a:ext cx="178" cy="499"/>
              </a:xfrm>
              <a:prstGeom prst="leftBracket">
                <a:avLst>
                  <a:gd name="adj" fmla="val 23361"/>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8" name="AutoShape 80"/>
              <p:cNvSpPr/>
              <p:nvPr/>
            </p:nvSpPr>
            <p:spPr bwMode="auto">
              <a:xfrm>
                <a:off x="4186" y="1783"/>
                <a:ext cx="150" cy="983"/>
              </a:xfrm>
              <a:prstGeom prst="leftBracket">
                <a:avLst>
                  <a:gd name="adj" fmla="val 43024"/>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9" name="Text Box 81"/>
              <p:cNvSpPr txBox="1">
                <a:spLocks noChangeArrowheads="1"/>
              </p:cNvSpPr>
              <p:nvPr/>
            </p:nvSpPr>
            <p:spPr bwMode="auto">
              <a:xfrm>
                <a:off x="4186" y="3043"/>
                <a:ext cx="711" cy="66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call P</a:t>
                </a:r>
                <a:endParaRPr lang="en-US" altLang="zh-CN" sz="2800" dirty="0"/>
              </a:p>
              <a:p>
                <a:pPr>
                  <a:spcBef>
                    <a:spcPct val="25000"/>
                  </a:spcBef>
                </a:pPr>
                <a:r>
                  <a:rPr lang="en-US" altLang="zh-CN" sz="2800" dirty="0"/>
                  <a:t>call R</a:t>
                </a:r>
                <a:endParaRPr lang="en-US" altLang="zh-CN" sz="2800" dirty="0"/>
              </a:p>
            </p:txBody>
          </p:sp>
          <p:sp>
            <p:nvSpPr>
              <p:cNvPr id="980051" name="AutoShape 83"/>
              <p:cNvSpPr/>
              <p:nvPr/>
            </p:nvSpPr>
            <p:spPr bwMode="auto">
              <a:xfrm>
                <a:off x="4595" y="1848"/>
                <a:ext cx="178" cy="499"/>
              </a:xfrm>
              <a:prstGeom prst="leftBracket">
                <a:avLst>
                  <a:gd name="adj" fmla="val 23361"/>
                </a:avLst>
              </a:prstGeom>
              <a:noFill/>
              <a:ln w="38100">
                <a:solidFill>
                  <a:srgbClr val="FFFF99"/>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52" name="Text Box 84"/>
              <p:cNvSpPr txBox="1">
                <a:spLocks noChangeArrowheads="1"/>
              </p:cNvSpPr>
              <p:nvPr/>
            </p:nvSpPr>
            <p:spPr bwMode="auto">
              <a:xfrm>
                <a:off x="3656" y="1558"/>
                <a:ext cx="466" cy="8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主程序</a:t>
                </a:r>
                <a:endParaRPr lang="zh-CN" altLang="en-US" sz="2800"/>
              </a:p>
            </p:txBody>
          </p:sp>
          <p:sp>
            <p:nvSpPr>
              <p:cNvPr id="980053" name="Text Box 85"/>
              <p:cNvSpPr txBox="1">
                <a:spLocks noChangeArrowheads="1"/>
              </p:cNvSpPr>
              <p:nvPr/>
            </p:nvSpPr>
            <p:spPr bwMode="auto">
              <a:xfrm>
                <a:off x="4236" y="994"/>
                <a:ext cx="53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00"/>
                    </a:solidFill>
                  </a:rPr>
                  <a:t>R</a:t>
                </a:r>
                <a:endParaRPr lang="en-US" altLang="zh-CN" sz="2800">
                  <a:solidFill>
                    <a:srgbClr val="FFFF00"/>
                  </a:solidFill>
                </a:endParaRPr>
              </a:p>
            </p:txBody>
          </p:sp>
          <p:sp>
            <p:nvSpPr>
              <p:cNvPr id="980054" name="Text Box 86"/>
              <p:cNvSpPr txBox="1">
                <a:spLocks noChangeArrowheads="1"/>
              </p:cNvSpPr>
              <p:nvPr/>
            </p:nvSpPr>
            <p:spPr bwMode="auto">
              <a:xfrm>
                <a:off x="4097" y="2038"/>
                <a:ext cx="53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66FFFF"/>
                    </a:solidFill>
                  </a:rPr>
                  <a:t>P</a:t>
                </a:r>
                <a:endParaRPr lang="en-US" altLang="zh-CN" sz="2800" dirty="0">
                  <a:solidFill>
                    <a:srgbClr val="66FFFF"/>
                  </a:solidFill>
                </a:endParaRPr>
              </a:p>
            </p:txBody>
          </p:sp>
          <p:sp>
            <p:nvSpPr>
              <p:cNvPr id="980055" name="Text Box 87"/>
              <p:cNvSpPr txBox="1">
                <a:spLocks noChangeArrowheads="1"/>
              </p:cNvSpPr>
              <p:nvPr/>
            </p:nvSpPr>
            <p:spPr bwMode="auto">
              <a:xfrm>
                <a:off x="4364" y="2423"/>
                <a:ext cx="758"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66FFFF"/>
                    </a:solidFill>
                  </a:rPr>
                  <a:t>call Q</a:t>
                </a:r>
                <a:endParaRPr lang="en-US" altLang="zh-CN" dirty="0">
                  <a:solidFill>
                    <a:srgbClr val="66FFFF"/>
                  </a:solidFill>
                </a:endParaRPr>
              </a:p>
            </p:txBody>
          </p:sp>
          <p:sp>
            <p:nvSpPr>
              <p:cNvPr id="980056" name="Text Box 88"/>
              <p:cNvSpPr txBox="1">
                <a:spLocks noChangeArrowheads="1"/>
              </p:cNvSpPr>
              <p:nvPr/>
            </p:nvSpPr>
            <p:spPr bwMode="auto">
              <a:xfrm>
                <a:off x="4647" y="1901"/>
                <a:ext cx="979"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rgbClr val="FFFF99"/>
                    </a:solidFill>
                  </a:rPr>
                  <a:t>Q    call R</a:t>
                </a:r>
                <a:endParaRPr lang="en-US" altLang="zh-CN" dirty="0">
                  <a:solidFill>
                    <a:srgbClr val="FFFF99"/>
                  </a:solidFill>
                </a:endParaRPr>
              </a:p>
            </p:txBody>
          </p:sp>
        </p:grpSp>
      </p:grpSp>
      <p:sp>
        <p:nvSpPr>
          <p:cNvPr id="21" name="Text Box 93"/>
          <p:cNvSpPr txBox="1">
            <a:spLocks noChangeArrowheads="1"/>
          </p:cNvSpPr>
          <p:nvPr/>
        </p:nvSpPr>
        <p:spPr bwMode="auto">
          <a:xfrm>
            <a:off x="5808224" y="3960850"/>
            <a:ext cx="556665"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0层</a:t>
            </a:r>
            <a:endParaRPr lang="zh-CN" altLang="en-US" sz="2800" dirty="0">
              <a:solidFill>
                <a:srgbClr val="00FF00"/>
              </a:solidFill>
            </a:endParaRPr>
          </a:p>
        </p:txBody>
      </p:sp>
      <p:sp>
        <p:nvSpPr>
          <p:cNvPr id="22" name="Text Box 94"/>
          <p:cNvSpPr txBox="1">
            <a:spLocks noChangeArrowheads="1"/>
          </p:cNvSpPr>
          <p:nvPr/>
        </p:nvSpPr>
        <p:spPr bwMode="auto">
          <a:xfrm>
            <a:off x="6877469" y="2046535"/>
            <a:ext cx="598487"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1层</a:t>
            </a:r>
            <a:endParaRPr lang="zh-CN" altLang="en-US" sz="2800" dirty="0">
              <a:solidFill>
                <a:srgbClr val="00FF00"/>
              </a:solidFill>
            </a:endParaRPr>
          </a:p>
        </p:txBody>
      </p:sp>
      <p:sp>
        <p:nvSpPr>
          <p:cNvPr id="23" name="Text Box 95"/>
          <p:cNvSpPr txBox="1">
            <a:spLocks noChangeArrowheads="1"/>
          </p:cNvSpPr>
          <p:nvPr/>
        </p:nvSpPr>
        <p:spPr bwMode="auto">
          <a:xfrm>
            <a:off x="6792940" y="4319927"/>
            <a:ext cx="556664"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1层</a:t>
            </a:r>
            <a:endParaRPr lang="zh-CN" altLang="en-US" sz="2800" dirty="0">
              <a:solidFill>
                <a:srgbClr val="00FF00"/>
              </a:solidFill>
            </a:endParaRPr>
          </a:p>
        </p:txBody>
      </p:sp>
      <p:sp>
        <p:nvSpPr>
          <p:cNvPr id="24" name="Text Box 96"/>
          <p:cNvSpPr txBox="1">
            <a:spLocks noChangeArrowheads="1"/>
          </p:cNvSpPr>
          <p:nvPr/>
        </p:nvSpPr>
        <p:spPr bwMode="auto">
          <a:xfrm>
            <a:off x="7466222" y="3508468"/>
            <a:ext cx="641349"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2层</a:t>
            </a:r>
            <a:endParaRPr lang="zh-CN" altLang="en-US" sz="2800" dirty="0">
              <a:solidFill>
                <a:srgbClr val="00FF00"/>
              </a:solidFill>
            </a:endParaRPr>
          </a:p>
        </p:txBody>
      </p:sp>
      <p:sp>
        <p:nvSpPr>
          <p:cNvPr id="25" name="Rectangle 12"/>
          <p:cNvSpPr>
            <a:spLocks noChangeArrowheads="1"/>
          </p:cNvSpPr>
          <p:nvPr/>
        </p:nvSpPr>
        <p:spPr bwMode="auto">
          <a:xfrm>
            <a:off x="333674" y="322608"/>
            <a:ext cx="6150454"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zh-CN" altLang="en-US" sz="2800" dirty="0"/>
              <a:t>主程序</a:t>
            </a:r>
            <a:r>
              <a:rPr lang="en-US" altLang="zh-CN" sz="2800" dirty="0">
                <a:solidFill>
                  <a:srgbClr val="66FFFF"/>
                </a:solidFill>
                <a:latin typeface="宋体" panose="02010600030101010101" pitchFamily="2" charset="-122"/>
              </a:rPr>
              <a:t>(</a:t>
            </a:r>
            <a:r>
              <a:rPr lang="en-US" altLang="zh-CN" sz="2800" dirty="0">
                <a:solidFill>
                  <a:srgbClr val="66FFFF"/>
                </a:solidFill>
              </a:rPr>
              <a:t>1</a:t>
            </a:r>
            <a:r>
              <a:rPr lang="en-US" altLang="zh-CN" sz="2800" dirty="0">
                <a:solidFill>
                  <a:srgbClr val="66FFFF"/>
                </a:solidFill>
                <a:latin typeface="宋体" panose="02010600030101010101" pitchFamily="2" charset="-122"/>
              </a:rPr>
              <a:t>)</a:t>
            </a:r>
            <a:r>
              <a:rPr lang="en-US" altLang="zh-CN" sz="2800" dirty="0">
                <a:sym typeface="Wingdings 3" panose="05040102010807070707" pitchFamily="18" charset="2"/>
              </a:rPr>
              <a:t></a:t>
            </a:r>
            <a:r>
              <a:rPr lang="en-US" altLang="zh-CN" sz="2800" dirty="0"/>
              <a:t>R</a:t>
            </a:r>
            <a:r>
              <a:rPr lang="en-US" altLang="zh-CN" sz="2800" dirty="0">
                <a:solidFill>
                  <a:srgbClr val="00FFFF"/>
                </a:solidFill>
                <a:latin typeface="宋体" panose="02010600030101010101" pitchFamily="2" charset="-122"/>
              </a:rPr>
              <a:t>(</a:t>
            </a:r>
            <a:r>
              <a:rPr lang="en-US" altLang="zh-CN" sz="2800" dirty="0">
                <a:solidFill>
                  <a:srgbClr val="00FFFF"/>
                </a:solidFill>
              </a:rPr>
              <a:t>2</a:t>
            </a:r>
            <a:r>
              <a:rPr lang="en-US" altLang="zh-CN" sz="2800" dirty="0">
                <a:solidFill>
                  <a:srgbClr val="00FFFF"/>
                </a:solidFill>
                <a:latin typeface="宋体" panose="02010600030101010101" pitchFamily="2" charset="-122"/>
              </a:rPr>
              <a:t>)</a:t>
            </a:r>
            <a:endParaRPr lang="en-US" altLang="zh-CN" sz="2800" dirty="0">
              <a:solidFill>
                <a:srgbClr val="00FFFF"/>
              </a:solidFill>
              <a:latin typeface="宋体" panose="02010600030101010101" pitchFamily="2" charset="-122"/>
            </a:endParaRPr>
          </a:p>
        </p:txBody>
      </p:sp>
      <p:sp>
        <p:nvSpPr>
          <p:cNvPr id="28" name="Line 5"/>
          <p:cNvSpPr>
            <a:spLocks noChangeShapeType="1"/>
          </p:cNvSpPr>
          <p:nvPr/>
        </p:nvSpPr>
        <p:spPr bwMode="auto">
          <a:xfrm flipV="1">
            <a:off x="1559060" y="5257800"/>
            <a:ext cx="1066800" cy="4381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7"/>
          <p:cNvSpPr>
            <a:spLocks noChangeShapeType="1"/>
          </p:cNvSpPr>
          <p:nvPr/>
        </p:nvSpPr>
        <p:spPr bwMode="auto">
          <a:xfrm>
            <a:off x="1559060" y="4991100"/>
            <a:ext cx="33147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8"/>
          <p:cNvSpPr txBox="1">
            <a:spLocks noChangeArrowheads="1"/>
          </p:cNvSpPr>
          <p:nvPr/>
        </p:nvSpPr>
        <p:spPr bwMode="auto">
          <a:xfrm>
            <a:off x="2226401" y="5211762"/>
            <a:ext cx="2063750" cy="95410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主程序</a:t>
            </a:r>
            <a:br>
              <a:rPr lang="en-US" altLang="zh-CN" sz="2800" dirty="0"/>
            </a:br>
            <a:r>
              <a:rPr lang="zh-CN" altLang="en-US" sz="2800" dirty="0"/>
              <a:t>活动记录</a:t>
            </a:r>
            <a:endParaRPr lang="en-US" altLang="zh-CN" sz="2800" dirty="0"/>
          </a:p>
        </p:txBody>
      </p:sp>
      <p:sp>
        <p:nvSpPr>
          <p:cNvPr id="32" name="Line 9"/>
          <p:cNvSpPr>
            <a:spLocks noChangeShapeType="1"/>
          </p:cNvSpPr>
          <p:nvPr/>
        </p:nvSpPr>
        <p:spPr bwMode="auto">
          <a:xfrm>
            <a:off x="1520960" y="4000500"/>
            <a:ext cx="33528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 Box 10"/>
          <p:cNvSpPr txBox="1">
            <a:spLocks noChangeArrowheads="1"/>
          </p:cNvSpPr>
          <p:nvPr/>
        </p:nvSpPr>
        <p:spPr bwMode="auto">
          <a:xfrm>
            <a:off x="1501910" y="4244975"/>
            <a:ext cx="33528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R </a:t>
            </a:r>
            <a:r>
              <a:rPr lang="zh-CN" altLang="en-US" sz="2800" dirty="0"/>
              <a:t>的活动记录</a:t>
            </a:r>
            <a:endParaRPr lang="en-US" altLang="zh-CN" sz="2800" dirty="0"/>
          </a:p>
        </p:txBody>
      </p:sp>
      <p:grpSp>
        <p:nvGrpSpPr>
          <p:cNvPr id="4" name="组合 3"/>
          <p:cNvGrpSpPr/>
          <p:nvPr/>
        </p:nvGrpSpPr>
        <p:grpSpPr>
          <a:xfrm>
            <a:off x="1281016" y="4824620"/>
            <a:ext cx="703969" cy="1336635"/>
            <a:chOff x="439344" y="4808578"/>
            <a:chExt cx="2179751" cy="1336635"/>
          </a:xfrm>
        </p:grpSpPr>
        <p:sp>
          <p:nvSpPr>
            <p:cNvPr id="46" name="Line 26"/>
            <p:cNvSpPr>
              <a:spLocks noChangeShapeType="1"/>
            </p:cNvSpPr>
            <p:nvPr/>
          </p:nvSpPr>
          <p:spPr bwMode="auto">
            <a:xfrm>
              <a:off x="439344" y="4808578"/>
              <a:ext cx="2179751"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27"/>
            <p:cNvSpPr>
              <a:spLocks noChangeShapeType="1"/>
            </p:cNvSpPr>
            <p:nvPr/>
          </p:nvSpPr>
          <p:spPr bwMode="auto">
            <a:xfrm>
              <a:off x="489022" y="4810125"/>
              <a:ext cx="0" cy="1335088"/>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8"/>
            <p:cNvSpPr>
              <a:spLocks noChangeShapeType="1"/>
            </p:cNvSpPr>
            <p:nvPr/>
          </p:nvSpPr>
          <p:spPr bwMode="auto">
            <a:xfrm>
              <a:off x="439350" y="6145213"/>
              <a:ext cx="74295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 name="Text Box 39"/>
          <p:cNvSpPr txBox="1">
            <a:spLocks noChangeArrowheads="1"/>
          </p:cNvSpPr>
          <p:nvPr/>
        </p:nvSpPr>
        <p:spPr bwMode="auto">
          <a:xfrm>
            <a:off x="4269997" y="5389885"/>
            <a:ext cx="623888"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dirty="0"/>
              <a:t>SL</a:t>
            </a:r>
            <a:endParaRPr lang="en-US" altLang="zh-CN" dirty="0"/>
          </a:p>
        </p:txBody>
      </p:sp>
      <p:grpSp>
        <p:nvGrpSpPr>
          <p:cNvPr id="5" name="组合 4"/>
          <p:cNvGrpSpPr/>
          <p:nvPr/>
        </p:nvGrpSpPr>
        <p:grpSpPr>
          <a:xfrm>
            <a:off x="4633133" y="4634963"/>
            <a:ext cx="533400" cy="1543050"/>
            <a:chOff x="4358641" y="4211638"/>
            <a:chExt cx="533400" cy="1543050"/>
          </a:xfrm>
        </p:grpSpPr>
        <p:sp>
          <p:nvSpPr>
            <p:cNvPr id="54" name="Line 35"/>
            <p:cNvSpPr>
              <a:spLocks noChangeShapeType="1"/>
            </p:cNvSpPr>
            <p:nvPr/>
          </p:nvSpPr>
          <p:spPr bwMode="auto">
            <a:xfrm flipH="1">
              <a:off x="4887069" y="4211638"/>
              <a:ext cx="0" cy="15430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37"/>
            <p:cNvSpPr>
              <a:spLocks noChangeShapeType="1"/>
            </p:cNvSpPr>
            <p:nvPr/>
          </p:nvSpPr>
          <p:spPr bwMode="auto">
            <a:xfrm flipV="1">
              <a:off x="4358641" y="4225925"/>
              <a:ext cx="533400" cy="0"/>
            </a:xfrm>
            <a:prstGeom prst="line">
              <a:avLst/>
            </a:prstGeom>
            <a:noFill/>
            <a:ln w="381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42"/>
            <p:cNvSpPr>
              <a:spLocks noChangeShapeType="1"/>
            </p:cNvSpPr>
            <p:nvPr/>
          </p:nvSpPr>
          <p:spPr bwMode="auto">
            <a:xfrm flipH="1" flipV="1">
              <a:off x="4608901" y="5741987"/>
              <a:ext cx="283139"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 name="组合 1"/>
          <p:cNvGrpSpPr/>
          <p:nvPr/>
        </p:nvGrpSpPr>
        <p:grpSpPr>
          <a:xfrm>
            <a:off x="1443341" y="936857"/>
            <a:ext cx="3467319" cy="5482993"/>
            <a:chOff x="1104681" y="936857"/>
            <a:chExt cx="3467319" cy="5482993"/>
          </a:xfrm>
        </p:grpSpPr>
        <p:sp>
          <p:nvSpPr>
            <p:cNvPr id="26" name="Rectangle 3"/>
            <p:cNvSpPr>
              <a:spLocks noChangeArrowheads="1"/>
            </p:cNvSpPr>
            <p:nvPr/>
          </p:nvSpPr>
          <p:spPr bwMode="auto">
            <a:xfrm>
              <a:off x="1206294" y="983008"/>
              <a:ext cx="3328806" cy="5436842"/>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15"/>
            <p:cNvSpPr>
              <a:spLocks noChangeArrowheads="1"/>
            </p:cNvSpPr>
            <p:nvPr/>
          </p:nvSpPr>
          <p:spPr bwMode="auto">
            <a:xfrm>
              <a:off x="1104681" y="936857"/>
              <a:ext cx="3467319" cy="524145"/>
            </a:xfrm>
            <a:prstGeom prst="rect">
              <a:avLst/>
            </a:prstGeom>
            <a:solidFill>
              <a:srgbClr val="0D3348"/>
            </a:solidFill>
            <a:ln w="9525">
              <a:solidFill>
                <a:schemeClr val="bg1"/>
              </a:solidFill>
              <a:miter lim="800000"/>
            </a:ln>
            <a:effectLst/>
          </p:spPr>
          <p:txBody>
            <a:bodyPr wrap="none" anchor="ctr"/>
            <a:lstStyle/>
            <a:p>
              <a:endParaRPr lang="zh-CN" altLang="en-US"/>
            </a:p>
          </p:txBody>
        </p:sp>
      </p:grpSp>
      <p:grpSp>
        <p:nvGrpSpPr>
          <p:cNvPr id="3" name="组合 2"/>
          <p:cNvGrpSpPr/>
          <p:nvPr/>
        </p:nvGrpSpPr>
        <p:grpSpPr>
          <a:xfrm>
            <a:off x="499089" y="5873927"/>
            <a:ext cx="781050" cy="482600"/>
            <a:chOff x="436473" y="5822168"/>
            <a:chExt cx="781050" cy="482600"/>
          </a:xfrm>
        </p:grpSpPr>
        <p:sp>
          <p:nvSpPr>
            <p:cNvPr id="65" name="Text Box 16"/>
            <p:cNvSpPr txBox="1">
              <a:spLocks noChangeArrowheads="1"/>
            </p:cNvSpPr>
            <p:nvPr/>
          </p:nvSpPr>
          <p:spPr bwMode="auto">
            <a:xfrm>
              <a:off x="484188" y="5822168"/>
              <a:ext cx="733335"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SP</a:t>
              </a:r>
              <a:endParaRPr lang="en-US" altLang="zh-CN" dirty="0">
                <a:solidFill>
                  <a:srgbClr val="99FFCC"/>
                </a:solidFill>
              </a:endParaRPr>
            </a:p>
          </p:txBody>
        </p:sp>
        <p:sp>
          <p:nvSpPr>
            <p:cNvPr id="66"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 name="组合 67"/>
          <p:cNvGrpSpPr/>
          <p:nvPr/>
        </p:nvGrpSpPr>
        <p:grpSpPr>
          <a:xfrm>
            <a:off x="468834" y="4594345"/>
            <a:ext cx="811301" cy="482600"/>
            <a:chOff x="406222" y="5822168"/>
            <a:chExt cx="811301" cy="482600"/>
          </a:xfrm>
        </p:grpSpPr>
        <p:sp>
          <p:nvSpPr>
            <p:cNvPr id="69" name="Text Box 16"/>
            <p:cNvSpPr txBox="1">
              <a:spLocks noChangeArrowheads="1"/>
            </p:cNvSpPr>
            <p:nvPr/>
          </p:nvSpPr>
          <p:spPr bwMode="auto">
            <a:xfrm>
              <a:off x="406222" y="5822168"/>
              <a:ext cx="811301"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TOP</a:t>
              </a:r>
              <a:endParaRPr lang="en-US" altLang="zh-CN" dirty="0">
                <a:solidFill>
                  <a:srgbClr val="99FFCC"/>
                </a:solidFill>
              </a:endParaRPr>
            </a:p>
          </p:txBody>
        </p:sp>
        <p:sp>
          <p:nvSpPr>
            <p:cNvPr id="70"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 name="组合 81"/>
          <p:cNvGrpSpPr/>
          <p:nvPr/>
        </p:nvGrpSpPr>
        <p:grpSpPr>
          <a:xfrm>
            <a:off x="499092" y="4434594"/>
            <a:ext cx="781050" cy="482600"/>
            <a:chOff x="436473" y="5822168"/>
            <a:chExt cx="781050" cy="482600"/>
          </a:xfrm>
        </p:grpSpPr>
        <p:sp>
          <p:nvSpPr>
            <p:cNvPr id="83" name="Text Box 16"/>
            <p:cNvSpPr txBox="1">
              <a:spLocks noChangeArrowheads="1"/>
            </p:cNvSpPr>
            <p:nvPr/>
          </p:nvSpPr>
          <p:spPr bwMode="auto">
            <a:xfrm>
              <a:off x="484188" y="5822168"/>
              <a:ext cx="733335"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SP</a:t>
              </a:r>
              <a:endParaRPr lang="en-US" altLang="zh-CN" dirty="0">
                <a:solidFill>
                  <a:srgbClr val="99FFCC"/>
                </a:solidFill>
              </a:endParaRPr>
            </a:p>
          </p:txBody>
        </p:sp>
        <p:sp>
          <p:nvSpPr>
            <p:cNvPr id="84"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5" name="组合 84"/>
          <p:cNvGrpSpPr/>
          <p:nvPr/>
        </p:nvGrpSpPr>
        <p:grpSpPr>
          <a:xfrm>
            <a:off x="468837" y="3595270"/>
            <a:ext cx="811301" cy="482600"/>
            <a:chOff x="406222" y="5822168"/>
            <a:chExt cx="811301" cy="482600"/>
          </a:xfrm>
        </p:grpSpPr>
        <p:sp>
          <p:nvSpPr>
            <p:cNvPr id="86" name="Text Box 16"/>
            <p:cNvSpPr txBox="1">
              <a:spLocks noChangeArrowheads="1"/>
            </p:cNvSpPr>
            <p:nvPr/>
          </p:nvSpPr>
          <p:spPr bwMode="auto">
            <a:xfrm>
              <a:off x="406222" y="5822168"/>
              <a:ext cx="811301" cy="4616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dirty="0">
                  <a:solidFill>
                    <a:srgbClr val="99FFCC"/>
                  </a:solidFill>
                </a:rPr>
                <a:t>TOP</a:t>
              </a:r>
              <a:endParaRPr lang="en-US" altLang="zh-CN" dirty="0">
                <a:solidFill>
                  <a:srgbClr val="99FFCC"/>
                </a:solidFill>
              </a:endParaRPr>
            </a:p>
          </p:txBody>
        </p:sp>
        <p:sp>
          <p:nvSpPr>
            <p:cNvPr id="87" name="Line 33"/>
            <p:cNvSpPr>
              <a:spLocks noChangeShapeType="1"/>
            </p:cNvSpPr>
            <p:nvPr/>
          </p:nvSpPr>
          <p:spPr bwMode="auto">
            <a:xfrm>
              <a:off x="436473" y="6304768"/>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 name="Text Box 39"/>
          <p:cNvSpPr txBox="1">
            <a:spLocks noChangeArrowheads="1"/>
          </p:cNvSpPr>
          <p:nvPr/>
        </p:nvSpPr>
        <p:spPr bwMode="auto">
          <a:xfrm>
            <a:off x="663507" y="5425261"/>
            <a:ext cx="623888"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dirty="0">
                <a:solidFill>
                  <a:srgbClr val="FFFF00"/>
                </a:solidFill>
              </a:rPr>
              <a:t>DL</a:t>
            </a:r>
            <a:endParaRPr lang="en-US" altLang="zh-CN" dirty="0">
              <a:solidFill>
                <a:srgbClr val="FFFF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ppt_x"/>
                                          </p:val>
                                        </p:tav>
                                        <p:tav tm="100000">
                                          <p:val>
                                            <p:strVal val="#ppt_x"/>
                                          </p:val>
                                        </p:tav>
                                      </p:tavLst>
                                    </p:anim>
                                    <p:anim calcmode="lin" valueType="num">
                                      <p:cBhvr additive="base">
                                        <p:cTn id="34" dur="500" fill="hold"/>
                                        <p:tgtEl>
                                          <p:spTgt spid="33"/>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up)">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8"/>
                                        </p:tgtEl>
                                      </p:cBhvr>
                                    </p:animEffect>
                                    <p:set>
                                      <p:cBhvr>
                                        <p:cTn id="61" dur="1" fill="hold">
                                          <p:stCondLst>
                                            <p:cond delay="499"/>
                                          </p:stCondLst>
                                        </p:cTn>
                                        <p:tgtEl>
                                          <p:spTgt spid="6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8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3"/>
                                        </p:tgtEl>
                                      </p:cBhvr>
                                    </p:animEffect>
                                    <p:set>
                                      <p:cBhvr>
                                        <p:cTn id="70" dur="1" fill="hold">
                                          <p:stCondLst>
                                            <p:cond delay="499"/>
                                          </p:stCondLst>
                                        </p:cTn>
                                        <p:tgtEl>
                                          <p:spTgt spid="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1" grpId="0"/>
      <p:bldP spid="32" grpId="0" animBg="1"/>
      <p:bldP spid="33" grpId="0"/>
      <p:bldP spid="58" grpId="0"/>
      <p:bldP spid="10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5" name="Text Box 3"/>
          <p:cNvSpPr txBox="1">
            <a:spLocks noChangeArrowheads="1"/>
          </p:cNvSpPr>
          <p:nvPr/>
        </p:nvSpPr>
        <p:spPr bwMode="auto">
          <a:xfrm>
            <a:off x="704850" y="1260475"/>
            <a:ext cx="5576029" cy="52609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0"/>
              </a:spcBef>
            </a:pPr>
            <a:r>
              <a:rPr lang="zh-CN" altLang="en-US" sz="2800" dirty="0">
                <a:cs typeface="Times New Roman" panose="02020603050405020304" pitchFamily="18" charset="0"/>
              </a:rPr>
              <a:t>#</a:t>
            </a:r>
            <a:r>
              <a:rPr lang="en-US" altLang="zh-CN" sz="2800" dirty="0">
                <a:cs typeface="Times New Roman" panose="02020603050405020304" pitchFamily="18" charset="0"/>
              </a:rPr>
              <a:t>include &lt;</a:t>
            </a:r>
            <a:r>
              <a:rPr lang="en-US" altLang="zh-CN" sz="2800" dirty="0" err="1">
                <a:cs typeface="Times New Roman" panose="02020603050405020304" pitchFamily="18" charset="0"/>
              </a:rPr>
              <a:t>stdio.h</a:t>
            </a:r>
            <a:r>
              <a:rPr lang="en-US" altLang="zh-CN" sz="2800" dirty="0">
                <a:cs typeface="Times New Roman" panose="02020603050405020304" pitchFamily="18" charset="0"/>
              </a:rPr>
              <a:t>&gt;</a:t>
            </a:r>
            <a:endParaRPr lang="en-US" altLang="zh-CN" sz="2800" dirty="0">
              <a:cs typeface="Times New Roman" panose="02020603050405020304" pitchFamily="18" charset="0"/>
            </a:endParaRPr>
          </a:p>
          <a:p>
            <a:pPr algn="l">
              <a:lnSpc>
                <a:spcPct val="110000"/>
              </a:lnSpc>
              <a:spcBef>
                <a:spcPct val="0"/>
              </a:spcBef>
            </a:pPr>
            <a:r>
              <a:rPr lang="en-US" altLang="zh-CN" sz="2800" dirty="0">
                <a:solidFill>
                  <a:srgbClr val="00FF00"/>
                </a:solidFill>
                <a:cs typeface="Times New Roman" panose="02020603050405020304" pitchFamily="18" charset="0"/>
              </a:rPr>
              <a:t>int x, y;</a:t>
            </a:r>
            <a:endParaRPr lang="en-US" altLang="zh-CN" sz="2800" dirty="0">
              <a:solidFill>
                <a:srgbClr val="00FF00"/>
              </a:solidFill>
              <a:cs typeface="Times New Roman" panose="02020603050405020304" pitchFamily="18" charset="0"/>
            </a:endParaRPr>
          </a:p>
          <a:p>
            <a:pPr algn="l">
              <a:lnSpc>
                <a:spcPct val="110000"/>
              </a:lnSpc>
              <a:spcBef>
                <a:spcPct val="0"/>
              </a:spcBef>
            </a:pPr>
            <a:r>
              <a:rPr lang="en-US" altLang="zh-CN" sz="2800" dirty="0">
                <a:solidFill>
                  <a:srgbClr val="00FFFF"/>
                </a:solidFill>
                <a:cs typeface="Times New Roman" panose="02020603050405020304" pitchFamily="18" charset="0"/>
              </a:rPr>
              <a:t>int </a:t>
            </a:r>
            <a:r>
              <a:rPr lang="en-US" altLang="zh-CN" sz="2800" dirty="0" err="1">
                <a:solidFill>
                  <a:srgbClr val="00FFFF"/>
                </a:solidFill>
                <a:cs typeface="Times New Roman" panose="02020603050405020304" pitchFamily="18" charset="0"/>
              </a:rPr>
              <a:t>gcd</a:t>
            </a:r>
            <a:r>
              <a:rPr lang="en-US" altLang="zh-CN" sz="2800" dirty="0">
                <a:solidFill>
                  <a:srgbClr val="00FFFF"/>
                </a:solidFill>
                <a:cs typeface="Times New Roman" panose="02020603050405020304" pitchFamily="18" charset="0"/>
              </a:rPr>
              <a:t> ( int u, int v )</a:t>
            </a:r>
            <a:endParaRPr lang="en-US" altLang="zh-CN" sz="2800" dirty="0">
              <a:solidFill>
                <a:srgbClr val="00FFFF"/>
              </a:solidFill>
              <a:cs typeface="Times New Roman" panose="02020603050405020304" pitchFamily="18" charset="0"/>
            </a:endParaRPr>
          </a:p>
          <a:p>
            <a:pPr algn="l">
              <a:lnSpc>
                <a:spcPct val="110000"/>
              </a:lnSpc>
              <a:spcBef>
                <a:spcPct val="0"/>
              </a:spcBef>
            </a:pPr>
            <a:r>
              <a:rPr lang="en-US" altLang="zh-CN" sz="2800" dirty="0">
                <a:cs typeface="Times New Roman" panose="02020603050405020304" pitchFamily="18" charset="0"/>
              </a:rPr>
              <a:t>{ if (v==0)   return u;</a:t>
            </a:r>
            <a:endParaRPr lang="en-US" altLang="zh-CN" sz="2800" dirty="0">
              <a:cs typeface="Times New Roman" panose="02020603050405020304" pitchFamily="18" charset="0"/>
            </a:endParaRPr>
          </a:p>
          <a:p>
            <a:pPr algn="l">
              <a:lnSpc>
                <a:spcPct val="110000"/>
              </a:lnSpc>
              <a:spcBef>
                <a:spcPct val="0"/>
              </a:spcBef>
            </a:pPr>
            <a:r>
              <a:rPr lang="en-US" altLang="zh-CN" sz="2800" dirty="0">
                <a:cs typeface="Times New Roman" panose="02020603050405020304" pitchFamily="18" charset="0"/>
              </a:rPr>
              <a:t>  else return </a:t>
            </a:r>
            <a:r>
              <a:rPr lang="en-US" altLang="zh-CN" sz="2800" dirty="0" err="1">
                <a:solidFill>
                  <a:srgbClr val="00FFFF"/>
                </a:solidFill>
                <a:cs typeface="Times New Roman" panose="02020603050405020304" pitchFamily="18" charset="0"/>
              </a:rPr>
              <a:t>gcd</a:t>
            </a:r>
            <a:r>
              <a:rPr lang="en-US" altLang="zh-CN" sz="2800" dirty="0">
                <a:solidFill>
                  <a:srgbClr val="00FFFF"/>
                </a:solidFill>
                <a:cs typeface="Times New Roman" panose="02020603050405020304" pitchFamily="18" charset="0"/>
              </a:rPr>
              <a:t>(v, u % v)</a:t>
            </a:r>
            <a:r>
              <a:rPr lang="en-US" altLang="zh-CN" sz="2800" dirty="0">
                <a:cs typeface="Times New Roman" panose="02020603050405020304" pitchFamily="18" charset="0"/>
              </a:rPr>
              <a:t>;</a:t>
            </a:r>
            <a:endParaRPr lang="en-US" altLang="zh-CN" sz="2800" dirty="0">
              <a:cs typeface="Times New Roman" panose="02020603050405020304" pitchFamily="18" charset="0"/>
            </a:endParaRPr>
          </a:p>
          <a:p>
            <a:pPr algn="l">
              <a:lnSpc>
                <a:spcPct val="110000"/>
              </a:lnSpc>
              <a:spcBef>
                <a:spcPct val="0"/>
              </a:spcBef>
            </a:pPr>
            <a:r>
              <a:rPr lang="en-US" altLang="zh-CN" sz="2800" dirty="0">
                <a:cs typeface="Times New Roman" panose="02020603050405020304" pitchFamily="18" charset="0"/>
              </a:rPr>
              <a:t>}</a:t>
            </a:r>
            <a:endParaRPr lang="en-US" altLang="zh-CN" sz="2800" dirty="0">
              <a:cs typeface="Times New Roman" panose="02020603050405020304" pitchFamily="18" charset="0"/>
            </a:endParaRPr>
          </a:p>
          <a:p>
            <a:pPr algn="l">
              <a:lnSpc>
                <a:spcPct val="110000"/>
              </a:lnSpc>
              <a:spcBef>
                <a:spcPct val="0"/>
              </a:spcBef>
            </a:pPr>
            <a:r>
              <a:rPr lang="en-US" altLang="zh-CN" sz="2800" dirty="0">
                <a:solidFill>
                  <a:srgbClr val="FFFF00"/>
                </a:solidFill>
                <a:cs typeface="Times New Roman" panose="02020603050405020304" pitchFamily="18" charset="0"/>
              </a:rPr>
              <a:t>int main( )</a:t>
            </a:r>
            <a:endParaRPr lang="en-US" altLang="zh-CN" sz="2800" dirty="0">
              <a:solidFill>
                <a:srgbClr val="FFFF00"/>
              </a:solidFill>
              <a:cs typeface="Times New Roman" panose="02020603050405020304" pitchFamily="18" charset="0"/>
            </a:endParaRPr>
          </a:p>
          <a:p>
            <a:pPr algn="l">
              <a:lnSpc>
                <a:spcPct val="110000"/>
              </a:lnSpc>
              <a:spcBef>
                <a:spcPct val="0"/>
              </a:spcBef>
            </a:pPr>
            <a:r>
              <a:rPr lang="en-US" altLang="zh-CN" sz="2800" dirty="0">
                <a:cs typeface="Times New Roman" panose="02020603050405020304" pitchFamily="18" charset="0"/>
              </a:rPr>
              <a:t>{ </a:t>
            </a:r>
            <a:r>
              <a:rPr lang="en-US" altLang="zh-CN" sz="2800" dirty="0" err="1">
                <a:cs typeface="Times New Roman" panose="02020603050405020304" pitchFamily="18" charset="0"/>
              </a:rPr>
              <a:t>scanf</a:t>
            </a:r>
            <a:r>
              <a:rPr lang="en-US" altLang="zh-CN" sz="2800" dirty="0">
                <a:cs typeface="Times New Roman" panose="02020603050405020304" pitchFamily="18" charset="0"/>
              </a:rPr>
              <a:t>(”%</a:t>
            </a:r>
            <a:r>
              <a:rPr lang="en-US" altLang="zh-CN" sz="2800" dirty="0" err="1">
                <a:cs typeface="Times New Roman" panose="02020603050405020304" pitchFamily="18" charset="0"/>
              </a:rPr>
              <a:t>d%d</a:t>
            </a:r>
            <a:r>
              <a:rPr lang="en-US" altLang="zh-CN" sz="2800" dirty="0">
                <a:cs typeface="Times New Roman" panose="02020603050405020304" pitchFamily="18" charset="0"/>
              </a:rPr>
              <a:t>”, &amp;x, &amp;y);</a:t>
            </a:r>
            <a:endParaRPr lang="en-US" altLang="zh-CN" sz="2800" dirty="0">
              <a:cs typeface="Times New Roman" panose="02020603050405020304" pitchFamily="18" charset="0"/>
            </a:endParaRPr>
          </a:p>
          <a:p>
            <a:pPr algn="l">
              <a:lnSpc>
                <a:spcPct val="110000"/>
              </a:lnSpc>
              <a:spcBef>
                <a:spcPct val="0"/>
              </a:spcBef>
            </a:pPr>
            <a:r>
              <a:rPr lang="en-US" altLang="zh-CN" sz="2800" dirty="0">
                <a:cs typeface="Times New Roman" panose="02020603050405020304" pitchFamily="18" charset="0"/>
              </a:rPr>
              <a:t>  </a:t>
            </a:r>
            <a:r>
              <a:rPr lang="en-US" altLang="zh-CN" sz="2800" dirty="0" err="1">
                <a:cs typeface="Times New Roman" panose="02020603050405020304" pitchFamily="18" charset="0"/>
              </a:rPr>
              <a:t>printf</a:t>
            </a:r>
            <a:r>
              <a:rPr lang="en-US" altLang="zh-CN" sz="2800" dirty="0">
                <a:cs typeface="Times New Roman" panose="02020603050405020304" pitchFamily="18" charset="0"/>
              </a:rPr>
              <a:t>(”%d\n”, </a:t>
            </a:r>
            <a:r>
              <a:rPr lang="en-US" altLang="zh-CN" sz="2800" dirty="0" err="1">
                <a:solidFill>
                  <a:srgbClr val="00FFFF"/>
                </a:solidFill>
                <a:cs typeface="Times New Roman" panose="02020603050405020304" pitchFamily="18" charset="0"/>
              </a:rPr>
              <a:t>gcd</a:t>
            </a:r>
            <a:r>
              <a:rPr lang="en-US" altLang="zh-CN" sz="2800" dirty="0">
                <a:solidFill>
                  <a:srgbClr val="00FFFF"/>
                </a:solidFill>
                <a:cs typeface="Times New Roman" panose="02020603050405020304" pitchFamily="18" charset="0"/>
              </a:rPr>
              <a:t>(</a:t>
            </a:r>
            <a:r>
              <a:rPr lang="en-US" altLang="zh-CN" sz="2800" dirty="0" err="1">
                <a:solidFill>
                  <a:srgbClr val="00FFFF"/>
                </a:solidFill>
                <a:cs typeface="Times New Roman" panose="02020603050405020304" pitchFamily="18" charset="0"/>
              </a:rPr>
              <a:t>x,y</a:t>
            </a:r>
            <a:r>
              <a:rPr lang="en-US" altLang="zh-CN" sz="2800" dirty="0">
                <a:solidFill>
                  <a:srgbClr val="00FFFF"/>
                </a:solidFill>
                <a:cs typeface="Times New Roman" panose="02020603050405020304" pitchFamily="18" charset="0"/>
              </a:rPr>
              <a:t>) </a:t>
            </a:r>
            <a:r>
              <a:rPr lang="en-US" altLang="zh-CN" sz="2800" dirty="0">
                <a:cs typeface="Times New Roman" panose="02020603050405020304" pitchFamily="18" charset="0"/>
              </a:rPr>
              <a:t>);</a:t>
            </a:r>
            <a:endParaRPr lang="en-US" altLang="zh-CN" sz="2800" dirty="0">
              <a:cs typeface="Times New Roman" panose="02020603050405020304" pitchFamily="18" charset="0"/>
            </a:endParaRPr>
          </a:p>
          <a:p>
            <a:pPr algn="l">
              <a:lnSpc>
                <a:spcPct val="110000"/>
              </a:lnSpc>
              <a:spcBef>
                <a:spcPct val="0"/>
              </a:spcBef>
            </a:pPr>
            <a:r>
              <a:rPr lang="en-US" altLang="zh-CN" sz="2800" dirty="0">
                <a:cs typeface="Times New Roman" panose="02020603050405020304" pitchFamily="18" charset="0"/>
              </a:rPr>
              <a:t>  return 0;</a:t>
            </a:r>
            <a:endParaRPr lang="en-US" altLang="zh-CN" sz="2800" dirty="0">
              <a:cs typeface="Times New Roman" panose="02020603050405020304" pitchFamily="18" charset="0"/>
            </a:endParaRPr>
          </a:p>
          <a:p>
            <a:pPr algn="l">
              <a:lnSpc>
                <a:spcPct val="110000"/>
              </a:lnSpc>
              <a:spcBef>
                <a:spcPct val="0"/>
              </a:spcBef>
            </a:pPr>
            <a:r>
              <a:rPr lang="en-US" altLang="zh-CN" sz="2800" dirty="0">
                <a:cs typeface="Times New Roman" panose="02020603050405020304" pitchFamily="18" charset="0"/>
              </a:rPr>
              <a:t>}</a:t>
            </a:r>
            <a:endParaRPr lang="en-US" altLang="zh-CN" sz="2800" dirty="0">
              <a:cs typeface="Times New Roman" panose="02020603050405020304" pitchFamily="18" charset="0"/>
            </a:endParaRPr>
          </a:p>
        </p:txBody>
      </p:sp>
      <p:sp>
        <p:nvSpPr>
          <p:cNvPr id="929796" name="Text Box 4"/>
          <p:cNvSpPr txBox="1">
            <a:spLocks noChangeArrowheads="1"/>
          </p:cNvSpPr>
          <p:nvPr/>
        </p:nvSpPr>
        <p:spPr bwMode="auto">
          <a:xfrm>
            <a:off x="609600" y="625475"/>
            <a:ext cx="2971800"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
        <p:nvSpPr>
          <p:cNvPr id="929797" name="Text Box 5"/>
          <p:cNvSpPr txBox="1">
            <a:spLocks noChangeArrowheads="1"/>
          </p:cNvSpPr>
          <p:nvPr/>
        </p:nvSpPr>
        <p:spPr bwMode="auto">
          <a:xfrm>
            <a:off x="342900" y="625475"/>
            <a:ext cx="3524250" cy="57943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a:solidFill>
                  <a:srgbClr val="FFFF00"/>
                </a:solidFill>
              </a:rPr>
              <a:t>例</a:t>
            </a:r>
            <a:r>
              <a:rPr lang="en-US" altLang="zh-CN" sz="3200">
                <a:solidFill>
                  <a:srgbClr val="FFFF00"/>
                </a:solidFill>
              </a:rPr>
              <a:t>6.5</a:t>
            </a:r>
            <a:r>
              <a:rPr lang="zh-CN" altLang="en-US" sz="3200">
                <a:solidFill>
                  <a:srgbClr val="FFFF00"/>
                </a:solidFill>
              </a:rPr>
              <a:t>：设有</a:t>
            </a:r>
            <a:r>
              <a:rPr lang="en-US" altLang="zh-CN" sz="3200">
                <a:solidFill>
                  <a:srgbClr val="FFFF00"/>
                </a:solidFill>
              </a:rPr>
              <a:t>C</a:t>
            </a:r>
            <a:r>
              <a:rPr lang="zh-CN" altLang="en-US" sz="3200">
                <a:solidFill>
                  <a:srgbClr val="FFFF00"/>
                </a:solidFill>
              </a:rPr>
              <a:t>程序</a:t>
            </a:r>
            <a:endParaRPr lang="zh-CN" altLang="en-US" sz="3200">
              <a:solidFill>
                <a:srgbClr val="FFFF00"/>
              </a:solidFill>
            </a:endParaRPr>
          </a:p>
        </p:txBody>
      </p:sp>
      <p:sp>
        <p:nvSpPr>
          <p:cNvPr id="929798" name="Text Box 6"/>
          <p:cNvSpPr txBox="1">
            <a:spLocks noChangeArrowheads="1"/>
          </p:cNvSpPr>
          <p:nvPr/>
        </p:nvSpPr>
        <p:spPr bwMode="auto">
          <a:xfrm>
            <a:off x="6559760" y="2133600"/>
            <a:ext cx="2266950" cy="6286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0"/>
              </a:spcBef>
            </a:pPr>
            <a:r>
              <a:rPr lang="en-US" altLang="zh-CN" sz="3200">
                <a:solidFill>
                  <a:srgbClr val="FFFF00"/>
                </a:solidFill>
              </a:rPr>
              <a:t>gcd (15,10)</a:t>
            </a:r>
            <a:endParaRPr lang="zh-CN" altLang="en-US" sz="3200">
              <a:solidFill>
                <a:srgbClr val="FFFF00"/>
              </a:solidFill>
            </a:endParaRPr>
          </a:p>
        </p:txBody>
      </p:sp>
      <p:sp>
        <p:nvSpPr>
          <p:cNvPr id="929799" name="Text Box 7"/>
          <p:cNvSpPr txBox="1">
            <a:spLocks noChangeArrowheads="1"/>
          </p:cNvSpPr>
          <p:nvPr/>
        </p:nvSpPr>
        <p:spPr bwMode="auto">
          <a:xfrm>
            <a:off x="6559760" y="3352800"/>
            <a:ext cx="2266950" cy="6286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0"/>
              </a:spcBef>
            </a:pPr>
            <a:r>
              <a:rPr lang="en-US" altLang="zh-CN" sz="3200">
                <a:solidFill>
                  <a:srgbClr val="00FFFF"/>
                </a:solidFill>
              </a:rPr>
              <a:t>gcd (10,5)</a:t>
            </a:r>
            <a:endParaRPr lang="zh-CN" altLang="en-US" sz="3200">
              <a:solidFill>
                <a:srgbClr val="00FFFF"/>
              </a:solidFill>
            </a:endParaRPr>
          </a:p>
        </p:txBody>
      </p:sp>
      <p:sp>
        <p:nvSpPr>
          <p:cNvPr id="929800" name="Text Box 8"/>
          <p:cNvSpPr txBox="1">
            <a:spLocks noChangeArrowheads="1"/>
          </p:cNvSpPr>
          <p:nvPr/>
        </p:nvSpPr>
        <p:spPr bwMode="auto">
          <a:xfrm>
            <a:off x="6559760" y="4667250"/>
            <a:ext cx="2266950" cy="6286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0"/>
              </a:spcBef>
            </a:pPr>
            <a:r>
              <a:rPr lang="en-US" altLang="zh-CN" sz="3200"/>
              <a:t>gcd(5,0)</a:t>
            </a:r>
            <a:endParaRPr lang="zh-CN" altLang="en-US" sz="3200"/>
          </a:p>
        </p:txBody>
      </p:sp>
      <p:sp>
        <p:nvSpPr>
          <p:cNvPr id="929801" name="AutoShape 9"/>
          <p:cNvSpPr>
            <a:spLocks noChangeArrowheads="1"/>
          </p:cNvSpPr>
          <p:nvPr/>
        </p:nvSpPr>
        <p:spPr bwMode="auto">
          <a:xfrm>
            <a:off x="7207460" y="2786063"/>
            <a:ext cx="342900" cy="604837"/>
          </a:xfrm>
          <a:prstGeom prst="downArrow">
            <a:avLst>
              <a:gd name="adj1" fmla="val 50000"/>
              <a:gd name="adj2" fmla="val 44097"/>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802" name="AutoShape 10"/>
          <p:cNvSpPr>
            <a:spLocks noChangeArrowheads="1"/>
          </p:cNvSpPr>
          <p:nvPr/>
        </p:nvSpPr>
        <p:spPr bwMode="auto">
          <a:xfrm>
            <a:off x="7188410" y="4062413"/>
            <a:ext cx="342900" cy="604837"/>
          </a:xfrm>
          <a:prstGeom prst="downArrow">
            <a:avLst>
              <a:gd name="adj1" fmla="val 50000"/>
              <a:gd name="adj2" fmla="val 44097"/>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803" name="Text Box 11"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latin typeface="华文新魏" panose="02010800040101010101" pitchFamily="2" charset="-122"/>
                <a:ea typeface="华文新魏" panose="02010800040101010101" pitchFamily="2" charset="-122"/>
              </a:rPr>
              <a:t>7</a:t>
            </a:r>
            <a:r>
              <a:rPr lang="en-US" altLang="zh-CN" sz="2000" u="sng" dirty="0">
                <a:solidFill>
                  <a:srgbClr val="A25100"/>
                </a:solidFill>
                <a:ea typeface="华文新魏" panose="02010800040101010101" pitchFamily="2" charset="-122"/>
              </a:rPr>
              <a:t>.3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980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2979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2980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29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8" grpId="0"/>
      <p:bldP spid="929799" grpId="0"/>
      <p:bldP spid="92980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3" name="Rectangle 3"/>
          <p:cNvSpPr>
            <a:spLocks noChangeArrowheads="1"/>
          </p:cNvSpPr>
          <p:nvPr/>
        </p:nvSpPr>
        <p:spPr bwMode="auto">
          <a:xfrm>
            <a:off x="3705226" y="781050"/>
            <a:ext cx="3279774" cy="5638800"/>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844" name="Text Box 4"/>
          <p:cNvSpPr txBox="1">
            <a:spLocks noChangeArrowheads="1"/>
          </p:cNvSpPr>
          <p:nvPr/>
        </p:nvSpPr>
        <p:spPr bwMode="auto">
          <a:xfrm>
            <a:off x="3937000" y="5753100"/>
            <a:ext cx="28194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t>   </a:t>
            </a:r>
            <a:r>
              <a:rPr lang="en-US" altLang="zh-CN" sz="2800"/>
              <a:t>x:15       y:10</a:t>
            </a:r>
            <a:endParaRPr lang="en-US" altLang="zh-CN" sz="2800"/>
          </a:p>
        </p:txBody>
      </p:sp>
      <p:sp>
        <p:nvSpPr>
          <p:cNvPr id="931845" name="Line 5"/>
          <p:cNvSpPr>
            <a:spLocks noChangeShapeType="1"/>
          </p:cNvSpPr>
          <p:nvPr/>
        </p:nvSpPr>
        <p:spPr bwMode="auto">
          <a:xfrm flipV="1">
            <a:off x="3670300" y="5257800"/>
            <a:ext cx="1066800" cy="4381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46" name="Line 6"/>
          <p:cNvSpPr>
            <a:spLocks noChangeShapeType="1"/>
          </p:cNvSpPr>
          <p:nvPr/>
        </p:nvSpPr>
        <p:spPr bwMode="auto">
          <a:xfrm>
            <a:off x="3670300" y="5695950"/>
            <a:ext cx="3314700" cy="0"/>
          </a:xfrm>
          <a:prstGeom prst="line">
            <a:avLst/>
          </a:prstGeom>
          <a:noFill/>
          <a:ln w="9525">
            <a:solidFill>
              <a:srgbClr val="FFFF00"/>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47" name="Line 7"/>
          <p:cNvSpPr>
            <a:spLocks noChangeShapeType="1"/>
          </p:cNvSpPr>
          <p:nvPr/>
        </p:nvSpPr>
        <p:spPr bwMode="auto">
          <a:xfrm>
            <a:off x="3670300" y="4991100"/>
            <a:ext cx="33147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48" name="Text Box 8"/>
          <p:cNvSpPr txBox="1">
            <a:spLocks noChangeArrowheads="1"/>
          </p:cNvSpPr>
          <p:nvPr/>
        </p:nvSpPr>
        <p:spPr bwMode="auto">
          <a:xfrm>
            <a:off x="4279900" y="5105400"/>
            <a:ext cx="206375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dirty="0"/>
              <a:t>main</a:t>
            </a:r>
            <a:r>
              <a:rPr lang="zh-CN" altLang="en-US" sz="2800" dirty="0"/>
              <a:t>的</a:t>
            </a:r>
            <a:r>
              <a:rPr lang="en-US" altLang="zh-CN" sz="2800" dirty="0"/>
              <a:t>AR</a:t>
            </a:r>
            <a:endParaRPr lang="en-US" altLang="zh-CN" sz="2800" dirty="0"/>
          </a:p>
        </p:txBody>
      </p:sp>
      <p:sp>
        <p:nvSpPr>
          <p:cNvPr id="931849" name="Line 9"/>
          <p:cNvSpPr>
            <a:spLocks noChangeShapeType="1"/>
          </p:cNvSpPr>
          <p:nvPr/>
        </p:nvSpPr>
        <p:spPr bwMode="auto">
          <a:xfrm>
            <a:off x="3632200" y="4000500"/>
            <a:ext cx="33528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50" name="Text Box 10"/>
          <p:cNvSpPr txBox="1">
            <a:spLocks noChangeArrowheads="1"/>
          </p:cNvSpPr>
          <p:nvPr/>
        </p:nvSpPr>
        <p:spPr bwMode="auto">
          <a:xfrm>
            <a:off x="3652060" y="4244975"/>
            <a:ext cx="33528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调用</a:t>
            </a:r>
            <a:r>
              <a:rPr lang="en-US" altLang="zh-CN" sz="2800" dirty="0" err="1"/>
              <a:t>gcd</a:t>
            </a:r>
            <a:r>
              <a:rPr lang="en-US" altLang="zh-CN" sz="2800" dirty="0"/>
              <a:t>(15,10)</a:t>
            </a:r>
            <a:r>
              <a:rPr lang="zh-CN" altLang="en-US" sz="2800" dirty="0"/>
              <a:t>的</a:t>
            </a:r>
            <a:r>
              <a:rPr lang="en-US" altLang="zh-CN" sz="2800" dirty="0"/>
              <a:t>AR</a:t>
            </a:r>
            <a:endParaRPr lang="en-US" altLang="zh-CN" sz="2800" dirty="0"/>
          </a:p>
        </p:txBody>
      </p:sp>
      <p:sp>
        <p:nvSpPr>
          <p:cNvPr id="931851" name="Line 11"/>
          <p:cNvSpPr>
            <a:spLocks noChangeShapeType="1"/>
          </p:cNvSpPr>
          <p:nvPr/>
        </p:nvSpPr>
        <p:spPr bwMode="auto">
          <a:xfrm>
            <a:off x="3670300" y="3009900"/>
            <a:ext cx="33147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52" name="Text Box 12"/>
          <p:cNvSpPr txBox="1">
            <a:spLocks noChangeArrowheads="1"/>
          </p:cNvSpPr>
          <p:nvPr/>
        </p:nvSpPr>
        <p:spPr bwMode="auto">
          <a:xfrm>
            <a:off x="3632200" y="3254375"/>
            <a:ext cx="33528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调用</a:t>
            </a:r>
            <a:r>
              <a:rPr lang="en-US" altLang="zh-CN" sz="2800" dirty="0" err="1"/>
              <a:t>gcd</a:t>
            </a:r>
            <a:r>
              <a:rPr lang="en-US" altLang="zh-CN" sz="2800" dirty="0"/>
              <a:t>(10,5)</a:t>
            </a:r>
            <a:r>
              <a:rPr lang="zh-CN" altLang="en-US" sz="2800" dirty="0"/>
              <a:t>的</a:t>
            </a:r>
            <a:r>
              <a:rPr lang="en-US" altLang="zh-CN" sz="2800" dirty="0"/>
              <a:t>AR</a:t>
            </a:r>
            <a:endParaRPr lang="en-US" altLang="zh-CN" sz="2800" dirty="0"/>
          </a:p>
        </p:txBody>
      </p:sp>
      <p:sp>
        <p:nvSpPr>
          <p:cNvPr id="931853" name="Line 13"/>
          <p:cNvSpPr>
            <a:spLocks noChangeShapeType="1"/>
          </p:cNvSpPr>
          <p:nvPr/>
        </p:nvSpPr>
        <p:spPr bwMode="auto">
          <a:xfrm>
            <a:off x="3670300" y="1981200"/>
            <a:ext cx="33147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54" name="Text Box 14"/>
          <p:cNvSpPr txBox="1">
            <a:spLocks noChangeArrowheads="1"/>
          </p:cNvSpPr>
          <p:nvPr/>
        </p:nvSpPr>
        <p:spPr bwMode="auto">
          <a:xfrm>
            <a:off x="3670300" y="2225675"/>
            <a:ext cx="30861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t>调用</a:t>
            </a:r>
            <a:r>
              <a:rPr lang="en-US" altLang="zh-CN" sz="2800" dirty="0" err="1"/>
              <a:t>gcd</a:t>
            </a:r>
            <a:r>
              <a:rPr lang="en-US" altLang="zh-CN" sz="2800" dirty="0"/>
              <a:t>(5,0)</a:t>
            </a:r>
            <a:r>
              <a:rPr lang="zh-CN" altLang="en-US" sz="2800" dirty="0"/>
              <a:t>的</a:t>
            </a:r>
            <a:r>
              <a:rPr lang="en-US" altLang="zh-CN" sz="2800" dirty="0"/>
              <a:t>AR</a:t>
            </a:r>
            <a:endParaRPr lang="en-US" altLang="zh-CN" sz="2800" dirty="0"/>
          </a:p>
        </p:txBody>
      </p:sp>
      <p:sp>
        <p:nvSpPr>
          <p:cNvPr id="931855" name="Rectangle 15"/>
          <p:cNvSpPr>
            <a:spLocks noChangeArrowheads="1"/>
          </p:cNvSpPr>
          <p:nvPr/>
        </p:nvSpPr>
        <p:spPr bwMode="auto">
          <a:xfrm>
            <a:off x="3460750" y="665222"/>
            <a:ext cx="3695700" cy="706378"/>
          </a:xfrm>
          <a:prstGeom prst="rect">
            <a:avLst/>
          </a:prstGeom>
          <a:solidFill>
            <a:srgbClr val="0C2E40"/>
          </a:solidFill>
          <a:ln w="9525">
            <a:solidFill>
              <a:schemeClr val="bg1"/>
            </a:solidFill>
            <a:miter lim="800000"/>
          </a:ln>
          <a:effectLst/>
        </p:spPr>
        <p:txBody>
          <a:bodyPr wrap="none" anchor="ctr"/>
          <a:lstStyle/>
          <a:p>
            <a:endParaRPr lang="zh-CN" altLang="en-US"/>
          </a:p>
        </p:txBody>
      </p:sp>
      <p:sp>
        <p:nvSpPr>
          <p:cNvPr id="931856" name="Text Box 16"/>
          <p:cNvSpPr txBox="1">
            <a:spLocks noChangeArrowheads="1"/>
          </p:cNvSpPr>
          <p:nvPr/>
        </p:nvSpPr>
        <p:spPr bwMode="auto">
          <a:xfrm>
            <a:off x="2912285" y="2339975"/>
            <a:ext cx="796925"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dirty="0">
                <a:solidFill>
                  <a:srgbClr val="99FFCC"/>
                </a:solidFill>
              </a:rPr>
              <a:t>SP</a:t>
            </a:r>
            <a:endParaRPr lang="en-US" altLang="zh-CN" sz="2800" dirty="0">
              <a:solidFill>
                <a:srgbClr val="99FFCC"/>
              </a:solidFill>
            </a:endParaRPr>
          </a:p>
        </p:txBody>
      </p:sp>
      <p:sp>
        <p:nvSpPr>
          <p:cNvPr id="931869" name="Text Box 29"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latin typeface="华文新魏" panose="02010800040101010101" pitchFamily="2" charset="-122"/>
                <a:ea typeface="华文新魏" panose="02010800040101010101" pitchFamily="2" charset="-122"/>
              </a:rPr>
              <a:t>7</a:t>
            </a:r>
            <a:r>
              <a:rPr lang="en-US" altLang="zh-CN" sz="2000" u="sng" dirty="0">
                <a:solidFill>
                  <a:srgbClr val="A25100"/>
                </a:solidFill>
                <a:ea typeface="华文新魏" panose="02010800040101010101" pitchFamily="2" charset="-122"/>
              </a:rPr>
              <a:t>.3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grpSp>
        <p:nvGrpSpPr>
          <p:cNvPr id="931885" name="Group 45"/>
          <p:cNvGrpSpPr/>
          <p:nvPr/>
        </p:nvGrpSpPr>
        <p:grpSpPr bwMode="auto">
          <a:xfrm>
            <a:off x="954120" y="2898775"/>
            <a:ext cx="3060700" cy="3209925"/>
            <a:chOff x="552" y="1826"/>
            <a:chExt cx="1928" cy="2022"/>
          </a:xfrm>
        </p:grpSpPr>
        <p:sp>
          <p:nvSpPr>
            <p:cNvPr id="931858" name="Line 18"/>
            <p:cNvSpPr>
              <a:spLocks noChangeShapeType="1"/>
            </p:cNvSpPr>
            <p:nvPr/>
          </p:nvSpPr>
          <p:spPr bwMode="auto">
            <a:xfrm>
              <a:off x="1820" y="1838"/>
              <a:ext cx="660"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59" name="Line 19"/>
            <p:cNvSpPr>
              <a:spLocks noChangeShapeType="1"/>
            </p:cNvSpPr>
            <p:nvPr/>
          </p:nvSpPr>
          <p:spPr bwMode="auto">
            <a:xfrm>
              <a:off x="1832" y="1826"/>
              <a:ext cx="0" cy="37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60" name="Line 20"/>
            <p:cNvSpPr>
              <a:spLocks noChangeShapeType="1"/>
            </p:cNvSpPr>
            <p:nvPr/>
          </p:nvSpPr>
          <p:spPr bwMode="auto">
            <a:xfrm>
              <a:off x="1820" y="2188"/>
              <a:ext cx="468"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62" name="Line 22"/>
            <p:cNvSpPr>
              <a:spLocks noChangeShapeType="1"/>
            </p:cNvSpPr>
            <p:nvPr/>
          </p:nvSpPr>
          <p:spPr bwMode="auto">
            <a:xfrm>
              <a:off x="1808" y="2440"/>
              <a:ext cx="660"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63" name="Line 23"/>
            <p:cNvSpPr>
              <a:spLocks noChangeShapeType="1"/>
            </p:cNvSpPr>
            <p:nvPr/>
          </p:nvSpPr>
          <p:spPr bwMode="auto">
            <a:xfrm>
              <a:off x="1832" y="2452"/>
              <a:ext cx="0" cy="295"/>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64" name="Line 24"/>
            <p:cNvSpPr>
              <a:spLocks noChangeShapeType="1"/>
            </p:cNvSpPr>
            <p:nvPr/>
          </p:nvSpPr>
          <p:spPr bwMode="auto">
            <a:xfrm>
              <a:off x="1820" y="2730"/>
              <a:ext cx="468"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66" name="Line 26"/>
            <p:cNvSpPr>
              <a:spLocks noChangeShapeType="1"/>
            </p:cNvSpPr>
            <p:nvPr/>
          </p:nvSpPr>
          <p:spPr bwMode="auto">
            <a:xfrm>
              <a:off x="1820" y="3038"/>
              <a:ext cx="660"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67" name="Line 27"/>
            <p:cNvSpPr>
              <a:spLocks noChangeShapeType="1"/>
            </p:cNvSpPr>
            <p:nvPr/>
          </p:nvSpPr>
          <p:spPr bwMode="auto">
            <a:xfrm>
              <a:off x="1832" y="3030"/>
              <a:ext cx="0" cy="374"/>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68" name="Line 28"/>
            <p:cNvSpPr>
              <a:spLocks noChangeShapeType="1"/>
            </p:cNvSpPr>
            <p:nvPr/>
          </p:nvSpPr>
          <p:spPr bwMode="auto">
            <a:xfrm>
              <a:off x="1820" y="3392"/>
              <a:ext cx="468"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71" name="AutoShape 31"/>
            <p:cNvSpPr/>
            <p:nvPr/>
          </p:nvSpPr>
          <p:spPr bwMode="auto">
            <a:xfrm>
              <a:off x="1400" y="2050"/>
              <a:ext cx="256" cy="1798"/>
            </a:xfrm>
            <a:prstGeom prst="leftBrace">
              <a:avLst>
                <a:gd name="adj1" fmla="val 58529"/>
                <a:gd name="adj2" fmla="val 50000"/>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872" name="Text Box 32"/>
            <p:cNvSpPr txBox="1">
              <a:spLocks noChangeArrowheads="1"/>
            </p:cNvSpPr>
            <p:nvPr/>
          </p:nvSpPr>
          <p:spPr bwMode="auto">
            <a:xfrm>
              <a:off x="552" y="2747"/>
              <a:ext cx="1008" cy="5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spcBef>
                  <a:spcPct val="25000"/>
                </a:spcBef>
              </a:pPr>
              <a:r>
                <a:rPr lang="en-US" altLang="zh-CN" dirty="0">
                  <a:solidFill>
                    <a:srgbClr val="66FFFF"/>
                  </a:solidFill>
                </a:rPr>
                <a:t>DL</a:t>
              </a:r>
              <a:endParaRPr lang="en-US" altLang="zh-CN" dirty="0">
                <a:solidFill>
                  <a:srgbClr val="66FFFF"/>
                </a:solidFill>
              </a:endParaRPr>
            </a:p>
            <a:p>
              <a:pPr>
                <a:lnSpc>
                  <a:spcPct val="85000"/>
                </a:lnSpc>
                <a:spcBef>
                  <a:spcPct val="25000"/>
                </a:spcBef>
              </a:pPr>
              <a:r>
                <a:rPr lang="en-US" altLang="zh-CN" dirty="0">
                  <a:solidFill>
                    <a:srgbClr val="66FFFF"/>
                  </a:solidFill>
                </a:rPr>
                <a:t>（</a:t>
              </a:r>
              <a:r>
                <a:rPr lang="zh-CN" altLang="en-US" dirty="0">
                  <a:solidFill>
                    <a:srgbClr val="66FFFF"/>
                  </a:solidFill>
                </a:rPr>
                <a:t>老</a:t>
              </a:r>
              <a:r>
                <a:rPr lang="en-US" altLang="zh-CN" dirty="0">
                  <a:solidFill>
                    <a:srgbClr val="66FFFF"/>
                  </a:solidFill>
                </a:rPr>
                <a:t>SP）</a:t>
              </a:r>
              <a:endParaRPr lang="en-US" altLang="zh-CN" dirty="0">
                <a:solidFill>
                  <a:srgbClr val="66FFFF"/>
                </a:solidFill>
              </a:endParaRPr>
            </a:p>
          </p:txBody>
        </p:sp>
      </p:grpSp>
      <p:sp>
        <p:nvSpPr>
          <p:cNvPr id="931873" name="Line 33"/>
          <p:cNvSpPr>
            <a:spLocks noChangeShapeType="1"/>
          </p:cNvSpPr>
          <p:nvPr/>
        </p:nvSpPr>
        <p:spPr bwMode="auto">
          <a:xfrm>
            <a:off x="2928160" y="2822575"/>
            <a:ext cx="742950"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31886" name="Group 46"/>
          <p:cNvGrpSpPr/>
          <p:nvPr/>
        </p:nvGrpSpPr>
        <p:grpSpPr bwMode="auto">
          <a:xfrm>
            <a:off x="6985003" y="2517775"/>
            <a:ext cx="1662113" cy="3754438"/>
            <a:chOff x="4400" y="1586"/>
            <a:chExt cx="1047" cy="2365"/>
          </a:xfrm>
        </p:grpSpPr>
        <p:sp>
          <p:nvSpPr>
            <p:cNvPr id="931874" name="Line 34"/>
            <p:cNvSpPr>
              <a:spLocks noChangeShapeType="1"/>
            </p:cNvSpPr>
            <p:nvPr/>
          </p:nvSpPr>
          <p:spPr bwMode="auto">
            <a:xfrm>
              <a:off x="4412" y="1586"/>
              <a:ext cx="555" cy="0"/>
            </a:xfrm>
            <a:prstGeom prst="line">
              <a:avLst/>
            </a:prstGeom>
            <a:noFill/>
            <a:ln w="381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75" name="Line 35"/>
            <p:cNvSpPr>
              <a:spLocks noChangeShapeType="1"/>
            </p:cNvSpPr>
            <p:nvPr/>
          </p:nvSpPr>
          <p:spPr bwMode="auto">
            <a:xfrm flipH="1">
              <a:off x="4722" y="2653"/>
              <a:ext cx="0" cy="97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76" name="Line 36"/>
            <p:cNvSpPr>
              <a:spLocks noChangeShapeType="1"/>
            </p:cNvSpPr>
            <p:nvPr/>
          </p:nvSpPr>
          <p:spPr bwMode="auto">
            <a:xfrm flipH="1">
              <a:off x="4412" y="3946"/>
              <a:ext cx="55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77" name="Line 37"/>
            <p:cNvSpPr>
              <a:spLocks noChangeShapeType="1"/>
            </p:cNvSpPr>
            <p:nvPr/>
          </p:nvSpPr>
          <p:spPr bwMode="auto">
            <a:xfrm flipV="1">
              <a:off x="4400" y="2662"/>
              <a:ext cx="336" cy="0"/>
            </a:xfrm>
            <a:prstGeom prst="line">
              <a:avLst/>
            </a:prstGeom>
            <a:noFill/>
            <a:ln w="381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78" name="Line 38"/>
            <p:cNvSpPr>
              <a:spLocks noChangeShapeType="1"/>
            </p:cNvSpPr>
            <p:nvPr/>
          </p:nvSpPr>
          <p:spPr bwMode="auto">
            <a:xfrm>
              <a:off x="4412" y="2059"/>
              <a:ext cx="423" cy="0"/>
            </a:xfrm>
            <a:prstGeom prst="line">
              <a:avLst/>
            </a:prstGeom>
            <a:noFill/>
            <a:ln w="3810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79" name="Text Box 39"/>
            <p:cNvSpPr txBox="1">
              <a:spLocks noChangeArrowheads="1"/>
            </p:cNvSpPr>
            <p:nvPr/>
          </p:nvSpPr>
          <p:spPr bwMode="auto">
            <a:xfrm>
              <a:off x="5054" y="2459"/>
              <a:ext cx="393"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a:t>SL</a:t>
              </a:r>
              <a:endParaRPr lang="en-US" altLang="zh-CN"/>
            </a:p>
          </p:txBody>
        </p:sp>
        <p:sp>
          <p:nvSpPr>
            <p:cNvPr id="931881" name="Line 41"/>
            <p:cNvSpPr>
              <a:spLocks noChangeShapeType="1"/>
            </p:cNvSpPr>
            <p:nvPr/>
          </p:nvSpPr>
          <p:spPr bwMode="auto">
            <a:xfrm flipH="1">
              <a:off x="4405" y="3792"/>
              <a:ext cx="45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82" name="Line 42"/>
            <p:cNvSpPr>
              <a:spLocks noChangeShapeType="1"/>
            </p:cNvSpPr>
            <p:nvPr/>
          </p:nvSpPr>
          <p:spPr bwMode="auto">
            <a:xfrm flipH="1" flipV="1">
              <a:off x="4410" y="3617"/>
              <a:ext cx="3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83" name="Line 43"/>
            <p:cNvSpPr>
              <a:spLocks noChangeShapeType="1"/>
            </p:cNvSpPr>
            <p:nvPr/>
          </p:nvSpPr>
          <p:spPr bwMode="auto">
            <a:xfrm flipH="1">
              <a:off x="4844" y="2050"/>
              <a:ext cx="0" cy="17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84" name="Line 44"/>
            <p:cNvSpPr>
              <a:spLocks noChangeShapeType="1"/>
            </p:cNvSpPr>
            <p:nvPr/>
          </p:nvSpPr>
          <p:spPr bwMode="auto">
            <a:xfrm flipH="1">
              <a:off x="4967" y="1586"/>
              <a:ext cx="0" cy="2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31885"/>
                                        </p:tgtEl>
                                        <p:attrNameLst>
                                          <p:attrName>style.visibility</p:attrName>
                                        </p:attrNameLst>
                                      </p:cBhvr>
                                      <p:to>
                                        <p:strVal val="visible"/>
                                      </p:to>
                                    </p:set>
                                    <p:animEffect transition="in" filter="wipe(up)">
                                      <p:cBhvr>
                                        <p:cTn id="7" dur="500"/>
                                        <p:tgtEl>
                                          <p:spTgt spid="9318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31886"/>
                                        </p:tgtEl>
                                        <p:attrNameLst>
                                          <p:attrName>style.visibility</p:attrName>
                                        </p:attrNameLst>
                                      </p:cBhvr>
                                      <p:to>
                                        <p:strVal val="visible"/>
                                      </p:to>
                                    </p:set>
                                    <p:animEffect transition="in" filter="wipe(up)">
                                      <p:cBhvr>
                                        <p:cTn id="12" dur="500"/>
                                        <p:tgtEl>
                                          <p:spTgt spid="931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84" name="Rectangle 20"/>
          <p:cNvSpPr>
            <a:spLocks noGrp="1" noChangeArrowheads="1"/>
          </p:cNvSpPr>
          <p:nvPr>
            <p:ph type="title"/>
          </p:nvPr>
        </p:nvSpPr>
        <p:spPr bwMode="auto">
          <a:xfrm>
            <a:off x="4572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buClr>
                <a:srgbClr val="66FFFF"/>
              </a:buClr>
              <a:buSzPct val="145000"/>
              <a:buFont typeface="Wingdings" panose="05000000000000000000" pitchFamily="2" charset="2"/>
              <a:buChar char="§"/>
            </a:pPr>
            <a:r>
              <a:rPr lang="zh-CN" altLang="en-US" dirty="0">
                <a:solidFill>
                  <a:srgbClr val="FFFF00"/>
                </a:solidFill>
                <a:latin typeface="Times New Roman" panose="02020603050405020304" pitchFamily="18" charset="0"/>
                <a:ea typeface="宋体" panose="02010600030101010101" pitchFamily="2" charset="-122"/>
              </a:rPr>
              <a:t> 解决对非局部量的引用</a:t>
            </a:r>
            <a:r>
              <a:rPr lang="zh-CN" altLang="en-US" dirty="0">
                <a:latin typeface="Times New Roman" panose="02020603050405020304" pitchFamily="18" charset="0"/>
                <a:ea typeface="宋体" panose="02010600030101010101" pitchFamily="2" charset="-122"/>
              </a:rPr>
              <a:t>：用 </a:t>
            </a:r>
            <a:r>
              <a:rPr lang="en-US" altLang="zh-CN" dirty="0">
                <a:latin typeface="Times New Roman" panose="02020603050405020304" pitchFamily="18" charset="0"/>
                <a:ea typeface="宋体" panose="02010600030101010101" pitchFamily="2" charset="-122"/>
              </a:rPr>
              <a:t>Display </a:t>
            </a:r>
            <a:r>
              <a:rPr lang="zh-CN" altLang="en-US" dirty="0">
                <a:latin typeface="Times New Roman" panose="02020603050405020304" pitchFamily="18" charset="0"/>
                <a:ea typeface="宋体" panose="02010600030101010101" pitchFamily="2" charset="-122"/>
              </a:rPr>
              <a:t>表</a:t>
            </a:r>
            <a:endParaRPr lang="zh-CN" altLang="en-US" dirty="0">
              <a:latin typeface="Times New Roman" panose="02020603050405020304" pitchFamily="18" charset="0"/>
              <a:ea typeface="宋体" panose="02010600030101010101" pitchFamily="2" charset="-122"/>
            </a:endParaRPr>
          </a:p>
        </p:txBody>
      </p:sp>
      <p:sp>
        <p:nvSpPr>
          <p:cNvPr id="984085" name="Rectangle 21"/>
          <p:cNvSpPr>
            <a:spLocks noChangeArrowheads="1"/>
          </p:cNvSpPr>
          <p:nvPr/>
        </p:nvSpPr>
        <p:spPr bwMode="auto">
          <a:xfrm>
            <a:off x="685799" y="1752600"/>
            <a:ext cx="8203019"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rgbClr val="FFFF00"/>
              </a:buClr>
              <a:buSzPct val="70000"/>
              <a:buFont typeface="Wingdings" panose="05000000000000000000" pitchFamily="2" charset="2"/>
              <a:buNone/>
            </a:pPr>
            <a:r>
              <a:rPr lang="en-US" altLang="zh-CN" sz="3200" dirty="0">
                <a:solidFill>
                  <a:srgbClr val="99FFCC"/>
                </a:solidFill>
                <a:cs typeface="Times New Roman" panose="02020603050405020304" pitchFamily="18" charset="0"/>
              </a:rPr>
              <a:t>Display </a:t>
            </a:r>
            <a:r>
              <a:rPr lang="zh-CN" altLang="en-US" sz="3200" dirty="0">
                <a:solidFill>
                  <a:srgbClr val="99FFCC"/>
                </a:solidFill>
                <a:cs typeface="Times New Roman" panose="02020603050405020304" pitchFamily="18" charset="0"/>
              </a:rPr>
              <a:t>表 — 嵌套层次显示表</a:t>
            </a:r>
            <a:endParaRPr lang="zh-CN" altLang="en-US" sz="3200" dirty="0">
              <a:solidFill>
                <a:srgbClr val="99FFCC"/>
              </a:solidFill>
              <a:cs typeface="Times New Roman" panose="02020603050405020304" pitchFamily="18" charset="0"/>
            </a:endParaRPr>
          </a:p>
          <a:p>
            <a:pPr eaLnBrk="1" hangingPunct="1">
              <a:lnSpc>
                <a:spcPct val="120000"/>
              </a:lnSpc>
              <a:buClr>
                <a:srgbClr val="FFFF00"/>
              </a:buClr>
              <a:buSzPct val="70000"/>
              <a:buFont typeface="Wingdings" panose="05000000000000000000" pitchFamily="2" charset="2"/>
              <a:buNone/>
            </a:pPr>
            <a:r>
              <a:rPr lang="zh-CN" altLang="en-US" sz="3200" dirty="0">
                <a:cs typeface="Times New Roman" panose="02020603050405020304" pitchFamily="18" charset="0"/>
              </a:rPr>
              <a:t>      若当前过程的层次是第 </a:t>
            </a:r>
            <a:r>
              <a:rPr lang="en-US" altLang="zh-CN" sz="3200" dirty="0">
                <a:solidFill>
                  <a:srgbClr val="FFFF00"/>
                </a:solidFill>
                <a:cs typeface="Times New Roman" panose="02020603050405020304" pitchFamily="18" charset="0"/>
              </a:rPr>
              <a:t>K </a:t>
            </a:r>
            <a:r>
              <a:rPr lang="zh-CN" altLang="en-US" sz="3200" dirty="0">
                <a:cs typeface="Times New Roman" panose="02020603050405020304" pitchFamily="18" charset="0"/>
              </a:rPr>
              <a:t>层，则 </a:t>
            </a:r>
            <a:r>
              <a:rPr lang="en-US" altLang="zh-CN" sz="3200" dirty="0">
                <a:cs typeface="Times New Roman" panose="02020603050405020304" pitchFamily="18" charset="0"/>
              </a:rPr>
              <a:t>Display</a:t>
            </a:r>
            <a:r>
              <a:rPr lang="zh-CN" altLang="en-US" sz="3200" dirty="0">
                <a:cs typeface="Times New Roman" panose="02020603050405020304" pitchFamily="18" charset="0"/>
              </a:rPr>
              <a:t>表含有 </a:t>
            </a:r>
            <a:r>
              <a:rPr lang="en-US" altLang="zh-CN" sz="3200" dirty="0">
                <a:solidFill>
                  <a:srgbClr val="FFFF00"/>
                </a:solidFill>
                <a:cs typeface="Times New Roman" panose="02020603050405020304" pitchFamily="18" charset="0"/>
              </a:rPr>
              <a:t>K+1 </a:t>
            </a:r>
            <a:r>
              <a:rPr lang="zh-CN" altLang="en-US" sz="3200" dirty="0">
                <a:cs typeface="Times New Roman" panose="02020603050405020304" pitchFamily="18" charset="0"/>
              </a:rPr>
              <a:t>个单元，依次存放着</a:t>
            </a:r>
            <a:r>
              <a:rPr lang="zh-CN" altLang="en-US" sz="3200" dirty="0">
                <a:solidFill>
                  <a:srgbClr val="FFFF00"/>
                </a:solidFill>
                <a:cs typeface="Times New Roman" panose="02020603050405020304" pitchFamily="18" charset="0"/>
              </a:rPr>
              <a:t>当前层</a:t>
            </a:r>
            <a:r>
              <a:rPr lang="zh-CN" altLang="en-US" sz="3200" dirty="0">
                <a:cs typeface="Times New Roman" panose="02020603050405020304" pitchFamily="18" charset="0"/>
              </a:rPr>
              <a:t>、</a:t>
            </a:r>
            <a:r>
              <a:rPr lang="zh-CN" altLang="en-US" sz="3200" dirty="0">
                <a:solidFill>
                  <a:srgbClr val="FFFF00"/>
                </a:solidFill>
                <a:cs typeface="Times New Roman" panose="02020603050405020304" pitchFamily="18" charset="0"/>
              </a:rPr>
              <a:t>直接外层</a:t>
            </a:r>
            <a:r>
              <a:rPr lang="en-US" altLang="zh-CN" sz="3200" dirty="0">
                <a:cs typeface="Times New Roman" panose="02020603050405020304" pitchFamily="18" charset="0"/>
              </a:rPr>
              <a:t>…</a:t>
            </a:r>
            <a:r>
              <a:rPr lang="zh-CN" altLang="en-US" sz="3200" dirty="0">
                <a:cs typeface="Times New Roman" panose="02020603050405020304" pitchFamily="18" charset="0"/>
              </a:rPr>
              <a:t>直至</a:t>
            </a:r>
            <a:r>
              <a:rPr lang="zh-CN" altLang="en-US" sz="3200" dirty="0">
                <a:solidFill>
                  <a:srgbClr val="FFFF00"/>
                </a:solidFill>
                <a:cs typeface="Times New Roman" panose="02020603050405020304" pitchFamily="18" charset="0"/>
              </a:rPr>
              <a:t>最外层</a:t>
            </a:r>
            <a:r>
              <a:rPr lang="zh-CN" altLang="en-US" sz="3200" dirty="0">
                <a:cs typeface="Times New Roman" panose="02020603050405020304" pitchFamily="18" charset="0"/>
              </a:rPr>
              <a:t>的每一过程的最新活动记录的基地址。</a:t>
            </a:r>
            <a:endParaRPr lang="zh-CN" altLang="en-US" sz="3200" dirty="0">
              <a:cs typeface="Times New Roman" panose="02020603050405020304" pitchFamily="18" charset="0"/>
            </a:endParaRPr>
          </a:p>
        </p:txBody>
      </p:sp>
      <p:sp>
        <p:nvSpPr>
          <p:cNvPr id="984086" name="Text Box 2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84087" name="Text Box 23"/>
          <p:cNvSpPr txBox="1">
            <a:spLocks noChangeArrowheads="1"/>
          </p:cNvSpPr>
          <p:nvPr/>
        </p:nvSpPr>
        <p:spPr bwMode="auto">
          <a:xfrm>
            <a:off x="2647950" y="5287963"/>
            <a:ext cx="3762375" cy="588962"/>
          </a:xfrm>
          <a:prstGeom prst="rect">
            <a:avLst/>
          </a:prstGeom>
          <a:solidFill>
            <a:schemeClr val="hlink"/>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bg2"/>
                </a:solidFill>
              </a:rPr>
              <a:t>主程序为第0层</a:t>
            </a:r>
            <a:endParaRPr lang="zh-CN" altLang="en-US" sz="3200" dirty="0">
              <a:solidFill>
                <a:schemeClr val="bg2"/>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4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87"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ChangeArrowheads="1"/>
          </p:cNvSpPr>
          <p:nvPr/>
        </p:nvSpPr>
        <p:spPr bwMode="auto">
          <a:xfrm>
            <a:off x="556808" y="303213"/>
            <a:ext cx="41197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dirty="0">
                <a:solidFill>
                  <a:srgbClr val="FFFF99"/>
                </a:solidFill>
              </a:rPr>
              <a:t>例</a:t>
            </a:r>
            <a:endParaRPr lang="en-US" altLang="zh-CN" sz="3200" dirty="0">
              <a:solidFill>
                <a:srgbClr val="FFFF99"/>
              </a:solidFill>
            </a:endParaRPr>
          </a:p>
        </p:txBody>
      </p:sp>
      <p:sp>
        <p:nvSpPr>
          <p:cNvPr id="979971" name="Rectangle 3"/>
          <p:cNvSpPr>
            <a:spLocks noChangeArrowheads="1"/>
          </p:cNvSpPr>
          <p:nvPr/>
        </p:nvSpPr>
        <p:spPr bwMode="auto">
          <a:xfrm>
            <a:off x="1396831" y="258198"/>
            <a:ext cx="3790937" cy="6441179"/>
          </a:xfrm>
          <a:prstGeom prst="rect">
            <a:avLst/>
          </a:prstGeom>
          <a:noFill/>
          <a:ln w="38100">
            <a:solidFill>
              <a:srgbClr val="99FFCC"/>
            </a:solidFill>
            <a:miter lim="800000"/>
          </a:ln>
          <a:extLst>
            <a:ext uri="{909E8E84-426E-40DD-AFC4-6F175D3DCCD1}">
              <a14:hiddenFill xmlns:a14="http://schemas.microsoft.com/office/drawing/2010/main">
                <a:solidFill>
                  <a:srgbClr val="FFFFFF"/>
                </a:solidFill>
              </a14:hiddenFill>
            </a:ext>
          </a:extLst>
        </p:spPr>
        <p:txBody>
          <a:bodyPr wrap="square" lIns="108000" tIns="36000" rIns="36000" bIns="36000">
            <a:noAutofit/>
          </a:bodyPr>
          <a:lstStyle/>
          <a:p>
            <a:pPr algn="l">
              <a:lnSpc>
                <a:spcPts val="2500"/>
              </a:lnSpc>
              <a:spcBef>
                <a:spcPct val="0"/>
              </a:spcBef>
            </a:pPr>
            <a:r>
              <a:rPr lang="en-US" altLang="zh-CN" dirty="0">
                <a:latin typeface="宋体" panose="02010600030101010101" pitchFamily="2" charset="-122"/>
              </a:rPr>
              <a:t>program  main(</a:t>
            </a:r>
            <a:r>
              <a:rPr lang="en-US" altLang="zh-CN" dirty="0" err="1">
                <a:latin typeface="宋体" panose="02010600030101010101" pitchFamily="2" charset="-122"/>
              </a:rPr>
              <a:t>i</a:t>
            </a:r>
            <a:r>
              <a:rPr lang="en-US" altLang="zh-CN" dirty="0">
                <a:latin typeface="宋体" panose="02010600030101010101" pitchFamily="2" charset="-122"/>
              </a:rPr>
              <a:t>, 0) ;</a:t>
            </a:r>
            <a:endParaRPr lang="en-US" altLang="zh-CN" dirty="0">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endParaRPr lang="zh-CN" altLang="en-US" dirty="0">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FFFF00"/>
                </a:solidFill>
                <a:latin typeface="宋体" panose="02010600030101010101" pitchFamily="2" charset="-122"/>
              </a:rPr>
              <a:t>proc  </a:t>
            </a:r>
            <a:r>
              <a:rPr lang="en-US" altLang="zh-CN" dirty="0">
                <a:solidFill>
                  <a:srgbClr val="00FF00"/>
                </a:solidFill>
                <a:latin typeface="宋体" panose="02010600030101010101" pitchFamily="2" charset="-122"/>
              </a:rPr>
              <a:t>R</a:t>
            </a:r>
            <a:r>
              <a:rPr lang="en-US" altLang="zh-CN" dirty="0">
                <a:solidFill>
                  <a:srgbClr val="FFFF00"/>
                </a:solidFill>
                <a:latin typeface="宋体" panose="02010600030101010101" pitchFamily="2" charset="-122"/>
              </a:rPr>
              <a:t>(</a:t>
            </a:r>
            <a:r>
              <a:rPr lang="en-US" altLang="zh-CN" dirty="0" err="1">
                <a:solidFill>
                  <a:srgbClr val="FFFF00"/>
                </a:solidFill>
                <a:latin typeface="宋体" panose="02010600030101010101" pitchFamily="2" charset="-122"/>
              </a:rPr>
              <a:t>c,d</a:t>
            </a:r>
            <a:r>
              <a:rPr lang="en-US" altLang="zh-CN" dirty="0">
                <a:solidFill>
                  <a:srgbClr val="FFFF00"/>
                </a:solidFill>
                <a:latin typeface="宋体" panose="02010600030101010101" pitchFamily="2" charset="-122"/>
              </a:rPr>
              <a:t>) ;</a:t>
            </a:r>
            <a:endParaRPr lang="en-US" altLang="zh-CN" dirty="0">
              <a:solidFill>
                <a:srgbClr val="FFFF00"/>
              </a:solidFill>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r>
              <a:rPr lang="zh-CN" altLang="en-US" dirty="0">
                <a:solidFill>
                  <a:srgbClr val="FFFF00"/>
                </a:solidFill>
                <a:latin typeface="宋体" panose="02010600030101010101" pitchFamily="2" charset="-122"/>
              </a:rPr>
              <a:t>……</a:t>
            </a:r>
            <a:endParaRPr lang="zh-CN" altLang="en-US" dirty="0">
              <a:solidFill>
                <a:srgbClr val="FFFF00"/>
              </a:solidFill>
              <a:latin typeface="宋体" panose="02010600030101010101" pitchFamily="2" charset="-122"/>
            </a:endParaRPr>
          </a:p>
          <a:p>
            <a:pPr algn="l">
              <a:lnSpc>
                <a:spcPts val="2500"/>
              </a:lnSpc>
              <a:spcBef>
                <a:spcPct val="0"/>
              </a:spcBef>
            </a:pPr>
            <a:r>
              <a:rPr lang="en-US" altLang="zh-CN" dirty="0">
                <a:solidFill>
                  <a:srgbClr val="FFFF00"/>
                </a:solidFill>
                <a:latin typeface="宋体" panose="02010600030101010101" pitchFamily="2" charset="-122"/>
              </a:rPr>
              <a:t>     end  /* R */</a:t>
            </a:r>
            <a:endParaRPr lang="en-US" altLang="zh-CN" dirty="0">
              <a:solidFill>
                <a:srgbClr val="FFFF00"/>
              </a:solidFill>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66FFFF"/>
                </a:solidFill>
                <a:latin typeface="宋体" panose="02010600030101010101" pitchFamily="2" charset="-122"/>
              </a:rPr>
              <a:t>proc  P(a);</a:t>
            </a:r>
            <a:endParaRPr lang="en-US" altLang="zh-CN" dirty="0">
              <a:solidFill>
                <a:srgbClr val="66FFFF"/>
              </a:solidFill>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r>
              <a:rPr lang="zh-CN" altLang="en-US" dirty="0">
                <a:solidFill>
                  <a:srgbClr val="66FFFF"/>
                </a:solidFill>
                <a:latin typeface="宋体" panose="02010600030101010101" pitchFamily="2" charset="-122"/>
              </a:rPr>
              <a:t>……</a:t>
            </a:r>
            <a:endParaRPr lang="en-US" altLang="zh-CN" dirty="0">
              <a:solidFill>
                <a:srgbClr val="66FFFF"/>
              </a:solidFill>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FFFF99"/>
                </a:solidFill>
                <a:latin typeface="宋体" panose="02010600030101010101" pitchFamily="2" charset="-122"/>
              </a:rPr>
              <a:t>proc  Q(b);</a:t>
            </a:r>
            <a:endParaRPr lang="zh-CN" altLang="en-US" dirty="0">
              <a:solidFill>
                <a:srgbClr val="FFFF99"/>
              </a:solidFill>
              <a:latin typeface="宋体" panose="02010600030101010101" pitchFamily="2" charset="-122"/>
            </a:endParaRPr>
          </a:p>
          <a:p>
            <a:pPr algn="l">
              <a:lnSpc>
                <a:spcPts val="2500"/>
              </a:lnSpc>
              <a:spcBef>
                <a:spcPct val="0"/>
              </a:spcBef>
            </a:pPr>
            <a:r>
              <a:rPr lang="zh-CN" altLang="en-US" dirty="0">
                <a:solidFill>
                  <a:srgbClr val="FFFF99"/>
                </a:solidFill>
                <a:latin typeface="宋体" panose="02010600030101010101" pitchFamily="2" charset="-122"/>
              </a:rPr>
              <a:t>         ……</a:t>
            </a:r>
            <a:endParaRPr lang="zh-CN" altLang="en-US" dirty="0">
              <a:solidFill>
                <a:srgbClr val="FFFF99"/>
              </a:solidFill>
              <a:latin typeface="宋体" panose="02010600030101010101" pitchFamily="2" charset="-122"/>
            </a:endParaRPr>
          </a:p>
          <a:p>
            <a:pPr algn="l">
              <a:lnSpc>
                <a:spcPts val="2500"/>
              </a:lnSpc>
              <a:spcBef>
                <a:spcPct val="0"/>
              </a:spcBef>
            </a:pPr>
            <a:r>
              <a:rPr lang="en-US" altLang="zh-CN" dirty="0">
                <a:solidFill>
                  <a:srgbClr val="FFFF99"/>
                </a:solidFill>
                <a:latin typeface="宋体" panose="02010600030101010101" pitchFamily="2" charset="-122"/>
              </a:rPr>
              <a:t>         </a:t>
            </a:r>
            <a:r>
              <a:rPr lang="en-US" altLang="zh-CN" dirty="0">
                <a:solidFill>
                  <a:srgbClr val="00FF00"/>
                </a:solidFill>
                <a:latin typeface="宋体" panose="02010600030101010101" pitchFamily="2" charset="-122"/>
              </a:rPr>
              <a:t>R</a:t>
            </a:r>
            <a:r>
              <a:rPr lang="en-US" altLang="zh-CN" dirty="0">
                <a:solidFill>
                  <a:srgbClr val="FFFF99"/>
                </a:solidFill>
                <a:latin typeface="宋体" panose="02010600030101010101" pitchFamily="2" charset="-122"/>
              </a:rPr>
              <a:t>(</a:t>
            </a:r>
            <a:r>
              <a:rPr lang="en-US" altLang="zh-CN" dirty="0" err="1">
                <a:solidFill>
                  <a:srgbClr val="FFFF99"/>
                </a:solidFill>
                <a:latin typeface="宋体" panose="02010600030101010101" pitchFamily="2" charset="-122"/>
              </a:rPr>
              <a:t>x,y</a:t>
            </a:r>
            <a:r>
              <a:rPr lang="en-US" altLang="zh-CN" dirty="0">
                <a:solidFill>
                  <a:srgbClr val="FFFF99"/>
                </a:solidFill>
                <a:latin typeface="宋体" panose="02010600030101010101" pitchFamily="2" charset="-122"/>
              </a:rPr>
              <a:t>);</a:t>
            </a:r>
            <a:endParaRPr lang="zh-CN" altLang="en-US" dirty="0">
              <a:solidFill>
                <a:srgbClr val="FFFF99"/>
              </a:solidFill>
              <a:latin typeface="宋体" panose="02010600030101010101" pitchFamily="2" charset="-122"/>
            </a:endParaRPr>
          </a:p>
          <a:p>
            <a:pPr algn="l">
              <a:lnSpc>
                <a:spcPts val="2500"/>
              </a:lnSpc>
              <a:spcBef>
                <a:spcPct val="0"/>
              </a:spcBef>
            </a:pPr>
            <a:r>
              <a:rPr lang="en-US" altLang="zh-CN" dirty="0">
                <a:solidFill>
                  <a:srgbClr val="FFFF99"/>
                </a:solidFill>
                <a:latin typeface="宋体" panose="02010600030101010101" pitchFamily="2" charset="-122"/>
              </a:rPr>
              <a:t>       end    /* Q */</a:t>
            </a:r>
            <a:endParaRPr lang="en-US" altLang="zh-CN" dirty="0">
              <a:solidFill>
                <a:srgbClr val="FFFF99"/>
              </a:solidFill>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r>
              <a:rPr lang="zh-CN" altLang="en-US" dirty="0">
                <a:solidFill>
                  <a:srgbClr val="66FFFF"/>
                </a:solidFill>
                <a:latin typeface="宋体" panose="02010600030101010101" pitchFamily="2" charset="-122"/>
              </a:rPr>
              <a:t>……</a:t>
            </a:r>
            <a:endParaRPr lang="zh-CN" altLang="en-US" dirty="0">
              <a:solidFill>
                <a:srgbClr val="66FFFF"/>
              </a:solidFill>
              <a:latin typeface="宋体" panose="02010600030101010101" pitchFamily="2" charset="-122"/>
            </a:endParaRPr>
          </a:p>
          <a:p>
            <a:pPr algn="l">
              <a:lnSpc>
                <a:spcPts val="2500"/>
              </a:lnSpc>
              <a:spcBef>
                <a:spcPct val="0"/>
              </a:spcBef>
            </a:pPr>
            <a:r>
              <a:rPr lang="en-US" altLang="zh-CN" dirty="0">
                <a:solidFill>
                  <a:srgbClr val="66FFFF"/>
                </a:solidFill>
                <a:latin typeface="宋体" panose="02010600030101010101" pitchFamily="2" charset="-122"/>
              </a:rPr>
              <a:t>       Q(z);</a:t>
            </a:r>
            <a:endParaRPr lang="en-US" altLang="zh-CN" dirty="0">
              <a:solidFill>
                <a:srgbClr val="66FFFF"/>
              </a:solidFill>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66FFFF"/>
                </a:solidFill>
                <a:latin typeface="宋体" panose="02010600030101010101" pitchFamily="2" charset="-122"/>
              </a:rPr>
              <a:t>end   /* P */</a:t>
            </a:r>
            <a:endParaRPr lang="en-US" altLang="zh-CN" dirty="0">
              <a:solidFill>
                <a:srgbClr val="66FFFF"/>
              </a:solidFill>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endParaRPr lang="zh-CN" altLang="en-US" dirty="0">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P(W)；</a:t>
            </a:r>
            <a:endParaRPr lang="en-US" altLang="zh-CN" dirty="0">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endParaRPr lang="zh-CN" altLang="en-US" dirty="0">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     </a:t>
            </a:r>
            <a:r>
              <a:rPr lang="en-US" altLang="zh-CN" dirty="0">
                <a:solidFill>
                  <a:srgbClr val="00FF00"/>
                </a:solidFill>
                <a:latin typeface="宋体" panose="02010600030101010101" pitchFamily="2" charset="-122"/>
              </a:rPr>
              <a:t>R</a:t>
            </a:r>
            <a:r>
              <a:rPr lang="en-US" altLang="zh-CN" dirty="0">
                <a:latin typeface="宋体" panose="02010600030101010101" pitchFamily="2" charset="-122"/>
              </a:rPr>
              <a:t>(U,V)；</a:t>
            </a:r>
            <a:endParaRPr lang="en-US" altLang="zh-CN" dirty="0">
              <a:latin typeface="宋体" panose="02010600030101010101" pitchFamily="2" charset="-122"/>
            </a:endParaRPr>
          </a:p>
          <a:p>
            <a:pPr algn="l">
              <a:lnSpc>
                <a:spcPts val="2500"/>
              </a:lnSpc>
              <a:spcBef>
                <a:spcPct val="0"/>
              </a:spcBef>
            </a:pPr>
            <a:r>
              <a:rPr lang="zh-CN" altLang="en-US" dirty="0">
                <a:latin typeface="宋体" panose="02010600030101010101" pitchFamily="2" charset="-122"/>
              </a:rPr>
              <a:t>     ……</a:t>
            </a:r>
            <a:endParaRPr lang="en-US" altLang="zh-CN" dirty="0">
              <a:latin typeface="宋体" panose="02010600030101010101" pitchFamily="2" charset="-122"/>
            </a:endParaRPr>
          </a:p>
          <a:p>
            <a:pPr algn="l">
              <a:lnSpc>
                <a:spcPts val="2500"/>
              </a:lnSpc>
              <a:spcBef>
                <a:spcPct val="0"/>
              </a:spcBef>
            </a:pPr>
            <a:r>
              <a:rPr lang="en-US" altLang="zh-CN" dirty="0">
                <a:latin typeface="宋体" panose="02010600030101010101" pitchFamily="2" charset="-122"/>
              </a:rPr>
              <a:t>end   /* main */</a:t>
            </a:r>
            <a:endParaRPr lang="en-US" altLang="zh-CN" dirty="0">
              <a:latin typeface="宋体" panose="02010600030101010101" pitchFamily="2" charset="-122"/>
            </a:endParaRPr>
          </a:p>
        </p:txBody>
      </p:sp>
      <p:sp>
        <p:nvSpPr>
          <p:cNvPr id="979972" name="Rectangle 4"/>
          <p:cNvSpPr>
            <a:spLocks noChangeArrowheads="1"/>
          </p:cNvSpPr>
          <p:nvPr/>
        </p:nvSpPr>
        <p:spPr bwMode="auto">
          <a:xfrm>
            <a:off x="2736850" y="701675"/>
            <a:ext cx="1981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a:t>                          </a:t>
            </a:r>
            <a:endParaRPr lang="zh-CN" altLang="en-US"/>
          </a:p>
        </p:txBody>
      </p:sp>
      <p:sp>
        <p:nvSpPr>
          <p:cNvPr id="980016" name="Rectangle 48"/>
          <p:cNvSpPr>
            <a:spLocks noChangeArrowheads="1"/>
          </p:cNvSpPr>
          <p:nvPr/>
        </p:nvSpPr>
        <p:spPr bwMode="auto">
          <a:xfrm>
            <a:off x="3292475" y="4619625"/>
            <a:ext cx="21986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a:t>                                                        </a:t>
            </a:r>
            <a:endParaRPr lang="zh-CN" altLang="en-US"/>
          </a:p>
        </p:txBody>
      </p:sp>
      <p:grpSp>
        <p:nvGrpSpPr>
          <p:cNvPr id="980058" name="Group 90"/>
          <p:cNvGrpSpPr/>
          <p:nvPr/>
        </p:nvGrpSpPr>
        <p:grpSpPr bwMode="auto">
          <a:xfrm>
            <a:off x="5668990" y="274638"/>
            <a:ext cx="3127375" cy="5749925"/>
            <a:chOff x="3656" y="173"/>
            <a:chExt cx="1970" cy="3622"/>
          </a:xfrm>
        </p:grpSpPr>
        <p:sp>
          <p:nvSpPr>
            <p:cNvPr id="980045" name="Rectangle 77"/>
            <p:cNvSpPr>
              <a:spLocks noChangeArrowheads="1"/>
            </p:cNvSpPr>
            <p:nvPr/>
          </p:nvSpPr>
          <p:spPr bwMode="auto">
            <a:xfrm>
              <a:off x="4032" y="173"/>
              <a:ext cx="1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u="sng">
                  <a:solidFill>
                    <a:srgbClr val="FFFF00"/>
                  </a:solidFill>
                  <a:latin typeface="宋体" panose="02010600030101010101" pitchFamily="2" charset="-122"/>
                </a:rPr>
                <a:t>程序结构图</a:t>
              </a:r>
              <a:endParaRPr lang="zh-CN" altLang="en-US" sz="2800" u="sng">
                <a:solidFill>
                  <a:srgbClr val="FFFF00"/>
                </a:solidFill>
              </a:endParaRPr>
            </a:p>
          </p:txBody>
        </p:sp>
        <p:grpSp>
          <p:nvGrpSpPr>
            <p:cNvPr id="980057" name="Group 89"/>
            <p:cNvGrpSpPr/>
            <p:nvPr/>
          </p:nvGrpSpPr>
          <p:grpSpPr bwMode="auto">
            <a:xfrm>
              <a:off x="3656" y="672"/>
              <a:ext cx="1970" cy="3123"/>
              <a:chOff x="3656" y="672"/>
              <a:chExt cx="1970" cy="3123"/>
            </a:xfrm>
          </p:grpSpPr>
          <p:sp>
            <p:nvSpPr>
              <p:cNvPr id="980046" name="AutoShape 78"/>
              <p:cNvSpPr/>
              <p:nvPr/>
            </p:nvSpPr>
            <p:spPr bwMode="auto">
              <a:xfrm>
                <a:off x="3675" y="672"/>
                <a:ext cx="377" cy="3123"/>
              </a:xfrm>
              <a:prstGeom prst="leftBracket">
                <a:avLst>
                  <a:gd name="adj" fmla="val 69032"/>
                </a:avLst>
              </a:prstGeom>
              <a:noFill/>
              <a:ln w="38100">
                <a:solidFill>
                  <a:schemeClr val="tx1"/>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7" name="AutoShape 79"/>
              <p:cNvSpPr/>
              <p:nvPr/>
            </p:nvSpPr>
            <p:spPr bwMode="auto">
              <a:xfrm>
                <a:off x="4186" y="899"/>
                <a:ext cx="178" cy="499"/>
              </a:xfrm>
              <a:prstGeom prst="leftBracket">
                <a:avLst>
                  <a:gd name="adj" fmla="val 23361"/>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8" name="AutoShape 80"/>
              <p:cNvSpPr/>
              <p:nvPr/>
            </p:nvSpPr>
            <p:spPr bwMode="auto">
              <a:xfrm>
                <a:off x="4186" y="1783"/>
                <a:ext cx="150" cy="983"/>
              </a:xfrm>
              <a:prstGeom prst="leftBracket">
                <a:avLst>
                  <a:gd name="adj" fmla="val 43024"/>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49" name="Text Box 81"/>
              <p:cNvSpPr txBox="1">
                <a:spLocks noChangeArrowheads="1"/>
              </p:cNvSpPr>
              <p:nvPr/>
            </p:nvSpPr>
            <p:spPr bwMode="auto">
              <a:xfrm>
                <a:off x="4186" y="3043"/>
                <a:ext cx="711" cy="66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call P</a:t>
                </a:r>
                <a:endParaRPr lang="en-US" altLang="zh-CN" sz="2800" dirty="0"/>
              </a:p>
              <a:p>
                <a:pPr>
                  <a:spcBef>
                    <a:spcPct val="25000"/>
                  </a:spcBef>
                </a:pPr>
                <a:r>
                  <a:rPr lang="en-US" altLang="zh-CN" sz="2800" dirty="0"/>
                  <a:t>call R</a:t>
                </a:r>
                <a:endParaRPr lang="en-US" altLang="zh-CN" sz="2800" dirty="0"/>
              </a:p>
            </p:txBody>
          </p:sp>
          <p:sp>
            <p:nvSpPr>
              <p:cNvPr id="980051" name="AutoShape 83"/>
              <p:cNvSpPr/>
              <p:nvPr/>
            </p:nvSpPr>
            <p:spPr bwMode="auto">
              <a:xfrm>
                <a:off x="4595" y="1848"/>
                <a:ext cx="178" cy="499"/>
              </a:xfrm>
              <a:prstGeom prst="leftBracket">
                <a:avLst>
                  <a:gd name="adj" fmla="val 23361"/>
                </a:avLst>
              </a:prstGeom>
              <a:noFill/>
              <a:ln w="38100">
                <a:solidFill>
                  <a:srgbClr val="FFFF99"/>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0052" name="Text Box 84"/>
              <p:cNvSpPr txBox="1">
                <a:spLocks noChangeArrowheads="1"/>
              </p:cNvSpPr>
              <p:nvPr/>
            </p:nvSpPr>
            <p:spPr bwMode="auto">
              <a:xfrm>
                <a:off x="3656" y="1558"/>
                <a:ext cx="466" cy="8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主程序</a:t>
                </a:r>
                <a:endParaRPr lang="zh-CN" altLang="en-US" sz="2800"/>
              </a:p>
            </p:txBody>
          </p:sp>
          <p:sp>
            <p:nvSpPr>
              <p:cNvPr id="980053" name="Text Box 85"/>
              <p:cNvSpPr txBox="1">
                <a:spLocks noChangeArrowheads="1"/>
              </p:cNvSpPr>
              <p:nvPr/>
            </p:nvSpPr>
            <p:spPr bwMode="auto">
              <a:xfrm>
                <a:off x="4236" y="994"/>
                <a:ext cx="53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00"/>
                    </a:solidFill>
                  </a:rPr>
                  <a:t>R</a:t>
                </a:r>
                <a:endParaRPr lang="en-US" altLang="zh-CN" sz="2800">
                  <a:solidFill>
                    <a:srgbClr val="FFFF00"/>
                  </a:solidFill>
                </a:endParaRPr>
              </a:p>
            </p:txBody>
          </p:sp>
          <p:sp>
            <p:nvSpPr>
              <p:cNvPr id="980054" name="Text Box 86"/>
              <p:cNvSpPr txBox="1">
                <a:spLocks noChangeArrowheads="1"/>
              </p:cNvSpPr>
              <p:nvPr/>
            </p:nvSpPr>
            <p:spPr bwMode="auto">
              <a:xfrm>
                <a:off x="4097" y="2038"/>
                <a:ext cx="533" cy="32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66FFFF"/>
                    </a:solidFill>
                  </a:rPr>
                  <a:t>P</a:t>
                </a:r>
                <a:endParaRPr lang="en-US" altLang="zh-CN" sz="2800" dirty="0">
                  <a:solidFill>
                    <a:srgbClr val="66FFFF"/>
                  </a:solidFill>
                </a:endParaRPr>
              </a:p>
            </p:txBody>
          </p:sp>
          <p:sp>
            <p:nvSpPr>
              <p:cNvPr id="980055" name="Text Box 87"/>
              <p:cNvSpPr txBox="1">
                <a:spLocks noChangeArrowheads="1"/>
              </p:cNvSpPr>
              <p:nvPr/>
            </p:nvSpPr>
            <p:spPr bwMode="auto">
              <a:xfrm>
                <a:off x="4364" y="2423"/>
                <a:ext cx="758"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66FFFF"/>
                    </a:solidFill>
                  </a:rPr>
                  <a:t>call Q</a:t>
                </a:r>
                <a:endParaRPr lang="en-US" altLang="zh-CN" dirty="0">
                  <a:solidFill>
                    <a:srgbClr val="66FFFF"/>
                  </a:solidFill>
                </a:endParaRPr>
              </a:p>
            </p:txBody>
          </p:sp>
          <p:sp>
            <p:nvSpPr>
              <p:cNvPr id="980056" name="Text Box 88"/>
              <p:cNvSpPr txBox="1">
                <a:spLocks noChangeArrowheads="1"/>
              </p:cNvSpPr>
              <p:nvPr/>
            </p:nvSpPr>
            <p:spPr bwMode="auto">
              <a:xfrm>
                <a:off x="4647" y="1901"/>
                <a:ext cx="979"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rgbClr val="FFFF99"/>
                    </a:solidFill>
                  </a:rPr>
                  <a:t>Q    call R</a:t>
                </a:r>
                <a:endParaRPr lang="en-US" altLang="zh-CN" dirty="0">
                  <a:solidFill>
                    <a:srgbClr val="FFFF99"/>
                  </a:solidFill>
                </a:endParaRPr>
              </a:p>
            </p:txBody>
          </p:sp>
        </p:grpSp>
      </p:grpSp>
      <p:sp>
        <p:nvSpPr>
          <p:cNvPr id="980059" name="AutoShape 91">
            <a:hlinkClick r:id="rId1" action="ppaction://hlinksldjump" highlightClick="1"/>
          </p:cNvPr>
          <p:cNvSpPr>
            <a:spLocks noChangeArrowheads="1"/>
          </p:cNvSpPr>
          <p:nvPr/>
        </p:nvSpPr>
        <p:spPr bwMode="auto">
          <a:xfrm>
            <a:off x="5905500" y="6619875"/>
            <a:ext cx="352425" cy="273050"/>
          </a:xfrm>
          <a:prstGeom prst="actionButtonForwardNex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2"/>
                </a:solidFill>
              </a:rPr>
              <a:t>3</a:t>
            </a:r>
            <a:r>
              <a:rPr lang="en-US" altLang="zh-CN">
                <a:solidFill>
                  <a:schemeClr val="bg2"/>
                </a:solidFill>
              </a:rPr>
              <a:t>8</a:t>
            </a:r>
            <a:endParaRPr lang="en-US" altLang="zh-CN">
              <a:solidFill>
                <a:schemeClr val="bg2"/>
              </a:solidFill>
            </a:endParaRPr>
          </a:p>
        </p:txBody>
      </p:sp>
      <p:sp>
        <p:nvSpPr>
          <p:cNvPr id="980060" name="AutoShape 92">
            <a:hlinkClick r:id="rId2" action="ppaction://hlinksldjump" highlightClick="1"/>
          </p:cNvPr>
          <p:cNvSpPr>
            <a:spLocks noChangeArrowheads="1"/>
          </p:cNvSpPr>
          <p:nvPr/>
        </p:nvSpPr>
        <p:spPr bwMode="auto">
          <a:xfrm>
            <a:off x="6645275" y="6619875"/>
            <a:ext cx="352425" cy="273050"/>
          </a:xfrm>
          <a:prstGeom prst="actionButtonForwardNex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2"/>
                </a:solidFill>
              </a:rPr>
              <a:t>3</a:t>
            </a:r>
            <a:r>
              <a:rPr lang="en-US" altLang="zh-CN">
                <a:solidFill>
                  <a:schemeClr val="bg2"/>
                </a:solidFill>
              </a:rPr>
              <a:t>9</a:t>
            </a:r>
            <a:endParaRPr lang="en-US" altLang="zh-CN">
              <a:solidFill>
                <a:schemeClr val="bg2"/>
              </a:solidFill>
            </a:endParaRPr>
          </a:p>
        </p:txBody>
      </p:sp>
      <p:sp>
        <p:nvSpPr>
          <p:cNvPr id="21" name="Text Box 93"/>
          <p:cNvSpPr txBox="1">
            <a:spLocks noChangeArrowheads="1"/>
          </p:cNvSpPr>
          <p:nvPr/>
        </p:nvSpPr>
        <p:spPr bwMode="auto">
          <a:xfrm>
            <a:off x="5808224" y="3960850"/>
            <a:ext cx="556665"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0层</a:t>
            </a:r>
            <a:endParaRPr lang="zh-CN" altLang="en-US" sz="2800" dirty="0">
              <a:solidFill>
                <a:srgbClr val="00FF00"/>
              </a:solidFill>
            </a:endParaRPr>
          </a:p>
        </p:txBody>
      </p:sp>
      <p:sp>
        <p:nvSpPr>
          <p:cNvPr id="22" name="Text Box 94"/>
          <p:cNvSpPr txBox="1">
            <a:spLocks noChangeArrowheads="1"/>
          </p:cNvSpPr>
          <p:nvPr/>
        </p:nvSpPr>
        <p:spPr bwMode="auto">
          <a:xfrm>
            <a:off x="6877469" y="2046535"/>
            <a:ext cx="598487"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1层</a:t>
            </a:r>
            <a:endParaRPr lang="zh-CN" altLang="en-US" sz="2800" dirty="0">
              <a:solidFill>
                <a:srgbClr val="00FF00"/>
              </a:solidFill>
            </a:endParaRPr>
          </a:p>
        </p:txBody>
      </p:sp>
      <p:sp>
        <p:nvSpPr>
          <p:cNvPr id="23" name="Text Box 95"/>
          <p:cNvSpPr txBox="1">
            <a:spLocks noChangeArrowheads="1"/>
          </p:cNvSpPr>
          <p:nvPr/>
        </p:nvSpPr>
        <p:spPr bwMode="auto">
          <a:xfrm>
            <a:off x="6792940" y="4319927"/>
            <a:ext cx="556664"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1层</a:t>
            </a:r>
            <a:endParaRPr lang="zh-CN" altLang="en-US" sz="2800" dirty="0">
              <a:solidFill>
                <a:srgbClr val="00FF00"/>
              </a:solidFill>
            </a:endParaRPr>
          </a:p>
        </p:txBody>
      </p:sp>
      <p:sp>
        <p:nvSpPr>
          <p:cNvPr id="24" name="Text Box 96"/>
          <p:cNvSpPr txBox="1">
            <a:spLocks noChangeArrowheads="1"/>
          </p:cNvSpPr>
          <p:nvPr/>
        </p:nvSpPr>
        <p:spPr bwMode="auto">
          <a:xfrm>
            <a:off x="7466222" y="3508468"/>
            <a:ext cx="641349" cy="4308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FF00"/>
                </a:solidFill>
              </a:rPr>
              <a:t>2层</a:t>
            </a:r>
            <a:endParaRPr lang="zh-CN" altLang="en-US" sz="2800" dirty="0">
              <a:solidFill>
                <a:srgbClr val="00FF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80058"/>
                                        </p:tgtEl>
                                        <p:attrNameLst>
                                          <p:attrName>style.visibility</p:attrName>
                                        </p:attrNameLst>
                                      </p:cBhvr>
                                      <p:to>
                                        <p:strVal val="visible"/>
                                      </p:to>
                                    </p:set>
                                    <p:animEffect transition="in" filter="wipe(right)">
                                      <p:cBhvr>
                                        <p:cTn id="7" dur="500"/>
                                        <p:tgtEl>
                                          <p:spTgt spid="980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75" name="Rectangle 11"/>
          <p:cNvSpPr>
            <a:spLocks noGrp="1" noChangeArrowheads="1"/>
          </p:cNvSpPr>
          <p:nvPr>
            <p:ph type="title"/>
          </p:nvPr>
        </p:nvSpPr>
        <p:spPr bwMode="auto">
          <a:xfrm>
            <a:off x="257175" y="434975"/>
            <a:ext cx="7772400" cy="8540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buClr>
                <a:srgbClr val="66FFFF"/>
              </a:buClr>
              <a:buSzPct val="140000"/>
              <a:buFont typeface="Wingdings" panose="05000000000000000000" pitchFamily="2" charset="2"/>
              <a:buChar char="§"/>
            </a:pPr>
            <a:r>
              <a:rPr lang="zh-CN" altLang="en-US">
                <a:solidFill>
                  <a:srgbClr val="FFFF00"/>
                </a:solidFill>
                <a:latin typeface="Times New Roman" panose="02020603050405020304" pitchFamily="18" charset="0"/>
                <a:ea typeface="宋体" panose="02010600030101010101" pitchFamily="2" charset="-122"/>
              </a:rPr>
              <a:t>用</a:t>
            </a:r>
            <a:r>
              <a:rPr lang="en-US" altLang="zh-CN">
                <a:solidFill>
                  <a:srgbClr val="FFFF00"/>
                </a:solidFill>
                <a:latin typeface="Times New Roman" panose="02020603050405020304" pitchFamily="18" charset="0"/>
                <a:ea typeface="宋体" panose="02010600030101010101" pitchFamily="2" charset="-122"/>
              </a:rPr>
              <a:t>Display</a:t>
            </a:r>
            <a:r>
              <a:rPr lang="zh-CN" altLang="en-US">
                <a:solidFill>
                  <a:srgbClr val="FFFF00"/>
                </a:solidFill>
                <a:latin typeface="Times New Roman" panose="02020603050405020304" pitchFamily="18" charset="0"/>
                <a:ea typeface="宋体" panose="02010600030101010101" pitchFamily="2" charset="-122"/>
              </a:rPr>
              <a:t>表的方案</a:t>
            </a:r>
            <a:endParaRPr lang="zh-CN" altLang="en-US">
              <a:solidFill>
                <a:srgbClr val="FFFF00"/>
              </a:solidFill>
              <a:latin typeface="Times New Roman" panose="02020603050405020304" pitchFamily="18" charset="0"/>
              <a:ea typeface="宋体" panose="02010600030101010101" pitchFamily="2" charset="-122"/>
            </a:endParaRPr>
          </a:p>
        </p:txBody>
      </p:sp>
      <p:sp>
        <p:nvSpPr>
          <p:cNvPr id="958476" name="Rectangle 12"/>
          <p:cNvSpPr>
            <a:spLocks noChangeArrowheads="1"/>
          </p:cNvSpPr>
          <p:nvPr/>
        </p:nvSpPr>
        <p:spPr bwMode="auto">
          <a:xfrm>
            <a:off x="1238250" y="1289050"/>
            <a:ext cx="700722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zh-CN" altLang="en-US" sz="3200" dirty="0"/>
              <a:t>主程序</a:t>
            </a:r>
            <a:r>
              <a:rPr lang="zh-CN" altLang="en-US" sz="3200" dirty="0">
                <a:solidFill>
                  <a:srgbClr val="FFFF00"/>
                </a:solidFill>
              </a:rPr>
              <a:t> </a:t>
            </a:r>
            <a:r>
              <a:rPr lang="en-US" altLang="zh-CN" sz="3200" dirty="0">
                <a:solidFill>
                  <a:srgbClr val="66FFFF"/>
                </a:solidFill>
                <a:latin typeface="宋体" panose="02010600030101010101" pitchFamily="2" charset="-122"/>
              </a:rPr>
              <a:t>(</a:t>
            </a:r>
            <a:r>
              <a:rPr lang="en-US" altLang="zh-CN" sz="3200" dirty="0">
                <a:solidFill>
                  <a:srgbClr val="66FFFF"/>
                </a:solidFill>
              </a:rPr>
              <a:t>1</a:t>
            </a:r>
            <a:r>
              <a:rPr lang="en-US" altLang="zh-CN" sz="3200" dirty="0">
                <a:solidFill>
                  <a:srgbClr val="66FFFF"/>
                </a:solidFill>
                <a:latin typeface="宋体" panose="02010600030101010101" pitchFamily="2" charset="-122"/>
              </a:rPr>
              <a:t>)</a:t>
            </a:r>
            <a:r>
              <a:rPr lang="zh-CN" altLang="en-US" sz="3200" dirty="0">
                <a:solidFill>
                  <a:srgbClr val="FFFF00"/>
                </a:solidFill>
              </a:rPr>
              <a:t> </a:t>
            </a:r>
            <a:r>
              <a:rPr lang="en-US" altLang="zh-CN" sz="3200" dirty="0">
                <a:sym typeface="Wingdings 3" panose="05040102010807070707" pitchFamily="18" charset="2"/>
              </a:rPr>
              <a:t> </a:t>
            </a:r>
            <a:r>
              <a:rPr lang="en-US" altLang="zh-CN" sz="3200" dirty="0"/>
              <a:t>P</a:t>
            </a:r>
            <a:r>
              <a:rPr lang="en-US" altLang="zh-CN" sz="3200" dirty="0">
                <a:solidFill>
                  <a:srgbClr val="00FFFF"/>
                </a:solidFill>
                <a:latin typeface="宋体" panose="02010600030101010101" pitchFamily="2" charset="-122"/>
              </a:rPr>
              <a:t>(</a:t>
            </a:r>
            <a:r>
              <a:rPr lang="en-US" altLang="zh-CN" sz="3200" dirty="0">
                <a:solidFill>
                  <a:srgbClr val="00FFFF"/>
                </a:solidFill>
              </a:rPr>
              <a:t>2</a:t>
            </a:r>
            <a:r>
              <a:rPr lang="en-US" altLang="zh-CN" sz="3200" dirty="0">
                <a:solidFill>
                  <a:srgbClr val="00FFFF"/>
                </a:solidFill>
                <a:latin typeface="宋体" panose="02010600030101010101" pitchFamily="2" charset="-122"/>
              </a:rPr>
              <a:t>)</a:t>
            </a:r>
            <a:r>
              <a:rPr lang="en-US" altLang="zh-CN" sz="3200" dirty="0">
                <a:solidFill>
                  <a:srgbClr val="FFFF00"/>
                </a:solidFill>
              </a:rPr>
              <a:t> </a:t>
            </a:r>
            <a:r>
              <a:rPr lang="en-US" altLang="zh-CN" sz="3200" dirty="0">
                <a:sym typeface="Wingdings 3" panose="05040102010807070707" pitchFamily="18" charset="2"/>
              </a:rPr>
              <a:t> </a:t>
            </a:r>
            <a:r>
              <a:rPr lang="en-US" altLang="zh-CN" sz="3200" dirty="0"/>
              <a:t>Q</a:t>
            </a:r>
            <a:r>
              <a:rPr lang="en-US" altLang="zh-CN" sz="3200" dirty="0">
                <a:solidFill>
                  <a:srgbClr val="66FFFF"/>
                </a:solidFill>
                <a:latin typeface="宋体" panose="02010600030101010101" pitchFamily="2" charset="-122"/>
              </a:rPr>
              <a:t>(</a:t>
            </a:r>
            <a:r>
              <a:rPr lang="en-US" altLang="zh-CN" sz="3200" dirty="0">
                <a:solidFill>
                  <a:srgbClr val="66FFFF"/>
                </a:solidFill>
              </a:rPr>
              <a:t>3</a:t>
            </a:r>
            <a:r>
              <a:rPr lang="en-US" altLang="zh-CN" sz="3200" dirty="0">
                <a:solidFill>
                  <a:srgbClr val="66FFFF"/>
                </a:solidFill>
                <a:latin typeface="宋体" panose="02010600030101010101" pitchFamily="2" charset="-122"/>
              </a:rPr>
              <a:t>)</a:t>
            </a:r>
            <a:r>
              <a:rPr lang="en-US" altLang="zh-CN" sz="3200" dirty="0">
                <a:solidFill>
                  <a:srgbClr val="FFFF00"/>
                </a:solidFill>
              </a:rPr>
              <a:t> </a:t>
            </a:r>
            <a:r>
              <a:rPr lang="en-US" altLang="zh-CN" sz="3200" dirty="0">
                <a:sym typeface="Wingdings 3" panose="05040102010807070707" pitchFamily="18" charset="2"/>
              </a:rPr>
              <a:t> </a:t>
            </a:r>
            <a:r>
              <a:rPr lang="en-US" altLang="zh-CN" sz="3200" dirty="0"/>
              <a:t>R</a:t>
            </a:r>
            <a:r>
              <a:rPr lang="en-US" altLang="zh-CN" sz="3200" dirty="0">
                <a:solidFill>
                  <a:srgbClr val="00FFFF"/>
                </a:solidFill>
                <a:latin typeface="宋体" panose="02010600030101010101" pitchFamily="2" charset="-122"/>
              </a:rPr>
              <a:t>(</a:t>
            </a:r>
            <a:r>
              <a:rPr lang="en-US" altLang="zh-CN" sz="3200" dirty="0">
                <a:solidFill>
                  <a:srgbClr val="00FFFF"/>
                </a:solidFill>
              </a:rPr>
              <a:t>4</a:t>
            </a:r>
            <a:r>
              <a:rPr lang="en-US" altLang="zh-CN" sz="3200" dirty="0">
                <a:solidFill>
                  <a:srgbClr val="00FFFF"/>
                </a:solidFill>
                <a:latin typeface="宋体" panose="02010600030101010101" pitchFamily="2" charset="-122"/>
              </a:rPr>
              <a:t>)</a:t>
            </a:r>
            <a:endParaRPr lang="en-US" altLang="zh-CN" sz="3200" dirty="0">
              <a:solidFill>
                <a:srgbClr val="00FFFF"/>
              </a:solidFill>
              <a:latin typeface="宋体" panose="02010600030101010101" pitchFamily="2" charset="-122"/>
            </a:endParaRPr>
          </a:p>
        </p:txBody>
      </p:sp>
      <p:sp>
        <p:nvSpPr>
          <p:cNvPr id="958515" name="Text Box 51"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58517" name="Line 53"/>
          <p:cNvSpPr>
            <a:spLocks noChangeShapeType="1"/>
          </p:cNvSpPr>
          <p:nvPr/>
        </p:nvSpPr>
        <p:spPr bwMode="auto">
          <a:xfrm>
            <a:off x="1276350" y="1949450"/>
            <a:ext cx="1919288" cy="0"/>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组合 1"/>
          <p:cNvGrpSpPr/>
          <p:nvPr/>
        </p:nvGrpSpPr>
        <p:grpSpPr>
          <a:xfrm>
            <a:off x="344150" y="3281508"/>
            <a:ext cx="4184650" cy="2623048"/>
            <a:chOff x="419100" y="2262188"/>
            <a:chExt cx="4184650" cy="2623048"/>
          </a:xfrm>
        </p:grpSpPr>
        <p:sp>
          <p:nvSpPr>
            <p:cNvPr id="958503" name="Text Box 39"/>
            <p:cNvSpPr txBox="1">
              <a:spLocks noChangeArrowheads="1"/>
            </p:cNvSpPr>
            <p:nvPr/>
          </p:nvSpPr>
          <p:spPr bwMode="auto">
            <a:xfrm>
              <a:off x="2889250" y="2703513"/>
              <a:ext cx="1714500" cy="1395413"/>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54800" bIns="154800" anchor="ctr">
              <a:spAutoFit/>
            </a:bodyPr>
            <a:lstStyle/>
            <a:p>
              <a:pPr eaLnBrk="1" hangingPunct="1">
                <a:spcBef>
                  <a:spcPct val="0"/>
                </a:spcBef>
                <a:buClrTx/>
                <a:buFontTx/>
                <a:buNone/>
              </a:pPr>
              <a:r>
                <a:rPr lang="zh-CN" altLang="en-US" sz="2800"/>
                <a:t>主程序的</a:t>
              </a:r>
              <a:endParaRPr lang="zh-CN" altLang="en-US" sz="2800"/>
            </a:p>
            <a:p>
              <a:pPr eaLnBrk="1" hangingPunct="1">
                <a:lnSpc>
                  <a:spcPct val="45000"/>
                </a:lnSpc>
                <a:spcBef>
                  <a:spcPct val="0"/>
                </a:spcBef>
                <a:buClrTx/>
                <a:buFontTx/>
                <a:buNone/>
              </a:pPr>
              <a:endParaRPr lang="zh-CN" altLang="en-US" sz="2800"/>
            </a:p>
            <a:p>
              <a:pPr eaLnBrk="1" hangingPunct="1">
                <a:spcBef>
                  <a:spcPct val="0"/>
                </a:spcBef>
                <a:buClrTx/>
                <a:buFontTx/>
                <a:buNone/>
              </a:pPr>
              <a:r>
                <a:rPr lang="zh-CN" altLang="en-US" sz="2800"/>
                <a:t>活动记录</a:t>
              </a:r>
              <a:endParaRPr lang="zh-CN" altLang="en-US" b="0"/>
            </a:p>
          </p:txBody>
        </p:sp>
        <p:sp>
          <p:nvSpPr>
            <p:cNvPr id="958504" name="Text Box 40"/>
            <p:cNvSpPr txBox="1">
              <a:spLocks noChangeArrowheads="1"/>
            </p:cNvSpPr>
            <p:nvPr/>
          </p:nvSpPr>
          <p:spPr bwMode="auto">
            <a:xfrm>
              <a:off x="1166813" y="3690938"/>
              <a:ext cx="831850" cy="4953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zh-CN" altLang="en-US" b="0"/>
                <a:t>        </a:t>
              </a:r>
              <a:endParaRPr lang="zh-CN" altLang="en-US" b="0"/>
            </a:p>
          </p:txBody>
        </p:sp>
        <p:sp>
          <p:nvSpPr>
            <p:cNvPr id="958505" name="Text Box 41"/>
            <p:cNvSpPr txBox="1">
              <a:spLocks noChangeArrowheads="1"/>
            </p:cNvSpPr>
            <p:nvPr/>
          </p:nvSpPr>
          <p:spPr bwMode="auto">
            <a:xfrm>
              <a:off x="419100" y="3690938"/>
              <a:ext cx="8477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0"/>
                </a:spcBef>
                <a:buClrTx/>
                <a:buFontTx/>
                <a:buNone/>
              </a:pPr>
              <a:r>
                <a:rPr lang="en-US" altLang="zh-CN" sz="2800" dirty="0"/>
                <a:t>d[0]</a:t>
              </a:r>
              <a:endParaRPr lang="en-US" altLang="zh-CN" sz="2800" dirty="0"/>
            </a:p>
          </p:txBody>
        </p:sp>
        <p:sp>
          <p:nvSpPr>
            <p:cNvPr id="958506" name="Line 42"/>
            <p:cNvSpPr>
              <a:spLocks noChangeShapeType="1"/>
            </p:cNvSpPr>
            <p:nvPr/>
          </p:nvSpPr>
          <p:spPr bwMode="auto">
            <a:xfrm>
              <a:off x="1614488" y="3992563"/>
              <a:ext cx="1243013"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507" name="Text Box 43"/>
            <p:cNvSpPr txBox="1">
              <a:spLocks noChangeArrowheads="1"/>
            </p:cNvSpPr>
            <p:nvPr/>
          </p:nvSpPr>
          <p:spPr bwMode="auto">
            <a:xfrm>
              <a:off x="2193925" y="3378200"/>
              <a:ext cx="520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sz="2800">
                  <a:solidFill>
                    <a:srgbClr val="66FFFF"/>
                  </a:solidFill>
                </a:rPr>
                <a:t>sp</a:t>
              </a:r>
              <a:endParaRPr lang="en-US" altLang="zh-CN" sz="2800" b="0">
                <a:solidFill>
                  <a:srgbClr val="66FFFF"/>
                </a:solidFill>
              </a:endParaRPr>
            </a:p>
          </p:txBody>
        </p:sp>
        <p:sp>
          <p:nvSpPr>
            <p:cNvPr id="958508" name="Text Box 44"/>
            <p:cNvSpPr txBox="1">
              <a:spLocks noChangeArrowheads="1"/>
            </p:cNvSpPr>
            <p:nvPr/>
          </p:nvSpPr>
          <p:spPr bwMode="auto">
            <a:xfrm>
              <a:off x="728663" y="3068638"/>
              <a:ext cx="12715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sz="2800" dirty="0"/>
                <a:t>display</a:t>
              </a:r>
              <a:endParaRPr lang="en-US" altLang="zh-CN" sz="2800" b="0" dirty="0"/>
            </a:p>
          </p:txBody>
        </p:sp>
        <p:sp>
          <p:nvSpPr>
            <p:cNvPr id="958509" name="Line 45"/>
            <p:cNvSpPr>
              <a:spLocks noChangeShapeType="1"/>
            </p:cNvSpPr>
            <p:nvPr/>
          </p:nvSpPr>
          <p:spPr bwMode="auto">
            <a:xfrm>
              <a:off x="2022475" y="2794000"/>
              <a:ext cx="847725"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510" name="Text Box 46"/>
            <p:cNvSpPr txBox="1">
              <a:spLocks noChangeArrowheads="1"/>
            </p:cNvSpPr>
            <p:nvPr/>
          </p:nvSpPr>
          <p:spPr bwMode="auto">
            <a:xfrm>
              <a:off x="1938338" y="2262188"/>
              <a:ext cx="781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0"/>
                </a:spcBef>
                <a:buClrTx/>
                <a:buFontTx/>
                <a:buNone/>
              </a:pPr>
              <a:r>
                <a:rPr lang="en-US" altLang="zh-CN" sz="2800">
                  <a:solidFill>
                    <a:srgbClr val="66FFFF"/>
                  </a:solidFill>
                </a:rPr>
                <a:t>top</a:t>
              </a:r>
              <a:endParaRPr lang="en-US" altLang="zh-CN" sz="2800">
                <a:solidFill>
                  <a:srgbClr val="66FFFF"/>
                </a:solidFill>
              </a:endParaRPr>
            </a:p>
          </p:txBody>
        </p:sp>
        <p:sp>
          <p:nvSpPr>
            <p:cNvPr id="958511" name="Text Box 47"/>
            <p:cNvSpPr txBox="1">
              <a:spLocks noChangeArrowheads="1"/>
            </p:cNvSpPr>
            <p:nvPr/>
          </p:nvSpPr>
          <p:spPr bwMode="auto">
            <a:xfrm>
              <a:off x="2052769" y="4366123"/>
              <a:ext cx="836481"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0"/>
                </a:spcBef>
                <a:buClrTx/>
                <a:buFontTx/>
                <a:buNone/>
              </a:pPr>
              <a:r>
                <a:rPr lang="en-US" altLang="zh-CN" sz="2800" dirty="0">
                  <a:solidFill>
                    <a:srgbClr val="66FFFF"/>
                  </a:solidFill>
                </a:rPr>
                <a:t>(1)</a:t>
              </a:r>
              <a:endParaRPr lang="zh-CN" altLang="en-US" sz="2800" b="0" dirty="0">
                <a:solidFill>
                  <a:srgbClr val="66FFFF"/>
                </a:solidFill>
              </a:endParaRPr>
            </a:p>
          </p:txBody>
        </p:sp>
        <p:sp>
          <p:nvSpPr>
            <p:cNvPr id="958521" name="Line 57"/>
            <p:cNvSpPr>
              <a:spLocks noChangeShapeType="1"/>
            </p:cNvSpPr>
            <p:nvPr/>
          </p:nvSpPr>
          <p:spPr bwMode="auto">
            <a:xfrm>
              <a:off x="2889250" y="2441575"/>
              <a:ext cx="0" cy="339725"/>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8522" name="Line 58"/>
            <p:cNvSpPr>
              <a:spLocks noChangeShapeType="1"/>
            </p:cNvSpPr>
            <p:nvPr/>
          </p:nvSpPr>
          <p:spPr bwMode="auto">
            <a:xfrm>
              <a:off x="4595813" y="2466975"/>
              <a:ext cx="0" cy="339725"/>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58519" name="Line 55"/>
          <p:cNvSpPr>
            <a:spLocks noChangeShapeType="1"/>
          </p:cNvSpPr>
          <p:nvPr/>
        </p:nvSpPr>
        <p:spPr bwMode="auto">
          <a:xfrm>
            <a:off x="3514725" y="1942348"/>
            <a:ext cx="1155700" cy="0"/>
          </a:xfrm>
          <a:prstGeom prst="line">
            <a:avLst/>
          </a:prstGeom>
          <a:noFill/>
          <a:ln w="57150">
            <a:solidFill>
              <a:srgbClr val="66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 name="组合 2"/>
          <p:cNvGrpSpPr/>
          <p:nvPr/>
        </p:nvGrpSpPr>
        <p:grpSpPr>
          <a:xfrm>
            <a:off x="4771505" y="2468386"/>
            <a:ext cx="4038600" cy="3456635"/>
            <a:chOff x="4816475" y="2693236"/>
            <a:chExt cx="4038600" cy="3456635"/>
          </a:xfrm>
        </p:grpSpPr>
        <p:sp>
          <p:nvSpPr>
            <p:cNvPr id="958477" name="Text Box 13"/>
            <p:cNvSpPr txBox="1">
              <a:spLocks noChangeArrowheads="1"/>
            </p:cNvSpPr>
            <p:nvPr/>
          </p:nvSpPr>
          <p:spPr bwMode="auto">
            <a:xfrm>
              <a:off x="7178675" y="3093286"/>
              <a:ext cx="1676400" cy="2322513"/>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154800">
              <a:spAutoFit/>
            </a:bodyPr>
            <a:lstStyle/>
            <a:p>
              <a:pPr eaLnBrk="1" hangingPunct="1">
                <a:spcBef>
                  <a:spcPts val="1200"/>
                </a:spcBef>
                <a:buClrTx/>
                <a:buFontTx/>
                <a:buNone/>
              </a:pPr>
              <a:r>
                <a:rPr lang="zh-CN" altLang="en-US" b="0" dirty="0"/>
                <a:t> </a:t>
              </a:r>
              <a:r>
                <a:rPr lang="en-US" altLang="zh-CN" sz="2800" dirty="0"/>
                <a:t>P </a:t>
              </a:r>
              <a:r>
                <a:rPr lang="zh-CN" altLang="en-US" sz="2800" dirty="0"/>
                <a:t>的</a:t>
              </a:r>
              <a:endParaRPr lang="zh-CN" altLang="en-US" sz="2800" dirty="0"/>
            </a:p>
            <a:p>
              <a:pPr algn="l" eaLnBrk="1" hangingPunct="1">
                <a:lnSpc>
                  <a:spcPct val="85000"/>
                </a:lnSpc>
                <a:spcBef>
                  <a:spcPts val="1200"/>
                </a:spcBef>
                <a:buClrTx/>
                <a:buFontTx/>
                <a:buNone/>
              </a:pPr>
              <a:r>
                <a:rPr lang="zh-CN" altLang="en-US" sz="2800" dirty="0"/>
                <a:t>活动记录</a:t>
              </a:r>
              <a:endParaRPr lang="zh-CN" altLang="en-US" sz="2800" dirty="0"/>
            </a:p>
            <a:p>
              <a:pPr algn="l" eaLnBrk="1" hangingPunct="1">
                <a:spcBef>
                  <a:spcPts val="1200"/>
                </a:spcBef>
                <a:buClrTx/>
                <a:buFontTx/>
                <a:buNone/>
              </a:pPr>
              <a:r>
                <a:rPr lang="zh-CN" altLang="en-US" sz="2800" dirty="0"/>
                <a:t>主程序的</a:t>
              </a:r>
              <a:endParaRPr lang="zh-CN" altLang="en-US" sz="2800" dirty="0"/>
            </a:p>
            <a:p>
              <a:pPr algn="l" eaLnBrk="1" hangingPunct="1">
                <a:spcBef>
                  <a:spcPts val="1200"/>
                </a:spcBef>
                <a:spcAft>
                  <a:spcPct val="35000"/>
                </a:spcAft>
                <a:buClrTx/>
                <a:buFontTx/>
                <a:buNone/>
              </a:pPr>
              <a:r>
                <a:rPr lang="zh-CN" altLang="en-US" sz="2800" dirty="0"/>
                <a:t>活动记录</a:t>
              </a:r>
              <a:endParaRPr lang="zh-CN" altLang="en-US" b="0" dirty="0"/>
            </a:p>
          </p:txBody>
        </p:sp>
        <p:sp>
          <p:nvSpPr>
            <p:cNvPr id="958478" name="Text Box 14"/>
            <p:cNvSpPr txBox="1">
              <a:spLocks noChangeArrowheads="1"/>
            </p:cNvSpPr>
            <p:nvPr/>
          </p:nvSpPr>
          <p:spPr bwMode="auto">
            <a:xfrm>
              <a:off x="5591175" y="4007686"/>
              <a:ext cx="762000" cy="1006475"/>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0"/>
                </a:spcBef>
                <a:buClrTx/>
                <a:buFontTx/>
                <a:buNone/>
              </a:pPr>
              <a:r>
                <a:rPr lang="zh-CN" altLang="en-US" b="0"/>
                <a:t> </a:t>
              </a:r>
              <a:endParaRPr lang="zh-CN" altLang="en-US" b="0"/>
            </a:p>
            <a:p>
              <a:pPr algn="l" eaLnBrk="1" hangingPunct="1">
                <a:lnSpc>
                  <a:spcPct val="40000"/>
                </a:lnSpc>
                <a:spcBef>
                  <a:spcPct val="0"/>
                </a:spcBef>
                <a:buClrTx/>
                <a:buFontTx/>
                <a:buNone/>
              </a:pPr>
              <a:r>
                <a:rPr lang="zh-CN" altLang="en-US" b="0"/>
                <a:t>      </a:t>
              </a:r>
              <a:endParaRPr lang="zh-CN" altLang="en-US" b="0"/>
            </a:p>
            <a:p>
              <a:pPr algn="l" eaLnBrk="1" hangingPunct="1">
                <a:spcBef>
                  <a:spcPct val="0"/>
                </a:spcBef>
                <a:buClrTx/>
                <a:buFontTx/>
                <a:buNone/>
              </a:pPr>
              <a:r>
                <a:rPr lang="zh-CN" altLang="en-US" b="0"/>
                <a:t>       </a:t>
              </a:r>
              <a:endParaRPr lang="zh-CN" altLang="en-US" b="0"/>
            </a:p>
          </p:txBody>
        </p:sp>
        <p:sp>
          <p:nvSpPr>
            <p:cNvPr id="958479" name="Text Box 15"/>
            <p:cNvSpPr txBox="1">
              <a:spLocks noChangeArrowheads="1"/>
            </p:cNvSpPr>
            <p:nvPr/>
          </p:nvSpPr>
          <p:spPr bwMode="auto">
            <a:xfrm>
              <a:off x="4816475" y="3931486"/>
              <a:ext cx="9144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Tx/>
                <a:buFontTx/>
                <a:buNone/>
              </a:pPr>
              <a:r>
                <a:rPr lang="en-US" altLang="zh-CN" sz="2800"/>
                <a:t>d[1]</a:t>
              </a:r>
              <a:endParaRPr lang="en-US" altLang="zh-CN" sz="2800"/>
            </a:p>
            <a:p>
              <a:pPr algn="l" eaLnBrk="1" hangingPunct="1">
                <a:spcBef>
                  <a:spcPct val="35000"/>
                </a:spcBef>
                <a:buClrTx/>
                <a:buFontTx/>
                <a:buNone/>
              </a:pPr>
              <a:r>
                <a:rPr lang="en-US" altLang="zh-CN" sz="2800"/>
                <a:t>d[0]</a:t>
              </a:r>
              <a:endParaRPr lang="en-US" altLang="zh-CN" sz="2800"/>
            </a:p>
          </p:txBody>
        </p:sp>
        <p:sp>
          <p:nvSpPr>
            <p:cNvPr id="958480" name="Line 16"/>
            <p:cNvSpPr>
              <a:spLocks noChangeShapeType="1"/>
            </p:cNvSpPr>
            <p:nvPr/>
          </p:nvSpPr>
          <p:spPr bwMode="auto">
            <a:xfrm>
              <a:off x="7178675" y="4141036"/>
              <a:ext cx="1676400"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81" name="Line 17"/>
            <p:cNvSpPr>
              <a:spLocks noChangeShapeType="1"/>
            </p:cNvSpPr>
            <p:nvPr/>
          </p:nvSpPr>
          <p:spPr bwMode="auto">
            <a:xfrm flipV="1">
              <a:off x="6015038" y="4221998"/>
              <a:ext cx="554038"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82" name="Line 18"/>
            <p:cNvSpPr>
              <a:spLocks noChangeShapeType="1"/>
            </p:cNvSpPr>
            <p:nvPr/>
          </p:nvSpPr>
          <p:spPr bwMode="auto">
            <a:xfrm flipV="1">
              <a:off x="6558665" y="3912436"/>
              <a:ext cx="0" cy="309563"/>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83" name="Line 19"/>
            <p:cNvSpPr>
              <a:spLocks noChangeShapeType="1"/>
            </p:cNvSpPr>
            <p:nvPr/>
          </p:nvSpPr>
          <p:spPr bwMode="auto">
            <a:xfrm>
              <a:off x="6569075" y="3931486"/>
              <a:ext cx="609600"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84" name="Line 20"/>
            <p:cNvSpPr>
              <a:spLocks noChangeShapeType="1"/>
            </p:cNvSpPr>
            <p:nvPr/>
          </p:nvSpPr>
          <p:spPr bwMode="auto">
            <a:xfrm>
              <a:off x="6015038" y="4693486"/>
              <a:ext cx="490538"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85" name="Line 21"/>
            <p:cNvSpPr>
              <a:spLocks noChangeShapeType="1"/>
            </p:cNvSpPr>
            <p:nvPr/>
          </p:nvSpPr>
          <p:spPr bwMode="auto">
            <a:xfrm>
              <a:off x="6505575" y="4693486"/>
              <a:ext cx="0" cy="26670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86" name="Line 22"/>
            <p:cNvSpPr>
              <a:spLocks noChangeShapeType="1"/>
            </p:cNvSpPr>
            <p:nvPr/>
          </p:nvSpPr>
          <p:spPr bwMode="auto">
            <a:xfrm>
              <a:off x="6492875" y="4960186"/>
              <a:ext cx="685800" cy="0"/>
            </a:xfrm>
            <a:prstGeom prst="line">
              <a:avLst/>
            </a:prstGeom>
            <a:noFill/>
            <a:ln w="28575">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87" name="Line 23"/>
            <p:cNvSpPr>
              <a:spLocks noChangeShapeType="1"/>
            </p:cNvSpPr>
            <p:nvPr/>
          </p:nvSpPr>
          <p:spPr bwMode="auto">
            <a:xfrm>
              <a:off x="5591175" y="4490286"/>
              <a:ext cx="7620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88" name="Text Box 24"/>
            <p:cNvSpPr txBox="1">
              <a:spLocks noChangeArrowheads="1"/>
            </p:cNvSpPr>
            <p:nvPr/>
          </p:nvSpPr>
          <p:spPr bwMode="auto">
            <a:xfrm>
              <a:off x="5118100" y="3363161"/>
              <a:ext cx="1271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sz="2800" dirty="0"/>
                <a:t>display</a:t>
              </a:r>
              <a:endParaRPr lang="en-US" altLang="zh-CN" sz="2800" dirty="0"/>
            </a:p>
          </p:txBody>
        </p:sp>
        <p:sp>
          <p:nvSpPr>
            <p:cNvPr id="958489" name="Text Box 25"/>
            <p:cNvSpPr txBox="1">
              <a:spLocks noChangeArrowheads="1"/>
            </p:cNvSpPr>
            <p:nvPr/>
          </p:nvSpPr>
          <p:spPr bwMode="auto">
            <a:xfrm>
              <a:off x="6629400" y="3369511"/>
              <a:ext cx="520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sz="2800">
                  <a:solidFill>
                    <a:srgbClr val="66FFFF"/>
                  </a:solidFill>
                </a:rPr>
                <a:t>sp</a:t>
              </a:r>
              <a:endParaRPr lang="en-US" altLang="zh-CN" sz="2800" b="0">
                <a:solidFill>
                  <a:srgbClr val="66FFFF"/>
                </a:solidFill>
              </a:endParaRPr>
            </a:p>
          </p:txBody>
        </p:sp>
        <p:sp>
          <p:nvSpPr>
            <p:cNvPr id="958490" name="Line 26"/>
            <p:cNvSpPr>
              <a:spLocks noChangeShapeType="1"/>
            </p:cNvSpPr>
            <p:nvPr/>
          </p:nvSpPr>
          <p:spPr bwMode="auto">
            <a:xfrm>
              <a:off x="6492875" y="3245686"/>
              <a:ext cx="685800"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8491" name="Text Box 27"/>
            <p:cNvSpPr txBox="1">
              <a:spLocks noChangeArrowheads="1"/>
            </p:cNvSpPr>
            <p:nvPr/>
          </p:nvSpPr>
          <p:spPr bwMode="auto">
            <a:xfrm>
              <a:off x="6359525" y="2693236"/>
              <a:ext cx="96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Tx/>
                <a:buFontTx/>
                <a:buNone/>
              </a:pPr>
              <a:r>
                <a:rPr lang="en-US" altLang="zh-CN" sz="2800">
                  <a:solidFill>
                    <a:srgbClr val="66FFFF"/>
                  </a:solidFill>
                </a:rPr>
                <a:t>top</a:t>
              </a:r>
              <a:endParaRPr lang="en-US" altLang="zh-CN" sz="2800">
                <a:solidFill>
                  <a:srgbClr val="66FFFF"/>
                </a:solidFill>
              </a:endParaRPr>
            </a:p>
          </p:txBody>
        </p:sp>
        <p:sp>
          <p:nvSpPr>
            <p:cNvPr id="958501" name="Text Box 37"/>
            <p:cNvSpPr txBox="1">
              <a:spLocks noChangeArrowheads="1"/>
            </p:cNvSpPr>
            <p:nvPr/>
          </p:nvSpPr>
          <p:spPr bwMode="auto">
            <a:xfrm>
              <a:off x="6345238" y="5630758"/>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Tx/>
                <a:buFontTx/>
                <a:buNone/>
              </a:pPr>
              <a:r>
                <a:rPr lang="zh-CN" altLang="en-US" sz="2800" dirty="0">
                  <a:solidFill>
                    <a:srgbClr val="66FFFF"/>
                  </a:solidFill>
                </a:rPr>
                <a:t>（</a:t>
              </a:r>
              <a:r>
                <a:rPr lang="en-US" altLang="zh-CN" sz="2800" dirty="0">
                  <a:solidFill>
                    <a:srgbClr val="66FFFF"/>
                  </a:solidFill>
                </a:rPr>
                <a:t>2</a:t>
              </a:r>
              <a:r>
                <a:rPr lang="zh-CN" altLang="en-US" sz="2800" dirty="0">
                  <a:solidFill>
                    <a:srgbClr val="66FFFF"/>
                  </a:solidFill>
                </a:rPr>
                <a:t>）</a:t>
              </a:r>
              <a:endParaRPr lang="zh-CN" altLang="en-US" sz="2800" b="0" dirty="0">
                <a:solidFill>
                  <a:srgbClr val="66FFFF"/>
                </a:solidFill>
              </a:endParaRPr>
            </a:p>
          </p:txBody>
        </p:sp>
        <p:sp>
          <p:nvSpPr>
            <p:cNvPr id="958524" name="Line 60"/>
            <p:cNvSpPr>
              <a:spLocks noChangeShapeType="1"/>
            </p:cNvSpPr>
            <p:nvPr/>
          </p:nvSpPr>
          <p:spPr bwMode="auto">
            <a:xfrm flipV="1">
              <a:off x="7178675" y="2737686"/>
              <a:ext cx="0" cy="35560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8525" name="Line 61"/>
            <p:cNvSpPr>
              <a:spLocks noChangeShapeType="1"/>
            </p:cNvSpPr>
            <p:nvPr/>
          </p:nvSpPr>
          <p:spPr bwMode="auto">
            <a:xfrm flipV="1">
              <a:off x="8851900" y="2780548"/>
              <a:ext cx="0" cy="35560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58517"/>
                                        </p:tgtEl>
                                        <p:attrNameLst>
                                          <p:attrName>style.visibility</p:attrName>
                                        </p:attrNameLst>
                                      </p:cBhvr>
                                      <p:to>
                                        <p:strVal val="visible"/>
                                      </p:to>
                                    </p:set>
                                    <p:animEffect transition="in" filter="barn(inVertical)">
                                      <p:cBhvr>
                                        <p:cTn id="7" dur="500"/>
                                        <p:tgtEl>
                                          <p:spTgt spid="9585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58519"/>
                                        </p:tgtEl>
                                        <p:attrNameLst>
                                          <p:attrName>style.visibility</p:attrName>
                                        </p:attrNameLst>
                                      </p:cBhvr>
                                      <p:to>
                                        <p:strVal val="visible"/>
                                      </p:to>
                                    </p:set>
                                    <p:animEffect transition="in" filter="barn(inVertical)">
                                      <p:cBhvr>
                                        <p:cTn id="16" dur="500"/>
                                        <p:tgtEl>
                                          <p:spTgt spid="9585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517" grpId="0" animBg="1"/>
      <p:bldP spid="9585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58" name="Text Box 46"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latin typeface="华文新魏" panose="02010800040101010101" pitchFamily="2" charset="-122"/>
                <a:ea typeface="华文新魏" panose="02010800040101010101" pitchFamily="2" charset="-122"/>
              </a:rPr>
              <a:t>7</a:t>
            </a:r>
            <a:r>
              <a:rPr lang="en-US" altLang="zh-CN" sz="2000" u="sng" dirty="0">
                <a:solidFill>
                  <a:srgbClr val="A25100"/>
                </a:solidFill>
                <a:ea typeface="华文新魏" panose="02010800040101010101" pitchFamily="2" charset="-122"/>
              </a:rPr>
              <a:t>.3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60559" name="Rectangle 47"/>
          <p:cNvSpPr>
            <a:spLocks noChangeArrowheads="1"/>
          </p:cNvSpPr>
          <p:nvPr/>
        </p:nvSpPr>
        <p:spPr bwMode="auto">
          <a:xfrm>
            <a:off x="528638" y="706438"/>
            <a:ext cx="77724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zh-CN" altLang="en-US" sz="3200"/>
              <a:t>主程序</a:t>
            </a:r>
            <a:r>
              <a:rPr lang="zh-CN" altLang="en-US" sz="3200">
                <a:solidFill>
                  <a:srgbClr val="FFFF00"/>
                </a:solidFill>
              </a:rPr>
              <a:t> </a:t>
            </a:r>
            <a:r>
              <a:rPr lang="en-US" altLang="zh-CN" sz="3200">
                <a:solidFill>
                  <a:srgbClr val="66FFFF"/>
                </a:solidFill>
              </a:rPr>
              <a:t>(1)</a:t>
            </a:r>
            <a:r>
              <a:rPr lang="zh-CN" altLang="en-US" sz="3200">
                <a:solidFill>
                  <a:srgbClr val="FFFF00"/>
                </a:solidFill>
              </a:rPr>
              <a:t> </a:t>
            </a:r>
            <a:r>
              <a:rPr lang="en-US" altLang="zh-CN" sz="3200">
                <a:sym typeface="Wingdings 3" panose="05040102010807070707" pitchFamily="18" charset="2"/>
              </a:rPr>
              <a:t> </a:t>
            </a:r>
            <a:r>
              <a:rPr lang="en-US" altLang="zh-CN" sz="3200"/>
              <a:t>P</a:t>
            </a:r>
            <a:r>
              <a:rPr lang="en-US" altLang="zh-CN" sz="3200">
                <a:solidFill>
                  <a:srgbClr val="00FFFF"/>
                </a:solidFill>
              </a:rPr>
              <a:t>(2)</a:t>
            </a:r>
            <a:r>
              <a:rPr lang="en-US" altLang="zh-CN" sz="3200">
                <a:solidFill>
                  <a:srgbClr val="FFFF00"/>
                </a:solidFill>
              </a:rPr>
              <a:t> </a:t>
            </a:r>
            <a:r>
              <a:rPr lang="en-US" altLang="zh-CN" sz="3200">
                <a:sym typeface="Wingdings 3" panose="05040102010807070707" pitchFamily="18" charset="2"/>
              </a:rPr>
              <a:t> </a:t>
            </a:r>
            <a:r>
              <a:rPr lang="en-US" altLang="zh-CN" sz="3200"/>
              <a:t>Q</a:t>
            </a:r>
            <a:r>
              <a:rPr lang="en-US" altLang="zh-CN" sz="3200">
                <a:solidFill>
                  <a:srgbClr val="66FFFF"/>
                </a:solidFill>
                <a:latin typeface="宋体" panose="02010600030101010101" pitchFamily="2" charset="-122"/>
              </a:rPr>
              <a:t>(</a:t>
            </a:r>
            <a:r>
              <a:rPr lang="en-US" altLang="zh-CN" sz="3200">
                <a:solidFill>
                  <a:srgbClr val="66FFFF"/>
                </a:solidFill>
              </a:rPr>
              <a:t>3</a:t>
            </a:r>
            <a:r>
              <a:rPr lang="en-US" altLang="zh-CN" sz="3200">
                <a:solidFill>
                  <a:srgbClr val="66FFFF"/>
                </a:solidFill>
                <a:latin typeface="宋体" panose="02010600030101010101" pitchFamily="2" charset="-122"/>
              </a:rPr>
              <a:t>)</a:t>
            </a:r>
            <a:r>
              <a:rPr lang="en-US" altLang="zh-CN" sz="3200">
                <a:solidFill>
                  <a:srgbClr val="FFFF00"/>
                </a:solidFill>
              </a:rPr>
              <a:t> </a:t>
            </a:r>
            <a:r>
              <a:rPr lang="en-US" altLang="zh-CN" sz="3200">
                <a:sym typeface="Wingdings 3" panose="05040102010807070707" pitchFamily="18" charset="2"/>
              </a:rPr>
              <a:t> </a:t>
            </a:r>
            <a:r>
              <a:rPr lang="en-US" altLang="zh-CN" sz="3200"/>
              <a:t>R</a:t>
            </a:r>
            <a:r>
              <a:rPr lang="en-US" altLang="zh-CN" sz="3200">
                <a:solidFill>
                  <a:srgbClr val="00FFFF"/>
                </a:solidFill>
              </a:rPr>
              <a:t>(4)</a:t>
            </a:r>
            <a:endParaRPr lang="en-US" altLang="zh-CN" sz="3200">
              <a:solidFill>
                <a:srgbClr val="00FFFF"/>
              </a:solidFill>
            </a:endParaRPr>
          </a:p>
        </p:txBody>
      </p:sp>
      <p:sp>
        <p:nvSpPr>
          <p:cNvPr id="960555" name="Text Box 43"/>
          <p:cNvSpPr txBox="1">
            <a:spLocks noChangeArrowheads="1"/>
          </p:cNvSpPr>
          <p:nvPr/>
        </p:nvSpPr>
        <p:spPr bwMode="auto">
          <a:xfrm>
            <a:off x="4089400" y="5792788"/>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buClrTx/>
              <a:buFontTx/>
              <a:buNone/>
            </a:pPr>
            <a:r>
              <a:rPr lang="zh-CN" altLang="en-US" sz="2800">
                <a:solidFill>
                  <a:srgbClr val="66FFFF"/>
                </a:solidFill>
              </a:rPr>
              <a:t>（</a:t>
            </a:r>
            <a:r>
              <a:rPr lang="en-US" altLang="zh-CN" sz="2800">
                <a:solidFill>
                  <a:srgbClr val="66FFFF"/>
                </a:solidFill>
              </a:rPr>
              <a:t>3</a:t>
            </a:r>
            <a:r>
              <a:rPr lang="zh-CN" altLang="en-US" sz="2800">
                <a:solidFill>
                  <a:srgbClr val="66FFFF"/>
                </a:solidFill>
              </a:rPr>
              <a:t>）</a:t>
            </a:r>
            <a:endParaRPr lang="zh-CN" altLang="en-US" sz="2800" b="0">
              <a:solidFill>
                <a:srgbClr val="66FFFF"/>
              </a:solidFill>
            </a:endParaRPr>
          </a:p>
        </p:txBody>
      </p:sp>
      <p:sp>
        <p:nvSpPr>
          <p:cNvPr id="960560" name="Line 48"/>
          <p:cNvSpPr>
            <a:spLocks noChangeShapeType="1"/>
          </p:cNvSpPr>
          <p:nvPr/>
        </p:nvSpPr>
        <p:spPr bwMode="auto">
          <a:xfrm>
            <a:off x="3979863" y="1360488"/>
            <a:ext cx="1384300" cy="0"/>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组合 1"/>
          <p:cNvGrpSpPr/>
          <p:nvPr/>
        </p:nvGrpSpPr>
        <p:grpSpPr>
          <a:xfrm>
            <a:off x="1419225" y="2074863"/>
            <a:ext cx="5840413" cy="3173412"/>
            <a:chOff x="1419225" y="2074863"/>
            <a:chExt cx="5840413" cy="3173412"/>
          </a:xfrm>
        </p:grpSpPr>
        <p:sp>
          <p:nvSpPr>
            <p:cNvPr id="960524" name="Text Box 12"/>
            <p:cNvSpPr txBox="1">
              <a:spLocks noChangeArrowheads="1"/>
            </p:cNvSpPr>
            <p:nvPr/>
          </p:nvSpPr>
          <p:spPr bwMode="auto">
            <a:xfrm>
              <a:off x="3979863" y="2417763"/>
              <a:ext cx="3279775" cy="2830512"/>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226800" anchor="ctr">
              <a:spAutoFit/>
            </a:bodyPr>
            <a:lstStyle/>
            <a:p>
              <a:pPr eaLnBrk="1" hangingPunct="1">
                <a:lnSpc>
                  <a:spcPct val="55000"/>
                </a:lnSpc>
                <a:spcBef>
                  <a:spcPct val="0"/>
                </a:spcBef>
                <a:buClrTx/>
                <a:buFontTx/>
                <a:buNone/>
              </a:pPr>
              <a:endParaRPr lang="en-US" altLang="zh-CN" sz="2800"/>
            </a:p>
            <a:p>
              <a:pPr eaLnBrk="1" hangingPunct="1">
                <a:spcBef>
                  <a:spcPct val="0"/>
                </a:spcBef>
                <a:spcAft>
                  <a:spcPct val="35000"/>
                </a:spcAft>
                <a:buClrTx/>
                <a:buFontTx/>
                <a:buNone/>
              </a:pPr>
              <a:r>
                <a:rPr lang="en-US" altLang="zh-CN" sz="2800"/>
                <a:t>Q</a:t>
              </a:r>
              <a:r>
                <a:rPr lang="zh-CN" altLang="en-US" sz="2800"/>
                <a:t>的活动记录</a:t>
              </a:r>
              <a:endParaRPr lang="zh-CN" altLang="en-US" sz="2800"/>
            </a:p>
            <a:p>
              <a:pPr eaLnBrk="1" hangingPunct="1">
                <a:spcBef>
                  <a:spcPct val="0"/>
                </a:spcBef>
                <a:buClrTx/>
                <a:buFontTx/>
                <a:buNone/>
              </a:pPr>
              <a:r>
                <a:rPr lang="en-US" altLang="en-US" sz="2800"/>
                <a:t> </a:t>
              </a:r>
              <a:endParaRPr lang="en-US" altLang="en-US" sz="2800"/>
            </a:p>
            <a:p>
              <a:pPr eaLnBrk="1" hangingPunct="1">
                <a:spcBef>
                  <a:spcPct val="0"/>
                </a:spcBef>
                <a:buClrTx/>
                <a:buFontTx/>
                <a:buNone/>
              </a:pPr>
              <a:r>
                <a:rPr lang="en-US" altLang="zh-CN" sz="2800"/>
                <a:t>P</a:t>
              </a:r>
              <a:r>
                <a:rPr lang="zh-CN" altLang="en-US" sz="2800"/>
                <a:t>的活动记录</a:t>
              </a:r>
              <a:endParaRPr lang="zh-CN" altLang="en-US" sz="2800"/>
            </a:p>
            <a:p>
              <a:pPr eaLnBrk="1" hangingPunct="1">
                <a:spcBef>
                  <a:spcPct val="0"/>
                </a:spcBef>
                <a:buClrTx/>
                <a:buFontTx/>
                <a:buNone/>
              </a:pPr>
              <a:endParaRPr lang="zh-CN" altLang="en-US" sz="2800"/>
            </a:p>
            <a:p>
              <a:pPr eaLnBrk="1" hangingPunct="1">
                <a:spcBef>
                  <a:spcPct val="0"/>
                </a:spcBef>
                <a:buClrTx/>
                <a:buFontTx/>
                <a:buNone/>
              </a:pPr>
              <a:r>
                <a:rPr lang="zh-CN" altLang="en-US" sz="2800"/>
                <a:t>主程序的活动记录</a:t>
              </a:r>
              <a:endParaRPr lang="zh-CN" altLang="en-US" b="0"/>
            </a:p>
          </p:txBody>
        </p:sp>
        <p:sp>
          <p:nvSpPr>
            <p:cNvPr id="960527" name="Text Box 15"/>
            <p:cNvSpPr txBox="1">
              <a:spLocks noChangeArrowheads="1"/>
            </p:cNvSpPr>
            <p:nvPr/>
          </p:nvSpPr>
          <p:spPr bwMode="auto">
            <a:xfrm>
              <a:off x="2168525" y="3090863"/>
              <a:ext cx="879475" cy="106203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0"/>
                </a:spcBef>
                <a:buClrTx/>
                <a:buFontTx/>
                <a:buNone/>
              </a:pPr>
              <a:r>
                <a:rPr lang="zh-CN" altLang="en-US" b="0"/>
                <a:t> </a:t>
              </a:r>
              <a:endParaRPr lang="zh-CN" altLang="en-US" b="0"/>
            </a:p>
            <a:p>
              <a:pPr algn="l" eaLnBrk="1" hangingPunct="1">
                <a:lnSpc>
                  <a:spcPct val="55000"/>
                </a:lnSpc>
                <a:spcBef>
                  <a:spcPct val="0"/>
                </a:spcBef>
                <a:buClrTx/>
                <a:buFontTx/>
                <a:buNone/>
              </a:pPr>
              <a:r>
                <a:rPr lang="zh-CN" altLang="en-US" b="0"/>
                <a:t>       </a:t>
              </a:r>
              <a:endParaRPr lang="zh-CN" altLang="en-US" b="0"/>
            </a:p>
            <a:p>
              <a:pPr algn="l" eaLnBrk="1" hangingPunct="1">
                <a:spcBef>
                  <a:spcPct val="0"/>
                </a:spcBef>
                <a:buClrTx/>
                <a:buFontTx/>
                <a:buNone/>
              </a:pPr>
              <a:r>
                <a:rPr lang="zh-CN" altLang="en-US" b="0"/>
                <a:t>         </a:t>
              </a:r>
              <a:endParaRPr lang="zh-CN" altLang="en-US" b="0"/>
            </a:p>
          </p:txBody>
        </p:sp>
        <p:sp>
          <p:nvSpPr>
            <p:cNvPr id="960529" name="Text Box 17"/>
            <p:cNvSpPr txBox="1">
              <a:spLocks noChangeArrowheads="1"/>
            </p:cNvSpPr>
            <p:nvPr/>
          </p:nvSpPr>
          <p:spPr bwMode="auto">
            <a:xfrm>
              <a:off x="1978025" y="2620963"/>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a:t>display</a:t>
              </a:r>
              <a:endParaRPr lang="en-US" altLang="zh-CN" b="0"/>
            </a:p>
          </p:txBody>
        </p:sp>
        <p:sp>
          <p:nvSpPr>
            <p:cNvPr id="960530" name="Text Box 18"/>
            <p:cNvSpPr txBox="1">
              <a:spLocks noChangeArrowheads="1"/>
            </p:cNvSpPr>
            <p:nvPr/>
          </p:nvSpPr>
          <p:spPr bwMode="auto">
            <a:xfrm>
              <a:off x="1419225" y="2976563"/>
              <a:ext cx="7620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05000"/>
                </a:lnSpc>
                <a:spcBef>
                  <a:spcPct val="0"/>
                </a:spcBef>
                <a:buClrTx/>
                <a:buFontTx/>
                <a:buNone/>
              </a:pPr>
              <a:r>
                <a:rPr lang="en-US" altLang="zh-CN"/>
                <a:t>d[2]</a:t>
              </a:r>
              <a:endParaRPr lang="en-US" altLang="zh-CN"/>
            </a:p>
            <a:p>
              <a:pPr algn="l" eaLnBrk="1" hangingPunct="1">
                <a:lnSpc>
                  <a:spcPct val="105000"/>
                </a:lnSpc>
                <a:spcBef>
                  <a:spcPct val="0"/>
                </a:spcBef>
                <a:buClrTx/>
                <a:buFontTx/>
                <a:buNone/>
              </a:pPr>
              <a:r>
                <a:rPr lang="en-US" altLang="zh-CN"/>
                <a:t>d[1]</a:t>
              </a:r>
              <a:endParaRPr lang="en-US" altLang="zh-CN"/>
            </a:p>
            <a:p>
              <a:pPr algn="l" eaLnBrk="1" hangingPunct="1">
                <a:lnSpc>
                  <a:spcPct val="105000"/>
                </a:lnSpc>
                <a:spcBef>
                  <a:spcPct val="0"/>
                </a:spcBef>
                <a:buClrTx/>
                <a:buFontTx/>
                <a:buNone/>
              </a:pPr>
              <a:r>
                <a:rPr lang="en-US" altLang="zh-CN"/>
                <a:t>d[0]</a:t>
              </a:r>
              <a:endParaRPr lang="en-US" altLang="zh-CN" b="0"/>
            </a:p>
          </p:txBody>
        </p:sp>
        <p:sp>
          <p:nvSpPr>
            <p:cNvPr id="960535" name="Line 23"/>
            <p:cNvSpPr>
              <a:spLocks noChangeShapeType="1"/>
            </p:cNvSpPr>
            <p:nvPr/>
          </p:nvSpPr>
          <p:spPr bwMode="auto">
            <a:xfrm>
              <a:off x="2687638" y="3306763"/>
              <a:ext cx="1289050"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6" name="Text Box 24"/>
            <p:cNvSpPr txBox="1">
              <a:spLocks noChangeArrowheads="1"/>
            </p:cNvSpPr>
            <p:nvPr/>
          </p:nvSpPr>
          <p:spPr bwMode="auto">
            <a:xfrm>
              <a:off x="3384550" y="2814638"/>
              <a:ext cx="47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a:solidFill>
                    <a:srgbClr val="66FFFF"/>
                  </a:solidFill>
                </a:rPr>
                <a:t>sp</a:t>
              </a:r>
              <a:endParaRPr lang="en-US" altLang="zh-CN" b="0">
                <a:solidFill>
                  <a:srgbClr val="66FFFF"/>
                </a:solidFill>
              </a:endParaRPr>
            </a:p>
          </p:txBody>
        </p:sp>
        <p:sp>
          <p:nvSpPr>
            <p:cNvPr id="960538" name="Line 26"/>
            <p:cNvSpPr>
              <a:spLocks noChangeShapeType="1"/>
            </p:cNvSpPr>
            <p:nvPr/>
          </p:nvSpPr>
          <p:spPr bwMode="auto">
            <a:xfrm>
              <a:off x="3540125" y="2557463"/>
              <a:ext cx="381000"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39" name="Text Box 27"/>
            <p:cNvSpPr txBox="1">
              <a:spLocks noChangeArrowheads="1"/>
            </p:cNvSpPr>
            <p:nvPr/>
          </p:nvSpPr>
          <p:spPr bwMode="auto">
            <a:xfrm>
              <a:off x="2990850" y="2293938"/>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a:solidFill>
                    <a:srgbClr val="66FFFF"/>
                  </a:solidFill>
                </a:rPr>
                <a:t>top</a:t>
              </a:r>
              <a:endParaRPr lang="en-US" altLang="zh-CN" b="0">
                <a:solidFill>
                  <a:srgbClr val="66FFFF"/>
                </a:solidFill>
              </a:endParaRPr>
            </a:p>
          </p:txBody>
        </p:sp>
        <p:sp>
          <p:nvSpPr>
            <p:cNvPr id="960540" name="Line 28"/>
            <p:cNvSpPr>
              <a:spLocks noChangeShapeType="1"/>
            </p:cNvSpPr>
            <p:nvPr/>
          </p:nvSpPr>
          <p:spPr bwMode="auto">
            <a:xfrm>
              <a:off x="2687638" y="3662363"/>
              <a:ext cx="661988"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1" name="Line 29"/>
            <p:cNvSpPr>
              <a:spLocks noChangeShapeType="1"/>
            </p:cNvSpPr>
            <p:nvPr/>
          </p:nvSpPr>
          <p:spPr bwMode="auto">
            <a:xfrm>
              <a:off x="3349625" y="3662363"/>
              <a:ext cx="0" cy="579437"/>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2" name="Line 30"/>
            <p:cNvSpPr>
              <a:spLocks noChangeShapeType="1"/>
            </p:cNvSpPr>
            <p:nvPr/>
          </p:nvSpPr>
          <p:spPr bwMode="auto">
            <a:xfrm>
              <a:off x="3349625" y="4221163"/>
              <a:ext cx="630238"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3" name="Line 31"/>
            <p:cNvSpPr>
              <a:spLocks noChangeShapeType="1"/>
            </p:cNvSpPr>
            <p:nvPr/>
          </p:nvSpPr>
          <p:spPr bwMode="auto">
            <a:xfrm>
              <a:off x="2687638" y="3992563"/>
              <a:ext cx="509588"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4" name="Line 32"/>
            <p:cNvSpPr>
              <a:spLocks noChangeShapeType="1"/>
            </p:cNvSpPr>
            <p:nvPr/>
          </p:nvSpPr>
          <p:spPr bwMode="auto">
            <a:xfrm>
              <a:off x="3197225" y="3992563"/>
              <a:ext cx="0" cy="114300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45" name="Line 33"/>
            <p:cNvSpPr>
              <a:spLocks noChangeShapeType="1"/>
            </p:cNvSpPr>
            <p:nvPr/>
          </p:nvSpPr>
          <p:spPr bwMode="auto">
            <a:xfrm>
              <a:off x="3197225" y="5135563"/>
              <a:ext cx="723900"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0561" name="Line 49"/>
            <p:cNvSpPr>
              <a:spLocks noChangeShapeType="1"/>
            </p:cNvSpPr>
            <p:nvPr/>
          </p:nvSpPr>
          <p:spPr bwMode="auto">
            <a:xfrm>
              <a:off x="3979863" y="3459163"/>
              <a:ext cx="3279775"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0562" name="Line 50"/>
            <p:cNvSpPr>
              <a:spLocks noChangeShapeType="1"/>
            </p:cNvSpPr>
            <p:nvPr/>
          </p:nvSpPr>
          <p:spPr bwMode="auto">
            <a:xfrm>
              <a:off x="3976688" y="4335463"/>
              <a:ext cx="3279775"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0563" name="Line 51"/>
            <p:cNvSpPr>
              <a:spLocks noChangeShapeType="1"/>
            </p:cNvSpPr>
            <p:nvPr/>
          </p:nvSpPr>
          <p:spPr bwMode="auto">
            <a:xfrm flipV="1">
              <a:off x="3979863" y="2074863"/>
              <a:ext cx="0" cy="34290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0564" name="Line 52"/>
            <p:cNvSpPr>
              <a:spLocks noChangeShapeType="1"/>
            </p:cNvSpPr>
            <p:nvPr/>
          </p:nvSpPr>
          <p:spPr bwMode="auto">
            <a:xfrm flipV="1">
              <a:off x="7259638" y="2090738"/>
              <a:ext cx="0" cy="34290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0565" name="Line 53"/>
            <p:cNvSpPr>
              <a:spLocks noChangeShapeType="1"/>
            </p:cNvSpPr>
            <p:nvPr/>
          </p:nvSpPr>
          <p:spPr bwMode="auto">
            <a:xfrm>
              <a:off x="2168525" y="3459163"/>
              <a:ext cx="87947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0566" name="Line 54"/>
            <p:cNvSpPr>
              <a:spLocks noChangeShapeType="1"/>
            </p:cNvSpPr>
            <p:nvPr/>
          </p:nvSpPr>
          <p:spPr bwMode="auto">
            <a:xfrm>
              <a:off x="2163763" y="3830638"/>
              <a:ext cx="87947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60568" name="AutoShape 56">
            <a:hlinkClick r:id="rId1" action="ppaction://hlinksldjump" highlightClick="1"/>
          </p:cNvPr>
          <p:cNvSpPr>
            <a:spLocks noChangeArrowheads="1"/>
          </p:cNvSpPr>
          <p:nvPr/>
        </p:nvSpPr>
        <p:spPr bwMode="auto">
          <a:xfrm>
            <a:off x="6656388" y="6559550"/>
            <a:ext cx="430212" cy="29845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2"/>
                </a:solidFill>
              </a:rPr>
              <a:t>36</a:t>
            </a:r>
            <a:endParaRPr lang="en-US" altLang="zh-CN">
              <a:solidFill>
                <a:schemeClr val="bg2"/>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0560"/>
                                        </p:tgtEl>
                                        <p:attrNameLst>
                                          <p:attrName>style.visibility</p:attrName>
                                        </p:attrNameLst>
                                      </p:cBhvr>
                                      <p:to>
                                        <p:strVal val="visible"/>
                                      </p:to>
                                    </p:set>
                                    <p:animEffect transition="in" filter="wipe(down)">
                                      <p:cBhvr>
                                        <p:cTn id="7" dur="500"/>
                                        <p:tgtEl>
                                          <p:spTgt spid="9605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6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56" name="Text Box 44"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86157" name="Rectangle 45"/>
          <p:cNvSpPr>
            <a:spLocks noChangeArrowheads="1"/>
          </p:cNvSpPr>
          <p:nvPr/>
        </p:nvSpPr>
        <p:spPr bwMode="auto">
          <a:xfrm>
            <a:off x="528638" y="706438"/>
            <a:ext cx="77724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None/>
            </a:pPr>
            <a:r>
              <a:rPr lang="zh-CN" altLang="en-US" sz="3200"/>
              <a:t>主程序</a:t>
            </a:r>
            <a:r>
              <a:rPr lang="zh-CN" altLang="en-US" sz="3200">
                <a:solidFill>
                  <a:srgbClr val="FFFF00"/>
                </a:solidFill>
              </a:rPr>
              <a:t> </a:t>
            </a:r>
            <a:r>
              <a:rPr lang="en-US" altLang="zh-CN" sz="3200">
                <a:solidFill>
                  <a:srgbClr val="66FFFF"/>
                </a:solidFill>
              </a:rPr>
              <a:t>(1)</a:t>
            </a:r>
            <a:r>
              <a:rPr lang="zh-CN" altLang="en-US" sz="3200">
                <a:solidFill>
                  <a:srgbClr val="FFFF00"/>
                </a:solidFill>
              </a:rPr>
              <a:t> </a:t>
            </a:r>
            <a:r>
              <a:rPr lang="en-US" altLang="zh-CN" sz="3200">
                <a:sym typeface="Wingdings 3" panose="05040102010807070707" pitchFamily="18" charset="2"/>
              </a:rPr>
              <a:t> </a:t>
            </a:r>
            <a:r>
              <a:rPr lang="en-US" altLang="zh-CN" sz="3200"/>
              <a:t>P</a:t>
            </a:r>
            <a:r>
              <a:rPr lang="en-US" altLang="zh-CN" sz="3200">
                <a:solidFill>
                  <a:srgbClr val="00FFFF"/>
                </a:solidFill>
              </a:rPr>
              <a:t>(2)</a:t>
            </a:r>
            <a:r>
              <a:rPr lang="en-US" altLang="zh-CN" sz="3200">
                <a:solidFill>
                  <a:srgbClr val="FFFF00"/>
                </a:solidFill>
              </a:rPr>
              <a:t> </a:t>
            </a:r>
            <a:r>
              <a:rPr lang="en-US" altLang="zh-CN" sz="3200">
                <a:sym typeface="Wingdings 3" panose="05040102010807070707" pitchFamily="18" charset="2"/>
              </a:rPr>
              <a:t> </a:t>
            </a:r>
            <a:r>
              <a:rPr lang="en-US" altLang="zh-CN" sz="3200"/>
              <a:t>Q</a:t>
            </a:r>
            <a:r>
              <a:rPr lang="en-US" altLang="zh-CN" sz="3200">
                <a:solidFill>
                  <a:srgbClr val="66FFFF"/>
                </a:solidFill>
              </a:rPr>
              <a:t>(3)</a:t>
            </a:r>
            <a:r>
              <a:rPr lang="en-US" altLang="zh-CN" sz="3200">
                <a:solidFill>
                  <a:srgbClr val="FFFF00"/>
                </a:solidFill>
              </a:rPr>
              <a:t> </a:t>
            </a:r>
            <a:r>
              <a:rPr lang="en-US" altLang="zh-CN" sz="3200">
                <a:sym typeface="Wingdings 3" panose="05040102010807070707" pitchFamily="18" charset="2"/>
              </a:rPr>
              <a:t> </a:t>
            </a:r>
            <a:r>
              <a:rPr lang="en-US" altLang="zh-CN" sz="3200"/>
              <a:t>R</a:t>
            </a:r>
            <a:r>
              <a:rPr lang="en-US" altLang="zh-CN" sz="3200">
                <a:solidFill>
                  <a:srgbClr val="00FFFF"/>
                </a:solidFill>
                <a:latin typeface="宋体" panose="02010600030101010101" pitchFamily="2" charset="-122"/>
              </a:rPr>
              <a:t>(</a:t>
            </a:r>
            <a:r>
              <a:rPr lang="en-US" altLang="zh-CN" sz="3200">
                <a:solidFill>
                  <a:srgbClr val="00FFFF"/>
                </a:solidFill>
              </a:rPr>
              <a:t>4</a:t>
            </a:r>
            <a:r>
              <a:rPr lang="en-US" altLang="zh-CN" sz="3200">
                <a:solidFill>
                  <a:srgbClr val="00FFFF"/>
                </a:solidFill>
                <a:latin typeface="宋体" panose="02010600030101010101" pitchFamily="2" charset="-122"/>
              </a:rPr>
              <a:t>)</a:t>
            </a:r>
            <a:endParaRPr lang="en-US" altLang="zh-CN" sz="3200">
              <a:solidFill>
                <a:srgbClr val="00FFFF"/>
              </a:solidFill>
              <a:latin typeface="宋体" panose="02010600030101010101" pitchFamily="2" charset="-122"/>
            </a:endParaRPr>
          </a:p>
        </p:txBody>
      </p:sp>
      <p:sp>
        <p:nvSpPr>
          <p:cNvPr id="986158" name="Line 46"/>
          <p:cNvSpPr>
            <a:spLocks noChangeShapeType="1"/>
          </p:cNvSpPr>
          <p:nvPr/>
        </p:nvSpPr>
        <p:spPr bwMode="auto">
          <a:xfrm>
            <a:off x="5321300" y="1360488"/>
            <a:ext cx="1411288" cy="0"/>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86168" name="Group 56"/>
          <p:cNvGrpSpPr/>
          <p:nvPr/>
        </p:nvGrpSpPr>
        <p:grpSpPr bwMode="auto">
          <a:xfrm>
            <a:off x="1409700" y="1890713"/>
            <a:ext cx="2590800" cy="3692525"/>
            <a:chOff x="888" y="1191"/>
            <a:chExt cx="1632" cy="2326"/>
          </a:xfrm>
        </p:grpSpPr>
        <p:sp>
          <p:nvSpPr>
            <p:cNvPr id="986129" name="Text Box 17"/>
            <p:cNvSpPr txBox="1">
              <a:spLocks noChangeArrowheads="1"/>
            </p:cNvSpPr>
            <p:nvPr/>
          </p:nvSpPr>
          <p:spPr bwMode="auto">
            <a:xfrm>
              <a:off x="1368" y="1789"/>
              <a:ext cx="572" cy="542"/>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zh-CN" altLang="en-US" b="0"/>
                <a:t>        </a:t>
              </a:r>
              <a:endParaRPr lang="zh-CN" altLang="en-US" b="0"/>
            </a:p>
            <a:p>
              <a:pPr algn="l" eaLnBrk="1" hangingPunct="1">
                <a:spcBef>
                  <a:spcPct val="0"/>
                </a:spcBef>
                <a:buClrTx/>
                <a:buFontTx/>
                <a:buNone/>
              </a:pPr>
              <a:r>
                <a:rPr lang="zh-CN" altLang="en-US" b="0"/>
                <a:t>         </a:t>
              </a:r>
              <a:endParaRPr lang="zh-CN" altLang="en-US" b="0"/>
            </a:p>
          </p:txBody>
        </p:sp>
        <p:sp>
          <p:nvSpPr>
            <p:cNvPr id="986130" name="Text Box 18"/>
            <p:cNvSpPr txBox="1">
              <a:spLocks noChangeArrowheads="1"/>
            </p:cNvSpPr>
            <p:nvPr/>
          </p:nvSpPr>
          <p:spPr bwMode="auto">
            <a:xfrm>
              <a:off x="888" y="1789"/>
              <a:ext cx="44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a:t>d[1]</a:t>
              </a:r>
              <a:endParaRPr lang="en-US" altLang="zh-CN"/>
            </a:p>
            <a:p>
              <a:pPr algn="l" eaLnBrk="1" hangingPunct="1">
                <a:spcBef>
                  <a:spcPct val="0"/>
                </a:spcBef>
                <a:buClrTx/>
                <a:buFontTx/>
                <a:buNone/>
              </a:pPr>
              <a:r>
                <a:rPr lang="en-US" altLang="zh-CN"/>
                <a:t>d[0]</a:t>
              </a:r>
              <a:endParaRPr lang="en-US" altLang="zh-CN" b="0"/>
            </a:p>
          </p:txBody>
        </p:sp>
        <p:sp>
          <p:nvSpPr>
            <p:cNvPr id="986131" name="Line 19"/>
            <p:cNvSpPr>
              <a:spLocks noChangeShapeType="1"/>
            </p:cNvSpPr>
            <p:nvPr/>
          </p:nvSpPr>
          <p:spPr bwMode="auto">
            <a:xfrm>
              <a:off x="1368" y="2077"/>
              <a:ext cx="57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6132" name="Text Box 20"/>
            <p:cNvSpPr txBox="1">
              <a:spLocks noChangeArrowheads="1"/>
            </p:cNvSpPr>
            <p:nvPr/>
          </p:nvSpPr>
          <p:spPr bwMode="auto">
            <a:xfrm>
              <a:off x="1256" y="1477"/>
              <a:ext cx="7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zh-CN" altLang="en-US" b="0"/>
                <a:t> </a:t>
              </a:r>
              <a:r>
                <a:rPr lang="en-US" altLang="zh-CN"/>
                <a:t>display</a:t>
              </a:r>
              <a:endParaRPr lang="en-US" altLang="zh-CN"/>
            </a:p>
          </p:txBody>
        </p:sp>
        <p:sp>
          <p:nvSpPr>
            <p:cNvPr id="986144" name="Line 32"/>
            <p:cNvSpPr>
              <a:spLocks noChangeShapeType="1"/>
            </p:cNvSpPr>
            <p:nvPr/>
          </p:nvSpPr>
          <p:spPr bwMode="auto">
            <a:xfrm>
              <a:off x="2280" y="1357"/>
              <a:ext cx="240"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6145" name="Text Box 33"/>
            <p:cNvSpPr txBox="1">
              <a:spLocks noChangeArrowheads="1"/>
            </p:cNvSpPr>
            <p:nvPr/>
          </p:nvSpPr>
          <p:spPr bwMode="auto">
            <a:xfrm>
              <a:off x="1934" y="1191"/>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a:solidFill>
                    <a:srgbClr val="FFFF00"/>
                  </a:solidFill>
                </a:rPr>
                <a:t>top</a:t>
              </a:r>
              <a:endParaRPr lang="en-US" altLang="zh-CN">
                <a:solidFill>
                  <a:srgbClr val="FFFF00"/>
                </a:solidFill>
              </a:endParaRPr>
            </a:p>
          </p:txBody>
        </p:sp>
        <p:sp>
          <p:nvSpPr>
            <p:cNvPr id="986146" name="Line 34"/>
            <p:cNvSpPr>
              <a:spLocks noChangeShapeType="1"/>
            </p:cNvSpPr>
            <p:nvPr/>
          </p:nvSpPr>
          <p:spPr bwMode="auto">
            <a:xfrm>
              <a:off x="1848" y="1933"/>
              <a:ext cx="240"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6147" name="Line 35"/>
            <p:cNvSpPr>
              <a:spLocks noChangeShapeType="1"/>
            </p:cNvSpPr>
            <p:nvPr/>
          </p:nvSpPr>
          <p:spPr bwMode="auto">
            <a:xfrm flipV="1">
              <a:off x="2088" y="1773"/>
              <a:ext cx="0" cy="163"/>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6148" name="Line 36"/>
            <p:cNvSpPr>
              <a:spLocks noChangeShapeType="1"/>
            </p:cNvSpPr>
            <p:nvPr/>
          </p:nvSpPr>
          <p:spPr bwMode="auto">
            <a:xfrm>
              <a:off x="2088" y="1773"/>
              <a:ext cx="432"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6149" name="Text Box 37"/>
            <p:cNvSpPr txBox="1">
              <a:spLocks noChangeArrowheads="1"/>
            </p:cNvSpPr>
            <p:nvPr/>
          </p:nvSpPr>
          <p:spPr bwMode="auto">
            <a:xfrm>
              <a:off x="2126" y="1463"/>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0"/>
                </a:spcBef>
                <a:buClrTx/>
                <a:buFontTx/>
                <a:buNone/>
              </a:pPr>
              <a:r>
                <a:rPr lang="en-US" altLang="zh-CN">
                  <a:solidFill>
                    <a:srgbClr val="FFFF00"/>
                  </a:solidFill>
                </a:rPr>
                <a:t>sp</a:t>
              </a:r>
              <a:endParaRPr lang="en-US" altLang="zh-CN">
                <a:solidFill>
                  <a:srgbClr val="FFFF00"/>
                </a:solidFill>
              </a:endParaRPr>
            </a:p>
          </p:txBody>
        </p:sp>
        <p:sp>
          <p:nvSpPr>
            <p:cNvPr id="986150" name="Line 38"/>
            <p:cNvSpPr>
              <a:spLocks noChangeShapeType="1"/>
            </p:cNvSpPr>
            <p:nvPr/>
          </p:nvSpPr>
          <p:spPr bwMode="auto">
            <a:xfrm>
              <a:off x="1848" y="2221"/>
              <a:ext cx="240"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6151" name="Line 39"/>
            <p:cNvSpPr>
              <a:spLocks noChangeShapeType="1"/>
            </p:cNvSpPr>
            <p:nvPr/>
          </p:nvSpPr>
          <p:spPr bwMode="auto">
            <a:xfrm>
              <a:off x="2088" y="2221"/>
              <a:ext cx="0" cy="1296"/>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6152" name="Line 40"/>
            <p:cNvSpPr>
              <a:spLocks noChangeShapeType="1"/>
            </p:cNvSpPr>
            <p:nvPr/>
          </p:nvSpPr>
          <p:spPr bwMode="auto">
            <a:xfrm>
              <a:off x="2088" y="3517"/>
              <a:ext cx="432" cy="0"/>
            </a:xfrm>
            <a:prstGeom prst="line">
              <a:avLst/>
            </a:prstGeom>
            <a:noFill/>
            <a:ln w="38100">
              <a:solidFill>
                <a:srgbClr val="FFFF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6154" name="Text Box 42"/>
          <p:cNvSpPr txBox="1">
            <a:spLocks noChangeArrowheads="1"/>
          </p:cNvSpPr>
          <p:nvPr/>
        </p:nvSpPr>
        <p:spPr bwMode="auto">
          <a:xfrm>
            <a:off x="3868738" y="603250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0"/>
              </a:spcBef>
              <a:buClrTx/>
              <a:buFontTx/>
              <a:buNone/>
            </a:pPr>
            <a:r>
              <a:rPr lang="zh-CN" altLang="en-US" sz="2800" dirty="0">
                <a:solidFill>
                  <a:srgbClr val="66FFFF"/>
                </a:solidFill>
              </a:rPr>
              <a:t>（</a:t>
            </a:r>
            <a:r>
              <a:rPr lang="en-US" altLang="zh-CN" sz="2800" dirty="0">
                <a:solidFill>
                  <a:srgbClr val="66FFFF"/>
                </a:solidFill>
              </a:rPr>
              <a:t>4</a:t>
            </a:r>
            <a:r>
              <a:rPr lang="zh-CN" altLang="en-US" sz="2800" dirty="0">
                <a:solidFill>
                  <a:srgbClr val="66FFFF"/>
                </a:solidFill>
              </a:rPr>
              <a:t>）</a:t>
            </a:r>
            <a:endParaRPr lang="zh-CN" altLang="en-US" sz="2800" b="0" dirty="0">
              <a:solidFill>
                <a:srgbClr val="66FFFF"/>
              </a:solidFill>
            </a:endParaRPr>
          </a:p>
        </p:txBody>
      </p:sp>
      <p:grpSp>
        <p:nvGrpSpPr>
          <p:cNvPr id="986167" name="Group 55"/>
          <p:cNvGrpSpPr/>
          <p:nvPr/>
        </p:nvGrpSpPr>
        <p:grpSpPr bwMode="auto">
          <a:xfrm>
            <a:off x="4064000" y="1681163"/>
            <a:ext cx="3333750" cy="3957637"/>
            <a:chOff x="2560" y="1059"/>
            <a:chExt cx="2100" cy="2493"/>
          </a:xfrm>
        </p:grpSpPr>
        <p:sp>
          <p:nvSpPr>
            <p:cNvPr id="986114" name="Text Box 2"/>
            <p:cNvSpPr txBox="1">
              <a:spLocks noChangeArrowheads="1"/>
            </p:cNvSpPr>
            <p:nvPr/>
          </p:nvSpPr>
          <p:spPr bwMode="auto">
            <a:xfrm>
              <a:off x="2560" y="1265"/>
              <a:ext cx="2096" cy="2287"/>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90800" anchor="ctr">
              <a:spAutoFit/>
            </a:bodyPr>
            <a:lstStyle/>
            <a:p>
              <a:pPr eaLnBrk="1" hangingPunct="1">
                <a:spcBef>
                  <a:spcPct val="65000"/>
                </a:spcBef>
                <a:buClrTx/>
                <a:buFontTx/>
                <a:buNone/>
              </a:pPr>
              <a:r>
                <a:rPr lang="en-US" altLang="zh-CN" sz="2800" dirty="0"/>
                <a:t>R </a:t>
              </a:r>
              <a:r>
                <a:rPr lang="zh-CN" altLang="en-US" sz="2800" dirty="0"/>
                <a:t>的活动记录     </a:t>
              </a:r>
              <a:endParaRPr lang="zh-CN" altLang="en-US" sz="2800" dirty="0"/>
            </a:p>
            <a:p>
              <a:pPr algn="l" eaLnBrk="1" hangingPunct="1">
                <a:lnSpc>
                  <a:spcPct val="80000"/>
                </a:lnSpc>
                <a:spcBef>
                  <a:spcPct val="0"/>
                </a:spcBef>
                <a:buClrTx/>
                <a:buFontTx/>
                <a:buNone/>
              </a:pPr>
              <a:endParaRPr lang="zh-CN" altLang="en-US" sz="2800" dirty="0"/>
            </a:p>
            <a:p>
              <a:pPr eaLnBrk="1" hangingPunct="1">
                <a:spcBef>
                  <a:spcPct val="40000"/>
                </a:spcBef>
                <a:buClrTx/>
                <a:buFontTx/>
                <a:buNone/>
              </a:pPr>
              <a:r>
                <a:rPr lang="en-US" altLang="zh-CN" sz="2800" dirty="0"/>
                <a:t>Q </a:t>
              </a:r>
              <a:r>
                <a:rPr lang="zh-CN" altLang="en-US" sz="2800" dirty="0"/>
                <a:t>的活动记录</a:t>
              </a:r>
              <a:endParaRPr lang="zh-CN" altLang="en-US" sz="2800" dirty="0"/>
            </a:p>
            <a:p>
              <a:pPr algn="l" eaLnBrk="1" hangingPunct="1">
                <a:spcBef>
                  <a:spcPct val="0"/>
                </a:spcBef>
                <a:buClrTx/>
                <a:buFontTx/>
                <a:buNone/>
              </a:pPr>
              <a:r>
                <a:rPr lang="en-US" altLang="en-US" sz="2800" dirty="0"/>
                <a:t> </a:t>
              </a:r>
              <a:endParaRPr lang="zh-CN" altLang="en-US" sz="2800" dirty="0"/>
            </a:p>
            <a:p>
              <a:pPr eaLnBrk="1" hangingPunct="1">
                <a:spcBef>
                  <a:spcPct val="35000"/>
                </a:spcBef>
                <a:spcAft>
                  <a:spcPct val="40000"/>
                </a:spcAft>
                <a:buClrTx/>
                <a:buFontTx/>
                <a:buNone/>
              </a:pPr>
              <a:r>
                <a:rPr lang="en-US" altLang="zh-CN" sz="2800" dirty="0"/>
                <a:t>P </a:t>
              </a:r>
              <a:r>
                <a:rPr lang="zh-CN" altLang="en-US" sz="2800" dirty="0"/>
                <a:t>的活动记录</a:t>
              </a:r>
              <a:endParaRPr lang="zh-CN" altLang="en-US" sz="2800" dirty="0"/>
            </a:p>
            <a:p>
              <a:pPr algn="l" eaLnBrk="1" hangingPunct="1">
                <a:lnSpc>
                  <a:spcPct val="65000"/>
                </a:lnSpc>
                <a:spcBef>
                  <a:spcPct val="0"/>
                </a:spcBef>
                <a:buClrTx/>
                <a:buFontTx/>
                <a:buNone/>
              </a:pPr>
              <a:endParaRPr lang="zh-CN" altLang="en-US" sz="2800" dirty="0"/>
            </a:p>
            <a:p>
              <a:pPr eaLnBrk="1" hangingPunct="1">
                <a:spcBef>
                  <a:spcPct val="0"/>
                </a:spcBef>
                <a:buClrTx/>
                <a:buFontTx/>
                <a:buNone/>
              </a:pPr>
              <a:r>
                <a:rPr lang="zh-CN" altLang="en-US" sz="2800" dirty="0"/>
                <a:t>主程序的活动记录</a:t>
              </a:r>
              <a:endParaRPr lang="zh-CN" altLang="en-US" sz="2800" dirty="0"/>
            </a:p>
          </p:txBody>
        </p:sp>
        <p:sp>
          <p:nvSpPr>
            <p:cNvPr id="986159" name="Line 47"/>
            <p:cNvSpPr>
              <a:spLocks noChangeShapeType="1"/>
            </p:cNvSpPr>
            <p:nvPr/>
          </p:nvSpPr>
          <p:spPr bwMode="auto">
            <a:xfrm>
              <a:off x="2560" y="1821"/>
              <a:ext cx="2096"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6160" name="Line 48"/>
            <p:cNvSpPr>
              <a:spLocks noChangeShapeType="1"/>
            </p:cNvSpPr>
            <p:nvPr/>
          </p:nvSpPr>
          <p:spPr bwMode="auto">
            <a:xfrm>
              <a:off x="2560" y="2434"/>
              <a:ext cx="2096"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6161" name="Line 49"/>
            <p:cNvSpPr>
              <a:spLocks noChangeShapeType="1"/>
            </p:cNvSpPr>
            <p:nvPr/>
          </p:nvSpPr>
          <p:spPr bwMode="auto">
            <a:xfrm>
              <a:off x="2560" y="2996"/>
              <a:ext cx="2096" cy="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6163" name="Line 51"/>
            <p:cNvSpPr>
              <a:spLocks noChangeShapeType="1"/>
            </p:cNvSpPr>
            <p:nvPr/>
          </p:nvSpPr>
          <p:spPr bwMode="auto">
            <a:xfrm>
              <a:off x="2560" y="1059"/>
              <a:ext cx="0" cy="298"/>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6164" name="Line 52"/>
            <p:cNvSpPr>
              <a:spLocks noChangeShapeType="1"/>
            </p:cNvSpPr>
            <p:nvPr/>
          </p:nvSpPr>
          <p:spPr bwMode="auto">
            <a:xfrm>
              <a:off x="4660" y="1059"/>
              <a:ext cx="0" cy="298"/>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6166" name="AutoShape 54">
            <a:hlinkClick r:id="rId1" action="ppaction://hlinksldjump" highlightClick="1"/>
          </p:cNvPr>
          <p:cNvSpPr>
            <a:spLocks noChangeArrowheads="1"/>
          </p:cNvSpPr>
          <p:nvPr/>
        </p:nvSpPr>
        <p:spPr bwMode="auto">
          <a:xfrm>
            <a:off x="6656388" y="6559550"/>
            <a:ext cx="430212" cy="29845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2"/>
                </a:solidFill>
              </a:rPr>
              <a:t>36</a:t>
            </a:r>
            <a:endParaRPr lang="en-US" altLang="zh-CN">
              <a:solidFill>
                <a:schemeClr val="bg2"/>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6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a:t>
            </a:r>
            <a:r>
              <a:rPr lang="en-US" altLang="zh-CN" sz="2000" dirty="0">
                <a:solidFill>
                  <a:srgbClr val="A25100"/>
                </a:solidFill>
                <a:latin typeface="华文新魏" panose="02010800040101010101" pitchFamily="2" charset="-122"/>
                <a:ea typeface="华文新魏" panose="02010800040101010101" pitchFamily="2" charset="-122"/>
              </a:rPr>
              <a:t>7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94307" name="Rectangle 3"/>
          <p:cNvSpPr>
            <a:spLocks noChangeArrowheads="1"/>
          </p:cNvSpPr>
          <p:nvPr/>
        </p:nvSpPr>
        <p:spPr bwMode="auto">
          <a:xfrm>
            <a:off x="344488" y="1257300"/>
            <a:ext cx="8534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0000"/>
              </a:lnSpc>
              <a:spcBef>
                <a:spcPct val="0"/>
              </a:spcBef>
              <a:buClrTx/>
              <a:buFontTx/>
              <a:buNone/>
            </a:pPr>
            <a:r>
              <a:rPr lang="zh-CN" altLang="en-US" sz="2800" kern="0" dirty="0"/>
              <a:t>       </a:t>
            </a:r>
            <a:r>
              <a:rPr lang="zh-CN" altLang="en-US" sz="3200" kern="0" dirty="0"/>
              <a:t>运行时为名字 </a:t>
            </a:r>
            <a:r>
              <a:rPr lang="en-US" altLang="zh-CN" sz="3200" kern="0" dirty="0"/>
              <a:t>X </a:t>
            </a:r>
            <a:r>
              <a:rPr lang="zh-CN" altLang="en-US" sz="3200" kern="0" dirty="0"/>
              <a:t>分配存储空间 </a:t>
            </a:r>
            <a:r>
              <a:rPr lang="en-US" altLang="zh-CN" sz="3200" kern="0" dirty="0"/>
              <a:t>S</a:t>
            </a:r>
            <a:r>
              <a:rPr lang="zh-CN" altLang="en-US" sz="3200" kern="0" dirty="0"/>
              <a:t>，这一过程称为</a:t>
            </a:r>
            <a:r>
              <a:rPr lang="zh-CN" altLang="en-US" sz="3200" kern="0" dirty="0">
                <a:solidFill>
                  <a:srgbClr val="FFFF00"/>
                </a:solidFill>
                <a:ea typeface="黑体" panose="02010609060101010101" pitchFamily="49" charset="-122"/>
              </a:rPr>
              <a:t>绑定</a:t>
            </a:r>
            <a:r>
              <a:rPr lang="en-US" altLang="zh-CN" sz="3200" kern="0" dirty="0">
                <a:latin typeface="宋体" panose="02010600030101010101" pitchFamily="2" charset="-122"/>
              </a:rPr>
              <a:t>(</a:t>
            </a:r>
            <a:r>
              <a:rPr lang="en-US" altLang="zh-CN" sz="3200" kern="0" dirty="0">
                <a:solidFill>
                  <a:srgbClr val="FFFF00"/>
                </a:solidFill>
              </a:rPr>
              <a:t>binding</a:t>
            </a:r>
            <a:r>
              <a:rPr lang="en-US" altLang="zh-CN" sz="3200" kern="0" dirty="0">
                <a:latin typeface="宋体" panose="02010600030101010101" pitchFamily="2" charset="-122"/>
              </a:rPr>
              <a:t>)</a:t>
            </a:r>
            <a:r>
              <a:rPr lang="zh-CN" altLang="en-US" sz="3200" kern="0" dirty="0"/>
              <a:t>。</a:t>
            </a:r>
            <a:endParaRPr lang="zh-CN" altLang="en-US" sz="2800" kern="0" dirty="0"/>
          </a:p>
        </p:txBody>
      </p:sp>
      <p:sp>
        <p:nvSpPr>
          <p:cNvPr id="994308" name="Rectangle 4"/>
          <p:cNvSpPr>
            <a:spLocks noChangeArrowheads="1"/>
          </p:cNvSpPr>
          <p:nvPr/>
        </p:nvSpPr>
        <p:spPr bwMode="auto">
          <a:xfrm>
            <a:off x="578498" y="2735263"/>
            <a:ext cx="8080310" cy="35972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0"/>
              </a:spcBef>
              <a:buClrTx/>
              <a:buFontTx/>
              <a:buNone/>
            </a:pPr>
            <a:r>
              <a:rPr lang="en-US" altLang="zh-CN" sz="3200" u="sng" dirty="0">
                <a:solidFill>
                  <a:schemeClr val="bg2"/>
                </a:solidFill>
                <a:latin typeface="宋体" panose="02010600030101010101" pitchFamily="2" charset="-122"/>
              </a:rPr>
              <a:t>X</a:t>
            </a:r>
            <a:r>
              <a:rPr lang="zh-CN" altLang="en-US" sz="3200" u="sng" dirty="0">
                <a:solidFill>
                  <a:schemeClr val="bg2"/>
                </a:solidFill>
                <a:latin typeface="宋体" panose="02010600030101010101" pitchFamily="2" charset="-122"/>
              </a:rPr>
              <a:t>是一个对象</a:t>
            </a:r>
            <a:r>
              <a:rPr lang="zh-CN" altLang="en-US" sz="3200" dirty="0">
                <a:solidFill>
                  <a:schemeClr val="bg2"/>
                </a:solidFill>
                <a:latin typeface="宋体" panose="02010600030101010101" pitchFamily="2" charset="-122"/>
              </a:rPr>
              <a:t>：</a:t>
            </a:r>
            <a:endParaRPr lang="zh-CN" altLang="en-US" sz="3200" dirty="0">
              <a:solidFill>
                <a:schemeClr val="bg2"/>
              </a:solidFill>
              <a:latin typeface="宋体" panose="02010600030101010101" pitchFamily="2" charset="-122"/>
            </a:endParaRPr>
          </a:p>
          <a:p>
            <a:pPr marL="914400" lvl="1" indent="-457200" algn="l">
              <a:lnSpc>
                <a:spcPct val="120000"/>
              </a:lnSpc>
              <a:spcBef>
                <a:spcPct val="0"/>
              </a:spcBef>
              <a:buClrTx/>
              <a:buFont typeface="Arial" panose="020B0604020202020204" pitchFamily="34" charset="0"/>
              <a:buChar char="•"/>
            </a:pPr>
            <a:r>
              <a:rPr lang="zh-CN" altLang="en-US" sz="3200" dirty="0">
                <a:solidFill>
                  <a:schemeClr val="bg2"/>
                </a:solidFill>
                <a:latin typeface="宋体" panose="02010600030101010101" pitchFamily="2" charset="-122"/>
              </a:rPr>
              <a:t>可以是数据对象：如变量，与之结合的是一个存储单元；</a:t>
            </a:r>
            <a:endParaRPr lang="en-US" altLang="zh-CN" sz="3200" dirty="0">
              <a:solidFill>
                <a:schemeClr val="bg2"/>
              </a:solidFill>
              <a:latin typeface="宋体" panose="02010600030101010101" pitchFamily="2" charset="-122"/>
            </a:endParaRPr>
          </a:p>
          <a:p>
            <a:pPr marL="914400" lvl="1" indent="-457200" algn="l">
              <a:lnSpc>
                <a:spcPct val="120000"/>
              </a:lnSpc>
              <a:spcBef>
                <a:spcPct val="0"/>
              </a:spcBef>
              <a:buClrTx/>
              <a:buFont typeface="Arial" panose="020B0604020202020204" pitchFamily="34" charset="0"/>
              <a:buChar char="•"/>
            </a:pPr>
            <a:r>
              <a:rPr lang="zh-CN" altLang="en-US" sz="3200" dirty="0">
                <a:solidFill>
                  <a:schemeClr val="bg2"/>
                </a:solidFill>
                <a:latin typeface="宋体" panose="02010600030101010101" pitchFamily="2" charset="-122"/>
              </a:rPr>
              <a:t>也可以是操作对象：如过程，与之结合的是可执行的代码。</a:t>
            </a:r>
            <a:endParaRPr lang="zh-CN" altLang="en-US" sz="3200" dirty="0">
              <a:solidFill>
                <a:schemeClr val="bg2"/>
              </a:solidFill>
              <a:latin typeface="宋体" panose="02010600030101010101" pitchFamily="2" charset="-122"/>
            </a:endParaRPr>
          </a:p>
          <a:p>
            <a:pPr algn="l">
              <a:lnSpc>
                <a:spcPct val="120000"/>
              </a:lnSpc>
              <a:spcBef>
                <a:spcPct val="0"/>
              </a:spcBef>
              <a:buClrTx/>
              <a:buFontTx/>
              <a:buNone/>
            </a:pPr>
            <a:r>
              <a:rPr lang="zh-CN" altLang="en-US" sz="3200" dirty="0">
                <a:solidFill>
                  <a:schemeClr val="bg2"/>
                </a:solidFill>
                <a:latin typeface="宋体" panose="02010600030101010101" pitchFamily="2" charset="-122"/>
              </a:rPr>
              <a:t>   讨论仅限于</a:t>
            </a:r>
            <a:r>
              <a:rPr lang="en-US" altLang="zh-CN" sz="3200" dirty="0">
                <a:solidFill>
                  <a:schemeClr val="bg2"/>
                </a:solidFill>
                <a:latin typeface="宋体" panose="02010600030101010101" pitchFamily="2" charset="-122"/>
              </a:rPr>
              <a:t>X</a:t>
            </a:r>
            <a:r>
              <a:rPr lang="zh-CN" altLang="en-US" sz="3200" dirty="0">
                <a:solidFill>
                  <a:schemeClr val="bg2"/>
                </a:solidFill>
                <a:latin typeface="宋体" panose="02010600030101010101" pitchFamily="2" charset="-122"/>
              </a:rPr>
              <a:t>是一个</a:t>
            </a:r>
            <a:r>
              <a:rPr lang="zh-CN" altLang="en-US" sz="3200" u="sng" dirty="0">
                <a:solidFill>
                  <a:schemeClr val="bg2"/>
                </a:solidFill>
                <a:latin typeface="宋体" panose="02010600030101010101" pitchFamily="2" charset="-122"/>
              </a:rPr>
              <a:t>数据对象</a:t>
            </a:r>
            <a:r>
              <a:rPr lang="zh-CN" altLang="en-US" sz="3200" dirty="0">
                <a:solidFill>
                  <a:schemeClr val="bg2"/>
                </a:solidFill>
                <a:latin typeface="宋体" panose="02010600030101010101" pitchFamily="2" charset="-122"/>
              </a:rPr>
              <a:t>。</a:t>
            </a:r>
            <a:endParaRPr lang="zh-CN" altLang="en-US" sz="3200" dirty="0">
              <a:solidFill>
                <a:schemeClr val="bg2"/>
              </a:solidFill>
              <a:latin typeface="宋体" panose="02010600030101010101" pitchFamily="2" charset="-122"/>
            </a:endParaRPr>
          </a:p>
        </p:txBody>
      </p:sp>
      <p:sp>
        <p:nvSpPr>
          <p:cNvPr id="994309" name="Rectangle 5"/>
          <p:cNvSpPr>
            <a:spLocks noChangeArrowheads="1"/>
          </p:cNvSpPr>
          <p:nvPr/>
        </p:nvSpPr>
        <p:spPr bwMode="auto">
          <a:xfrm>
            <a:off x="344488" y="323850"/>
            <a:ext cx="7427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3200" b="1">
                <a:solidFill>
                  <a:schemeClr val="tx1"/>
                </a:solidFill>
                <a:latin typeface="楷体_GB2312" pitchFamily="49" charset="-122"/>
                <a:ea typeface="楷体_GB2312" pitchFamily="49" charset="-122"/>
              </a:defRPr>
            </a:lvl1pPr>
            <a:lvl2pPr>
              <a:spcBef>
                <a:spcPct val="0"/>
              </a:spcBef>
              <a:defRPr kumimoji="1" sz="3200" b="1">
                <a:solidFill>
                  <a:schemeClr val="tx1"/>
                </a:solidFill>
                <a:latin typeface="楷体_GB2312" pitchFamily="49" charset="-122"/>
                <a:ea typeface="楷体_GB2312" pitchFamily="49" charset="-122"/>
              </a:defRPr>
            </a:lvl2pPr>
            <a:lvl3pPr>
              <a:spcBef>
                <a:spcPct val="0"/>
              </a:spcBef>
              <a:defRPr kumimoji="1" sz="3200" b="1">
                <a:solidFill>
                  <a:schemeClr val="tx1"/>
                </a:solidFill>
                <a:latin typeface="楷体_GB2312" pitchFamily="49" charset="-122"/>
                <a:ea typeface="楷体_GB2312" pitchFamily="49" charset="-122"/>
              </a:defRPr>
            </a:lvl3pPr>
            <a:lvl4pPr>
              <a:spcBef>
                <a:spcPct val="0"/>
              </a:spcBef>
              <a:defRPr kumimoji="1" sz="3200" b="1">
                <a:solidFill>
                  <a:schemeClr val="tx1"/>
                </a:solidFill>
                <a:latin typeface="楷体_GB2312" pitchFamily="49" charset="-122"/>
                <a:ea typeface="楷体_GB2312" pitchFamily="49" charset="-122"/>
              </a:defRPr>
            </a:lvl4pPr>
            <a:lvl5pPr>
              <a:spcBef>
                <a:spcPct val="0"/>
              </a:spcBef>
              <a:defRPr kumimoji="1" sz="3200" b="1">
                <a:solidFill>
                  <a:schemeClr val="tx1"/>
                </a:solidFill>
                <a:latin typeface="楷体_GB2312" pitchFamily="49" charset="-122"/>
                <a:ea typeface="楷体_GB2312" pitchFamily="49" charset="-122"/>
              </a:defRPr>
            </a:lvl5pPr>
            <a:lvl6pPr marL="457200" algn="ctr" fontAlgn="base">
              <a:spcBef>
                <a:spcPct val="0"/>
              </a:spcBef>
              <a:spcAft>
                <a:spcPct val="0"/>
              </a:spcAft>
              <a:defRPr kumimoji="1" sz="3200" b="1">
                <a:solidFill>
                  <a:schemeClr val="tx1"/>
                </a:solidFill>
                <a:latin typeface="楷体_GB2312" pitchFamily="49" charset="-122"/>
                <a:ea typeface="楷体_GB2312" pitchFamily="49" charset="-122"/>
              </a:defRPr>
            </a:lvl6pPr>
            <a:lvl7pPr marL="914400" algn="ctr" fontAlgn="base">
              <a:spcBef>
                <a:spcPct val="0"/>
              </a:spcBef>
              <a:spcAft>
                <a:spcPct val="0"/>
              </a:spcAft>
              <a:defRPr kumimoji="1" sz="3200" b="1">
                <a:solidFill>
                  <a:schemeClr val="tx1"/>
                </a:solidFill>
                <a:latin typeface="楷体_GB2312" pitchFamily="49" charset="-122"/>
                <a:ea typeface="楷体_GB2312" pitchFamily="49" charset="-122"/>
              </a:defRPr>
            </a:lvl7pPr>
            <a:lvl8pPr marL="1371600" algn="ctr" fontAlgn="base">
              <a:spcBef>
                <a:spcPct val="0"/>
              </a:spcBef>
              <a:spcAft>
                <a:spcPct val="0"/>
              </a:spcAft>
              <a:defRPr kumimoji="1" sz="3200" b="1">
                <a:solidFill>
                  <a:schemeClr val="tx1"/>
                </a:solidFill>
                <a:latin typeface="楷体_GB2312" pitchFamily="49" charset="-122"/>
                <a:ea typeface="楷体_GB2312" pitchFamily="49" charset="-122"/>
              </a:defRPr>
            </a:lvl8pPr>
            <a:lvl9pPr marL="1828800" algn="ctr" fontAlgn="base">
              <a:spcBef>
                <a:spcPct val="0"/>
              </a:spcBef>
              <a:spcAft>
                <a:spcPct val="0"/>
              </a:spcAft>
              <a:defRPr kumimoji="1" sz="3200" b="1">
                <a:solidFill>
                  <a:schemeClr val="tx1"/>
                </a:solidFill>
                <a:latin typeface="楷体_GB2312" pitchFamily="49" charset="-122"/>
                <a:ea typeface="楷体_GB2312" pitchFamily="49" charset="-122"/>
              </a:defRPr>
            </a:lvl9pPr>
          </a:lstStyle>
          <a:p>
            <a:pPr marL="457200" indent="-457200" algn="l" eaLnBrk="1" hangingPunct="1">
              <a:buClrTx/>
              <a:buFont typeface="Wingdings" panose="05000000000000000000" pitchFamily="2" charset="2"/>
              <a:buChar char="l"/>
            </a:pPr>
            <a:r>
              <a:rPr lang="zh-CN" altLang="en-US" dirty="0">
                <a:solidFill>
                  <a:srgbClr val="FFFF00"/>
                </a:solidFill>
                <a:latin typeface="黑体" panose="02010609060101010101" pitchFamily="49" charset="-122"/>
                <a:ea typeface="黑体" panose="02010609060101010101" pitchFamily="49" charset="-122"/>
              </a:rPr>
              <a:t>运行环境与名字的绑定</a:t>
            </a:r>
            <a:endParaRPr lang="zh-CN" altLang="en-US" dirty="0">
              <a:solidFill>
                <a:srgbClr val="FFFF00"/>
              </a:solidFill>
              <a:latin typeface="黑体" panose="02010609060101010101" pitchFamily="49" charset="-122"/>
              <a:ea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animEffect transition="in" filter="slide(fromLeft)">
                                      <p:cBhvr>
                                        <p:cTn id="7" dur="500"/>
                                        <p:tgtEl>
                                          <p:spTgt spid="994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94308">
                                            <p:bg/>
                                          </p:spTgt>
                                        </p:tgtEl>
                                        <p:attrNameLst>
                                          <p:attrName>style.visibility</p:attrName>
                                        </p:attrNameLst>
                                      </p:cBhvr>
                                      <p:to>
                                        <p:strVal val="visible"/>
                                      </p:to>
                                    </p:set>
                                    <p:animEffect transition="in" filter="slide(fromLeft)">
                                      <p:cBhvr>
                                        <p:cTn id="12" dur="500"/>
                                        <p:tgtEl>
                                          <p:spTgt spid="994308">
                                            <p:bg/>
                                          </p:spTgt>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994308">
                                            <p:txEl>
                                              <p:pRg st="0" end="0"/>
                                            </p:txEl>
                                          </p:spTgt>
                                        </p:tgtEl>
                                        <p:attrNameLst>
                                          <p:attrName>style.visibility</p:attrName>
                                        </p:attrNameLst>
                                      </p:cBhvr>
                                      <p:to>
                                        <p:strVal val="visible"/>
                                      </p:to>
                                    </p:set>
                                    <p:animEffect transition="in" filter="slide(fromLeft)">
                                      <p:cBhvr>
                                        <p:cTn id="16" dur="500"/>
                                        <p:tgtEl>
                                          <p:spTgt spid="994308">
                                            <p:txEl>
                                              <p:pRg st="0" end="0"/>
                                            </p:txEl>
                                          </p:spTgt>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994308">
                                            <p:txEl>
                                              <p:pRg st="1" end="1"/>
                                            </p:txEl>
                                          </p:spTgt>
                                        </p:tgtEl>
                                        <p:attrNameLst>
                                          <p:attrName>style.visibility</p:attrName>
                                        </p:attrNameLst>
                                      </p:cBhvr>
                                      <p:to>
                                        <p:strVal val="visible"/>
                                      </p:to>
                                    </p:set>
                                    <p:animEffect transition="in" filter="slide(fromLeft)">
                                      <p:cBhvr>
                                        <p:cTn id="19" dur="500"/>
                                        <p:tgtEl>
                                          <p:spTgt spid="994308">
                                            <p:txEl>
                                              <p:pRg st="1" end="1"/>
                                            </p:txEl>
                                          </p:spTgt>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994308">
                                            <p:txEl>
                                              <p:pRg st="2" end="2"/>
                                            </p:txEl>
                                          </p:spTgt>
                                        </p:tgtEl>
                                        <p:attrNameLst>
                                          <p:attrName>style.visibility</p:attrName>
                                        </p:attrNameLst>
                                      </p:cBhvr>
                                      <p:to>
                                        <p:strVal val="visible"/>
                                      </p:to>
                                    </p:set>
                                    <p:animEffect transition="in" filter="slide(fromLeft)">
                                      <p:cBhvr>
                                        <p:cTn id="22" dur="500"/>
                                        <p:tgtEl>
                                          <p:spTgt spid="9943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994308">
                                            <p:txEl>
                                              <p:pRg st="3" end="3"/>
                                            </p:txEl>
                                          </p:spTgt>
                                        </p:tgtEl>
                                        <p:attrNameLst>
                                          <p:attrName>style.visibility</p:attrName>
                                        </p:attrNameLst>
                                      </p:cBhvr>
                                      <p:to>
                                        <p:strVal val="visible"/>
                                      </p:to>
                                    </p:set>
                                    <p:animEffect transition="in" filter="slide(fromLeft)">
                                      <p:cBhvr>
                                        <p:cTn id="27" dur="500"/>
                                        <p:tgtEl>
                                          <p:spTgt spid="9943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autoUpdateAnimBg="0" build="p"/>
      <p:bldP spid="994308" grpId="0" animBg="1"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6" name="Text Box 4"/>
          <p:cNvSpPr txBox="1">
            <a:spLocks noChangeArrowheads="1"/>
          </p:cNvSpPr>
          <p:nvPr/>
        </p:nvSpPr>
        <p:spPr bwMode="auto">
          <a:xfrm>
            <a:off x="4501134" y="628650"/>
            <a:ext cx="4248150" cy="580139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75000"/>
              </a:lnSpc>
              <a:spcBef>
                <a:spcPct val="30000"/>
              </a:spcBef>
            </a:pPr>
            <a:r>
              <a:rPr lang="en-US" altLang="zh-CN" dirty="0">
                <a:solidFill>
                  <a:srgbClr val="99FFCC"/>
                </a:solidFill>
              </a:rPr>
              <a:t>p2_block</a:t>
            </a:r>
            <a:r>
              <a:rPr lang="en-US" altLang="zh-CN" dirty="0"/>
              <a:t> ( int </a:t>
            </a:r>
            <a:r>
              <a:rPr lang="en-US" altLang="zh-CN" dirty="0">
                <a:solidFill>
                  <a:srgbClr val="FFFF00"/>
                </a:solidFill>
              </a:rPr>
              <a:t>id </a:t>
            </a:r>
            <a:r>
              <a:rPr lang="en-US" altLang="zh-CN" dirty="0"/>
              <a:t>);</a:t>
            </a:r>
            <a:endParaRPr lang="en-US" altLang="zh-CN" dirty="0"/>
          </a:p>
          <a:p>
            <a:pPr algn="just">
              <a:lnSpc>
                <a:spcPct val="75000"/>
              </a:lnSpc>
              <a:spcBef>
                <a:spcPct val="30000"/>
              </a:spcBef>
            </a:pPr>
            <a:r>
              <a:rPr lang="en-US" altLang="zh-CN" dirty="0"/>
              <a:t>     int </a:t>
            </a:r>
            <a:r>
              <a:rPr lang="en-US" altLang="zh-CN" dirty="0">
                <a:solidFill>
                  <a:srgbClr val="FFFF00"/>
                </a:solidFill>
              </a:rPr>
              <a:t>x;</a:t>
            </a:r>
            <a:endParaRPr lang="en-US" altLang="zh-CN" dirty="0">
              <a:solidFill>
                <a:srgbClr val="FFFF00"/>
              </a:solidFill>
            </a:endParaRPr>
          </a:p>
          <a:p>
            <a:pPr algn="just">
              <a:lnSpc>
                <a:spcPct val="75000"/>
              </a:lnSpc>
              <a:spcBef>
                <a:spcPct val="30000"/>
              </a:spcBef>
            </a:pPr>
            <a:r>
              <a:rPr lang="en-US" altLang="zh-CN" dirty="0"/>
              <a:t>         ……</a:t>
            </a:r>
            <a:endParaRPr lang="en-US" altLang="zh-CN" dirty="0"/>
          </a:p>
          <a:p>
            <a:pPr algn="just">
              <a:lnSpc>
                <a:spcPct val="75000"/>
              </a:lnSpc>
              <a:spcBef>
                <a:spcPct val="30000"/>
              </a:spcBef>
            </a:pPr>
            <a:r>
              <a:rPr lang="en-US" altLang="zh-CN" dirty="0"/>
              <a:t>     call p3_block(id+1);</a:t>
            </a:r>
            <a:endParaRPr lang="en-US" altLang="zh-CN" dirty="0"/>
          </a:p>
          <a:p>
            <a:pPr algn="just">
              <a:lnSpc>
                <a:spcPct val="75000"/>
              </a:lnSpc>
              <a:spcBef>
                <a:spcPct val="30000"/>
              </a:spcBef>
            </a:pPr>
            <a:r>
              <a:rPr lang="en-US" altLang="zh-CN" dirty="0"/>
              <a:t>	……</a:t>
            </a:r>
            <a:endParaRPr lang="en-US" altLang="zh-CN" dirty="0"/>
          </a:p>
          <a:p>
            <a:pPr algn="just">
              <a:lnSpc>
                <a:spcPct val="75000"/>
              </a:lnSpc>
              <a:spcBef>
                <a:spcPct val="30000"/>
              </a:spcBef>
            </a:pPr>
            <a:r>
              <a:rPr lang="en-US" altLang="zh-CN" dirty="0">
                <a:solidFill>
                  <a:srgbClr val="99FFCC"/>
                </a:solidFill>
              </a:rPr>
              <a:t>end  </a:t>
            </a:r>
            <a:r>
              <a:rPr lang="en-US" altLang="zh-CN" dirty="0">
                <a:solidFill>
                  <a:srgbClr val="99FFCC"/>
                </a:solidFill>
                <a:latin typeface="宋体" panose="02010600030101010101" pitchFamily="2" charset="-122"/>
              </a:rPr>
              <a:t>/*</a:t>
            </a:r>
            <a:r>
              <a:rPr lang="en-US" altLang="zh-CN" dirty="0">
                <a:solidFill>
                  <a:srgbClr val="99FFCC"/>
                </a:solidFill>
              </a:rPr>
              <a:t> p2_block </a:t>
            </a:r>
            <a:r>
              <a:rPr lang="en-US" altLang="zh-CN" dirty="0">
                <a:solidFill>
                  <a:srgbClr val="99FFCC"/>
                </a:solidFill>
                <a:latin typeface="宋体" panose="02010600030101010101" pitchFamily="2" charset="-122"/>
              </a:rPr>
              <a:t>*/</a:t>
            </a:r>
            <a:endParaRPr lang="en-US" altLang="zh-CN" dirty="0">
              <a:solidFill>
                <a:srgbClr val="99FFCC"/>
              </a:solidFill>
              <a:latin typeface="宋体" panose="02010600030101010101" pitchFamily="2" charset="-122"/>
            </a:endParaRPr>
          </a:p>
          <a:p>
            <a:pPr algn="just">
              <a:lnSpc>
                <a:spcPct val="75000"/>
              </a:lnSpc>
              <a:spcBef>
                <a:spcPct val="30000"/>
              </a:spcBef>
            </a:pPr>
            <a:r>
              <a:rPr lang="en-US" altLang="zh-CN" dirty="0">
                <a:solidFill>
                  <a:srgbClr val="66FF33"/>
                </a:solidFill>
              </a:rPr>
              <a:t>p3_block</a:t>
            </a:r>
            <a:r>
              <a:rPr lang="en-US" altLang="zh-CN" dirty="0"/>
              <a:t> ( int </a:t>
            </a:r>
            <a:r>
              <a:rPr lang="en-US" altLang="zh-CN" dirty="0">
                <a:solidFill>
                  <a:srgbClr val="FFFF00"/>
                </a:solidFill>
              </a:rPr>
              <a:t>j </a:t>
            </a:r>
            <a:r>
              <a:rPr lang="en-US" altLang="zh-CN" dirty="0"/>
              <a:t>);</a:t>
            </a:r>
            <a:endParaRPr lang="en-US" altLang="zh-CN" dirty="0"/>
          </a:p>
          <a:p>
            <a:pPr algn="just">
              <a:lnSpc>
                <a:spcPct val="75000"/>
              </a:lnSpc>
              <a:spcBef>
                <a:spcPct val="30000"/>
              </a:spcBef>
            </a:pPr>
            <a:r>
              <a:rPr lang="en-US" altLang="zh-CN" dirty="0"/>
              <a:t>     ……</a:t>
            </a:r>
            <a:endParaRPr lang="en-US" altLang="zh-CN" dirty="0"/>
          </a:p>
          <a:p>
            <a:pPr algn="just">
              <a:lnSpc>
                <a:spcPct val="75000"/>
              </a:lnSpc>
              <a:spcBef>
                <a:spcPct val="30000"/>
              </a:spcBef>
            </a:pPr>
            <a:r>
              <a:rPr lang="en-US" altLang="zh-CN" dirty="0"/>
              <a:t>    </a:t>
            </a:r>
            <a:r>
              <a:rPr lang="en-US" altLang="zh-CN" dirty="0">
                <a:solidFill>
                  <a:srgbClr val="FFFF00"/>
                </a:solidFill>
              </a:rPr>
              <a:t>p4_block</a:t>
            </a:r>
            <a:r>
              <a:rPr lang="en-US" altLang="zh-CN" dirty="0"/>
              <a:t> </a:t>
            </a:r>
            <a:r>
              <a:rPr lang="en-US" altLang="zh-CN" dirty="0">
                <a:solidFill>
                  <a:srgbClr val="FFFF00"/>
                </a:solidFill>
              </a:rPr>
              <a:t>( );</a:t>
            </a:r>
            <a:endParaRPr lang="en-US" altLang="zh-CN" dirty="0">
              <a:solidFill>
                <a:srgbClr val="FFFF00"/>
              </a:solidFill>
            </a:endParaRPr>
          </a:p>
          <a:p>
            <a:pPr algn="just">
              <a:lnSpc>
                <a:spcPct val="75000"/>
              </a:lnSpc>
              <a:spcBef>
                <a:spcPct val="30000"/>
              </a:spcBef>
            </a:pPr>
            <a:r>
              <a:rPr lang="en-US" altLang="zh-CN" dirty="0"/>
              <a:t>       int array  </a:t>
            </a:r>
            <a:r>
              <a:rPr lang="en-US" altLang="zh-CN" dirty="0">
                <a:solidFill>
                  <a:srgbClr val="99FFCC"/>
                </a:solidFill>
              </a:rPr>
              <a:t>f[j]</a:t>
            </a:r>
            <a:r>
              <a:rPr lang="en-US" altLang="zh-CN" dirty="0"/>
              <a:t>; logical </a:t>
            </a:r>
            <a:r>
              <a:rPr lang="en-US" altLang="zh-CN" dirty="0">
                <a:solidFill>
                  <a:srgbClr val="99FFCC"/>
                </a:solidFill>
              </a:rPr>
              <a:t>test;</a:t>
            </a:r>
            <a:r>
              <a:rPr lang="en-US" altLang="zh-CN" dirty="0"/>
              <a:t> </a:t>
            </a:r>
            <a:endParaRPr lang="en-US" altLang="zh-CN" dirty="0"/>
          </a:p>
          <a:p>
            <a:pPr algn="just">
              <a:lnSpc>
                <a:spcPct val="75000"/>
              </a:lnSpc>
              <a:spcBef>
                <a:spcPct val="30000"/>
              </a:spcBef>
            </a:pPr>
            <a:r>
              <a:rPr lang="en-US" altLang="zh-CN" dirty="0"/>
              <a:t>              ……</a:t>
            </a:r>
            <a:endParaRPr lang="en-US" altLang="zh-CN" dirty="0"/>
          </a:p>
          <a:p>
            <a:pPr algn="just">
              <a:lnSpc>
                <a:spcPct val="75000"/>
              </a:lnSpc>
              <a:spcBef>
                <a:spcPct val="30000"/>
              </a:spcBef>
            </a:pPr>
            <a:r>
              <a:rPr lang="en-US" altLang="zh-CN" dirty="0"/>
              <a:t>    </a:t>
            </a:r>
            <a:r>
              <a:rPr lang="en-US" altLang="zh-CN" dirty="0">
                <a:solidFill>
                  <a:srgbClr val="FFFF00"/>
                </a:solidFill>
              </a:rPr>
              <a:t>end  </a:t>
            </a:r>
            <a:r>
              <a:rPr lang="en-US" altLang="zh-CN" dirty="0">
                <a:solidFill>
                  <a:srgbClr val="FFFF00"/>
                </a:solidFill>
                <a:latin typeface="宋体" panose="02010600030101010101" pitchFamily="2" charset="-122"/>
              </a:rPr>
              <a:t>/*</a:t>
            </a:r>
            <a:r>
              <a:rPr lang="en-US" altLang="zh-CN" dirty="0">
                <a:solidFill>
                  <a:srgbClr val="FFFF00"/>
                </a:solidFill>
              </a:rPr>
              <a:t> p4_block </a:t>
            </a:r>
            <a:r>
              <a:rPr lang="en-US" altLang="zh-CN" dirty="0">
                <a:solidFill>
                  <a:srgbClr val="FFFF00"/>
                </a:solidFill>
                <a:latin typeface="宋体" panose="02010600030101010101" pitchFamily="2" charset="-122"/>
              </a:rPr>
              <a:t>*/</a:t>
            </a:r>
            <a:endParaRPr lang="en-US" altLang="zh-CN" dirty="0">
              <a:solidFill>
                <a:srgbClr val="FFFF00"/>
              </a:solidFill>
              <a:latin typeface="宋体" panose="02010600030101010101" pitchFamily="2" charset="-122"/>
            </a:endParaRPr>
          </a:p>
          <a:p>
            <a:pPr algn="just">
              <a:lnSpc>
                <a:spcPct val="75000"/>
              </a:lnSpc>
              <a:spcBef>
                <a:spcPct val="30000"/>
              </a:spcBef>
            </a:pPr>
            <a:r>
              <a:rPr lang="en-US" altLang="zh-CN" dirty="0">
                <a:solidFill>
                  <a:srgbClr val="66FF33"/>
                </a:solidFill>
              </a:rPr>
              <a:t>end  </a:t>
            </a:r>
            <a:r>
              <a:rPr lang="en-US" altLang="zh-CN" dirty="0">
                <a:solidFill>
                  <a:srgbClr val="66FF33"/>
                </a:solidFill>
                <a:latin typeface="宋体" panose="02010600030101010101" pitchFamily="2" charset="-122"/>
              </a:rPr>
              <a:t>/*</a:t>
            </a:r>
            <a:r>
              <a:rPr lang="en-US" altLang="zh-CN" dirty="0">
                <a:solidFill>
                  <a:srgbClr val="66FF33"/>
                </a:solidFill>
              </a:rPr>
              <a:t> p3_block </a:t>
            </a:r>
            <a:r>
              <a:rPr lang="en-US" altLang="zh-CN" dirty="0">
                <a:solidFill>
                  <a:srgbClr val="66FF33"/>
                </a:solidFill>
                <a:latin typeface="宋体" panose="02010600030101010101" pitchFamily="2" charset="-122"/>
              </a:rPr>
              <a:t>*/</a:t>
            </a:r>
            <a:endParaRPr lang="en-US" altLang="zh-CN" dirty="0">
              <a:solidFill>
                <a:srgbClr val="66FF33"/>
              </a:solidFill>
              <a:latin typeface="宋体" panose="02010600030101010101" pitchFamily="2" charset="-122"/>
            </a:endParaRPr>
          </a:p>
          <a:p>
            <a:pPr algn="just">
              <a:lnSpc>
                <a:spcPct val="75000"/>
              </a:lnSpc>
              <a:spcBef>
                <a:spcPct val="30000"/>
              </a:spcBef>
            </a:pPr>
            <a:r>
              <a:rPr lang="en-US" altLang="zh-CN" dirty="0"/>
              <a:t>      ……</a:t>
            </a:r>
            <a:endParaRPr lang="en-US" altLang="zh-CN" dirty="0"/>
          </a:p>
          <a:p>
            <a:pPr algn="just">
              <a:lnSpc>
                <a:spcPct val="75000"/>
              </a:lnSpc>
              <a:spcBef>
                <a:spcPct val="30000"/>
              </a:spcBef>
            </a:pPr>
            <a:r>
              <a:rPr lang="en-US" altLang="zh-CN" dirty="0"/>
              <a:t>call p2_block(x/y);	     </a:t>
            </a:r>
            <a:endParaRPr lang="zh-CN" altLang="en-US" dirty="0"/>
          </a:p>
        </p:txBody>
      </p:sp>
      <p:sp>
        <p:nvSpPr>
          <p:cNvPr id="919557" name="Text Box 5"/>
          <p:cNvSpPr txBox="1">
            <a:spLocks noChangeArrowheads="1"/>
          </p:cNvSpPr>
          <p:nvPr/>
        </p:nvSpPr>
        <p:spPr bwMode="auto">
          <a:xfrm>
            <a:off x="266700" y="1847850"/>
            <a:ext cx="4019550" cy="308680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75000"/>
              </a:lnSpc>
              <a:spcBef>
                <a:spcPct val="30000"/>
              </a:spcBef>
            </a:pPr>
            <a:r>
              <a:rPr lang="en-US" altLang="zh-CN" dirty="0" err="1">
                <a:solidFill>
                  <a:srgbClr val="FFFF00"/>
                </a:solidFill>
              </a:rPr>
              <a:t>main_block</a:t>
            </a:r>
            <a:r>
              <a:rPr lang="en-US" altLang="zh-CN" dirty="0">
                <a:solidFill>
                  <a:srgbClr val="FFFF00"/>
                </a:solidFill>
              </a:rPr>
              <a:t> ( )       </a:t>
            </a:r>
            <a:r>
              <a:rPr lang="en-US" altLang="zh-CN" dirty="0">
                <a:solidFill>
                  <a:srgbClr val="FFFF00"/>
                </a:solidFill>
                <a:latin typeface="宋体" panose="02010600030101010101" pitchFamily="2" charset="-122"/>
              </a:rPr>
              <a:t>/*</a:t>
            </a:r>
            <a:r>
              <a:rPr lang="en-US" altLang="zh-CN" dirty="0">
                <a:solidFill>
                  <a:srgbClr val="FFFF00"/>
                </a:solidFill>
              </a:rPr>
              <a:t> </a:t>
            </a:r>
            <a:r>
              <a:rPr lang="en-US" altLang="zh-CN" dirty="0">
                <a:solidFill>
                  <a:srgbClr val="99FFCC"/>
                </a:solidFill>
              </a:rPr>
              <a:t>P1</a:t>
            </a:r>
            <a:r>
              <a:rPr lang="en-US" altLang="zh-CN" dirty="0">
                <a:solidFill>
                  <a:srgbClr val="FFFF00"/>
                </a:solidFill>
              </a:rPr>
              <a:t> </a:t>
            </a:r>
            <a:r>
              <a:rPr lang="en-US" altLang="zh-CN" dirty="0">
                <a:solidFill>
                  <a:srgbClr val="FFFF00"/>
                </a:solidFill>
                <a:latin typeface="宋体" panose="02010600030101010101" pitchFamily="2" charset="-122"/>
              </a:rPr>
              <a:t>*/</a:t>
            </a:r>
            <a:endParaRPr lang="en-US" altLang="zh-CN" dirty="0">
              <a:solidFill>
                <a:srgbClr val="FFFF00"/>
              </a:solidFill>
              <a:latin typeface="宋体" panose="02010600030101010101" pitchFamily="2" charset="-122"/>
            </a:endParaRPr>
          </a:p>
          <a:p>
            <a:pPr algn="l">
              <a:lnSpc>
                <a:spcPct val="75000"/>
              </a:lnSpc>
              <a:spcBef>
                <a:spcPct val="30000"/>
              </a:spcBef>
            </a:pPr>
            <a:r>
              <a:rPr lang="en-US" altLang="zh-CN" dirty="0"/>
              <a:t>   float </a:t>
            </a:r>
            <a:r>
              <a:rPr lang="en-US" altLang="zh-CN" dirty="0">
                <a:solidFill>
                  <a:srgbClr val="99FFCC"/>
                </a:solidFill>
              </a:rPr>
              <a:t>x, y</a:t>
            </a:r>
            <a:r>
              <a:rPr lang="en-US" altLang="zh-CN" dirty="0">
                <a:solidFill>
                  <a:srgbClr val="FFFF00"/>
                </a:solidFill>
              </a:rPr>
              <a:t>;</a:t>
            </a:r>
            <a:r>
              <a:rPr lang="en-US" altLang="zh-CN" dirty="0"/>
              <a:t>  string  </a:t>
            </a:r>
            <a:r>
              <a:rPr lang="en-US" altLang="zh-CN" dirty="0">
                <a:solidFill>
                  <a:srgbClr val="99FFCC"/>
                </a:solidFill>
              </a:rPr>
              <a:t>name</a:t>
            </a:r>
            <a:r>
              <a:rPr lang="en-US" altLang="zh-CN" dirty="0"/>
              <a:t>;</a:t>
            </a:r>
            <a:endParaRPr lang="en-US" altLang="zh-CN" dirty="0"/>
          </a:p>
          <a:p>
            <a:pPr algn="just">
              <a:lnSpc>
                <a:spcPct val="75000"/>
              </a:lnSpc>
              <a:spcBef>
                <a:spcPct val="30000"/>
              </a:spcBef>
            </a:pPr>
            <a:r>
              <a:rPr lang="en-US" altLang="zh-CN" dirty="0"/>
              <a:t>     ……</a:t>
            </a:r>
            <a:endParaRPr lang="en-US" altLang="zh-CN" dirty="0"/>
          </a:p>
          <a:p>
            <a:pPr algn="just">
              <a:lnSpc>
                <a:spcPct val="75000"/>
              </a:lnSpc>
              <a:spcBef>
                <a:spcPct val="30000"/>
              </a:spcBef>
            </a:pPr>
            <a:endParaRPr lang="en-US" altLang="zh-CN" dirty="0"/>
          </a:p>
          <a:p>
            <a:pPr algn="just">
              <a:lnSpc>
                <a:spcPct val="75000"/>
              </a:lnSpc>
              <a:spcBef>
                <a:spcPct val="30000"/>
              </a:spcBef>
            </a:pPr>
            <a:endParaRPr lang="en-US" altLang="zh-CN" dirty="0"/>
          </a:p>
          <a:p>
            <a:pPr algn="just">
              <a:lnSpc>
                <a:spcPct val="75000"/>
              </a:lnSpc>
              <a:spcBef>
                <a:spcPct val="30000"/>
              </a:spcBef>
            </a:pPr>
            <a:endParaRPr lang="en-US" altLang="zh-CN" dirty="0"/>
          </a:p>
          <a:p>
            <a:pPr algn="just">
              <a:lnSpc>
                <a:spcPct val="75000"/>
              </a:lnSpc>
              <a:spcBef>
                <a:spcPct val="30000"/>
              </a:spcBef>
            </a:pPr>
            <a:r>
              <a:rPr lang="en-US" altLang="zh-CN" dirty="0"/>
              <a:t>      ……</a:t>
            </a:r>
            <a:endParaRPr lang="en-US" altLang="zh-CN" dirty="0"/>
          </a:p>
          <a:p>
            <a:pPr algn="just">
              <a:lnSpc>
                <a:spcPct val="75000"/>
              </a:lnSpc>
              <a:spcBef>
                <a:spcPct val="30000"/>
              </a:spcBef>
            </a:pPr>
            <a:r>
              <a:rPr lang="en-US" altLang="zh-CN" dirty="0">
                <a:solidFill>
                  <a:srgbClr val="FFFF00"/>
                </a:solidFill>
              </a:rPr>
              <a:t>end  (* </a:t>
            </a:r>
            <a:r>
              <a:rPr lang="en-US" altLang="zh-CN" dirty="0" err="1">
                <a:solidFill>
                  <a:srgbClr val="FFFF00"/>
                </a:solidFill>
              </a:rPr>
              <a:t>main_block</a:t>
            </a:r>
            <a:r>
              <a:rPr lang="en-US" altLang="zh-CN" dirty="0">
                <a:solidFill>
                  <a:srgbClr val="FFFF00"/>
                </a:solidFill>
              </a:rPr>
              <a:t> *)</a:t>
            </a:r>
            <a:endParaRPr lang="zh-CN" altLang="en-US" dirty="0"/>
          </a:p>
        </p:txBody>
      </p:sp>
      <p:sp>
        <p:nvSpPr>
          <p:cNvPr id="919558" name="Line 6"/>
          <p:cNvSpPr>
            <a:spLocks noChangeShapeType="1"/>
          </p:cNvSpPr>
          <p:nvPr/>
        </p:nvSpPr>
        <p:spPr bwMode="auto">
          <a:xfrm>
            <a:off x="857250" y="3162300"/>
            <a:ext cx="31051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9559" name="Line 7"/>
          <p:cNvSpPr>
            <a:spLocks noChangeShapeType="1"/>
          </p:cNvSpPr>
          <p:nvPr/>
        </p:nvSpPr>
        <p:spPr bwMode="auto">
          <a:xfrm flipV="1">
            <a:off x="3944112" y="786387"/>
            <a:ext cx="590550" cy="2375913"/>
          </a:xfrm>
          <a:prstGeom prst="line">
            <a:avLst/>
          </a:prstGeom>
          <a:noFill/>
          <a:ln w="381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9560" name="Line 8"/>
          <p:cNvSpPr>
            <a:spLocks noChangeShapeType="1"/>
          </p:cNvSpPr>
          <p:nvPr/>
        </p:nvSpPr>
        <p:spPr bwMode="auto">
          <a:xfrm>
            <a:off x="857250" y="4019550"/>
            <a:ext cx="29718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9561" name="Line 9"/>
          <p:cNvSpPr>
            <a:spLocks noChangeShapeType="1"/>
          </p:cNvSpPr>
          <p:nvPr/>
        </p:nvSpPr>
        <p:spPr bwMode="auto">
          <a:xfrm>
            <a:off x="3810762" y="4019550"/>
            <a:ext cx="744474" cy="2247898"/>
          </a:xfrm>
          <a:prstGeom prst="line">
            <a:avLst/>
          </a:prstGeom>
          <a:noFill/>
          <a:ln w="381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9562" name="AutoShape 10"/>
          <p:cNvSpPr/>
          <p:nvPr/>
        </p:nvSpPr>
        <p:spPr bwMode="auto">
          <a:xfrm>
            <a:off x="7905750" y="628650"/>
            <a:ext cx="381000" cy="2228850"/>
          </a:xfrm>
          <a:prstGeom prst="rightBracket">
            <a:avLst>
              <a:gd name="adj" fmla="val 48750"/>
            </a:avLst>
          </a:prstGeom>
          <a:noFill/>
          <a:ln w="38100">
            <a:solidFill>
              <a:srgbClr val="99FFCC"/>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9563" name="AutoShape 11"/>
          <p:cNvSpPr/>
          <p:nvPr/>
        </p:nvSpPr>
        <p:spPr bwMode="auto">
          <a:xfrm>
            <a:off x="8591550" y="3162300"/>
            <a:ext cx="228600" cy="2400300"/>
          </a:xfrm>
          <a:prstGeom prst="rightBracket">
            <a:avLst>
              <a:gd name="adj" fmla="val 87500"/>
            </a:avLst>
          </a:prstGeom>
          <a:noFill/>
          <a:ln w="38100">
            <a:solidFill>
              <a:srgbClr val="66FF33"/>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9564" name="AutoShape 12"/>
          <p:cNvSpPr/>
          <p:nvPr/>
        </p:nvSpPr>
        <p:spPr bwMode="auto">
          <a:xfrm>
            <a:off x="8267700" y="3829050"/>
            <a:ext cx="304800" cy="1181100"/>
          </a:xfrm>
          <a:prstGeom prst="rightBracket">
            <a:avLst>
              <a:gd name="adj" fmla="val 32292"/>
            </a:avLst>
          </a:prstGeom>
          <a:noFill/>
          <a:ln w="38100">
            <a:solidFill>
              <a:srgbClr val="FFFF00"/>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9565" name="Text Box 13"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5" name="Text Box 15"/>
          <p:cNvSpPr txBox="1">
            <a:spLocks noChangeArrowheads="1"/>
          </p:cNvSpPr>
          <p:nvPr/>
        </p:nvSpPr>
        <p:spPr bwMode="auto">
          <a:xfrm>
            <a:off x="666750" y="781050"/>
            <a:ext cx="7772400" cy="5191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dirty="0"/>
              <a:t>main</a:t>
            </a:r>
            <a:r>
              <a:rPr lang="en-US" altLang="zh-CN" sz="2800" dirty="0">
                <a:latin typeface="宋体" panose="02010600030101010101" pitchFamily="2" charset="-122"/>
              </a:rPr>
              <a:t>(</a:t>
            </a:r>
            <a:r>
              <a:rPr lang="en-US" altLang="zh-CN" sz="2800" dirty="0"/>
              <a:t>P1</a:t>
            </a:r>
            <a:r>
              <a:rPr lang="en-US" altLang="zh-CN" sz="2800" dirty="0">
                <a:latin typeface="宋体" panose="02010600030101010101" pitchFamily="2" charset="-122"/>
              </a:rPr>
              <a:t>)</a:t>
            </a:r>
            <a:r>
              <a:rPr lang="en-US" altLang="zh-CN" sz="2800" dirty="0"/>
              <a:t>          P2            P3             </a:t>
            </a:r>
            <a:r>
              <a:rPr lang="en-US" altLang="zh-CN" sz="2800" dirty="0" err="1"/>
              <a:t>P3</a:t>
            </a:r>
            <a:r>
              <a:rPr lang="en-US" altLang="zh-CN" sz="2800" dirty="0"/>
              <a:t>            P4</a:t>
            </a:r>
            <a:endParaRPr lang="en-US" altLang="zh-CN" sz="2800" dirty="0"/>
          </a:p>
        </p:txBody>
      </p:sp>
      <p:sp>
        <p:nvSpPr>
          <p:cNvPr id="921616" name="Line 16"/>
          <p:cNvSpPr>
            <a:spLocks noChangeShapeType="1"/>
          </p:cNvSpPr>
          <p:nvPr/>
        </p:nvSpPr>
        <p:spPr bwMode="auto">
          <a:xfrm>
            <a:off x="2286000" y="1066800"/>
            <a:ext cx="81915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17" name="Line 17"/>
          <p:cNvSpPr>
            <a:spLocks noChangeShapeType="1"/>
          </p:cNvSpPr>
          <p:nvPr/>
        </p:nvSpPr>
        <p:spPr bwMode="auto">
          <a:xfrm>
            <a:off x="3771900" y="1066800"/>
            <a:ext cx="81915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18" name="Line 18"/>
          <p:cNvSpPr>
            <a:spLocks noChangeShapeType="1"/>
          </p:cNvSpPr>
          <p:nvPr/>
        </p:nvSpPr>
        <p:spPr bwMode="auto">
          <a:xfrm>
            <a:off x="5238750" y="1066800"/>
            <a:ext cx="81915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19" name="Line 19"/>
          <p:cNvSpPr>
            <a:spLocks noChangeShapeType="1"/>
          </p:cNvSpPr>
          <p:nvPr/>
        </p:nvSpPr>
        <p:spPr bwMode="auto">
          <a:xfrm>
            <a:off x="6724650" y="1066800"/>
            <a:ext cx="819150" cy="0"/>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组合 1"/>
          <p:cNvGrpSpPr/>
          <p:nvPr/>
        </p:nvGrpSpPr>
        <p:grpSpPr>
          <a:xfrm>
            <a:off x="4229100" y="2095499"/>
            <a:ext cx="4720347" cy="3832226"/>
            <a:chOff x="4229100" y="2095499"/>
            <a:chExt cx="4720347" cy="3832226"/>
          </a:xfrm>
        </p:grpSpPr>
        <p:sp>
          <p:nvSpPr>
            <p:cNvPr id="921638" name="Rectangle 38"/>
            <p:cNvSpPr>
              <a:spLocks noChangeArrowheads="1"/>
            </p:cNvSpPr>
            <p:nvPr/>
          </p:nvSpPr>
          <p:spPr bwMode="auto">
            <a:xfrm>
              <a:off x="5741988" y="3049588"/>
              <a:ext cx="2765425" cy="4032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en-US" altLang="zh-CN" sz="2800">
                  <a:solidFill>
                    <a:srgbClr val="FFFF00"/>
                  </a:solidFill>
                </a:rPr>
                <a:t>P4</a:t>
              </a:r>
              <a:r>
                <a:rPr lang="zh-CN" altLang="en-US" sz="2800"/>
                <a:t>的活动记录</a:t>
              </a:r>
              <a:endParaRPr lang="zh-CN" altLang="en-US" sz="2800"/>
            </a:p>
          </p:txBody>
        </p:sp>
        <p:sp>
          <p:nvSpPr>
            <p:cNvPr id="921639" name="Rectangle 39"/>
            <p:cNvSpPr>
              <a:spLocks noChangeArrowheads="1"/>
            </p:cNvSpPr>
            <p:nvPr/>
          </p:nvSpPr>
          <p:spPr bwMode="auto">
            <a:xfrm>
              <a:off x="5741988" y="3643313"/>
              <a:ext cx="2765425" cy="4079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en-US" altLang="zh-CN" sz="2800" dirty="0">
                  <a:solidFill>
                    <a:srgbClr val="FFFF00"/>
                  </a:solidFill>
                </a:rPr>
                <a:t>P3</a:t>
              </a:r>
              <a:r>
                <a:rPr lang="zh-CN" altLang="en-US" sz="2800" dirty="0"/>
                <a:t>的活动记录</a:t>
              </a:r>
              <a:endParaRPr lang="zh-CN" altLang="en-US" sz="2800" dirty="0"/>
            </a:p>
          </p:txBody>
        </p:sp>
        <p:sp>
          <p:nvSpPr>
            <p:cNvPr id="921647" name="Rectangle 47"/>
            <p:cNvSpPr>
              <a:spLocks noChangeArrowheads="1"/>
            </p:cNvSpPr>
            <p:nvPr/>
          </p:nvSpPr>
          <p:spPr bwMode="auto">
            <a:xfrm>
              <a:off x="5584825" y="3548063"/>
              <a:ext cx="3079750" cy="593725"/>
            </a:xfrm>
            <a:prstGeom prst="rect">
              <a:avLst/>
            </a:prstGeom>
            <a:noFill/>
            <a:ln w="7">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40" name="Rectangle 40"/>
            <p:cNvSpPr>
              <a:spLocks noChangeArrowheads="1"/>
            </p:cNvSpPr>
            <p:nvPr/>
          </p:nvSpPr>
          <p:spPr bwMode="auto">
            <a:xfrm>
              <a:off x="5741988" y="4256088"/>
              <a:ext cx="2765425" cy="4032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en-US" altLang="zh-CN" sz="2800">
                  <a:solidFill>
                    <a:srgbClr val="FFFF00"/>
                  </a:solidFill>
                </a:rPr>
                <a:t>P3</a:t>
              </a:r>
              <a:r>
                <a:rPr lang="zh-CN" altLang="en-US" sz="2800"/>
                <a:t>的活动记录</a:t>
              </a:r>
              <a:endParaRPr lang="zh-CN" altLang="en-US" sz="2800"/>
            </a:p>
          </p:txBody>
        </p:sp>
        <p:sp>
          <p:nvSpPr>
            <p:cNvPr id="921641" name="Rectangle 41"/>
            <p:cNvSpPr>
              <a:spLocks noChangeArrowheads="1"/>
            </p:cNvSpPr>
            <p:nvPr/>
          </p:nvSpPr>
          <p:spPr bwMode="auto">
            <a:xfrm>
              <a:off x="5741988" y="4811713"/>
              <a:ext cx="2765425" cy="44132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en-US" altLang="zh-CN" sz="2800" dirty="0">
                  <a:solidFill>
                    <a:srgbClr val="FFFF00"/>
                  </a:solidFill>
                </a:rPr>
                <a:t>P2</a:t>
              </a:r>
              <a:r>
                <a:rPr lang="zh-CN" altLang="en-US" sz="2800" dirty="0"/>
                <a:t>的活动记录</a:t>
              </a:r>
              <a:endParaRPr lang="zh-CN" altLang="en-US" sz="2800" dirty="0"/>
            </a:p>
          </p:txBody>
        </p:sp>
        <p:sp>
          <p:nvSpPr>
            <p:cNvPr id="921651" name="Rectangle 51"/>
            <p:cNvSpPr>
              <a:spLocks noChangeArrowheads="1"/>
            </p:cNvSpPr>
            <p:nvPr/>
          </p:nvSpPr>
          <p:spPr bwMode="auto">
            <a:xfrm>
              <a:off x="5584825" y="4735513"/>
              <a:ext cx="3079750" cy="593725"/>
            </a:xfrm>
            <a:prstGeom prst="rect">
              <a:avLst/>
            </a:prstGeom>
            <a:noFill/>
            <a:ln w="7">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42" name="Rectangle 42"/>
            <p:cNvSpPr>
              <a:spLocks noChangeArrowheads="1"/>
            </p:cNvSpPr>
            <p:nvPr/>
          </p:nvSpPr>
          <p:spPr bwMode="auto">
            <a:xfrm>
              <a:off x="5761038" y="5443538"/>
              <a:ext cx="2765425" cy="38893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en-US" altLang="zh-CN" sz="2800">
                  <a:solidFill>
                    <a:srgbClr val="FFFF00"/>
                  </a:solidFill>
                </a:rPr>
                <a:t>P1</a:t>
              </a:r>
              <a:r>
                <a:rPr lang="zh-CN" altLang="en-US" sz="2800"/>
                <a:t>的活动记录</a:t>
              </a:r>
              <a:endParaRPr lang="zh-CN" altLang="en-US" sz="2800"/>
            </a:p>
          </p:txBody>
        </p:sp>
        <p:sp>
          <p:nvSpPr>
            <p:cNvPr id="921656" name="Rectangle 56"/>
            <p:cNvSpPr>
              <a:spLocks noChangeArrowheads="1"/>
            </p:cNvSpPr>
            <p:nvPr/>
          </p:nvSpPr>
          <p:spPr bwMode="auto">
            <a:xfrm>
              <a:off x="5573713" y="2339975"/>
              <a:ext cx="3101975" cy="3587750"/>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3" name="Line 63"/>
            <p:cNvSpPr>
              <a:spLocks noChangeShapeType="1"/>
            </p:cNvSpPr>
            <p:nvPr/>
          </p:nvSpPr>
          <p:spPr bwMode="auto">
            <a:xfrm>
              <a:off x="5584825" y="2933700"/>
              <a:ext cx="307975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4" name="Text Box 64"/>
            <p:cNvSpPr txBox="1">
              <a:spLocks noChangeArrowheads="1"/>
            </p:cNvSpPr>
            <p:nvPr/>
          </p:nvSpPr>
          <p:spPr bwMode="auto">
            <a:xfrm>
              <a:off x="5238750" y="2095499"/>
              <a:ext cx="3710697" cy="550919"/>
            </a:xfrm>
            <a:prstGeom prst="rect">
              <a:avLst/>
            </a:prstGeom>
            <a:solidFill>
              <a:srgbClr val="103E58"/>
            </a:solidFill>
            <a:ln>
              <a:noFill/>
            </a:ln>
            <a:effectLst/>
          </p:spPr>
          <p:txBody>
            <a:bodyPr wrap="square">
              <a:spAutoFit/>
            </a:bodyPr>
            <a:lstStyle/>
            <a:p>
              <a:pPr>
                <a:spcBef>
                  <a:spcPct val="50000"/>
                </a:spcBef>
              </a:pPr>
              <a:endParaRPr lang="zh-CN" altLang="en-US"/>
            </a:p>
          </p:txBody>
        </p:sp>
        <p:sp>
          <p:nvSpPr>
            <p:cNvPr id="921665" name="Text Box 65"/>
            <p:cNvSpPr txBox="1">
              <a:spLocks noChangeArrowheads="1"/>
            </p:cNvSpPr>
            <p:nvPr/>
          </p:nvSpPr>
          <p:spPr bwMode="auto">
            <a:xfrm>
              <a:off x="4324350" y="2819400"/>
              <a:ext cx="971550"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TOP</a:t>
              </a:r>
              <a:endParaRPr lang="en-US" altLang="zh-CN"/>
            </a:p>
          </p:txBody>
        </p:sp>
        <p:sp>
          <p:nvSpPr>
            <p:cNvPr id="921666" name="Line 66"/>
            <p:cNvSpPr>
              <a:spLocks noChangeShapeType="1"/>
            </p:cNvSpPr>
            <p:nvPr/>
          </p:nvSpPr>
          <p:spPr bwMode="auto">
            <a:xfrm>
              <a:off x="5124450" y="3024188"/>
              <a:ext cx="346075"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80" name="Text Box 80"/>
            <p:cNvSpPr txBox="1">
              <a:spLocks noChangeArrowheads="1"/>
            </p:cNvSpPr>
            <p:nvPr/>
          </p:nvSpPr>
          <p:spPr bwMode="auto">
            <a:xfrm>
              <a:off x="4229100" y="3276600"/>
              <a:ext cx="971550" cy="45720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t>   SP</a:t>
              </a:r>
              <a:endParaRPr lang="en-US" altLang="zh-CN"/>
            </a:p>
          </p:txBody>
        </p:sp>
        <p:sp>
          <p:nvSpPr>
            <p:cNvPr id="921681" name="Line 81"/>
            <p:cNvSpPr>
              <a:spLocks noChangeShapeType="1"/>
            </p:cNvSpPr>
            <p:nvPr/>
          </p:nvSpPr>
          <p:spPr bwMode="auto">
            <a:xfrm>
              <a:off x="5143500" y="3481388"/>
              <a:ext cx="346075"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21682" name="Text Box 8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7.3</a:t>
            </a:r>
            <a:r>
              <a:rPr lang="en-US" altLang="zh-CN" sz="2000" u="sng" dirty="0">
                <a:solidFill>
                  <a:srgbClr val="A25100"/>
                </a:solidFill>
                <a:latin typeface="华文新魏" panose="02010800040101010101" pitchFamily="2" charset="-122"/>
                <a:ea typeface="华文新魏" panose="02010800040101010101" pitchFamily="2" charset="-122"/>
              </a:rPr>
              <a:t>   </a:t>
            </a:r>
            <a:r>
              <a:rPr lang="zh-CN" altLang="en-US" sz="2000" u="sng" dirty="0">
                <a:solidFill>
                  <a:srgbClr val="A25100"/>
                </a:solidFill>
                <a:latin typeface="华文新魏" panose="02010800040101010101" pitchFamily="2" charset="-122"/>
                <a:ea typeface="华文新魏" panose="02010800040101010101" pitchFamily="2" charset="-122"/>
              </a:rPr>
              <a:t>基于栈的运行时环境的动态存储分配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grpSp>
        <p:nvGrpSpPr>
          <p:cNvPr id="3" name="组合 2"/>
          <p:cNvGrpSpPr/>
          <p:nvPr/>
        </p:nvGrpSpPr>
        <p:grpSpPr>
          <a:xfrm>
            <a:off x="247650" y="2611438"/>
            <a:ext cx="5326063" cy="3259137"/>
            <a:chOff x="247650" y="2611438"/>
            <a:chExt cx="5326063" cy="3259137"/>
          </a:xfrm>
        </p:grpSpPr>
        <p:sp>
          <p:nvSpPr>
            <p:cNvPr id="921658" name="Rectangle 58"/>
            <p:cNvSpPr>
              <a:spLocks noChangeArrowheads="1"/>
            </p:cNvSpPr>
            <p:nvPr/>
          </p:nvSpPr>
          <p:spPr bwMode="auto">
            <a:xfrm>
              <a:off x="990600" y="3144838"/>
              <a:ext cx="1619250" cy="1590675"/>
            </a:xfrm>
            <a:prstGeom prst="rect">
              <a:avLst/>
            </a:prstGeom>
            <a:noFill/>
            <a:ln w="38100">
              <a:solidFill>
                <a:srgbClr val="FFFF00"/>
              </a:solidFill>
              <a:miter lim="800000"/>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659" name="Line 59"/>
            <p:cNvSpPr>
              <a:spLocks noChangeShapeType="1"/>
            </p:cNvSpPr>
            <p:nvPr/>
          </p:nvSpPr>
          <p:spPr bwMode="auto">
            <a:xfrm>
              <a:off x="990600" y="3643313"/>
              <a:ext cx="161925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0" name="Line 60"/>
            <p:cNvSpPr>
              <a:spLocks noChangeShapeType="1"/>
            </p:cNvSpPr>
            <p:nvPr/>
          </p:nvSpPr>
          <p:spPr bwMode="auto">
            <a:xfrm>
              <a:off x="990600" y="4146550"/>
              <a:ext cx="161925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1" name="Text Box 61"/>
            <p:cNvSpPr txBox="1">
              <a:spLocks noChangeArrowheads="1"/>
            </p:cNvSpPr>
            <p:nvPr/>
          </p:nvSpPr>
          <p:spPr bwMode="auto">
            <a:xfrm>
              <a:off x="247650" y="3201988"/>
              <a:ext cx="990600" cy="15525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t>d[2]</a:t>
              </a:r>
              <a:endParaRPr lang="en-US" altLang="zh-CN"/>
            </a:p>
            <a:p>
              <a:pPr algn="just">
                <a:spcBef>
                  <a:spcPct val="50000"/>
                </a:spcBef>
              </a:pPr>
              <a:r>
                <a:rPr lang="en-US" altLang="zh-CN"/>
                <a:t>d[1]</a:t>
              </a:r>
              <a:endParaRPr lang="en-US" altLang="zh-CN"/>
            </a:p>
            <a:p>
              <a:pPr algn="l">
                <a:spcBef>
                  <a:spcPct val="50000"/>
                </a:spcBef>
              </a:pPr>
              <a:r>
                <a:rPr lang="en-US" altLang="zh-CN"/>
                <a:t>d[0] </a:t>
              </a:r>
              <a:endParaRPr lang="zh-CN" altLang="en-US"/>
            </a:p>
          </p:txBody>
        </p:sp>
        <p:sp>
          <p:nvSpPr>
            <p:cNvPr id="921662" name="Text Box 62"/>
            <p:cNvSpPr txBox="1">
              <a:spLocks noChangeArrowheads="1"/>
            </p:cNvSpPr>
            <p:nvPr/>
          </p:nvSpPr>
          <p:spPr bwMode="auto">
            <a:xfrm>
              <a:off x="990600" y="2611438"/>
              <a:ext cx="1619250" cy="4889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600"/>
                <a:t>display</a:t>
              </a:r>
              <a:endParaRPr lang="en-US" altLang="zh-CN" sz="2600"/>
            </a:p>
          </p:txBody>
        </p:sp>
        <p:sp>
          <p:nvSpPr>
            <p:cNvPr id="921667" name="Line 67"/>
            <p:cNvSpPr>
              <a:spLocks noChangeShapeType="1"/>
            </p:cNvSpPr>
            <p:nvPr/>
          </p:nvSpPr>
          <p:spPr bwMode="auto">
            <a:xfrm>
              <a:off x="1885950" y="4427538"/>
              <a:ext cx="1219200" cy="0"/>
            </a:xfrm>
            <a:prstGeom prst="line">
              <a:avLst/>
            </a:prstGeom>
            <a:noFill/>
            <a:ln w="38100">
              <a:solidFill>
                <a:srgbClr val="99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21671" name="Group 71"/>
            <p:cNvGrpSpPr/>
            <p:nvPr/>
          </p:nvGrpSpPr>
          <p:grpSpPr bwMode="auto">
            <a:xfrm>
              <a:off x="3105150" y="4408488"/>
              <a:ext cx="2468563" cy="1462087"/>
              <a:chOff x="1956" y="2813"/>
              <a:chExt cx="1555" cy="744"/>
            </a:xfrm>
          </p:grpSpPr>
          <p:sp>
            <p:nvSpPr>
              <p:cNvPr id="921668" name="Line 68"/>
              <p:cNvSpPr>
                <a:spLocks noChangeShapeType="1"/>
              </p:cNvSpPr>
              <p:nvPr/>
            </p:nvSpPr>
            <p:spPr bwMode="auto">
              <a:xfrm>
                <a:off x="1956" y="2813"/>
                <a:ext cx="0" cy="744"/>
              </a:xfrm>
              <a:prstGeom prst="line">
                <a:avLst/>
              </a:prstGeom>
              <a:noFill/>
              <a:ln w="38100">
                <a:solidFill>
                  <a:srgbClr val="99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9" name="Line 69"/>
              <p:cNvSpPr>
                <a:spLocks noChangeShapeType="1"/>
              </p:cNvSpPr>
              <p:nvPr/>
            </p:nvSpPr>
            <p:spPr bwMode="auto">
              <a:xfrm>
                <a:off x="1956" y="3557"/>
                <a:ext cx="1555"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21670" name="Line 70"/>
            <p:cNvSpPr>
              <a:spLocks noChangeShapeType="1"/>
            </p:cNvSpPr>
            <p:nvPr/>
          </p:nvSpPr>
          <p:spPr bwMode="auto">
            <a:xfrm>
              <a:off x="1924050" y="3905115"/>
              <a:ext cx="1619250" cy="0"/>
            </a:xfrm>
            <a:prstGeom prst="line">
              <a:avLst/>
            </a:prstGeom>
            <a:noFill/>
            <a:ln w="38100">
              <a:solidFill>
                <a:srgbClr val="99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73" name="Line 73"/>
            <p:cNvSpPr>
              <a:spLocks noChangeShapeType="1"/>
            </p:cNvSpPr>
            <p:nvPr/>
          </p:nvSpPr>
          <p:spPr bwMode="auto">
            <a:xfrm>
              <a:off x="3543300" y="3907013"/>
              <a:ext cx="2030413" cy="0"/>
            </a:xfrm>
            <a:prstGeom prst="line">
              <a:avLst/>
            </a:prstGeom>
            <a:noFill/>
            <a:ln w="38100">
              <a:solidFill>
                <a:srgbClr val="99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75" name="Line 75"/>
            <p:cNvSpPr>
              <a:spLocks noChangeShapeType="1"/>
            </p:cNvSpPr>
            <p:nvPr/>
          </p:nvSpPr>
          <p:spPr bwMode="auto">
            <a:xfrm>
              <a:off x="2076450" y="3484563"/>
              <a:ext cx="1690688" cy="0"/>
            </a:xfrm>
            <a:prstGeom prst="line">
              <a:avLst/>
            </a:prstGeom>
            <a:noFill/>
            <a:ln w="38100">
              <a:solidFill>
                <a:srgbClr val="99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83" name="Line 83"/>
            <p:cNvSpPr>
              <a:spLocks noChangeShapeType="1"/>
            </p:cNvSpPr>
            <p:nvPr/>
          </p:nvSpPr>
          <p:spPr bwMode="auto">
            <a:xfrm>
              <a:off x="3433763" y="3478213"/>
              <a:ext cx="1690687" cy="0"/>
            </a:xfrm>
            <a:prstGeom prst="line">
              <a:avLst/>
            </a:prstGeom>
            <a:noFill/>
            <a:ln w="38100">
              <a:solidFill>
                <a:srgbClr val="99FFCC"/>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9125" y="850900"/>
            <a:ext cx="8001000" cy="72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tIns="72000" bIns="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lnSpc>
                <a:spcPct val="125000"/>
              </a:lnSpc>
              <a:spcBef>
                <a:spcPct val="50000"/>
              </a:spcBef>
              <a:buClr>
                <a:schemeClr val="hlink"/>
              </a:buClr>
              <a:buSzPct val="75000"/>
              <a:buFont typeface="Monotype Sorts"/>
              <a:buNone/>
            </a:pPr>
            <a:r>
              <a:rPr kumimoji="0" lang="zh-CN" altLang="en-US" sz="3800" dirty="0">
                <a:solidFill>
                  <a:srgbClr val="C00000"/>
                </a:solidFill>
                <a:latin typeface="Times New Roman" panose="02020603050405020304" pitchFamily="18" charset="0"/>
                <a:ea typeface="黑体" panose="02010609060101010101" pitchFamily="49" charset="-122"/>
              </a:rPr>
              <a:t> 第 </a:t>
            </a:r>
            <a:r>
              <a:rPr kumimoji="0" lang="en-US" altLang="zh-CN" sz="3800" dirty="0">
                <a:solidFill>
                  <a:srgbClr val="C00000"/>
                </a:solidFill>
                <a:latin typeface="Times New Roman" panose="02020603050405020304" pitchFamily="18" charset="0"/>
                <a:ea typeface="黑体" panose="02010609060101010101" pitchFamily="49" charset="-122"/>
              </a:rPr>
              <a:t>7 </a:t>
            </a:r>
            <a:r>
              <a:rPr kumimoji="0" lang="zh-CN" altLang="en-US" sz="3800" dirty="0">
                <a:solidFill>
                  <a:srgbClr val="C00000"/>
                </a:solidFill>
                <a:latin typeface="Times New Roman" panose="02020603050405020304" pitchFamily="18" charset="0"/>
                <a:ea typeface="黑体" panose="02010609060101010101" pitchFamily="49" charset="-122"/>
              </a:rPr>
              <a:t>章    运 行 环 境</a:t>
            </a:r>
            <a:r>
              <a:rPr kumimoji="0" lang="zh-CN" altLang="en-US" sz="3800" b="0" dirty="0">
                <a:solidFill>
                  <a:srgbClr val="C00000"/>
                </a:solidFill>
              </a:rPr>
              <a:t>                        </a:t>
            </a:r>
            <a:endParaRPr kumimoji="0" lang="zh-CN" altLang="en-US" sz="3800" b="0" dirty="0">
              <a:solidFill>
                <a:srgbClr val="C00000"/>
              </a:solidFill>
            </a:endParaRPr>
          </a:p>
        </p:txBody>
      </p:sp>
      <p:sp>
        <p:nvSpPr>
          <p:cNvPr id="11267" name="Rectangle 3"/>
          <p:cNvSpPr>
            <a:spLocks noChangeArrowheads="1"/>
          </p:cNvSpPr>
          <p:nvPr/>
        </p:nvSpPr>
        <p:spPr bwMode="auto">
          <a:xfrm>
            <a:off x="147637" y="2332038"/>
            <a:ext cx="8848725" cy="336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indent="688975">
              <a:spcBef>
                <a:spcPct val="20000"/>
              </a:spcBef>
              <a:buClr>
                <a:srgbClr val="FFFF00"/>
              </a:buClr>
              <a:buSzPct val="70000"/>
              <a:buFont typeface="Wingdings" panose="05000000000000000000" pitchFamily="2" charset="2"/>
              <a:buChar char="l"/>
              <a:tabLst>
                <a:tab pos="5283200" algn="r"/>
              </a:tabLst>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tabLst>
                <a:tab pos="5283200" algn="r"/>
              </a:tabLst>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tabLst>
                <a:tab pos="5283200" algn="r"/>
              </a:tabLst>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tabLst>
                <a:tab pos="5283200" algn="r"/>
              </a:tabLst>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tabLst>
                <a:tab pos="5283200" algn="r"/>
              </a:tabLst>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tabLst>
                <a:tab pos="5283200" algn="r"/>
              </a:tabLst>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tabLst>
                <a:tab pos="5283200" algn="r"/>
              </a:tabLst>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tabLst>
                <a:tab pos="5283200" algn="r"/>
              </a:tabLst>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tabLst>
                <a:tab pos="5283200" algn="r"/>
              </a:tabLst>
              <a:defRPr kumimoji="1" sz="2200" b="1">
                <a:solidFill>
                  <a:schemeClr val="tx1"/>
                </a:solidFill>
                <a:latin typeface="Arial" panose="020B0604020202020204" pitchFamily="34" charset="0"/>
                <a:ea typeface="宋体" panose="02010600030101010101" pitchFamily="2" charset="-122"/>
              </a:defRPr>
            </a:lvl9pPr>
          </a:lstStyle>
          <a:p>
            <a:pPr indent="0" algn="l">
              <a:lnSpc>
                <a:spcPct val="155000"/>
              </a:lnSpc>
              <a:spcBef>
                <a:spcPct val="0"/>
              </a:spcBef>
              <a:buClrTx/>
              <a:buSzTx/>
              <a:buFontTx/>
              <a:buNone/>
            </a:pPr>
            <a:r>
              <a:rPr kumimoji="0" lang="en-US" altLang="zh-CN" dirty="0">
                <a:solidFill>
                  <a:srgbClr val="00B050"/>
                </a:solidFill>
                <a:latin typeface="Times New Roman" panose="02020603050405020304" pitchFamily="18" charset="0"/>
              </a:rPr>
              <a:t>7</a:t>
            </a:r>
            <a:r>
              <a:rPr kumimoji="0" lang="en-US" altLang="zh-CN" sz="3500" dirty="0">
                <a:solidFill>
                  <a:srgbClr val="00B050"/>
                </a:solidFill>
                <a:latin typeface="Times New Roman" panose="02020603050405020304" pitchFamily="18" charset="0"/>
              </a:rPr>
              <a:t>.1</a:t>
            </a:r>
            <a:r>
              <a:rPr kumimoji="0" lang="en-US" altLang="zh-CN" sz="3500" dirty="0">
                <a:solidFill>
                  <a:srgbClr val="00B050"/>
                </a:solidFill>
                <a:latin typeface="宋体" panose="02010600030101010101" pitchFamily="2" charset="-122"/>
              </a:rPr>
              <a:t> </a:t>
            </a:r>
            <a:r>
              <a:rPr kumimoji="0" lang="zh-CN" altLang="en-US" sz="3500" dirty="0">
                <a:solidFill>
                  <a:srgbClr val="00B050"/>
                </a:solidFill>
                <a:latin typeface="宋体" panose="02010600030101010101" pitchFamily="2" charset="-122"/>
              </a:rPr>
              <a:t>程序</a:t>
            </a:r>
            <a:r>
              <a:rPr kumimoji="0" lang="zh-CN" altLang="en-US" sz="3500" dirty="0">
                <a:solidFill>
                  <a:srgbClr val="00B050"/>
                </a:solidFill>
                <a:latin typeface="Times New Roman" panose="02020603050405020304" pitchFamily="18" charset="0"/>
              </a:rPr>
              <a:t>运行时的</a:t>
            </a:r>
            <a:r>
              <a:rPr kumimoji="0" lang="zh-CN" altLang="en-US" sz="3500" dirty="0">
                <a:solidFill>
                  <a:srgbClr val="00B050"/>
                </a:solidFill>
                <a:latin typeface="宋体" panose="02010600030101010101" pitchFamily="2" charset="-122"/>
              </a:rPr>
              <a:t>存储组织 </a:t>
            </a:r>
            <a:endParaRPr kumimoji="0" lang="en-US" altLang="zh-CN" sz="3500" dirty="0">
              <a:solidFill>
                <a:srgbClr val="00B050"/>
              </a:solidFill>
              <a:latin typeface="宋体" panose="02010600030101010101" pitchFamily="2" charset="-122"/>
            </a:endParaRPr>
          </a:p>
          <a:p>
            <a:pPr indent="0" algn="l">
              <a:lnSpc>
                <a:spcPct val="155000"/>
              </a:lnSpc>
              <a:spcBef>
                <a:spcPct val="0"/>
              </a:spcBef>
              <a:buClrTx/>
              <a:buSzTx/>
              <a:buFontTx/>
              <a:buNone/>
            </a:pPr>
            <a:r>
              <a:rPr kumimoji="0" lang="en-US" altLang="zh-CN" sz="3500" dirty="0">
                <a:solidFill>
                  <a:srgbClr val="00B050"/>
                </a:solidFill>
                <a:latin typeface="Times New Roman" panose="02020603050405020304" pitchFamily="18" charset="0"/>
              </a:rPr>
              <a:t>7.2</a:t>
            </a:r>
            <a:r>
              <a:rPr kumimoji="0" lang="en-US" altLang="zh-CN" sz="3500" dirty="0">
                <a:solidFill>
                  <a:srgbClr val="00B050"/>
                </a:solidFill>
                <a:latin typeface="宋体" panose="02010600030101010101" pitchFamily="2" charset="-122"/>
              </a:rPr>
              <a:t> </a:t>
            </a:r>
            <a:r>
              <a:rPr kumimoji="0" lang="zh-CN" altLang="en-US" sz="3500" dirty="0">
                <a:solidFill>
                  <a:srgbClr val="00B050"/>
                </a:solidFill>
                <a:latin typeface="宋体" panose="02010600030101010101" pitchFamily="2" charset="-122"/>
              </a:rPr>
              <a:t>静态运行时环境与存储分配 </a:t>
            </a:r>
            <a:endParaRPr kumimoji="0" lang="en-US" altLang="zh-CN" sz="3500" dirty="0">
              <a:solidFill>
                <a:srgbClr val="00B050"/>
              </a:solidFill>
              <a:latin typeface="宋体" panose="02010600030101010101" pitchFamily="2" charset="-122"/>
            </a:endParaRPr>
          </a:p>
          <a:p>
            <a:pPr indent="0" algn="l">
              <a:lnSpc>
                <a:spcPct val="155000"/>
              </a:lnSpc>
              <a:spcBef>
                <a:spcPct val="0"/>
              </a:spcBef>
              <a:buClrTx/>
              <a:buSzTx/>
              <a:buFontTx/>
              <a:buNone/>
            </a:pPr>
            <a:r>
              <a:rPr kumimoji="0" lang="en-US" altLang="zh-CN" sz="3500" dirty="0">
                <a:solidFill>
                  <a:srgbClr val="00B050"/>
                </a:solidFill>
                <a:latin typeface="Times New Roman" panose="02020603050405020304" pitchFamily="18" charset="0"/>
              </a:rPr>
              <a:t>7.3</a:t>
            </a:r>
            <a:r>
              <a:rPr kumimoji="0" lang="en-US" altLang="zh-CN" sz="3500" dirty="0">
                <a:solidFill>
                  <a:srgbClr val="00B050"/>
                </a:solidFill>
                <a:latin typeface="宋体" panose="02010600030101010101" pitchFamily="2" charset="-122"/>
              </a:rPr>
              <a:t> </a:t>
            </a:r>
            <a:r>
              <a:rPr kumimoji="0" lang="zh-CN" altLang="en-US" sz="3500" dirty="0">
                <a:solidFill>
                  <a:srgbClr val="00B050"/>
                </a:solidFill>
                <a:latin typeface="宋体" panose="02010600030101010101" pitchFamily="2" charset="-122"/>
              </a:rPr>
              <a:t>基于栈的运行时环境的动态存储分配</a:t>
            </a:r>
            <a:endParaRPr kumimoji="0" lang="en-US" altLang="zh-CN" sz="3500" dirty="0">
              <a:solidFill>
                <a:srgbClr val="00B050"/>
              </a:solidFill>
              <a:latin typeface="宋体" panose="02010600030101010101" pitchFamily="2" charset="-122"/>
            </a:endParaRPr>
          </a:p>
          <a:p>
            <a:pPr indent="0" algn="l">
              <a:lnSpc>
                <a:spcPct val="155000"/>
              </a:lnSpc>
              <a:spcBef>
                <a:spcPct val="0"/>
              </a:spcBef>
              <a:buClrTx/>
              <a:buSzTx/>
              <a:buFontTx/>
              <a:buNone/>
            </a:pPr>
            <a:r>
              <a:rPr kumimoji="0" lang="en-US" altLang="zh-CN" dirty="0">
                <a:solidFill>
                  <a:schemeClr val="tx2"/>
                </a:solidFill>
                <a:latin typeface="Times New Roman" panose="02020603050405020304" pitchFamily="18" charset="0"/>
              </a:rPr>
              <a:t>7.4</a:t>
            </a:r>
            <a:r>
              <a:rPr kumimoji="0" lang="en-US" altLang="zh-CN" dirty="0">
                <a:solidFill>
                  <a:schemeClr val="tx2"/>
                </a:solidFill>
                <a:latin typeface="宋体" panose="02010600030101010101" pitchFamily="2" charset="-122"/>
              </a:rPr>
              <a:t> </a:t>
            </a:r>
            <a:r>
              <a:rPr kumimoji="0" lang="zh-CN" altLang="en-US" dirty="0">
                <a:solidFill>
                  <a:schemeClr val="tx2"/>
                </a:solidFill>
                <a:latin typeface="宋体" panose="02010600030101010101" pitchFamily="2" charset="-122"/>
              </a:rPr>
              <a:t>基于堆的运行时环境的动态存储分配    </a:t>
            </a:r>
            <a:endParaRPr kumimoji="0" lang="zh-CN" altLang="en-US" dirty="0">
              <a:solidFill>
                <a:schemeClr val="tx2"/>
              </a:solidFill>
              <a:latin typeface="宋体" panose="02010600030101010101" pitchFamily="2" charset="-122"/>
            </a:endParaRPr>
          </a:p>
        </p:txBody>
      </p:sp>
      <p:sp>
        <p:nvSpPr>
          <p:cNvPr id="11268" name="Text Box 5"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dirty="0">
                <a:solidFill>
                  <a:srgbClr val="8C4600"/>
                </a:solidFill>
                <a:latin typeface="Times New Roman" panose="02020603050405020304" pitchFamily="18" charset="0"/>
                <a:ea typeface="华文新魏" panose="02010800040101010101" pitchFamily="2" charset="-122"/>
              </a:rPr>
              <a:t>C</a:t>
            </a:r>
            <a:r>
              <a:rPr lang="en-US" altLang="zh-CN" sz="2000" dirty="0">
                <a:solidFill>
                  <a:srgbClr val="A25100"/>
                </a:solidFill>
                <a:latin typeface="Times New Roman" panose="02020603050405020304" pitchFamily="18" charset="0"/>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92262" name="AutoShape 6"/>
          <p:cNvSpPr>
            <a:spLocks noChangeArrowheads="1"/>
          </p:cNvSpPr>
          <p:nvPr/>
        </p:nvSpPr>
        <p:spPr bwMode="auto">
          <a:xfrm>
            <a:off x="8343822" y="4977057"/>
            <a:ext cx="800178" cy="722313"/>
          </a:xfrm>
          <a:prstGeom prst="leftArrow">
            <a:avLst>
              <a:gd name="adj1" fmla="val 50000"/>
              <a:gd name="adj2" fmla="val 50000"/>
            </a:avLst>
          </a:prstGeom>
          <a:solidFill>
            <a:srgbClr val="00B050"/>
          </a:solidFill>
          <a:ln w="9525">
            <a:solidFill>
              <a:srgbClr val="FFFF99"/>
            </a:solidFill>
            <a:miter lim="800000"/>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buClr>
                <a:srgbClr val="CC99FF"/>
              </a:buClr>
              <a:buSzTx/>
              <a:buFont typeface="Monotype Sorts"/>
              <a:buNone/>
            </a:pPr>
            <a:endParaRPr lang="zh-CN" altLang="en-US" sz="3200">
              <a:solidFill>
                <a:schemeClr val="tx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2262"/>
                                        </p:tgtEl>
                                        <p:attrNameLst>
                                          <p:attrName>style.visibility</p:attrName>
                                        </p:attrNameLst>
                                      </p:cBhvr>
                                      <p:to>
                                        <p:strVal val="visible"/>
                                      </p:to>
                                    </p:set>
                                    <p:anim calcmode="lin" valueType="num">
                                      <p:cBhvr additive="base">
                                        <p:cTn id="7" dur="500" fill="hold"/>
                                        <p:tgtEl>
                                          <p:spTgt spid="992262"/>
                                        </p:tgtEl>
                                        <p:attrNameLst>
                                          <p:attrName>ppt_x</p:attrName>
                                        </p:attrNameLst>
                                      </p:cBhvr>
                                      <p:tavLst>
                                        <p:tav tm="0">
                                          <p:val>
                                            <p:strVal val="1+#ppt_w/2"/>
                                          </p:val>
                                        </p:tav>
                                        <p:tav tm="100000">
                                          <p:val>
                                            <p:strVal val="#ppt_x"/>
                                          </p:val>
                                        </p:tav>
                                      </p:tavLst>
                                    </p:anim>
                                    <p:anim calcmode="lin" valueType="num">
                                      <p:cBhvr additive="base">
                                        <p:cTn id="8" dur="500" fill="hold"/>
                                        <p:tgtEl>
                                          <p:spTgt spid="992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6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736" y="291040"/>
            <a:ext cx="7200900" cy="696873"/>
          </a:xfrm>
        </p:spPr>
        <p:txBody>
          <a:bodyPr/>
          <a:lstStyle/>
          <a:p>
            <a:r>
              <a:rPr lang="zh-CN" altLang="en-US" dirty="0">
                <a:latin typeface="Times New Roman" panose="02020603050405020304" pitchFamily="18" charset="0"/>
              </a:rPr>
              <a:t>堆</a:t>
            </a:r>
            <a:r>
              <a:rPr lang="en-US" altLang="zh-CN" dirty="0">
                <a:latin typeface="Times New Roman" panose="02020603050405020304" pitchFamily="18" charset="0"/>
              </a:rPr>
              <a:t>/Heap</a:t>
            </a:r>
            <a:endParaRPr lang="zh-CN" altLang="en-US" dirty="0">
              <a:latin typeface="Times New Roman" panose="02020603050405020304" pitchFamily="18" charset="0"/>
            </a:endParaRPr>
          </a:p>
        </p:txBody>
      </p:sp>
      <p:sp>
        <p:nvSpPr>
          <p:cNvPr id="8" name="内容占位符 7"/>
          <p:cNvSpPr>
            <a:spLocks noGrp="1"/>
          </p:cNvSpPr>
          <p:nvPr>
            <p:ph idx="1"/>
          </p:nvPr>
        </p:nvSpPr>
        <p:spPr>
          <a:xfrm>
            <a:off x="590364" y="1190745"/>
            <a:ext cx="7772401" cy="2238255"/>
          </a:xfrm>
        </p:spPr>
        <p:txBody>
          <a:bodyPr>
            <a:noAutofit/>
          </a:bodyPr>
          <a:lstStyle/>
          <a:p>
            <a:pPr marL="0" indent="0">
              <a:lnSpc>
                <a:spcPct val="140000"/>
              </a:lnSpc>
              <a:spcBef>
                <a:spcPts val="0"/>
              </a:spcBef>
              <a:buNone/>
            </a:pPr>
            <a:r>
              <a:rPr lang="zh-CN" altLang="en-US" b="1" dirty="0">
                <a:solidFill>
                  <a:srgbClr val="0070C0"/>
                </a:solidFill>
                <a:latin typeface="宋体" panose="02010600030101010101" pitchFamily="2" charset="-122"/>
                <a:ea typeface="宋体" panose="02010600030101010101" pitchFamily="2" charset="-122"/>
              </a:rPr>
              <a:t>存储数据对象特点：</a:t>
            </a:r>
            <a:r>
              <a:rPr lang="zh-CN" altLang="en-US" b="1" dirty="0">
                <a:latin typeface="宋体" panose="02010600030101010101" pitchFamily="2" charset="-122"/>
                <a:ea typeface="宋体" panose="02010600030101010101" pitchFamily="2" charset="-122"/>
              </a:rPr>
              <a:t>存活期比较自由</a:t>
            </a:r>
            <a:endParaRPr lang="en-US" altLang="zh-CN" b="1" dirty="0">
              <a:latin typeface="宋体" panose="02010600030101010101" pitchFamily="2" charset="-122"/>
              <a:ea typeface="宋体" panose="02010600030101010101" pitchFamily="2" charset="-122"/>
            </a:endParaRPr>
          </a:p>
          <a:p>
            <a:pPr marL="0" indent="0">
              <a:lnSpc>
                <a:spcPct val="140000"/>
              </a:lnSpc>
              <a:spcBef>
                <a:spcPts val="0"/>
              </a:spcBef>
              <a:buNone/>
            </a:pPr>
            <a:r>
              <a:rPr lang="zh-CN" altLang="en-US" b="1" dirty="0">
                <a:solidFill>
                  <a:srgbClr val="0070C0"/>
                </a:solidFill>
                <a:latin typeface="宋体" panose="02010600030101010101" pitchFamily="2" charset="-122"/>
                <a:ea typeface="宋体" panose="02010600030101010101" pitchFamily="2" charset="-122"/>
              </a:rPr>
              <a:t>优点：</a:t>
            </a:r>
            <a:r>
              <a:rPr lang="zh-CN" altLang="en-US" sz="3200" b="1" dirty="0">
                <a:latin typeface="宋体" panose="02010600030101010101" pitchFamily="2" charset="-122"/>
                <a:ea typeface="宋体" panose="02010600030101010101" pitchFamily="2" charset="-122"/>
              </a:rPr>
              <a:t>按需灵活分配，</a:t>
            </a:r>
            <a:endParaRPr lang="en-US" altLang="zh-CN" sz="3200" b="1" dirty="0">
              <a:latin typeface="宋体" panose="02010600030101010101" pitchFamily="2" charset="-122"/>
              <a:ea typeface="宋体" panose="02010600030101010101" pitchFamily="2" charset="-122"/>
            </a:endParaRPr>
          </a:p>
          <a:p>
            <a:pPr marL="0" lvl="1" indent="0">
              <a:lnSpc>
                <a:spcPct val="140000"/>
              </a:lnSpc>
              <a:spcBef>
                <a:spcPts val="0"/>
              </a:spcBef>
              <a:buNone/>
            </a:pPr>
            <a:r>
              <a:rPr lang="zh-CN" altLang="en-US" sz="3200" b="1" dirty="0">
                <a:solidFill>
                  <a:srgbClr val="0070C0"/>
                </a:solidFill>
                <a:latin typeface="宋体" panose="02010600030101010101" pitchFamily="2" charset="-122"/>
                <a:ea typeface="宋体" panose="02010600030101010101" pitchFamily="2" charset="-122"/>
              </a:rPr>
              <a:t>缺点：</a:t>
            </a:r>
            <a:r>
              <a:rPr lang="zh-CN" altLang="en-US" sz="3200" b="1" dirty="0">
                <a:solidFill>
                  <a:schemeClr val="tx2">
                    <a:lumMod val="95000"/>
                    <a:lumOff val="5000"/>
                  </a:schemeClr>
                </a:solidFill>
                <a:latin typeface="宋体" panose="02010600030101010101" pitchFamily="2" charset="-122"/>
                <a:ea typeface="宋体" panose="02010600030101010101" pitchFamily="2" charset="-122"/>
              </a:rPr>
              <a:t>管理起来非常复杂</a:t>
            </a:r>
            <a:endParaRPr lang="zh-CN" altLang="en-US" sz="3200" b="1" dirty="0">
              <a:solidFill>
                <a:schemeClr val="tx2">
                  <a:lumMod val="95000"/>
                  <a:lumOff val="5000"/>
                </a:schemeClr>
              </a:solidFill>
              <a:latin typeface="宋体" panose="02010600030101010101" pitchFamily="2" charset="-122"/>
              <a:ea typeface="宋体" panose="02010600030101010101" pitchFamily="2" charset="-122"/>
            </a:endParaRPr>
          </a:p>
        </p:txBody>
      </p:sp>
      <p:grpSp>
        <p:nvGrpSpPr>
          <p:cNvPr id="5" name="组合 4"/>
          <p:cNvGrpSpPr/>
          <p:nvPr/>
        </p:nvGrpSpPr>
        <p:grpSpPr>
          <a:xfrm>
            <a:off x="1218379" y="3709787"/>
            <a:ext cx="6516370" cy="2352220"/>
            <a:chOff x="1205231" y="3836147"/>
            <a:chExt cx="6516370" cy="2352220"/>
          </a:xfrm>
        </p:grpSpPr>
        <p:pic>
          <p:nvPicPr>
            <p:cNvPr id="7" name="图片 6"/>
            <p:cNvPicPr>
              <a:picLocks noChangeAspect="1"/>
            </p:cNvPicPr>
            <p:nvPr/>
          </p:nvPicPr>
          <p:blipFill rotWithShape="1">
            <a:blip r:embed="rId1"/>
            <a:srcRect t="52841"/>
            <a:stretch>
              <a:fillRect/>
            </a:stretch>
          </p:blipFill>
          <p:spPr>
            <a:xfrm>
              <a:off x="1205231" y="3836147"/>
              <a:ext cx="6516370" cy="2352220"/>
            </a:xfrm>
            <a:prstGeom prst="rect">
              <a:avLst/>
            </a:prstGeom>
          </p:spPr>
        </p:pic>
        <p:pic>
          <p:nvPicPr>
            <p:cNvPr id="3" name="图片 2"/>
            <p:cNvPicPr>
              <a:picLocks noChangeAspect="1"/>
            </p:cNvPicPr>
            <p:nvPr/>
          </p:nvPicPr>
          <p:blipFill>
            <a:blip r:embed="rId2"/>
            <a:stretch>
              <a:fillRect/>
            </a:stretch>
          </p:blipFill>
          <p:spPr>
            <a:xfrm>
              <a:off x="5502261" y="4228671"/>
              <a:ext cx="1857375" cy="1428750"/>
            </a:xfrm>
            <a:prstGeom prst="rect">
              <a:avLst/>
            </a:prstGeom>
          </p:spPr>
        </p:pic>
        <p:pic>
          <p:nvPicPr>
            <p:cNvPr id="4" name="图片 3"/>
            <p:cNvPicPr>
              <a:picLocks noChangeAspect="1"/>
            </p:cNvPicPr>
            <p:nvPr/>
          </p:nvPicPr>
          <p:blipFill>
            <a:blip r:embed="rId3"/>
            <a:stretch>
              <a:fillRect/>
            </a:stretch>
          </p:blipFill>
          <p:spPr>
            <a:xfrm>
              <a:off x="3090689" y="4228671"/>
              <a:ext cx="2411572" cy="1439141"/>
            </a:xfrm>
            <a:prstGeom prst="rect">
              <a:avLst/>
            </a:prstGeom>
          </p:spPr>
        </p:pic>
      </p:grpSp>
      <p:sp>
        <p:nvSpPr>
          <p:cNvPr id="9"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6" name="矩形 5"/>
          <p:cNvSpPr/>
          <p:nvPr/>
        </p:nvSpPr>
        <p:spPr>
          <a:xfrm>
            <a:off x="3103837" y="3429000"/>
            <a:ext cx="2411572" cy="2784231"/>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wipe(left)">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wipe(left)">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6"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13831" y="1168505"/>
            <a:ext cx="4291330" cy="2849821"/>
          </a:xfrm>
        </p:spPr>
        <p:txBody>
          <a:bodyPr/>
          <a:lstStyle/>
          <a:p>
            <a:r>
              <a:rPr lang="zh-CN" altLang="en-US" dirty="0"/>
              <a:t>内存分配</a:t>
            </a:r>
            <a:endParaRPr lang="en-US" altLang="zh-CN" dirty="0"/>
          </a:p>
          <a:p>
            <a:pPr lvl="1"/>
            <a:r>
              <a:rPr lang="zh-CN" altLang="en-US" dirty="0"/>
              <a:t>多数显式分配</a:t>
            </a:r>
            <a:endParaRPr lang="en-US" altLang="zh-CN" dirty="0"/>
          </a:p>
          <a:p>
            <a:pPr lvl="2"/>
            <a:r>
              <a:rPr lang="en-US" altLang="zh-CN" dirty="0"/>
              <a:t>C: </a:t>
            </a:r>
            <a:r>
              <a:rPr lang="en-US" altLang="zh-CN" dirty="0" err="1"/>
              <a:t>malloc</a:t>
            </a:r>
            <a:r>
              <a:rPr lang="en-US" altLang="zh-CN" dirty="0"/>
              <a:t>/</a:t>
            </a:r>
            <a:r>
              <a:rPr lang="en-US" altLang="zh-CN" dirty="0" err="1"/>
              <a:t>alloc</a:t>
            </a:r>
            <a:endParaRPr lang="en-US" altLang="zh-CN" dirty="0"/>
          </a:p>
          <a:p>
            <a:pPr lvl="2"/>
            <a:r>
              <a:rPr lang="en-US" altLang="zh-CN" dirty="0"/>
              <a:t>C++/Java: new</a:t>
            </a:r>
            <a:endParaRPr lang="en-US" altLang="zh-CN" dirty="0"/>
          </a:p>
          <a:p>
            <a:pPr lvl="1"/>
            <a:r>
              <a:rPr lang="zh-CN" altLang="en-US" dirty="0"/>
              <a:t>编译器隐式调用分配器</a:t>
            </a:r>
            <a:endParaRPr lang="en-US" altLang="zh-CN" dirty="0"/>
          </a:p>
          <a:p>
            <a:pPr lvl="2"/>
            <a:r>
              <a:rPr lang="en-US" altLang="zh-CN" dirty="0"/>
              <a:t>Prolog</a:t>
            </a:r>
            <a:endParaRPr lang="en-US" altLang="zh-CN" dirty="0"/>
          </a:p>
        </p:txBody>
      </p:sp>
      <p:sp>
        <p:nvSpPr>
          <p:cNvPr id="5" name="内容占位符 7"/>
          <p:cNvSpPr txBox="1"/>
          <p:nvPr/>
        </p:nvSpPr>
        <p:spPr>
          <a:xfrm>
            <a:off x="5074321" y="3429000"/>
            <a:ext cx="3393169" cy="2849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anose="020B0604020202020204" pitchFamily="34" charset="0"/>
              <a:buChar char="▪"/>
              <a:defRPr lang="zh-CN" sz="32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1pPr>
            <a:lvl2pPr marL="457200" indent="-182880" algn="l" defTabSz="914400" rtl="0" eaLnBrk="1" latinLnBrk="0" hangingPunct="1">
              <a:lnSpc>
                <a:spcPct val="90000"/>
              </a:lnSpc>
              <a:spcBef>
                <a:spcPts val="1200"/>
              </a:spcBef>
              <a:buClr>
                <a:schemeClr val="accent1"/>
              </a:buClr>
              <a:buSzPct val="100000"/>
              <a:buFont typeface="Arial" panose="020B0604020202020204" pitchFamily="34" charset="0"/>
              <a:buChar char="▪"/>
              <a:defRPr lang="zh-CN" sz="28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2pPr>
            <a:lvl3pPr marL="685800" indent="-179705"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20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3pPr>
            <a:lvl4pPr marL="914400" indent="-182880"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14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4pPr>
            <a:lvl5pPr marL="11430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5pPr>
            <a:lvl6pPr marL="13716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8pPr>
            <a:lvl9pPr marL="20574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9pPr>
          </a:lstStyle>
          <a:p>
            <a:r>
              <a:rPr lang="zh-CN" altLang="en-US" dirty="0"/>
              <a:t>内存回收</a:t>
            </a:r>
            <a:endParaRPr lang="zh-CN" altLang="en-US" dirty="0"/>
          </a:p>
          <a:p>
            <a:pPr lvl="1"/>
            <a:r>
              <a:rPr lang="zh-CN" altLang="en-US" dirty="0"/>
              <a:t>部分显式</a:t>
            </a:r>
            <a:endParaRPr lang="zh-CN" altLang="en-US" dirty="0"/>
          </a:p>
          <a:p>
            <a:pPr lvl="2"/>
            <a:r>
              <a:rPr lang="en-US" altLang="zh-CN" dirty="0"/>
              <a:t>C: free</a:t>
            </a:r>
            <a:endParaRPr lang="en-US" altLang="zh-CN" dirty="0"/>
          </a:p>
          <a:p>
            <a:pPr lvl="2"/>
            <a:r>
              <a:rPr lang="en-US" altLang="zh-CN" dirty="0"/>
              <a:t>C++: delete</a:t>
            </a:r>
            <a:endParaRPr lang="en-US" altLang="zh-CN" dirty="0"/>
          </a:p>
          <a:p>
            <a:pPr lvl="1"/>
            <a:r>
              <a:rPr lang="zh-CN" altLang="en-US" dirty="0"/>
              <a:t>部分自动回收</a:t>
            </a:r>
            <a:endParaRPr lang="zh-CN" altLang="en-US" dirty="0"/>
          </a:p>
          <a:p>
            <a:pPr lvl="2"/>
            <a:r>
              <a:rPr lang="en-US" altLang="zh-CN" dirty="0"/>
              <a:t>Java</a:t>
            </a:r>
            <a:r>
              <a:rPr lang="zh-CN" altLang="en-US" dirty="0"/>
              <a:t>、</a:t>
            </a:r>
            <a:r>
              <a:rPr lang="en-US" altLang="zh-CN" dirty="0"/>
              <a:t>Python</a:t>
            </a:r>
            <a:endParaRPr lang="en-US" altLang="zh-CN" dirty="0"/>
          </a:p>
        </p:txBody>
      </p:sp>
      <p:sp>
        <p:nvSpPr>
          <p:cNvPr id="6"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4" name="标题 3"/>
          <p:cNvSpPr>
            <a:spLocks noGrp="1"/>
          </p:cNvSpPr>
          <p:nvPr>
            <p:ph type="title"/>
          </p:nvPr>
        </p:nvSpPr>
        <p:spPr>
          <a:xfrm>
            <a:off x="258243" y="423955"/>
            <a:ext cx="7200900" cy="696873"/>
          </a:xfrm>
        </p:spPr>
        <p:txBody>
          <a:bodyPr/>
          <a:lstStyle/>
          <a:p>
            <a:r>
              <a:rPr lang="zh-CN" altLang="en-US" dirty="0"/>
              <a:t>相关工作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wipe(left)">
                                      <p:cBhvr>
                                        <p:cTn id="16" dur="500"/>
                                        <p:tgtEl>
                                          <p:spTgt spid="8">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ipe(left)">
                                      <p:cBhvr>
                                        <p:cTn id="19" dur="500"/>
                                        <p:tgtEl>
                                          <p:spTgt spid="8">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wipe(left)">
                                      <p:cBhvr>
                                        <p:cTn id="30" dur="500"/>
                                        <p:tgtEl>
                                          <p:spTgt spid="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wipe(left)">
                                      <p:cBhvr>
                                        <p:cTn id="35" dur="500"/>
                                        <p:tgtEl>
                                          <p:spTgt spid="5">
                                            <p:txEl>
                                              <p:pRg st="1" end="1"/>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wipe(left)">
                                      <p:cBhvr>
                                        <p:cTn id="38" dur="500"/>
                                        <p:tgtEl>
                                          <p:spTgt spid="5">
                                            <p:txEl>
                                              <p:pRg st="2" end="2"/>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wipe(left)">
                                      <p:cBhvr>
                                        <p:cTn id="41" dur="500"/>
                                        <p:tgtEl>
                                          <p:spTgt spid="5">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wipe(left)">
                                      <p:cBhvr>
                                        <p:cTn id="46" dur="500"/>
                                        <p:tgtEl>
                                          <p:spTgt spid="5">
                                            <p:txEl>
                                              <p:pRg st="4" end="4"/>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wipe(left)">
                                      <p:cBhvr>
                                        <p:cTn id="4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113" y="433447"/>
            <a:ext cx="7200900" cy="696873"/>
          </a:xfrm>
        </p:spPr>
        <p:txBody>
          <a:bodyPr/>
          <a:lstStyle/>
          <a:p>
            <a:r>
              <a:rPr lang="zh-CN" altLang="en-US" dirty="0">
                <a:latin typeface="Times New Roman" panose="02020603050405020304" pitchFamily="18" charset="0"/>
              </a:rPr>
              <a:t>内存分配</a:t>
            </a:r>
            <a:endParaRPr lang="zh-CN" altLang="en-US" dirty="0">
              <a:latin typeface="Times New Roman" panose="02020603050405020304" pitchFamily="18" charset="0"/>
            </a:endParaRPr>
          </a:p>
        </p:txBody>
      </p:sp>
      <p:sp>
        <p:nvSpPr>
          <p:cNvPr id="8" name="内容占位符 7"/>
          <p:cNvSpPr>
            <a:spLocks noGrp="1"/>
          </p:cNvSpPr>
          <p:nvPr>
            <p:ph idx="1"/>
          </p:nvPr>
        </p:nvSpPr>
        <p:spPr>
          <a:xfrm>
            <a:off x="708903" y="1293900"/>
            <a:ext cx="7200900" cy="2919930"/>
          </a:xfrm>
        </p:spPr>
        <p:txBody>
          <a:bodyPr>
            <a:noAutofit/>
          </a:bodyPr>
          <a:lstStyle/>
          <a:p>
            <a:r>
              <a:rPr lang="zh-CN" altLang="en-US" dirty="0">
                <a:solidFill>
                  <a:srgbClr val="0070C0"/>
                </a:solidFill>
              </a:rPr>
              <a:t>任务：</a:t>
            </a:r>
            <a:r>
              <a:rPr lang="zh-CN" altLang="en-US" dirty="0"/>
              <a:t>对于给定大小的</a:t>
            </a:r>
            <a:r>
              <a:rPr lang="en-US" altLang="zh-CN" dirty="0"/>
              <a:t>S</a:t>
            </a:r>
            <a:r>
              <a:rPr lang="zh-CN" altLang="en-US" dirty="0"/>
              <a:t>，找到连续的内存区域，大小至少为</a:t>
            </a:r>
            <a:r>
              <a:rPr lang="en-US" altLang="zh-CN" dirty="0"/>
              <a:t>S</a:t>
            </a:r>
            <a:endParaRPr lang="en-US" altLang="zh-CN" dirty="0"/>
          </a:p>
          <a:p>
            <a:r>
              <a:rPr lang="zh-CN" altLang="en-US" dirty="0">
                <a:solidFill>
                  <a:srgbClr val="0070C0"/>
                </a:solidFill>
              </a:rPr>
              <a:t>问题：</a:t>
            </a:r>
            <a:endParaRPr lang="en-US" altLang="zh-CN" dirty="0">
              <a:solidFill>
                <a:srgbClr val="0070C0"/>
              </a:solidFill>
            </a:endParaRPr>
          </a:p>
          <a:p>
            <a:pPr marL="0" indent="0">
              <a:buNone/>
            </a:pPr>
            <a:r>
              <a:rPr lang="zh-CN" altLang="en-US" dirty="0"/>
              <a:t>随着分配和回收的执行，出现大量细小的不连续的可用空间</a:t>
            </a:r>
            <a:r>
              <a:rPr lang="en-US" altLang="zh-CN" dirty="0"/>
              <a:t>——</a:t>
            </a:r>
            <a:r>
              <a:rPr lang="zh-CN" altLang="en-US" dirty="0"/>
              <a:t>碎片</a:t>
            </a:r>
            <a:endParaRPr lang="en-US" altLang="zh-CN" dirty="0"/>
          </a:p>
        </p:txBody>
      </p:sp>
      <p:sp>
        <p:nvSpPr>
          <p:cNvPr id="5"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pic>
        <p:nvPicPr>
          <p:cNvPr id="6" name="图片 5"/>
          <p:cNvPicPr>
            <a:picLocks noChangeAspect="1"/>
          </p:cNvPicPr>
          <p:nvPr/>
        </p:nvPicPr>
        <p:blipFill rotWithShape="1">
          <a:blip r:embed="rId1"/>
          <a:srcRect t="65774"/>
          <a:stretch>
            <a:fillRect/>
          </a:stretch>
        </p:blipFill>
        <p:spPr>
          <a:xfrm>
            <a:off x="895350" y="4446522"/>
            <a:ext cx="7353300" cy="18028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wipe(left)">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25" y="514950"/>
            <a:ext cx="7200900" cy="696873"/>
          </a:xfrm>
        </p:spPr>
        <p:txBody>
          <a:bodyPr/>
          <a:lstStyle/>
          <a:p>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影响</a:t>
            </a:r>
            <a:r>
              <a:rPr lang="en-US" altLang="zh-CN" sz="2800"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：要寻找合适空闲块</a:t>
            </a:r>
            <a:endParaRPr lang="zh-CN" altLang="en-US"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 name="Text Box 44" descr="90%"/>
          <p:cNvSpPr txBox="1">
            <a:spLocks noChangeArrowheads="1"/>
          </p:cNvSpPr>
          <p:nvPr/>
        </p:nvSpPr>
        <p:spPr bwMode="auto">
          <a:xfrm>
            <a:off x="0" y="0"/>
            <a:ext cx="9144000" cy="52197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800" u="sng" dirty="0">
                <a:solidFill>
                  <a:srgbClr val="A25100"/>
                </a:solidFill>
                <a:latin typeface="华文楷体" panose="02010600040101010101" pitchFamily="2" charset="-122"/>
                <a:ea typeface="华文楷体" panose="02010600040101010101" pitchFamily="2" charset="-122"/>
                <a:cs typeface="华文楷体" panose="02010600040101010101" pitchFamily="2" charset="-122"/>
              </a:rPr>
              <a:t>7.4 </a:t>
            </a:r>
            <a:r>
              <a:rPr lang="zh-CN" altLang="en-US" sz="2800" u="sng" dirty="0">
                <a:solidFill>
                  <a:srgbClr val="A25100"/>
                </a:solidFill>
                <a:latin typeface="华文楷体" panose="02010600040101010101" pitchFamily="2" charset="-122"/>
                <a:ea typeface="华文楷体" panose="02010600040101010101" pitchFamily="2" charset="-122"/>
                <a:cs typeface="华文楷体" panose="02010600040101010101" pitchFamily="2" charset="-122"/>
              </a:rPr>
              <a:t>基于堆的运行时环境的动态存储分配</a:t>
            </a:r>
            <a:endParaRPr lang="zh-CN" altLang="en-US" sz="2800" u="sng" dirty="0">
              <a:solidFill>
                <a:srgbClr val="A251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1" name="文本框 20"/>
          <p:cNvSpPr txBox="1"/>
          <p:nvPr/>
        </p:nvSpPr>
        <p:spPr>
          <a:xfrm>
            <a:off x="505067" y="1406989"/>
            <a:ext cx="1251585" cy="2934335"/>
          </a:xfrm>
          <a:prstGeom prst="rect">
            <a:avLst/>
          </a:prstGeom>
          <a:noFill/>
        </p:spPr>
        <p:txBody>
          <a:bodyPr wrap="none" rtlCol="0">
            <a:spAutoFit/>
          </a:bodyPr>
          <a:lstStyle/>
          <a:p>
            <a:pPr>
              <a:lnSpc>
                <a:spcPct val="150000"/>
              </a:lnSpc>
            </a:pPr>
            <a:r>
              <a:rPr lang="zh-CN" altLang="en-US" sz="280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策略：</a:t>
            </a:r>
            <a:endParaRPr lang="en-US" altLang="zh-CN" sz="280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50000"/>
              </a:lnSpc>
            </a:pPr>
            <a:r>
              <a:rPr lang="en-US" altLang="zh-CN" sz="2800" dirty="0">
                <a:latin typeface="华文楷体" panose="02010600040101010101" pitchFamily="2" charset="-122"/>
                <a:ea typeface="华文楷体" panose="02010600040101010101" pitchFamily="2" charset="-122"/>
                <a:cs typeface="华文楷体" panose="02010600040101010101" pitchFamily="2" charset="-122"/>
              </a:rPr>
              <a:t>first-fit,</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a:p>
            <a:pPr>
              <a:lnSpc>
                <a:spcPct val="150000"/>
              </a:lnSpc>
            </a:pPr>
            <a:r>
              <a:rPr lang="en-US" altLang="zh-CN" sz="2800" dirty="0">
                <a:latin typeface="华文楷体" panose="02010600040101010101" pitchFamily="2" charset="-122"/>
                <a:ea typeface="华文楷体" panose="02010600040101010101" pitchFamily="2" charset="-122"/>
                <a:cs typeface="华文楷体" panose="02010600040101010101" pitchFamily="2" charset="-122"/>
              </a:rPr>
              <a:t>best-fit,</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a:p>
            <a:pPr>
              <a:lnSpc>
                <a:spcPct val="150000"/>
              </a:lnSpc>
            </a:pPr>
            <a:r>
              <a:rPr lang="en-US" altLang="zh-CN" sz="2800" dirty="0">
                <a:latin typeface="华文楷体" panose="02010600040101010101" pitchFamily="2" charset="-122"/>
                <a:ea typeface="华文楷体" panose="02010600040101010101" pitchFamily="2" charset="-122"/>
                <a:cs typeface="华文楷体" panose="02010600040101010101" pitchFamily="2" charset="-122"/>
              </a:rPr>
              <a:t>next-fit</a:t>
            </a:r>
            <a:endParaRPr lang="en-US" altLang="zh-CN"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4" name="文本框 23"/>
          <p:cNvSpPr txBox="1"/>
          <p:nvPr/>
        </p:nvSpPr>
        <p:spPr>
          <a:xfrm>
            <a:off x="2205626" y="2316737"/>
            <a:ext cx="6078220" cy="521970"/>
          </a:xfrm>
          <a:prstGeom prst="rect">
            <a:avLst/>
          </a:prstGeom>
          <a:noFill/>
        </p:spPr>
        <p:txBody>
          <a:bodyPr wrap="none" rtlCol="0">
            <a:spAutoFit/>
          </a:bodyPr>
          <a:lstStyle/>
          <a:p>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使用第一次找到的</a:t>
            </a:r>
            <a:r>
              <a:rPr lang="en-US" altLang="zh-CN" sz="2800" dirty="0">
                <a:latin typeface="华文楷体" panose="02010600040101010101" pitchFamily="2" charset="-122"/>
                <a:ea typeface="华文楷体" panose="02010600040101010101" pitchFamily="2" charset="-122"/>
                <a:cs typeface="华文楷体" panose="02010600040101010101" pitchFamily="2" charset="-122"/>
                <a:sym typeface="Symbol" panose="05050102010706020507" pitchFamily="18" charset="2"/>
              </a:rPr>
              <a:t></a:t>
            </a:r>
            <a:r>
              <a:rPr lang="zh-CN" altLang="en-US" sz="2800" dirty="0">
                <a:latin typeface="华文楷体" panose="02010600040101010101" pitchFamily="2" charset="-122"/>
                <a:ea typeface="华文楷体" panose="02010600040101010101" pitchFamily="2" charset="-122"/>
                <a:cs typeface="华文楷体" panose="02010600040101010101" pitchFamily="2" charset="-122"/>
              </a:rPr>
              <a:t>所需大小的空闲块</a:t>
            </a:r>
            <a:endParaRPr lang="zh-CN" altLang="en-US" sz="28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5" name="文本框 24"/>
          <p:cNvSpPr txBox="1"/>
          <p:nvPr/>
        </p:nvSpPr>
        <p:spPr>
          <a:xfrm>
            <a:off x="2198608" y="3052853"/>
            <a:ext cx="4813935" cy="521970"/>
          </a:xfrm>
          <a:prstGeom prst="rect">
            <a:avLst/>
          </a:prstGeom>
          <a:noFill/>
        </p:spPr>
        <p:txBody>
          <a:bodyPr wrap="none" rtlCol="0">
            <a:spAutoFit/>
          </a:bodyPr>
          <a:lstStyle/>
          <a:p>
            <a:r>
              <a:rPr lang="zh-CN" altLang="en-US" sz="2800" dirty="0">
                <a:latin typeface="华文楷体" panose="02010600040101010101" pitchFamily="2" charset="-122"/>
                <a:ea typeface="华文楷体" panose="02010600040101010101" pitchFamily="2" charset="-122"/>
              </a:rPr>
              <a:t>使用最接近所需大小的空闲块</a:t>
            </a:r>
            <a:endParaRPr lang="zh-CN" altLang="en-US" sz="2800" dirty="0">
              <a:latin typeface="华文楷体" panose="02010600040101010101" pitchFamily="2" charset="-122"/>
              <a:ea typeface="华文楷体" panose="02010600040101010101" pitchFamily="2" charset="-122"/>
            </a:endParaRPr>
          </a:p>
        </p:txBody>
      </p:sp>
      <p:sp>
        <p:nvSpPr>
          <p:cNvPr id="26" name="文本框 25"/>
          <p:cNvSpPr txBox="1"/>
          <p:nvPr/>
        </p:nvSpPr>
        <p:spPr>
          <a:xfrm>
            <a:off x="2205518" y="3767286"/>
            <a:ext cx="5170170" cy="521970"/>
          </a:xfrm>
          <a:prstGeom prst="rect">
            <a:avLst/>
          </a:prstGeom>
          <a:noFill/>
        </p:spPr>
        <p:txBody>
          <a:bodyPr wrap="none" rtlCol="0">
            <a:spAutoFit/>
          </a:bodyPr>
          <a:lstStyle/>
          <a:p>
            <a:r>
              <a:rPr lang="zh-CN" altLang="en-US" sz="2800" dirty="0">
                <a:latin typeface="华文楷体" panose="02010600040101010101" pitchFamily="2" charset="-122"/>
                <a:ea typeface="华文楷体" panose="02010600040101010101" pitchFamily="2" charset="-122"/>
              </a:rPr>
              <a:t>使用刚分配位置的紧邻的空闲块</a:t>
            </a:r>
            <a:endParaRPr lang="zh-CN" altLang="en-US" sz="2800" dirty="0">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rotWithShape="1">
          <a:blip r:embed="rId1"/>
          <a:srcRect t="65774"/>
          <a:stretch>
            <a:fillRect/>
          </a:stretch>
        </p:blipFill>
        <p:spPr>
          <a:xfrm>
            <a:off x="895350" y="4540243"/>
            <a:ext cx="7353300" cy="18028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grpSp>
        <p:nvGrpSpPr>
          <p:cNvPr id="7" name="组合 6"/>
          <p:cNvGrpSpPr/>
          <p:nvPr/>
        </p:nvGrpSpPr>
        <p:grpSpPr>
          <a:xfrm>
            <a:off x="1007997" y="1379259"/>
            <a:ext cx="6170068" cy="1363663"/>
            <a:chOff x="971550" y="3330933"/>
            <a:chExt cx="6170068" cy="1363663"/>
          </a:xfrm>
        </p:grpSpPr>
        <p:sp>
          <p:nvSpPr>
            <p:cNvPr id="9" name="任意多边形: 形状 8"/>
            <p:cNvSpPr/>
            <p:nvPr/>
          </p:nvSpPr>
          <p:spPr>
            <a:xfrm>
              <a:off x="971550" y="3330933"/>
              <a:ext cx="2384792" cy="576000"/>
            </a:xfrm>
            <a:custGeom>
              <a:avLst/>
              <a:gdLst>
                <a:gd name="connsiteX0" fmla="*/ 0 w 2384792"/>
                <a:gd name="connsiteY0" fmla="*/ 0 h 576000"/>
                <a:gd name="connsiteX1" fmla="*/ 2384792 w 2384792"/>
                <a:gd name="connsiteY1" fmla="*/ 0 h 576000"/>
                <a:gd name="connsiteX2" fmla="*/ 2384792 w 2384792"/>
                <a:gd name="connsiteY2" fmla="*/ 576000 h 576000"/>
                <a:gd name="connsiteX3" fmla="*/ 0 w 2384792"/>
                <a:gd name="connsiteY3" fmla="*/ 576000 h 576000"/>
                <a:gd name="connsiteX4" fmla="*/ 0 w 2384792"/>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792" h="576000">
                  <a:moveTo>
                    <a:pt x="0" y="0"/>
                  </a:moveTo>
                  <a:lnTo>
                    <a:pt x="2384792" y="0"/>
                  </a:lnTo>
                  <a:lnTo>
                    <a:pt x="2384792" y="576000"/>
                  </a:lnTo>
                  <a:lnTo>
                    <a:pt x="0" y="5760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可变大小</a:t>
              </a:r>
              <a:endParaRPr lang="zh-CN" altLang="en-US" sz="2000" kern="1200" dirty="0"/>
            </a:p>
          </p:txBody>
        </p:sp>
        <p:sp>
          <p:nvSpPr>
            <p:cNvPr id="10" name="任意多边形: 形状 9"/>
            <p:cNvSpPr/>
            <p:nvPr/>
          </p:nvSpPr>
          <p:spPr>
            <a:xfrm>
              <a:off x="973995" y="3906933"/>
              <a:ext cx="2384792" cy="787663"/>
            </a:xfrm>
            <a:custGeom>
              <a:avLst/>
              <a:gdLst>
                <a:gd name="connsiteX0" fmla="*/ 0 w 2384792"/>
                <a:gd name="connsiteY0" fmla="*/ 0 h 2189432"/>
                <a:gd name="connsiteX1" fmla="*/ 2384792 w 2384792"/>
                <a:gd name="connsiteY1" fmla="*/ 0 h 2189432"/>
                <a:gd name="connsiteX2" fmla="*/ 2384792 w 2384792"/>
                <a:gd name="connsiteY2" fmla="*/ 2189432 h 2189432"/>
                <a:gd name="connsiteX3" fmla="*/ 0 w 2384792"/>
                <a:gd name="connsiteY3" fmla="*/ 2189432 h 2189432"/>
                <a:gd name="connsiteX4" fmla="*/ 0 w 2384792"/>
                <a:gd name="connsiteY4" fmla="*/ 0 h 218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792" h="2189432">
                  <a:moveTo>
                    <a:pt x="0" y="0"/>
                  </a:moveTo>
                  <a:lnTo>
                    <a:pt x="2384792" y="0"/>
                  </a:lnTo>
                  <a:lnTo>
                    <a:pt x="2384792" y="2189432"/>
                  </a:lnTo>
                  <a:lnTo>
                    <a:pt x="0" y="21894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分配和释放均比较耗时</a:t>
              </a:r>
              <a:endParaRPr lang="zh-CN" altLang="en-US" sz="2000" kern="1200" dirty="0"/>
            </a:p>
          </p:txBody>
        </p:sp>
        <p:sp>
          <p:nvSpPr>
            <p:cNvPr id="11" name="任意多边形: 形状 10"/>
            <p:cNvSpPr/>
            <p:nvPr/>
          </p:nvSpPr>
          <p:spPr>
            <a:xfrm>
              <a:off x="4756826" y="3330933"/>
              <a:ext cx="2384792" cy="576000"/>
            </a:xfrm>
            <a:custGeom>
              <a:avLst/>
              <a:gdLst>
                <a:gd name="connsiteX0" fmla="*/ 0 w 2384792"/>
                <a:gd name="connsiteY0" fmla="*/ 0 h 576000"/>
                <a:gd name="connsiteX1" fmla="*/ 2384792 w 2384792"/>
                <a:gd name="connsiteY1" fmla="*/ 0 h 576000"/>
                <a:gd name="connsiteX2" fmla="*/ 2384792 w 2384792"/>
                <a:gd name="connsiteY2" fmla="*/ 576000 h 576000"/>
                <a:gd name="connsiteX3" fmla="*/ 0 w 2384792"/>
                <a:gd name="connsiteY3" fmla="*/ 576000 h 576000"/>
                <a:gd name="connsiteX4" fmla="*/ 0 w 2384792"/>
                <a:gd name="connsiteY4" fmla="*/ 0 h 5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792" h="576000">
                  <a:moveTo>
                    <a:pt x="0" y="0"/>
                  </a:moveTo>
                  <a:lnTo>
                    <a:pt x="2384792" y="0"/>
                  </a:lnTo>
                  <a:lnTo>
                    <a:pt x="2384792" y="576000"/>
                  </a:lnTo>
                  <a:lnTo>
                    <a:pt x="0" y="5760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不同的固定大小</a:t>
              </a:r>
              <a:endParaRPr lang="zh-CN" altLang="en-US" sz="2000" kern="1200" dirty="0"/>
            </a:p>
          </p:txBody>
        </p:sp>
        <p:sp>
          <p:nvSpPr>
            <p:cNvPr id="12" name="任意多边形: 形状 11"/>
            <p:cNvSpPr/>
            <p:nvPr/>
          </p:nvSpPr>
          <p:spPr>
            <a:xfrm>
              <a:off x="4754381" y="3906933"/>
              <a:ext cx="2384792" cy="787663"/>
            </a:xfrm>
            <a:custGeom>
              <a:avLst/>
              <a:gdLst>
                <a:gd name="connsiteX0" fmla="*/ 0 w 2384792"/>
                <a:gd name="connsiteY0" fmla="*/ 0 h 2189432"/>
                <a:gd name="connsiteX1" fmla="*/ 2384792 w 2384792"/>
                <a:gd name="connsiteY1" fmla="*/ 0 h 2189432"/>
                <a:gd name="connsiteX2" fmla="*/ 2384792 w 2384792"/>
                <a:gd name="connsiteY2" fmla="*/ 2189432 h 2189432"/>
                <a:gd name="connsiteX3" fmla="*/ 0 w 2384792"/>
                <a:gd name="connsiteY3" fmla="*/ 2189432 h 2189432"/>
                <a:gd name="connsiteX4" fmla="*/ 0 w 2384792"/>
                <a:gd name="connsiteY4" fmla="*/ 0 h 218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792" h="2189432">
                  <a:moveTo>
                    <a:pt x="0" y="0"/>
                  </a:moveTo>
                  <a:lnTo>
                    <a:pt x="2384792" y="0"/>
                  </a:lnTo>
                  <a:lnTo>
                    <a:pt x="2384792" y="2189432"/>
                  </a:lnTo>
                  <a:lnTo>
                    <a:pt x="0" y="21894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分配和释放比较高效</a:t>
              </a:r>
              <a:endParaRPr lang="zh-CN" altLang="en-US" sz="2000" kern="1200" dirty="0"/>
            </a:p>
          </p:txBody>
        </p:sp>
      </p:grpSp>
      <p:sp>
        <p:nvSpPr>
          <p:cNvPr id="16" name="内容占位符 7"/>
          <p:cNvSpPr txBox="1"/>
          <p:nvPr/>
        </p:nvSpPr>
        <p:spPr>
          <a:xfrm>
            <a:off x="391193" y="5783583"/>
            <a:ext cx="7927347" cy="584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anose="020B0604020202020204" pitchFamily="34" charset="0"/>
              <a:buChar char="▪"/>
              <a:defRPr lang="zh-CN" sz="32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1pPr>
            <a:lvl2pPr marL="457200" indent="-182880" algn="l" defTabSz="914400" rtl="0" eaLnBrk="1" latinLnBrk="0" hangingPunct="1">
              <a:lnSpc>
                <a:spcPct val="90000"/>
              </a:lnSpc>
              <a:spcBef>
                <a:spcPts val="1200"/>
              </a:spcBef>
              <a:buClr>
                <a:schemeClr val="accent1"/>
              </a:buClr>
              <a:buSzPct val="100000"/>
              <a:buFont typeface="Arial" panose="020B0604020202020204" pitchFamily="34" charset="0"/>
              <a:buChar char="▪"/>
              <a:defRPr lang="zh-CN" sz="28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2pPr>
            <a:lvl3pPr marL="685800" indent="-179705"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20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3pPr>
            <a:lvl4pPr marL="914400" indent="-182880"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14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4pPr>
            <a:lvl5pPr marL="11430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5pPr>
            <a:lvl6pPr marL="13716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8pPr>
            <a:lvl9pPr marL="20574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9pPr>
          </a:lstStyle>
          <a:p>
            <a:pPr fontAlgn="auto">
              <a:spcAft>
                <a:spcPts val="0"/>
              </a:spcAft>
            </a:pPr>
            <a:r>
              <a:rPr kumimoji="0" lang="zh-CN" altLang="en-US" b="0" dirty="0"/>
              <a:t>固定大小的问题：造成一定空间的浪费</a:t>
            </a:r>
            <a:endParaRPr kumimoji="0" lang="zh-CN" altLang="en-US" b="0" dirty="0"/>
          </a:p>
        </p:txBody>
      </p:sp>
      <p:sp>
        <p:nvSpPr>
          <p:cNvPr id="18" name="椭圆 17"/>
          <p:cNvSpPr/>
          <p:nvPr/>
        </p:nvSpPr>
        <p:spPr>
          <a:xfrm>
            <a:off x="4169289" y="200055"/>
            <a:ext cx="3414611" cy="3136966"/>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zh-CN" altLang="en-US" sz="3200" dirty="0">
                <a:solidFill>
                  <a:srgbClr val="0070C0"/>
                </a:solidFill>
              </a:rPr>
              <a:t>实际使用</a:t>
            </a:r>
            <a:endParaRPr lang="zh-CN" altLang="en-US" sz="3200" dirty="0">
              <a:solidFill>
                <a:srgbClr val="0070C0"/>
              </a:solidFill>
            </a:endParaRPr>
          </a:p>
        </p:txBody>
      </p:sp>
      <p:sp>
        <p:nvSpPr>
          <p:cNvPr id="22" name="文本框 21"/>
          <p:cNvSpPr txBox="1"/>
          <p:nvPr/>
        </p:nvSpPr>
        <p:spPr>
          <a:xfrm>
            <a:off x="200619" y="435371"/>
            <a:ext cx="3892412" cy="584775"/>
          </a:xfrm>
          <a:prstGeom prst="rect">
            <a:avLst/>
          </a:prstGeom>
          <a:noFill/>
        </p:spPr>
        <p:txBody>
          <a:bodyPr wrap="none" rtlCol="0">
            <a:spAutoFit/>
          </a:bodyPr>
          <a:lstStyle/>
          <a:p>
            <a:r>
              <a:rPr lang="zh-CN" altLang="en-US" sz="3200" dirty="0">
                <a:solidFill>
                  <a:srgbClr val="0070C0"/>
                </a:solidFill>
              </a:rPr>
              <a:t>空闲块的组织形式：</a:t>
            </a:r>
            <a:endParaRPr lang="zh-CN" altLang="en-US" sz="3200" dirty="0">
              <a:solidFill>
                <a:srgbClr val="0070C0"/>
              </a:solidFill>
            </a:endParaRPr>
          </a:p>
        </p:txBody>
      </p:sp>
      <p:pic>
        <p:nvPicPr>
          <p:cNvPr id="23" name="图片 22"/>
          <p:cNvPicPr>
            <a:picLocks noChangeAspect="1"/>
          </p:cNvPicPr>
          <p:nvPr/>
        </p:nvPicPr>
        <p:blipFill rotWithShape="1">
          <a:blip r:embed="rId1"/>
          <a:srcRect t="42191"/>
          <a:stretch>
            <a:fillRect/>
          </a:stretch>
        </p:blipFill>
        <p:spPr>
          <a:xfrm>
            <a:off x="531753" y="3440771"/>
            <a:ext cx="7052147" cy="2216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ldLvl="0" animBg="1"/>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711" y="503854"/>
            <a:ext cx="7200900" cy="696873"/>
          </a:xfrm>
        </p:spPr>
        <p:txBody>
          <a:bodyPr/>
          <a:lstStyle/>
          <a:p>
            <a:r>
              <a:rPr lang="zh-CN" altLang="en-US" dirty="0">
                <a:latin typeface="Times New Roman" panose="02020603050405020304" pitchFamily="18" charset="0"/>
              </a:rPr>
              <a:t>影响</a:t>
            </a:r>
            <a:r>
              <a:rPr lang="en-US" altLang="zh-CN" dirty="0">
                <a:latin typeface="Times New Roman" panose="02020603050405020304" pitchFamily="18" charset="0"/>
              </a:rPr>
              <a:t>2</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8" name="内容占位符 7"/>
          <p:cNvSpPr>
            <a:spLocks noGrp="1"/>
          </p:cNvSpPr>
          <p:nvPr>
            <p:ph idx="1"/>
          </p:nvPr>
        </p:nvSpPr>
        <p:spPr>
          <a:xfrm>
            <a:off x="831533" y="1318346"/>
            <a:ext cx="7200900" cy="483827"/>
          </a:xfrm>
        </p:spPr>
        <p:txBody>
          <a:bodyPr>
            <a:normAutofit/>
          </a:bodyPr>
          <a:lstStyle/>
          <a:p>
            <a:pPr lvl="1"/>
            <a:r>
              <a:rPr lang="zh-CN" altLang="en-US" dirty="0">
                <a:sym typeface="Wingdings" panose="05000000000000000000" pitchFamily="2" charset="2"/>
              </a:rPr>
              <a:t>空闲的总空间够，但是找不到合适的空间</a:t>
            </a:r>
            <a:endParaRPr lang="en-US" altLang="zh-CN" dirty="0"/>
          </a:p>
          <a:p>
            <a:pPr lvl="1"/>
            <a:endParaRPr lang="en-US" altLang="zh-CN" dirty="0"/>
          </a:p>
        </p:txBody>
      </p:sp>
      <p:sp>
        <p:nvSpPr>
          <p:cNvPr id="6"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grpSp>
        <p:nvGrpSpPr>
          <p:cNvPr id="3" name="组合 2"/>
          <p:cNvGrpSpPr/>
          <p:nvPr/>
        </p:nvGrpSpPr>
        <p:grpSpPr>
          <a:xfrm>
            <a:off x="928687" y="2388594"/>
            <a:ext cx="7286625" cy="2966671"/>
            <a:chOff x="1127531" y="2118963"/>
            <a:chExt cx="7286625" cy="2966671"/>
          </a:xfrm>
        </p:grpSpPr>
        <p:pic>
          <p:nvPicPr>
            <p:cNvPr id="5" name="图片 4"/>
            <p:cNvPicPr>
              <a:picLocks noChangeAspect="1"/>
            </p:cNvPicPr>
            <p:nvPr/>
          </p:nvPicPr>
          <p:blipFill rotWithShape="1">
            <a:blip r:embed="rId1"/>
            <a:srcRect t="49225"/>
            <a:stretch>
              <a:fillRect/>
            </a:stretch>
          </p:blipFill>
          <p:spPr>
            <a:xfrm>
              <a:off x="1127531" y="2118963"/>
              <a:ext cx="7286625" cy="2659957"/>
            </a:xfrm>
            <a:prstGeom prst="rect">
              <a:avLst/>
            </a:prstGeom>
          </p:spPr>
        </p:pic>
        <p:pic>
          <p:nvPicPr>
            <p:cNvPr id="7" name="图片 6"/>
            <p:cNvPicPr>
              <a:picLocks noChangeAspect="1"/>
            </p:cNvPicPr>
            <p:nvPr/>
          </p:nvPicPr>
          <p:blipFill rotWithShape="1">
            <a:blip r:embed="rId2"/>
            <a:srcRect l="3873" t="81968" r="8568"/>
            <a:stretch>
              <a:fillRect/>
            </a:stretch>
          </p:blipFill>
          <p:spPr>
            <a:xfrm>
              <a:off x="1127531" y="4135826"/>
              <a:ext cx="6691761" cy="94980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8981" y="400110"/>
            <a:ext cx="7200900" cy="696873"/>
          </a:xfrm>
        </p:spPr>
        <p:txBody>
          <a:bodyPr>
            <a:normAutofit/>
          </a:bodyPr>
          <a:lstStyle/>
          <a:p>
            <a:r>
              <a:rPr lang="zh-CN" altLang="en-US" sz="3600" dirty="0">
                <a:latin typeface="Times New Roman" panose="02020603050405020304" pitchFamily="18" charset="0"/>
              </a:rPr>
              <a:t>解决办法</a:t>
            </a:r>
            <a:endParaRPr lang="zh-CN" altLang="en-US" sz="3600" dirty="0">
              <a:latin typeface="Times New Roman" panose="02020603050405020304" pitchFamily="18" charset="0"/>
            </a:endParaRPr>
          </a:p>
        </p:txBody>
      </p:sp>
      <p:sp>
        <p:nvSpPr>
          <p:cNvPr id="8" name="内容占位符 7"/>
          <p:cNvSpPr>
            <a:spLocks noGrp="1"/>
          </p:cNvSpPr>
          <p:nvPr>
            <p:ph idx="1"/>
          </p:nvPr>
        </p:nvSpPr>
        <p:spPr>
          <a:xfrm>
            <a:off x="587673" y="1248901"/>
            <a:ext cx="7385725" cy="1653291"/>
          </a:xfrm>
        </p:spPr>
        <p:txBody>
          <a:bodyPr>
            <a:normAutofit/>
          </a:bodyPr>
          <a:lstStyle/>
          <a:p>
            <a:pPr lvl="1"/>
            <a:r>
              <a:rPr lang="zh-CN" altLang="en-US" dirty="0">
                <a:sym typeface="Wingdings" panose="05000000000000000000" pitchFamily="2" charset="2"/>
              </a:rPr>
              <a:t>内存空间整理：</a:t>
            </a:r>
            <a:endParaRPr lang="en-US" altLang="zh-CN" dirty="0">
              <a:sym typeface="Wingdings" panose="05000000000000000000" pitchFamily="2" charset="2"/>
            </a:endParaRPr>
          </a:p>
          <a:p>
            <a:pPr marL="274320" lvl="1" indent="0">
              <a:buNone/>
            </a:pPr>
            <a:r>
              <a:rPr lang="zh-CN" altLang="en-US" dirty="0">
                <a:sym typeface="Wingdings" panose="05000000000000000000" pitchFamily="2" charset="2"/>
              </a:rPr>
              <a:t>   垃圾回收</a:t>
            </a:r>
            <a:endParaRPr lang="en-US" altLang="zh-CN" dirty="0">
              <a:sym typeface="Wingdings" panose="05000000000000000000" pitchFamily="2" charset="2"/>
            </a:endParaRPr>
          </a:p>
          <a:p>
            <a:pPr marL="274320" lvl="1" indent="0">
              <a:buNone/>
            </a:pPr>
            <a:r>
              <a:rPr lang="zh-CN" altLang="en-US" dirty="0">
                <a:sym typeface="Wingdings" panose="05000000000000000000" pitchFamily="2" charset="2"/>
              </a:rPr>
              <a:t>   空闲块合并</a:t>
            </a:r>
            <a:endParaRPr lang="en-US" altLang="zh-CN" dirty="0"/>
          </a:p>
        </p:txBody>
      </p:sp>
      <p:pic>
        <p:nvPicPr>
          <p:cNvPr id="6" name="图片 5"/>
          <p:cNvPicPr>
            <a:picLocks noChangeAspect="1"/>
          </p:cNvPicPr>
          <p:nvPr/>
        </p:nvPicPr>
        <p:blipFill rotWithShape="1">
          <a:blip r:embed="rId1"/>
          <a:srcRect t="42243"/>
          <a:stretch>
            <a:fillRect/>
          </a:stretch>
        </p:blipFill>
        <p:spPr>
          <a:xfrm>
            <a:off x="1245871" y="3469294"/>
            <a:ext cx="6069330" cy="2444885"/>
          </a:xfrm>
          <a:prstGeom prst="rect">
            <a:avLst/>
          </a:prstGeom>
        </p:spPr>
      </p:pic>
      <p:sp>
        <p:nvSpPr>
          <p:cNvPr id="5"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96355" name="Rectangle 3"/>
          <p:cNvSpPr>
            <a:spLocks noChangeArrowheads="1"/>
          </p:cNvSpPr>
          <p:nvPr/>
        </p:nvSpPr>
        <p:spPr bwMode="auto">
          <a:xfrm>
            <a:off x="279400" y="1073476"/>
            <a:ext cx="8636000" cy="556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ts val="4200"/>
              </a:lnSpc>
              <a:spcBef>
                <a:spcPts val="600"/>
              </a:spcBef>
              <a:buClrTx/>
              <a:buFontTx/>
              <a:buNone/>
            </a:pPr>
            <a:r>
              <a:rPr lang="zh-CN" altLang="en-US" sz="3200" b="0" dirty="0">
                <a:latin typeface="宋体" panose="02010600030101010101" pitchFamily="2" charset="-122"/>
              </a:rPr>
              <a:t>    </a:t>
            </a:r>
            <a:r>
              <a:rPr lang="zh-CN" altLang="en-US" sz="3200" dirty="0">
                <a:latin typeface="宋体" panose="02010600030101010101" pitchFamily="2" charset="-122"/>
              </a:rPr>
              <a:t>名字的声明与名字的绑定均需要有对应的存储空间，而存储空间的对应方式，一个是</a:t>
            </a:r>
            <a:r>
              <a:rPr lang="zh-CN" altLang="en-US" sz="3200" dirty="0">
                <a:solidFill>
                  <a:srgbClr val="66FFFF"/>
                </a:solidFill>
                <a:latin typeface="宋体" panose="02010600030101010101" pitchFamily="2" charset="-122"/>
              </a:rPr>
              <a:t>静态</a:t>
            </a:r>
            <a:r>
              <a:rPr lang="zh-CN" altLang="en-US" sz="3200" dirty="0">
                <a:latin typeface="宋体" panose="02010600030101010101" pitchFamily="2" charset="-122"/>
              </a:rPr>
              <a:t>的，一个是</a:t>
            </a:r>
            <a:r>
              <a:rPr lang="zh-CN" altLang="en-US" sz="3200" dirty="0">
                <a:solidFill>
                  <a:srgbClr val="66FFFF"/>
                </a:solidFill>
                <a:latin typeface="宋体" panose="02010600030101010101" pitchFamily="2" charset="-122"/>
              </a:rPr>
              <a:t>动态</a:t>
            </a:r>
            <a:r>
              <a:rPr lang="zh-CN" altLang="en-US" sz="3200" dirty="0">
                <a:latin typeface="宋体" panose="02010600030101010101" pitchFamily="2" charset="-122"/>
              </a:rPr>
              <a:t>的。</a:t>
            </a:r>
            <a:endParaRPr lang="zh-CN" altLang="en-US" sz="3200" dirty="0">
              <a:latin typeface="宋体" panose="02010600030101010101" pitchFamily="2" charset="-122"/>
            </a:endParaRPr>
          </a:p>
          <a:p>
            <a:pPr algn="just">
              <a:lnSpc>
                <a:spcPts val="4200"/>
              </a:lnSpc>
              <a:spcBef>
                <a:spcPts val="600"/>
              </a:spcBef>
              <a:buClrTx/>
              <a:buFontTx/>
              <a:buNone/>
            </a:pPr>
            <a:r>
              <a:rPr lang="zh-CN" altLang="en-US" sz="3200" dirty="0">
                <a:latin typeface="宋体" panose="02010600030101010101" pitchFamily="2" charset="-122"/>
              </a:rPr>
              <a:t>    </a:t>
            </a:r>
            <a:r>
              <a:rPr lang="zh-CN" altLang="en-US" sz="3200" dirty="0">
                <a:solidFill>
                  <a:srgbClr val="FFFF00"/>
                </a:solidFill>
                <a:latin typeface="宋体" panose="02010600030101010101" pitchFamily="2" charset="-122"/>
              </a:rPr>
              <a:t>声明时关心的是</a:t>
            </a:r>
            <a:r>
              <a:rPr lang="zh-CN" altLang="en-US" sz="3200" dirty="0">
                <a:latin typeface="宋体" panose="02010600030101010101" pitchFamily="2" charset="-122"/>
              </a:rPr>
              <a:t>声明的作用域</a:t>
            </a:r>
            <a:r>
              <a:rPr lang="zh-CN" altLang="en-US" sz="3200" dirty="0">
                <a:solidFill>
                  <a:srgbClr val="FFFF00"/>
                </a:solidFill>
                <a:latin typeface="宋体" panose="02010600030101010101" pitchFamily="2" charset="-122"/>
              </a:rPr>
              <a:t>，即当一个名字被引用时，在不同的作用域中与该名字的不同声明结合；</a:t>
            </a:r>
            <a:endParaRPr lang="zh-CN" altLang="en-US" sz="3200" dirty="0">
              <a:solidFill>
                <a:srgbClr val="FFFF00"/>
              </a:solidFill>
              <a:latin typeface="宋体" panose="02010600030101010101" pitchFamily="2" charset="-122"/>
            </a:endParaRPr>
          </a:p>
          <a:p>
            <a:pPr algn="l">
              <a:lnSpc>
                <a:spcPts val="4200"/>
              </a:lnSpc>
              <a:spcBef>
                <a:spcPts val="600"/>
              </a:spcBef>
              <a:buClrTx/>
              <a:buFontTx/>
              <a:buNone/>
            </a:pPr>
            <a:r>
              <a:rPr lang="zh-CN" altLang="en-US" sz="3200" dirty="0">
                <a:solidFill>
                  <a:srgbClr val="00FFFF"/>
                </a:solidFill>
                <a:latin typeface="宋体" panose="02010600030101010101" pitchFamily="2" charset="-122"/>
              </a:rPr>
              <a:t>    </a:t>
            </a:r>
            <a:r>
              <a:rPr lang="zh-CN" altLang="en-US" sz="3200" dirty="0">
                <a:latin typeface="宋体" panose="02010600030101010101" pitchFamily="2" charset="-122"/>
              </a:rPr>
              <a:t>绑定</a:t>
            </a:r>
            <a:r>
              <a:rPr lang="zh-CN" altLang="en-US" sz="3200" dirty="0">
                <a:solidFill>
                  <a:srgbClr val="00FFFF"/>
                </a:solidFill>
                <a:latin typeface="宋体" panose="02010600030101010101" pitchFamily="2" charset="-122"/>
              </a:rPr>
              <a:t>时关心的是</a:t>
            </a:r>
            <a:r>
              <a:rPr lang="zh-CN" altLang="en-US" sz="3200" dirty="0">
                <a:latin typeface="宋体" panose="02010600030101010101" pitchFamily="2" charset="-122"/>
              </a:rPr>
              <a:t>绑定的生存期</a:t>
            </a:r>
            <a:r>
              <a:rPr lang="zh-CN" altLang="en-US" sz="3200" dirty="0">
                <a:solidFill>
                  <a:srgbClr val="00FFFF"/>
                </a:solidFill>
                <a:latin typeface="宋体" panose="02010600030101010101" pitchFamily="2" charset="-122"/>
              </a:rPr>
              <a:t>，即当一个名字在运行时被实际分配了存储单元，名字与存储单元结合的期间称为</a:t>
            </a:r>
            <a:r>
              <a:rPr lang="zh-CN" altLang="en-US" sz="3200" dirty="0">
                <a:latin typeface="宋体" panose="02010600030101010101" pitchFamily="2" charset="-122"/>
              </a:rPr>
              <a:t>绑定的生存期</a:t>
            </a:r>
            <a:r>
              <a:rPr lang="zh-CN" altLang="en-US" sz="3200" dirty="0">
                <a:solidFill>
                  <a:srgbClr val="00FFFF"/>
                </a:solidFill>
                <a:latin typeface="宋体" panose="02010600030101010101" pitchFamily="2" charset="-122"/>
              </a:rPr>
              <a:t>。显然此生存期应与名字的生存期一致。</a:t>
            </a:r>
            <a:r>
              <a:rPr lang="zh-CN" altLang="en-US" sz="3200" dirty="0">
                <a:solidFill>
                  <a:srgbClr val="CCECFF"/>
                </a:solidFill>
                <a:latin typeface="宋体" panose="02010600030101010101" pitchFamily="2" charset="-122"/>
              </a:rPr>
              <a:t> </a:t>
            </a:r>
            <a:endParaRPr lang="zh-CN" altLang="en-US" sz="3200" dirty="0">
              <a:solidFill>
                <a:srgbClr val="CCECFF"/>
              </a:solidFill>
              <a:latin typeface="宋体" panose="02010600030101010101" pitchFamily="2" charset="-122"/>
            </a:endParaRPr>
          </a:p>
        </p:txBody>
      </p:sp>
      <p:sp>
        <p:nvSpPr>
          <p:cNvPr id="996356" name="Rectangle 4"/>
          <p:cNvSpPr>
            <a:spLocks noChangeArrowheads="1"/>
          </p:cNvSpPr>
          <p:nvPr/>
        </p:nvSpPr>
        <p:spPr bwMode="auto">
          <a:xfrm>
            <a:off x="192088" y="425450"/>
            <a:ext cx="32559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0"/>
              </a:spcBef>
              <a:buClr>
                <a:srgbClr val="00FFFF"/>
              </a:buClr>
              <a:buSzPct val="80000"/>
              <a:buFont typeface="Wingdings" panose="05000000000000000000" pitchFamily="2" charset="2"/>
              <a:buChar char="n"/>
            </a:pPr>
            <a:r>
              <a:rPr lang="zh-CN" altLang="en-US" sz="32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静态与动态</a:t>
            </a:r>
            <a:endParaRPr lang="zh-CN" altLang="en-US" sz="3200">
              <a:solidFill>
                <a:srgbClr val="FFFF00"/>
              </a:solidFill>
              <a:latin typeface="黑体" panose="02010609060101010101" pitchFamily="49" charset="-122"/>
              <a:ea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96355">
                                            <p:txEl>
                                              <p:pRg st="0" end="0"/>
                                            </p:txEl>
                                          </p:spTgt>
                                        </p:tgtEl>
                                        <p:attrNameLst>
                                          <p:attrName>style.visibility</p:attrName>
                                        </p:attrNameLst>
                                      </p:cBhvr>
                                      <p:to>
                                        <p:strVal val="visible"/>
                                      </p:to>
                                    </p:set>
                                    <p:anim calcmode="lin" valueType="num">
                                      <p:cBhvr additive="base">
                                        <p:cTn id="7" dur="500" fill="hold"/>
                                        <p:tgtEl>
                                          <p:spTgt spid="996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6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996355">
                                            <p:txEl>
                                              <p:pRg st="1" end="1"/>
                                            </p:txEl>
                                          </p:spTgt>
                                        </p:tgtEl>
                                        <p:attrNameLst>
                                          <p:attrName>style.visibility</p:attrName>
                                        </p:attrNameLst>
                                      </p:cBhvr>
                                      <p:to>
                                        <p:strVal val="visible"/>
                                      </p:to>
                                    </p:set>
                                    <p:animEffect transition="in" filter="slide(fromLeft)">
                                      <p:cBhvr>
                                        <p:cTn id="13" dur="500"/>
                                        <p:tgtEl>
                                          <p:spTgt spid="99635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996355">
                                            <p:txEl>
                                              <p:pRg st="2" end="2"/>
                                            </p:txEl>
                                          </p:spTgt>
                                        </p:tgtEl>
                                        <p:attrNameLst>
                                          <p:attrName>style.visibility</p:attrName>
                                        </p:attrNameLst>
                                      </p:cBhvr>
                                      <p:to>
                                        <p:strVal val="visible"/>
                                      </p:to>
                                    </p:set>
                                    <p:animEffect transition="in" filter="slide(fromLeft)">
                                      <p:cBhvr>
                                        <p:cTn id="18" dur="500"/>
                                        <p:tgtEl>
                                          <p:spTgt spid="996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5760" y="503854"/>
            <a:ext cx="7200900" cy="696873"/>
          </a:xfrm>
        </p:spPr>
        <p:txBody>
          <a:bodyPr/>
          <a:lstStyle/>
          <a:p>
            <a:r>
              <a:rPr lang="zh-CN" altLang="en-US" dirty="0"/>
              <a:t>手动内存管理的常见问题</a:t>
            </a:r>
            <a:endParaRPr lang="zh-CN" altLang="en-US" dirty="0"/>
          </a:p>
        </p:txBody>
      </p:sp>
      <p:sp>
        <p:nvSpPr>
          <p:cNvPr id="3" name="内容占位符 2"/>
          <p:cNvSpPr>
            <a:spLocks noGrp="1"/>
          </p:cNvSpPr>
          <p:nvPr>
            <p:ph idx="1"/>
          </p:nvPr>
        </p:nvSpPr>
        <p:spPr>
          <a:xfrm>
            <a:off x="971550" y="1442249"/>
            <a:ext cx="7908290" cy="1352560"/>
          </a:xfrm>
        </p:spPr>
        <p:txBody>
          <a:bodyPr/>
          <a:lstStyle/>
          <a:p>
            <a:r>
              <a:rPr lang="zh-CN" altLang="en-US" dirty="0"/>
              <a:t>问题</a:t>
            </a:r>
            <a:r>
              <a:rPr lang="en-US" altLang="zh-CN" dirty="0"/>
              <a:t>1</a:t>
            </a:r>
            <a:r>
              <a:rPr lang="zh-CN" altLang="en-US" dirty="0"/>
              <a:t>：悬空指针（</a:t>
            </a:r>
            <a:r>
              <a:rPr lang="en-US" altLang="zh-CN" dirty="0">
                <a:latin typeface="Times New Roman" panose="02020603050405020304" pitchFamily="18" charset="0"/>
              </a:rPr>
              <a:t>Dangling pointer</a:t>
            </a:r>
            <a:r>
              <a:rPr lang="zh-CN" altLang="en-US" dirty="0"/>
              <a:t>）</a:t>
            </a:r>
            <a:endParaRPr lang="en-US" altLang="zh-CN" dirty="0"/>
          </a:p>
          <a:p>
            <a:pPr lvl="1"/>
            <a:r>
              <a:rPr lang="zh-CN" altLang="en-US" dirty="0"/>
              <a:t>绑定的生命周期长于对象的生命周期</a:t>
            </a:r>
            <a:endParaRPr lang="zh-CN" altLang="en-US" dirty="0"/>
          </a:p>
        </p:txBody>
      </p:sp>
      <p:pic>
        <p:nvPicPr>
          <p:cNvPr id="5" name="图片 4"/>
          <p:cNvPicPr>
            <a:picLocks noChangeAspect="1"/>
          </p:cNvPicPr>
          <p:nvPr/>
        </p:nvPicPr>
        <p:blipFill rotWithShape="1">
          <a:blip r:embed="rId1"/>
          <a:srcRect t="65899" r="18865"/>
          <a:stretch>
            <a:fillRect/>
          </a:stretch>
        </p:blipFill>
        <p:spPr>
          <a:xfrm>
            <a:off x="786725" y="2759934"/>
            <a:ext cx="5904230" cy="1728011"/>
          </a:xfrm>
          <a:prstGeom prst="rect">
            <a:avLst/>
          </a:prstGeom>
        </p:spPr>
      </p:pic>
      <p:sp>
        <p:nvSpPr>
          <p:cNvPr id="6"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7" name="内容占位符 2"/>
          <p:cNvSpPr txBox="1"/>
          <p:nvPr/>
        </p:nvSpPr>
        <p:spPr>
          <a:xfrm>
            <a:off x="470202" y="4907504"/>
            <a:ext cx="6129890" cy="1131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anose="020B0604020202020204" pitchFamily="34" charset="0"/>
              <a:buChar char="▪"/>
              <a:defRPr lang="zh-CN" sz="32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1pPr>
            <a:lvl2pPr marL="457200" indent="-182880" algn="l" defTabSz="914400" rtl="0" eaLnBrk="1" latinLnBrk="0" hangingPunct="1">
              <a:lnSpc>
                <a:spcPct val="90000"/>
              </a:lnSpc>
              <a:spcBef>
                <a:spcPts val="1200"/>
              </a:spcBef>
              <a:buClr>
                <a:schemeClr val="accent1"/>
              </a:buClr>
              <a:buSzPct val="100000"/>
              <a:buFont typeface="Arial" panose="020B0604020202020204" pitchFamily="34" charset="0"/>
              <a:buChar char="▪"/>
              <a:defRPr lang="zh-CN" sz="28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2pPr>
            <a:lvl3pPr marL="685800" indent="-179705"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20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3pPr>
            <a:lvl4pPr marL="914400" indent="-182880"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14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4pPr>
            <a:lvl5pPr marL="11430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5pPr>
            <a:lvl6pPr marL="13716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8pPr>
            <a:lvl9pPr marL="20574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9pPr>
          </a:lstStyle>
          <a:p>
            <a:pPr lvl="1" fontAlgn="auto">
              <a:spcAft>
                <a:spcPts val="0"/>
              </a:spcAft>
            </a:pPr>
            <a:r>
              <a:rPr kumimoji="0" lang="zh-CN" altLang="en-US" b="0" dirty="0"/>
              <a:t>对象释放过早，访问变为非法</a:t>
            </a:r>
            <a:endParaRPr kumimoji="0" lang="zh-CN" altLang="en-US" b="0" dirty="0"/>
          </a:p>
          <a:p>
            <a:pPr lvl="1" fontAlgn="auto">
              <a:spcAft>
                <a:spcPts val="0"/>
              </a:spcAft>
            </a:pPr>
            <a:r>
              <a:rPr kumimoji="0" lang="zh-CN" altLang="en-US" b="0" dirty="0"/>
              <a:t>导致“</a:t>
            </a:r>
            <a:r>
              <a:rPr kumimoji="0" lang="en-US" altLang="zh-CN" b="0" dirty="0"/>
              <a:t>use-after-free</a:t>
            </a:r>
            <a:r>
              <a:rPr kumimoji="0" lang="en-US" altLang="en-US" b="0" dirty="0"/>
              <a:t>”</a:t>
            </a:r>
            <a:r>
              <a:rPr kumimoji="0" lang="zh-CN" altLang="en-US" b="0" dirty="0"/>
              <a:t>的问题</a:t>
            </a:r>
            <a:endParaRPr kumimoji="0" lang="zh-CN" altLang="en-US" b="0" dirty="0"/>
          </a:p>
          <a:p>
            <a:pPr lvl="1" fontAlgn="auto">
              <a:spcAft>
                <a:spcPts val="0"/>
              </a:spcAft>
            </a:pPr>
            <a:endParaRPr kumimoji="0" lang="zh-CN" altLang="en-US" b="0" dirty="0"/>
          </a:p>
        </p:txBody>
      </p:sp>
      <p:sp>
        <p:nvSpPr>
          <p:cNvPr id="4" name="文本框 3"/>
          <p:cNvSpPr txBox="1"/>
          <p:nvPr/>
        </p:nvSpPr>
        <p:spPr>
          <a:xfrm>
            <a:off x="6940062" y="2841702"/>
            <a:ext cx="1939778" cy="3046988"/>
          </a:xfrm>
          <a:prstGeom prst="rect">
            <a:avLst/>
          </a:prstGeom>
          <a:noFill/>
        </p:spPr>
        <p:txBody>
          <a:bodyPr wrap="square" rtlCol="0">
            <a:spAutoFit/>
          </a:bodyPr>
          <a:lstStyle/>
          <a:p>
            <a:r>
              <a:rPr lang="en-US" altLang="zh-CN" sz="2400" dirty="0"/>
              <a:t>int *dangle()</a:t>
            </a:r>
            <a:endParaRPr lang="en-US" altLang="zh-CN" sz="2400" dirty="0"/>
          </a:p>
          <a:p>
            <a:r>
              <a:rPr lang="en-US" altLang="zh-CN" sz="2400" dirty="0"/>
              <a:t>{int </a:t>
            </a:r>
            <a:r>
              <a:rPr lang="en-US" altLang="zh-CN" sz="2400" dirty="0" err="1"/>
              <a:t>i</a:t>
            </a:r>
            <a:r>
              <a:rPr lang="en-US" altLang="zh-CN" sz="2400" dirty="0"/>
              <a:t>=23;</a:t>
            </a:r>
            <a:endParaRPr lang="en-US" altLang="zh-CN" sz="2400" dirty="0"/>
          </a:p>
          <a:p>
            <a:r>
              <a:rPr lang="en-US" altLang="zh-CN" sz="2400" dirty="0"/>
              <a:t>return(&amp;</a:t>
            </a:r>
            <a:r>
              <a:rPr lang="en-US" altLang="zh-CN" sz="2400" dirty="0" err="1"/>
              <a:t>i</a:t>
            </a:r>
            <a:r>
              <a:rPr lang="en-US" altLang="zh-CN" sz="2400" dirty="0"/>
              <a:t>);</a:t>
            </a:r>
            <a:endParaRPr lang="en-US" altLang="zh-CN" sz="2400" dirty="0"/>
          </a:p>
          <a:p>
            <a:r>
              <a:rPr lang="en-US" altLang="zh-CN" sz="2400" dirty="0"/>
              <a:t>}</a:t>
            </a:r>
            <a:endParaRPr lang="zh-CN" altLang="en-US" sz="2400" dirty="0"/>
          </a:p>
          <a:p>
            <a:r>
              <a:rPr lang="en-US" altLang="zh-CN" sz="2400" dirty="0"/>
              <a:t>main()</a:t>
            </a:r>
            <a:endParaRPr lang="en-US" altLang="zh-CN" sz="2400" dirty="0"/>
          </a:p>
          <a:p>
            <a:r>
              <a:rPr lang="en-US" altLang="zh-CN" sz="2400" dirty="0"/>
              <a:t>{int *p;</a:t>
            </a:r>
            <a:endParaRPr lang="en-US" altLang="zh-CN" sz="2400" dirty="0"/>
          </a:p>
          <a:p>
            <a:r>
              <a:rPr lang="en-US" altLang="zh-CN" sz="2400" dirty="0"/>
              <a:t>  p=dangle();</a:t>
            </a:r>
            <a:endParaRPr lang="en-US" altLang="zh-CN" sz="2400" dirty="0"/>
          </a:p>
          <a:p>
            <a:r>
              <a:rPr lang="en-US" altLang="zh-CN" sz="2400" dirty="0"/>
              <a:t>}</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wipe(left)">
                                      <p:cBhvr>
                                        <p:cTn id="3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手动内存管理的常见问题</a:t>
            </a:r>
            <a:endParaRPr lang="zh-CN" altLang="en-US" dirty="0"/>
          </a:p>
        </p:txBody>
      </p:sp>
      <p:sp>
        <p:nvSpPr>
          <p:cNvPr id="3" name="内容占位符 2"/>
          <p:cNvSpPr>
            <a:spLocks noGrp="1"/>
          </p:cNvSpPr>
          <p:nvPr>
            <p:ph idx="1"/>
          </p:nvPr>
        </p:nvSpPr>
        <p:spPr>
          <a:xfrm>
            <a:off x="971550" y="1490887"/>
            <a:ext cx="7908290" cy="1226957"/>
          </a:xfrm>
        </p:spPr>
        <p:txBody>
          <a:bodyPr/>
          <a:lstStyle/>
          <a:p>
            <a:r>
              <a:rPr lang="zh-CN" altLang="en-US" dirty="0"/>
              <a:t>问题</a:t>
            </a:r>
            <a:r>
              <a:rPr lang="en-US" altLang="zh-CN" dirty="0"/>
              <a:t>2</a:t>
            </a:r>
            <a:r>
              <a:rPr lang="zh-CN" altLang="en-US" dirty="0"/>
              <a:t>：内存泄露（</a:t>
            </a:r>
            <a:r>
              <a:rPr lang="en-US" altLang="zh-CN" dirty="0">
                <a:latin typeface="Times New Roman" panose="02020603050405020304" pitchFamily="18" charset="0"/>
              </a:rPr>
              <a:t>Memory leaks</a:t>
            </a:r>
            <a:r>
              <a:rPr lang="zh-CN" altLang="en-US" dirty="0"/>
              <a:t>）</a:t>
            </a:r>
            <a:endParaRPr lang="en-US" altLang="zh-CN" dirty="0"/>
          </a:p>
          <a:p>
            <a:pPr lvl="1"/>
            <a:r>
              <a:rPr lang="zh-CN" altLang="en-US" dirty="0"/>
              <a:t>忘记释放，对象永远存在</a:t>
            </a:r>
            <a:endParaRPr lang="en-US" altLang="zh-CN" dirty="0"/>
          </a:p>
          <a:p>
            <a:pPr marL="274320" lvl="1" indent="0">
              <a:buNone/>
            </a:pPr>
            <a:endParaRPr lang="en-US" altLang="zh-CN" dirty="0"/>
          </a:p>
          <a:p>
            <a:pPr lvl="1"/>
            <a:endParaRPr lang="zh-CN" altLang="en-US" dirty="0"/>
          </a:p>
        </p:txBody>
      </p:sp>
      <p:pic>
        <p:nvPicPr>
          <p:cNvPr id="4" name="图片 3"/>
          <p:cNvPicPr>
            <a:picLocks noChangeAspect="1"/>
          </p:cNvPicPr>
          <p:nvPr/>
        </p:nvPicPr>
        <p:blipFill>
          <a:blip r:embed="rId1"/>
          <a:stretch>
            <a:fillRect/>
          </a:stretch>
        </p:blipFill>
        <p:spPr>
          <a:xfrm>
            <a:off x="1103631" y="2777534"/>
            <a:ext cx="7200900" cy="1910804"/>
          </a:xfrm>
          <a:prstGeom prst="rect">
            <a:avLst/>
          </a:prstGeom>
        </p:spPr>
      </p:pic>
      <p:sp>
        <p:nvSpPr>
          <p:cNvPr id="5"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6" name="内容占位符 2"/>
          <p:cNvSpPr txBox="1"/>
          <p:nvPr/>
        </p:nvSpPr>
        <p:spPr>
          <a:xfrm>
            <a:off x="971550" y="5058383"/>
            <a:ext cx="6989175" cy="1085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SzPct val="100000"/>
              <a:buFont typeface="Arial" panose="020B0604020202020204" pitchFamily="34" charset="0"/>
              <a:buChar char="▪"/>
              <a:defRPr lang="zh-CN" sz="32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1pPr>
            <a:lvl2pPr marL="457200" indent="-182880" algn="l" defTabSz="914400" rtl="0" eaLnBrk="1" latinLnBrk="0" hangingPunct="1">
              <a:lnSpc>
                <a:spcPct val="90000"/>
              </a:lnSpc>
              <a:spcBef>
                <a:spcPts val="1200"/>
              </a:spcBef>
              <a:buClr>
                <a:schemeClr val="accent1"/>
              </a:buClr>
              <a:buSzPct val="100000"/>
              <a:buFont typeface="Arial" panose="020B0604020202020204" pitchFamily="34" charset="0"/>
              <a:buChar char="▪"/>
              <a:defRPr lang="zh-CN" sz="28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2pPr>
            <a:lvl3pPr marL="685800" indent="-179705"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20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3pPr>
            <a:lvl4pPr marL="914400" indent="-182880" algn="l" defTabSz="914400" rtl="0" eaLnBrk="1" latinLnBrk="0" hangingPunct="1">
              <a:lnSpc>
                <a:spcPct val="90000"/>
              </a:lnSpc>
              <a:spcBef>
                <a:spcPts val="800"/>
              </a:spcBef>
              <a:buClr>
                <a:schemeClr val="accent1"/>
              </a:buClr>
              <a:buSzPct val="100000"/>
              <a:buFont typeface="Arial" panose="020B0604020202020204" pitchFamily="34" charset="0"/>
              <a:buChar char="▪"/>
              <a:defRPr lang="zh-CN" sz="14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4pPr>
            <a:lvl5pPr marL="11430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仿宋_GB2312" panose="02010609030101010101" pitchFamily="49" charset="-122"/>
                <a:ea typeface="仿宋_GB2312" panose="02010609030101010101" pitchFamily="49" charset="-122"/>
                <a:cs typeface="Times New Roman" panose="02020603050405020304" pitchFamily="18" charset="0"/>
              </a:defRPr>
            </a:lvl5pPr>
            <a:lvl6pPr marL="13716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8pPr>
            <a:lvl9pPr marL="20574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lang="zh-CN" sz="1400" kern="1200">
                <a:solidFill>
                  <a:schemeClr val="tx1"/>
                </a:solidFill>
                <a:latin typeface="+mn-lt"/>
                <a:ea typeface="+mn-ea"/>
                <a:cs typeface="+mn-cs"/>
              </a:defRPr>
            </a:lvl9pPr>
          </a:lstStyle>
          <a:p>
            <a:pPr lvl="1" fontAlgn="auto">
              <a:spcAft>
                <a:spcPts val="0"/>
              </a:spcAft>
            </a:pPr>
            <a:r>
              <a:rPr kumimoji="0" lang="zh-CN" altLang="en-US" b="0" dirty="0"/>
              <a:t>长时间运行导致内存耗尽</a:t>
            </a:r>
            <a:endParaRPr kumimoji="0" lang="zh-CN" altLang="en-US" b="0" dirty="0"/>
          </a:p>
          <a:p>
            <a:pPr lvl="1" fontAlgn="auto">
              <a:spcAft>
                <a:spcPts val="0"/>
              </a:spcAft>
            </a:pPr>
            <a:r>
              <a:rPr kumimoji="0" lang="zh-CN" altLang="en-US" b="0" dirty="0"/>
              <a:t>进程结束时才会释放</a:t>
            </a:r>
            <a:endParaRPr kumimoji="0" lang="zh-CN" altLang="en-US" b="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left)">
                                      <p:cBhvr>
                                        <p:cTn id="21" dur="500"/>
                                        <p:tgtEl>
                                          <p:spTgt spid="6">
                                            <p:txEl>
                                              <p:pRg st="0" end="0"/>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wipe(left)">
                                      <p:cBhvr>
                                        <p:cTn id="2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292" y="498164"/>
            <a:ext cx="8206153" cy="696873"/>
          </a:xfrm>
        </p:spPr>
        <p:txBody>
          <a:bodyPr>
            <a:normAutofit fontScale="90000"/>
          </a:bodyPr>
          <a:lstStyle/>
          <a:p>
            <a:r>
              <a:rPr lang="zh-CN" altLang="en-US" dirty="0"/>
              <a:t>垃圾回收器</a:t>
            </a:r>
            <a:r>
              <a:rPr lang="en-US" altLang="zh-CN" dirty="0"/>
              <a:t>—</a:t>
            </a:r>
            <a:r>
              <a:rPr lang="zh-CN" altLang="en-US" dirty="0"/>
              <a:t>语言运行时存储管理系统的一部分</a:t>
            </a:r>
            <a:endParaRPr lang="en-US" altLang="zh-CN" dirty="0"/>
          </a:p>
        </p:txBody>
      </p:sp>
      <p:sp>
        <p:nvSpPr>
          <p:cNvPr id="3" name="内容占位符 2"/>
          <p:cNvSpPr>
            <a:spLocks noGrp="1"/>
          </p:cNvSpPr>
          <p:nvPr>
            <p:ph idx="1"/>
          </p:nvPr>
        </p:nvSpPr>
        <p:spPr>
          <a:xfrm>
            <a:off x="971550" y="1607120"/>
            <a:ext cx="7200900" cy="4193310"/>
          </a:xfrm>
        </p:spPr>
        <p:txBody>
          <a:bodyPr/>
          <a:lstStyle/>
          <a:p>
            <a:r>
              <a:rPr lang="zh-CN" altLang="en-US" dirty="0"/>
              <a:t>运行时系统安全时自动回收对象</a:t>
            </a:r>
            <a:endParaRPr lang="en-US" altLang="zh-CN" dirty="0"/>
          </a:p>
          <a:p>
            <a:r>
              <a:rPr lang="zh-CN" altLang="en-US" dirty="0"/>
              <a:t>自动内存管理技术，用户无需关心内存释放</a:t>
            </a:r>
            <a:endParaRPr lang="en-US" altLang="zh-CN" dirty="0"/>
          </a:p>
          <a:p>
            <a:r>
              <a:rPr lang="zh-CN" altLang="en-US" dirty="0"/>
              <a:t>使用垃圾回收的语言</a:t>
            </a:r>
            <a:endParaRPr lang="en-US" altLang="zh-CN" dirty="0"/>
          </a:p>
          <a:p>
            <a:pPr lvl="1"/>
            <a:r>
              <a:rPr lang="zh-CN" altLang="en-US" dirty="0"/>
              <a:t>函数式编程语言：</a:t>
            </a:r>
            <a:r>
              <a:rPr lang="en-US" altLang="zh-CN" dirty="0">
                <a:latin typeface="Times New Roman" panose="02020603050405020304" pitchFamily="18" charset="0"/>
              </a:rPr>
              <a:t>Haskell</a:t>
            </a:r>
            <a:r>
              <a:rPr lang="zh-CN" altLang="en-US" dirty="0">
                <a:latin typeface="Times New Roman" panose="02020603050405020304" pitchFamily="18" charset="0"/>
              </a:rPr>
              <a:t>、</a:t>
            </a:r>
            <a:r>
              <a:rPr lang="en-US" altLang="zh-CN" dirty="0">
                <a:latin typeface="Times New Roman" panose="02020603050405020304" pitchFamily="18" charset="0"/>
              </a:rPr>
              <a:t>ML</a:t>
            </a:r>
            <a:endParaRPr lang="en-US" altLang="zh-CN" dirty="0">
              <a:latin typeface="Times New Roman" panose="02020603050405020304" pitchFamily="18" charset="0"/>
            </a:endParaRPr>
          </a:p>
          <a:p>
            <a:pPr lvl="1"/>
            <a:r>
              <a:rPr lang="zh-CN" altLang="en-US" dirty="0"/>
              <a:t>命令式语言：</a:t>
            </a:r>
            <a:r>
              <a:rPr lang="en-US" altLang="zh-CN" dirty="0">
                <a:latin typeface="Times New Roman" panose="02020603050405020304" pitchFamily="18" charset="0"/>
              </a:rPr>
              <a:t>Python</a:t>
            </a:r>
            <a:r>
              <a:rPr lang="zh-CN" altLang="en-US" dirty="0">
                <a:latin typeface="Times New Roman" panose="02020603050405020304" pitchFamily="18" charset="0"/>
              </a:rPr>
              <a:t>、</a:t>
            </a:r>
            <a:r>
              <a:rPr lang="en-US" altLang="zh-CN" dirty="0">
                <a:latin typeface="Times New Roman" panose="02020603050405020304" pitchFamily="18" charset="0"/>
              </a:rPr>
              <a:t>Ruby</a:t>
            </a:r>
            <a:r>
              <a:rPr lang="zh-CN" altLang="en-US" dirty="0">
                <a:latin typeface="Times New Roman" panose="02020603050405020304" pitchFamily="18" charset="0"/>
              </a:rPr>
              <a:t>、</a:t>
            </a:r>
            <a:r>
              <a:rPr lang="en-US" altLang="zh-CN" dirty="0">
                <a:latin typeface="Times New Roman" panose="02020603050405020304" pitchFamily="18" charset="0"/>
              </a:rPr>
              <a:t>Java</a:t>
            </a:r>
            <a:r>
              <a:rPr lang="zh-CN" altLang="en-US" dirty="0">
                <a:latin typeface="Times New Roman" panose="02020603050405020304" pitchFamily="18" charset="0"/>
              </a:rPr>
              <a:t>、</a:t>
            </a:r>
            <a:r>
              <a:rPr lang="en-US" altLang="zh-CN" dirty="0">
                <a:latin typeface="Times New Roman" panose="02020603050405020304" pitchFamily="18" charset="0"/>
              </a:rPr>
              <a:t>C#</a:t>
            </a:r>
            <a:endParaRPr lang="zh-CN" altLang="en-US" dirty="0"/>
          </a:p>
        </p:txBody>
      </p:sp>
      <p:sp>
        <p:nvSpPr>
          <p:cNvPr id="4" name="Text Box 44" descr="90%"/>
          <p:cNvSpPr txBox="1">
            <a:spLocks noChangeArrowheads="1"/>
          </p:cNvSpPr>
          <p:nvPr/>
        </p:nvSpPr>
        <p:spPr bwMode="auto">
          <a:xfrm>
            <a:off x="0" y="0"/>
            <a:ext cx="9144000" cy="400110"/>
          </a:xfrm>
          <a:prstGeom prst="rect">
            <a:avLst/>
          </a:prstGeom>
          <a:noFill/>
          <a:ln w="38100">
            <a:noFill/>
            <a:miter lim="800000"/>
          </a:ln>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a:spcBef>
                <a:spcPct val="50000"/>
              </a:spcBef>
              <a:buClr>
                <a:srgbClr val="CC99FF"/>
              </a:buClr>
              <a:buSzTx/>
              <a:buFont typeface="Monotype Sorts"/>
              <a:buNone/>
            </a:pPr>
            <a:r>
              <a:rPr lang="en-US" altLang="zh-CN" sz="2000" u="sng" dirty="0">
                <a:solidFill>
                  <a:srgbClr val="A25100"/>
                </a:solidFill>
                <a:latin typeface="Times New Roman" panose="02020603050405020304" pitchFamily="18" charset="0"/>
                <a:ea typeface="华文新魏" panose="02010800040101010101" pitchFamily="2" charset="-122"/>
              </a:rPr>
              <a:t>7.4 </a:t>
            </a:r>
            <a:r>
              <a:rPr lang="zh-CN" altLang="en-US" sz="2000" u="sng" dirty="0">
                <a:solidFill>
                  <a:srgbClr val="A25100"/>
                </a:solidFill>
                <a:latin typeface="Times New Roman" panose="02020603050405020304" pitchFamily="18" charset="0"/>
                <a:ea typeface="华文新魏" panose="02010800040101010101" pitchFamily="2" charset="-122"/>
              </a:rPr>
              <a:t>基于堆的运行时环境的动态存储分配</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21" name="Rectangle 5"/>
          <p:cNvSpPr>
            <a:spLocks noChangeArrowheads="1"/>
          </p:cNvSpPr>
          <p:nvPr/>
        </p:nvSpPr>
        <p:spPr bwMode="auto">
          <a:xfrm>
            <a:off x="571500" y="1504950"/>
            <a:ext cx="81534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989455"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2397125"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280543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32131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36703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275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847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419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buClr>
                <a:srgbClr val="00FFFF"/>
              </a:buClr>
              <a:buSzPct val="145000"/>
              <a:buFont typeface="Wingdings" panose="05000000000000000000" pitchFamily="2" charset="2"/>
              <a:buChar char="§"/>
            </a:pPr>
            <a:r>
              <a:rPr lang="zh-CN" altLang="en-US" sz="3200">
                <a:solidFill>
                  <a:srgbClr val="FFFF00"/>
                </a:solidFill>
                <a:latin typeface="宋体" panose="02010600030101010101" pitchFamily="2" charset="-122"/>
              </a:rPr>
              <a:t>静态：</a:t>
            </a:r>
            <a:r>
              <a:rPr lang="zh-CN" altLang="en-US" sz="3200">
                <a:latin typeface="宋体" panose="02010600030101010101" pitchFamily="2" charset="-122"/>
              </a:rPr>
              <a:t>如果一个名字的性质</a:t>
            </a:r>
            <a:r>
              <a:rPr lang="zh-CN" altLang="en-US" sz="3200">
                <a:solidFill>
                  <a:srgbClr val="FFFF00"/>
                </a:solidFill>
                <a:latin typeface="宋体" panose="02010600030101010101" pitchFamily="2" charset="-122"/>
              </a:rPr>
              <a:t>通过说明语句</a:t>
            </a:r>
            <a:endParaRPr lang="zh-CN" altLang="en-US" sz="3200">
              <a:solidFill>
                <a:srgbClr val="FFFF00"/>
              </a:solidFill>
              <a:latin typeface="宋体" panose="02010600030101010101" pitchFamily="2" charset="-122"/>
            </a:endParaRPr>
          </a:p>
          <a:p>
            <a:pPr eaLnBrk="1" hangingPunct="1">
              <a:spcBef>
                <a:spcPct val="40000"/>
              </a:spcBef>
              <a:buClr>
                <a:srgbClr val="00FFFF"/>
              </a:buClr>
              <a:buSzPct val="145000"/>
              <a:buFont typeface="Wingdings" panose="05000000000000000000" pitchFamily="2" charset="2"/>
              <a:buNone/>
            </a:pPr>
            <a:r>
              <a:rPr lang="zh-CN" altLang="en-US" sz="3200">
                <a:latin typeface="宋体" panose="02010600030101010101" pitchFamily="2" charset="-122"/>
              </a:rPr>
              <a:t>        隐式或显式规则进行了定义，则称</a:t>
            </a:r>
            <a:endParaRPr lang="zh-CN" altLang="en-US" sz="3200">
              <a:latin typeface="宋体" panose="02010600030101010101" pitchFamily="2" charset="-122"/>
            </a:endParaRPr>
          </a:p>
          <a:p>
            <a:pPr eaLnBrk="1" hangingPunct="1">
              <a:spcBef>
                <a:spcPct val="40000"/>
              </a:spcBef>
              <a:buClr>
                <a:srgbClr val="00FFFF"/>
              </a:buClr>
              <a:buSzPct val="145000"/>
              <a:buFont typeface="Wingdings" panose="05000000000000000000" pitchFamily="2" charset="2"/>
              <a:buNone/>
            </a:pPr>
            <a:r>
              <a:rPr lang="zh-CN" altLang="en-US" sz="3200">
                <a:latin typeface="宋体" panose="02010600030101010101" pitchFamily="2" charset="-122"/>
              </a:rPr>
              <a:t>        这种性质是“</a:t>
            </a:r>
            <a:r>
              <a:rPr lang="zh-CN" altLang="en-US" sz="3200">
                <a:solidFill>
                  <a:srgbClr val="66FF33"/>
                </a:solidFill>
                <a:latin typeface="宋体" panose="02010600030101010101" pitchFamily="2" charset="-122"/>
              </a:rPr>
              <a:t>静态</a:t>
            </a:r>
            <a:r>
              <a:rPr lang="zh-CN" altLang="en-US" sz="3200">
                <a:latin typeface="宋体" panose="02010600030101010101" pitchFamily="2" charset="-122"/>
              </a:rPr>
              <a:t>”确定的。</a:t>
            </a:r>
            <a:endParaRPr lang="zh-CN" altLang="en-US" sz="3200">
              <a:latin typeface="宋体" panose="02010600030101010101" pitchFamily="2" charset="-122"/>
            </a:endParaRPr>
          </a:p>
        </p:txBody>
      </p:sp>
      <p:sp>
        <p:nvSpPr>
          <p:cNvPr id="956422" name="Text Box 6"/>
          <p:cNvSpPr txBox="1">
            <a:spLocks noChangeArrowheads="1"/>
          </p:cNvSpPr>
          <p:nvPr/>
        </p:nvSpPr>
        <p:spPr bwMode="auto">
          <a:xfrm>
            <a:off x="571500" y="4019550"/>
            <a:ext cx="8153400" cy="19446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40000"/>
              </a:spcBef>
              <a:buClr>
                <a:srgbClr val="00FFFF"/>
              </a:buClr>
              <a:buSzPct val="145000"/>
              <a:buFont typeface="Wingdings" panose="05000000000000000000" pitchFamily="2" charset="2"/>
              <a:buChar char="§"/>
            </a:pPr>
            <a:r>
              <a:rPr lang="zh-CN" altLang="en-US" sz="3200">
                <a:solidFill>
                  <a:srgbClr val="FFFF00"/>
                </a:solidFill>
                <a:latin typeface="宋体" panose="02010600030101010101" pitchFamily="2" charset="-122"/>
              </a:rPr>
              <a:t>动态：</a:t>
            </a:r>
            <a:r>
              <a:rPr lang="zh-CN" altLang="en-US" sz="3200">
                <a:latin typeface="宋体" panose="02010600030101010101" pitchFamily="2" charset="-122"/>
              </a:rPr>
              <a:t>如果名字的性质只有</a:t>
            </a:r>
            <a:r>
              <a:rPr lang="zh-CN" altLang="en-US" sz="3200">
                <a:solidFill>
                  <a:srgbClr val="FFFF00"/>
                </a:solidFill>
                <a:latin typeface="宋体" panose="02010600030101010101" pitchFamily="2" charset="-122"/>
              </a:rPr>
              <a:t>在程序运行时</a:t>
            </a:r>
            <a:endParaRPr lang="zh-CN" altLang="en-US" sz="3200">
              <a:solidFill>
                <a:srgbClr val="FFFF00"/>
              </a:solidFill>
              <a:latin typeface="宋体" panose="02010600030101010101" pitchFamily="2" charset="-122"/>
            </a:endParaRPr>
          </a:p>
          <a:p>
            <a:pPr algn="l" eaLnBrk="1" hangingPunct="1">
              <a:spcBef>
                <a:spcPct val="40000"/>
              </a:spcBef>
              <a:buClr>
                <a:srgbClr val="00FFFF"/>
              </a:buClr>
              <a:buSzPct val="145000"/>
              <a:buFont typeface="Wingdings" panose="05000000000000000000" pitchFamily="2" charset="2"/>
              <a:buNone/>
            </a:pPr>
            <a:r>
              <a:rPr lang="zh-CN" altLang="en-US" sz="3200">
                <a:latin typeface="宋体" panose="02010600030101010101" pitchFamily="2" charset="-122"/>
              </a:rPr>
              <a:t>       才能知道，则称这种性质为“</a:t>
            </a:r>
            <a:r>
              <a:rPr lang="zh-CN" altLang="en-US" sz="3200">
                <a:solidFill>
                  <a:srgbClr val="66FF33"/>
                </a:solidFill>
                <a:latin typeface="宋体" panose="02010600030101010101" pitchFamily="2" charset="-122"/>
              </a:rPr>
              <a:t>动态</a:t>
            </a:r>
            <a:r>
              <a:rPr lang="zh-CN" altLang="en-US" sz="3200">
                <a:latin typeface="宋体" panose="02010600030101010101" pitchFamily="2" charset="-122"/>
              </a:rPr>
              <a:t>”</a:t>
            </a:r>
            <a:endParaRPr lang="zh-CN" altLang="en-US" sz="3200">
              <a:latin typeface="宋体" panose="02010600030101010101" pitchFamily="2" charset="-122"/>
            </a:endParaRPr>
          </a:p>
          <a:p>
            <a:pPr algn="l" eaLnBrk="1" hangingPunct="1">
              <a:spcBef>
                <a:spcPct val="40000"/>
              </a:spcBef>
              <a:buClr>
                <a:srgbClr val="00FFFF"/>
              </a:buClr>
              <a:buSzPct val="145000"/>
              <a:buFont typeface="Wingdings" panose="05000000000000000000" pitchFamily="2" charset="2"/>
              <a:buNone/>
            </a:pPr>
            <a:r>
              <a:rPr lang="zh-CN" altLang="en-US" sz="3200">
                <a:latin typeface="宋体" panose="02010600030101010101" pitchFamily="2" charset="-122"/>
              </a:rPr>
              <a:t>       确定的。</a:t>
            </a:r>
            <a:endParaRPr lang="zh-CN" altLang="en-US" sz="3200">
              <a:latin typeface="宋体" panose="02010600030101010101" pitchFamily="2" charset="-122"/>
            </a:endParaRPr>
          </a:p>
        </p:txBody>
      </p:sp>
      <p:sp>
        <p:nvSpPr>
          <p:cNvPr id="956423" name="Text Box 7"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956424" name="Rectangle 8"/>
          <p:cNvSpPr>
            <a:spLocks noChangeArrowheads="1"/>
          </p:cNvSpPr>
          <p:nvPr/>
        </p:nvSpPr>
        <p:spPr bwMode="auto">
          <a:xfrm>
            <a:off x="192088" y="608013"/>
            <a:ext cx="35607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0"/>
              </a:spcBef>
              <a:buClr>
                <a:srgbClr val="00FFFF"/>
              </a:buClr>
              <a:buSzPct val="80000"/>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静态与动态</a:t>
            </a:r>
            <a:r>
              <a:rPr lang="en-US" altLang="zh-CN" sz="3200">
                <a:solidFill>
                  <a:srgbClr val="FFFF00"/>
                </a:solidFill>
                <a:latin typeface="黑体" panose="02010609060101010101" pitchFamily="49" charset="-122"/>
                <a:ea typeface="黑体" panose="02010609060101010101" pitchFamily="49" charset="-122"/>
              </a:rPr>
              <a:t>(</a:t>
            </a:r>
            <a:r>
              <a:rPr lang="zh-CN" altLang="en-US" sz="3200">
                <a:solidFill>
                  <a:srgbClr val="FFFF00"/>
                </a:solidFill>
                <a:latin typeface="黑体" panose="02010609060101010101" pitchFamily="49" charset="-122"/>
                <a:ea typeface="黑体" panose="02010609060101010101" pitchFamily="49" charset="-122"/>
              </a:rPr>
              <a:t>续</a:t>
            </a:r>
            <a:r>
              <a:rPr lang="en-US" altLang="zh-CN" sz="3200">
                <a:solidFill>
                  <a:srgbClr val="FFFF00"/>
                </a:solidFill>
                <a:latin typeface="黑体" panose="02010609060101010101" pitchFamily="49" charset="-122"/>
                <a:ea typeface="黑体" panose="02010609060101010101" pitchFamily="49" charset="-122"/>
              </a:rPr>
              <a:t>)</a:t>
            </a:r>
            <a:endParaRPr lang="en-US" altLang="zh-CN" sz="3200">
              <a:solidFill>
                <a:srgbClr val="FFFF00"/>
              </a:solidFill>
              <a:latin typeface="黑体" panose="02010609060101010101" pitchFamily="49" charset="-122"/>
              <a:ea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6422"/>
                                        </p:tgtEl>
                                        <p:attrNameLst>
                                          <p:attrName>style.visibility</p:attrName>
                                        </p:attrNameLst>
                                      </p:cBhvr>
                                      <p:to>
                                        <p:strVal val="visible"/>
                                      </p:to>
                                    </p:set>
                                    <p:anim calcmode="lin" valueType="num">
                                      <p:cBhvr additive="base">
                                        <p:cTn id="7" dur="500" fill="hold"/>
                                        <p:tgtEl>
                                          <p:spTgt spid="956422"/>
                                        </p:tgtEl>
                                        <p:attrNameLst>
                                          <p:attrName>ppt_x</p:attrName>
                                        </p:attrNameLst>
                                      </p:cBhvr>
                                      <p:tavLst>
                                        <p:tav tm="0">
                                          <p:val>
                                            <p:strVal val="0-#ppt_w/2"/>
                                          </p:val>
                                        </p:tav>
                                        <p:tav tm="100000">
                                          <p:val>
                                            <p:strVal val="#ppt_x"/>
                                          </p:val>
                                        </p:tav>
                                      </p:tavLst>
                                    </p:anim>
                                    <p:anim calcmode="lin" valueType="num">
                                      <p:cBhvr additive="base">
                                        <p:cTn id="8" dur="500" fill="hold"/>
                                        <p:tgtEl>
                                          <p:spTgt spid="956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sp>
        <p:nvSpPr>
          <p:cNvPr id="1000451" name="Rectangle 3"/>
          <p:cNvSpPr>
            <a:spLocks noChangeArrowheads="1"/>
          </p:cNvSpPr>
          <p:nvPr/>
        </p:nvSpPr>
        <p:spPr bwMode="auto">
          <a:xfrm>
            <a:off x="809625" y="1165225"/>
            <a:ext cx="7467600" cy="30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0"/>
              </a:spcBef>
              <a:buClrTx/>
              <a:buFontTx/>
              <a:buNone/>
            </a:pPr>
            <a:r>
              <a:rPr lang="zh-CN" altLang="en-US" sz="3200">
                <a:solidFill>
                  <a:srgbClr val="00FFFF"/>
                </a:solidFill>
                <a:latin typeface="宋体" panose="02010600030101010101" pitchFamily="2" charset="-122"/>
              </a:rPr>
              <a:t>   </a:t>
            </a:r>
            <a:r>
              <a:rPr lang="zh-CN" altLang="en-US" sz="3200">
                <a:solidFill>
                  <a:srgbClr val="00FFFF"/>
                </a:solidFill>
                <a:latin typeface="黑体" panose="02010609060101010101" pitchFamily="49" charset="-122"/>
                <a:ea typeface="黑体" panose="02010609060101010101" pitchFamily="49" charset="-122"/>
              </a:rPr>
              <a:t>静 态		          动 态</a:t>
            </a:r>
            <a:endParaRPr lang="zh-CN" altLang="en-US" sz="3200">
              <a:solidFill>
                <a:srgbClr val="00FFFF"/>
              </a:solidFill>
              <a:latin typeface="黑体" panose="02010609060101010101" pitchFamily="49" charset="-122"/>
              <a:ea typeface="黑体" panose="02010609060101010101" pitchFamily="49" charset="-122"/>
            </a:endParaRPr>
          </a:p>
          <a:p>
            <a:pPr algn="just">
              <a:lnSpc>
                <a:spcPct val="70000"/>
              </a:lnSpc>
              <a:spcBef>
                <a:spcPct val="0"/>
              </a:spcBef>
              <a:buClrTx/>
              <a:buFontTx/>
              <a:buNone/>
            </a:pPr>
            <a:endParaRPr lang="zh-CN" altLang="en-US" sz="3200">
              <a:latin typeface="宋体" panose="02010600030101010101" pitchFamily="2" charset="-122"/>
            </a:endParaRPr>
          </a:p>
          <a:p>
            <a:pPr algn="just">
              <a:lnSpc>
                <a:spcPct val="75000"/>
              </a:lnSpc>
              <a:buClrTx/>
              <a:buFontTx/>
              <a:buNone/>
            </a:pPr>
            <a:r>
              <a:rPr lang="zh-CN" altLang="en-US" sz="3200">
                <a:latin typeface="宋体" panose="02010600030101010101" pitchFamily="2" charset="-122"/>
              </a:rPr>
              <a:t> </a:t>
            </a:r>
            <a:r>
              <a:rPr lang="zh-CN" altLang="en-US" sz="2800">
                <a:latin typeface="宋体" panose="02010600030101010101" pitchFamily="2" charset="-122"/>
              </a:rPr>
              <a:t>过程的定义			过程的活动</a:t>
            </a:r>
            <a:endParaRPr lang="zh-CN" altLang="en-US" sz="2800">
              <a:latin typeface="宋体" panose="02010600030101010101" pitchFamily="2" charset="-122"/>
            </a:endParaRPr>
          </a:p>
          <a:p>
            <a:pPr algn="just">
              <a:spcBef>
                <a:spcPct val="25000"/>
              </a:spcBef>
              <a:buClrTx/>
              <a:buFontTx/>
              <a:buNone/>
            </a:pPr>
            <a:r>
              <a:rPr lang="zh-CN" altLang="en-US" sz="2800">
                <a:latin typeface="宋体" panose="02010600030101010101" pitchFamily="2" charset="-122"/>
              </a:rPr>
              <a:t> 名字的声明			名字的绑定</a:t>
            </a:r>
            <a:endParaRPr lang="zh-CN" altLang="en-US" sz="2800">
              <a:latin typeface="宋体" panose="02010600030101010101" pitchFamily="2" charset="-122"/>
            </a:endParaRPr>
          </a:p>
          <a:p>
            <a:pPr algn="just">
              <a:spcBef>
                <a:spcPct val="25000"/>
              </a:spcBef>
              <a:buClrTx/>
              <a:buFontTx/>
              <a:buNone/>
            </a:pPr>
            <a:r>
              <a:rPr lang="zh-CN" altLang="en-US" sz="2800">
                <a:latin typeface="宋体" panose="02010600030101010101" pitchFamily="2" charset="-122"/>
              </a:rPr>
              <a:t> 声明的作用域		     绑定的生存期</a:t>
            </a:r>
            <a:endParaRPr lang="zh-CN" altLang="en-US" sz="2800">
              <a:latin typeface="宋体" panose="02010600030101010101" pitchFamily="2" charset="-122"/>
            </a:endParaRPr>
          </a:p>
          <a:p>
            <a:pPr algn="l">
              <a:spcBef>
                <a:spcPct val="25000"/>
              </a:spcBef>
              <a:buClrTx/>
              <a:buFontTx/>
              <a:buNone/>
            </a:pPr>
            <a:r>
              <a:rPr lang="zh-CN" altLang="en-US" sz="2800">
                <a:latin typeface="宋体" panose="02010600030101010101" pitchFamily="2" charset="-122"/>
              </a:rPr>
              <a:t> 符号表			     活动记录</a:t>
            </a:r>
            <a:r>
              <a:rPr lang="zh-CN" altLang="en-US" sz="3200">
                <a:latin typeface="宋体" panose="02010600030101010101" pitchFamily="2" charset="-122"/>
              </a:rPr>
              <a:t> </a:t>
            </a:r>
            <a:endParaRPr lang="zh-CN" altLang="en-US" sz="3200">
              <a:latin typeface="宋体" panose="02010600030101010101" pitchFamily="2" charset="-122"/>
            </a:endParaRPr>
          </a:p>
        </p:txBody>
      </p:sp>
      <p:sp>
        <p:nvSpPr>
          <p:cNvPr id="1000452" name="Rectangle 4"/>
          <p:cNvSpPr>
            <a:spLocks noChangeArrowheads="1"/>
          </p:cNvSpPr>
          <p:nvPr/>
        </p:nvSpPr>
        <p:spPr bwMode="auto">
          <a:xfrm>
            <a:off x="192088" y="465138"/>
            <a:ext cx="356076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0"/>
              </a:spcBef>
              <a:buClr>
                <a:srgbClr val="00FFFF"/>
              </a:buClr>
              <a:buSzPct val="80000"/>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静态与动态</a:t>
            </a:r>
            <a:r>
              <a:rPr lang="en-US" altLang="zh-CN" sz="3200">
                <a:solidFill>
                  <a:srgbClr val="FFFF00"/>
                </a:solidFill>
                <a:latin typeface="黑体" panose="02010609060101010101" pitchFamily="49" charset="-122"/>
                <a:ea typeface="黑体" panose="02010609060101010101" pitchFamily="49" charset="-122"/>
              </a:rPr>
              <a:t>(</a:t>
            </a:r>
            <a:r>
              <a:rPr lang="zh-CN" altLang="en-US" sz="3200">
                <a:solidFill>
                  <a:srgbClr val="FFFF00"/>
                </a:solidFill>
                <a:latin typeface="黑体" panose="02010609060101010101" pitchFamily="49" charset="-122"/>
                <a:ea typeface="黑体" panose="02010609060101010101" pitchFamily="49" charset="-122"/>
              </a:rPr>
              <a:t>续</a:t>
            </a:r>
            <a:r>
              <a:rPr lang="en-US" altLang="zh-CN" sz="3200">
                <a:solidFill>
                  <a:srgbClr val="FFFF00"/>
                </a:solidFill>
                <a:latin typeface="黑体" panose="02010609060101010101" pitchFamily="49" charset="-122"/>
                <a:ea typeface="黑体" panose="02010609060101010101" pitchFamily="49" charset="-122"/>
              </a:rPr>
              <a:t>)</a:t>
            </a:r>
            <a:endParaRPr lang="en-US" altLang="zh-CN" sz="3200">
              <a:solidFill>
                <a:srgbClr val="FFFF00"/>
              </a:solidFill>
              <a:latin typeface="黑体" panose="02010609060101010101" pitchFamily="49" charset="-122"/>
              <a:ea typeface="黑体" panose="02010609060101010101" pitchFamily="49" charset="-122"/>
            </a:endParaRPr>
          </a:p>
        </p:txBody>
      </p:sp>
      <p:sp>
        <p:nvSpPr>
          <p:cNvPr id="1000453" name="Line 5"/>
          <p:cNvSpPr>
            <a:spLocks noChangeShapeType="1"/>
          </p:cNvSpPr>
          <p:nvPr/>
        </p:nvSpPr>
        <p:spPr bwMode="auto">
          <a:xfrm flipV="1">
            <a:off x="730250" y="1874838"/>
            <a:ext cx="7467600" cy="0"/>
          </a:xfrm>
          <a:prstGeom prst="line">
            <a:avLst/>
          </a:prstGeom>
          <a:noFill/>
          <a:ln w="28575">
            <a:solidFill>
              <a:srgbClr val="00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0454" name="Text Box 6"/>
          <p:cNvSpPr txBox="1">
            <a:spLocks noChangeArrowheads="1"/>
          </p:cNvSpPr>
          <p:nvPr/>
        </p:nvSpPr>
        <p:spPr bwMode="auto">
          <a:xfrm>
            <a:off x="456033" y="4516827"/>
            <a:ext cx="8515350" cy="1907061"/>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buClr>
                <a:srgbClr val="00FFFF"/>
              </a:buClr>
              <a:buSzPct val="115000"/>
              <a:buFont typeface="Wingdings" panose="05000000000000000000" pitchFamily="2" charset="2"/>
              <a:buChar char="§"/>
            </a:pPr>
            <a:r>
              <a:rPr lang="zh-CN" altLang="en-US" sz="3200" dirty="0">
                <a:solidFill>
                  <a:srgbClr val="FFFF00"/>
                </a:solidFill>
              </a:rPr>
              <a:t>  </a:t>
            </a:r>
            <a:r>
              <a:rPr lang="zh-CN" altLang="en-US" sz="3200" dirty="0">
                <a:solidFill>
                  <a:srgbClr val="FFFF00"/>
                </a:solidFill>
                <a:ea typeface="黑体" panose="02010609060101010101" pitchFamily="49" charset="-122"/>
              </a:rPr>
              <a:t>运行环境</a:t>
            </a:r>
            <a:endParaRPr lang="zh-CN" altLang="en-US" sz="3200" dirty="0">
              <a:solidFill>
                <a:srgbClr val="FFFF00"/>
              </a:solidFill>
              <a:ea typeface="黑体" panose="02010609060101010101" pitchFamily="49" charset="-122"/>
            </a:endParaRPr>
          </a:p>
          <a:p>
            <a:pPr algn="l">
              <a:lnSpc>
                <a:spcPct val="120000"/>
              </a:lnSpc>
              <a:buClr>
                <a:srgbClr val="FFFF00"/>
              </a:buClr>
              <a:buSzPct val="115000"/>
              <a:buFontTx/>
              <a:buNone/>
            </a:pPr>
            <a:r>
              <a:rPr lang="zh-CN" altLang="en-US" sz="3200" dirty="0">
                <a:solidFill>
                  <a:srgbClr val="FFFF00"/>
                </a:solidFill>
              </a:rPr>
              <a:t>        </a:t>
            </a:r>
            <a:r>
              <a:rPr lang="zh-CN" altLang="en-US" sz="3200" dirty="0"/>
              <a:t>指目标计算机的寄存器及存储器结构，用于管理存储器并保存执行过程所需的信息。</a:t>
            </a:r>
            <a:endParaRPr lang="zh-CN" altLang="en-US" sz="3200" dirty="0">
              <a:solidFill>
                <a:srgbClr val="FFFF00"/>
              </a:solidFill>
            </a:endParaRPr>
          </a:p>
        </p:txBody>
      </p:sp>
      <p:sp>
        <p:nvSpPr>
          <p:cNvPr id="1000455" name="Line 7"/>
          <p:cNvSpPr>
            <a:spLocks noChangeShapeType="1"/>
          </p:cNvSpPr>
          <p:nvPr/>
        </p:nvSpPr>
        <p:spPr bwMode="auto">
          <a:xfrm flipV="1">
            <a:off x="790575" y="4313238"/>
            <a:ext cx="7467600" cy="15875"/>
          </a:xfrm>
          <a:prstGeom prst="line">
            <a:avLst/>
          </a:prstGeom>
          <a:noFill/>
          <a:ln w="38100">
            <a:solidFill>
              <a:srgbClr val="00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0456" name="Line 8"/>
          <p:cNvSpPr>
            <a:spLocks noChangeShapeType="1"/>
          </p:cNvSpPr>
          <p:nvPr/>
        </p:nvSpPr>
        <p:spPr bwMode="auto">
          <a:xfrm flipV="1">
            <a:off x="777875" y="1196975"/>
            <a:ext cx="7419975" cy="0"/>
          </a:xfrm>
          <a:prstGeom prst="line">
            <a:avLst/>
          </a:prstGeom>
          <a:noFill/>
          <a:ln w="28575">
            <a:solidFill>
              <a:srgbClr val="00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00454"/>
                                        </p:tgtEl>
                                        <p:attrNameLst>
                                          <p:attrName>style.visibility</p:attrName>
                                        </p:attrNameLst>
                                      </p:cBhvr>
                                      <p:to>
                                        <p:strVal val="visible"/>
                                      </p:to>
                                    </p:set>
                                    <p:animEffect transition="in" filter="slide(fromLeft)">
                                      <p:cBhvr>
                                        <p:cTn id="7" dur="500"/>
                                        <p:tgtEl>
                                          <p:spTgt spid="1000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Text Box 2" descr="90%"/>
          <p:cNvSpPr txBox="1">
            <a:spLocks noChangeArrowheads="1"/>
          </p:cNvSpPr>
          <p:nvPr/>
        </p:nvSpPr>
        <p:spPr bwMode="auto">
          <a:xfrm>
            <a:off x="0" y="0"/>
            <a:ext cx="9144000" cy="400110"/>
          </a:xfrm>
          <a:prstGeom prst="rect">
            <a:avLst/>
          </a:prstGeom>
          <a:solidFill>
            <a:srgbClr val="FFFF6D"/>
          </a:solidFill>
          <a:ln w="38100">
            <a:solidFill>
              <a:srgbClr val="CCCCFF"/>
            </a:solidFill>
            <a:miter lim="800000"/>
          </a:ln>
          <a:effectLst/>
        </p:spPr>
        <p:txBody>
          <a:bodyPr>
            <a:spAutoFit/>
          </a:bodyPr>
          <a:lstStyle/>
          <a:p>
            <a:pPr>
              <a:spcBef>
                <a:spcPct val="50000"/>
              </a:spcBef>
            </a:pPr>
            <a:r>
              <a:rPr lang="en-US" altLang="zh-CN" sz="2000" dirty="0">
                <a:solidFill>
                  <a:srgbClr val="8C4600"/>
                </a:solidFill>
                <a:ea typeface="华文新魏" panose="02010800040101010101" pitchFamily="2" charset="-122"/>
              </a:rPr>
              <a:t>C</a:t>
            </a:r>
            <a:r>
              <a:rPr lang="en-US" altLang="zh-CN" sz="2000" dirty="0">
                <a:solidFill>
                  <a:srgbClr val="A25100"/>
                </a:solidFill>
                <a:ea typeface="华文新魏" panose="02010800040101010101" pitchFamily="2" charset="-122"/>
              </a:rPr>
              <a:t>h7</a:t>
            </a:r>
            <a:r>
              <a:rPr lang="en-US" altLang="zh-CN" sz="2000" dirty="0">
                <a:solidFill>
                  <a:srgbClr val="A25100"/>
                </a:solidFill>
                <a:latin typeface="华文新魏" panose="02010800040101010101" pitchFamily="2" charset="-122"/>
                <a:ea typeface="华文新魏" panose="02010800040101010101" pitchFamily="2" charset="-122"/>
              </a:rPr>
              <a:t>   </a:t>
            </a:r>
            <a:r>
              <a:rPr lang="zh-CN" altLang="en-US" sz="2000" dirty="0">
                <a:solidFill>
                  <a:srgbClr val="A25100"/>
                </a:solidFill>
                <a:latin typeface="华文新魏" panose="02010800040101010101" pitchFamily="2" charset="-122"/>
                <a:ea typeface="华文新魏" panose="02010800040101010101" pitchFamily="2" charset="-122"/>
              </a:rPr>
              <a:t>运行环境                   </a:t>
            </a:r>
            <a:r>
              <a:rPr lang="en-US" altLang="zh-CN" sz="2000" u="sng" dirty="0">
                <a:solidFill>
                  <a:srgbClr val="A25100"/>
                </a:solidFill>
                <a:ea typeface="华文新魏" panose="02010800040101010101" pitchFamily="2" charset="-122"/>
              </a:rPr>
              <a:t>7</a:t>
            </a:r>
            <a:r>
              <a:rPr lang="zh-CN" altLang="en-US" sz="2000" u="sng" dirty="0">
                <a:solidFill>
                  <a:srgbClr val="A25100"/>
                </a:solidFill>
                <a:ea typeface="华文新魏" panose="02010800040101010101" pitchFamily="2" charset="-122"/>
              </a:rPr>
              <a:t>.1  </a:t>
            </a:r>
            <a:r>
              <a:rPr lang="zh-CN" altLang="en-US" sz="2000" u="sng" dirty="0">
                <a:solidFill>
                  <a:srgbClr val="A25100"/>
                </a:solidFill>
                <a:latin typeface="华文新魏" panose="02010800040101010101" pitchFamily="2" charset="-122"/>
                <a:ea typeface="华文新魏" panose="02010800040101010101" pitchFamily="2" charset="-122"/>
              </a:rPr>
              <a:t>关于程序运行环境与存储组织</a:t>
            </a:r>
            <a:endParaRPr lang="zh-CN" altLang="en-US" sz="2000" u="sng" dirty="0">
              <a:solidFill>
                <a:srgbClr val="A25100"/>
              </a:solidFill>
              <a:latin typeface="华文新魏" panose="02010800040101010101" pitchFamily="2" charset="-122"/>
              <a:ea typeface="华文新魏" panose="02010800040101010101" pitchFamily="2" charset="-122"/>
            </a:endParaRPr>
          </a:p>
        </p:txBody>
      </p:sp>
      <p:grpSp>
        <p:nvGrpSpPr>
          <p:cNvPr id="1002499" name="Group 3"/>
          <p:cNvGrpSpPr/>
          <p:nvPr/>
        </p:nvGrpSpPr>
        <p:grpSpPr bwMode="auto">
          <a:xfrm>
            <a:off x="561260" y="1740184"/>
            <a:ext cx="7258050" cy="1462087"/>
            <a:chOff x="236" y="673"/>
            <a:chExt cx="4572" cy="921"/>
          </a:xfrm>
        </p:grpSpPr>
        <p:sp>
          <p:nvSpPr>
            <p:cNvPr id="1002500" name="Text Box 4"/>
            <p:cNvSpPr txBox="1">
              <a:spLocks noChangeArrowheads="1"/>
            </p:cNvSpPr>
            <p:nvPr/>
          </p:nvSpPr>
          <p:spPr bwMode="auto">
            <a:xfrm>
              <a:off x="3426" y="673"/>
              <a:ext cx="1142" cy="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a:spcBef>
                  <a:spcPct val="0"/>
                </a:spcBef>
                <a:buClrTx/>
                <a:buFontTx/>
                <a:buNone/>
              </a:pPr>
              <a:r>
                <a:rPr kumimoji="0" lang="zh-CN" altLang="en-US">
                  <a:ea typeface="黑体" panose="02010609060101010101" pitchFamily="49" charset="-122"/>
                </a:rPr>
                <a:t>状态</a:t>
              </a:r>
              <a:r>
                <a:rPr kumimoji="0" lang="en-US" altLang="zh-CN">
                  <a:latin typeface="宋体" panose="02010600030101010101" pitchFamily="2" charset="-122"/>
                </a:rPr>
                <a:t>(</a:t>
              </a:r>
              <a:r>
                <a:rPr kumimoji="0" lang="zh-CN" altLang="en-US">
                  <a:ea typeface="黑体" panose="02010609060101010101" pitchFamily="49" charset="-122"/>
                </a:rPr>
                <a:t>赋值</a:t>
              </a:r>
              <a:r>
                <a:rPr kumimoji="0" lang="en-US" altLang="zh-CN">
                  <a:latin typeface="宋体" panose="02010600030101010101" pitchFamily="2" charset="-122"/>
                </a:rPr>
                <a:t>)</a:t>
              </a:r>
              <a:endParaRPr kumimoji="0" lang="en-US" altLang="zh-CN">
                <a:latin typeface="宋体" panose="02010600030101010101" pitchFamily="2" charset="-122"/>
              </a:endParaRPr>
            </a:p>
          </p:txBody>
        </p:sp>
        <p:sp>
          <p:nvSpPr>
            <p:cNvPr id="1002501" name="Arc 5"/>
            <p:cNvSpPr/>
            <p:nvPr/>
          </p:nvSpPr>
          <p:spPr bwMode="auto">
            <a:xfrm>
              <a:off x="3187" y="930"/>
              <a:ext cx="1335" cy="376"/>
            </a:xfrm>
            <a:custGeom>
              <a:avLst/>
              <a:gdLst>
                <a:gd name="G0" fmla="+- 21452 0 0"/>
                <a:gd name="G1" fmla="+- 21600 0 0"/>
                <a:gd name="G2" fmla="+- 21600 0 0"/>
                <a:gd name="T0" fmla="*/ 0 w 43052"/>
                <a:gd name="T1" fmla="*/ 19073 h 21600"/>
                <a:gd name="T2" fmla="*/ 43052 w 43052"/>
                <a:gd name="T3" fmla="*/ 21600 h 21600"/>
                <a:gd name="T4" fmla="*/ 21452 w 43052"/>
                <a:gd name="T5" fmla="*/ 21600 h 21600"/>
              </a:gdLst>
              <a:ahLst/>
              <a:cxnLst>
                <a:cxn ang="0">
                  <a:pos x="T0" y="T1"/>
                </a:cxn>
                <a:cxn ang="0">
                  <a:pos x="T2" y="T3"/>
                </a:cxn>
                <a:cxn ang="0">
                  <a:pos x="T4" y="T5"/>
                </a:cxn>
              </a:cxnLst>
              <a:rect l="0" t="0" r="r" b="b"/>
              <a:pathLst>
                <a:path w="43052" h="21600" fill="none" extrusionOk="0">
                  <a:moveTo>
                    <a:pt x="0" y="19073"/>
                  </a:moveTo>
                  <a:cubicBezTo>
                    <a:pt x="1281" y="8196"/>
                    <a:pt x="10500" y="0"/>
                    <a:pt x="21452" y="0"/>
                  </a:cubicBezTo>
                  <a:cubicBezTo>
                    <a:pt x="33381" y="0"/>
                    <a:pt x="43052" y="9670"/>
                    <a:pt x="43052" y="21600"/>
                  </a:cubicBezTo>
                </a:path>
                <a:path w="43052" h="21600" stroke="0" extrusionOk="0">
                  <a:moveTo>
                    <a:pt x="0" y="19073"/>
                  </a:moveTo>
                  <a:cubicBezTo>
                    <a:pt x="1281" y="8196"/>
                    <a:pt x="10500" y="0"/>
                    <a:pt x="21452" y="0"/>
                  </a:cubicBezTo>
                  <a:cubicBezTo>
                    <a:pt x="33381" y="0"/>
                    <a:pt x="43052" y="9670"/>
                    <a:pt x="43052" y="21600"/>
                  </a:cubicBezTo>
                  <a:lnTo>
                    <a:pt x="21452" y="21600"/>
                  </a:lnTo>
                  <a:close/>
                </a:path>
              </a:pathLst>
            </a:custGeom>
            <a:noFill/>
            <a:ln w="38100">
              <a:solidFill>
                <a:srgbClr val="FFFF00"/>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endParaRPr lang="zh-CN" altLang="en-US"/>
            </a:p>
          </p:txBody>
        </p:sp>
        <p:grpSp>
          <p:nvGrpSpPr>
            <p:cNvPr id="1002502" name="Group 6"/>
            <p:cNvGrpSpPr/>
            <p:nvPr/>
          </p:nvGrpSpPr>
          <p:grpSpPr bwMode="auto">
            <a:xfrm>
              <a:off x="236" y="673"/>
              <a:ext cx="4572" cy="921"/>
              <a:chOff x="236" y="673"/>
              <a:chExt cx="4572" cy="921"/>
            </a:xfrm>
          </p:grpSpPr>
          <p:sp>
            <p:nvSpPr>
              <p:cNvPr id="1002503" name="Text Box 7"/>
              <p:cNvSpPr txBox="1">
                <a:spLocks noChangeArrowheads="1"/>
              </p:cNvSpPr>
              <p:nvPr/>
            </p:nvSpPr>
            <p:spPr bwMode="auto">
              <a:xfrm>
                <a:off x="1415" y="673"/>
                <a:ext cx="1107" cy="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pPr algn="just">
                  <a:spcBef>
                    <a:spcPct val="0"/>
                  </a:spcBef>
                  <a:buClrTx/>
                  <a:buFontTx/>
                  <a:buNone/>
                </a:pPr>
                <a:r>
                  <a:rPr kumimoji="0" lang="zh-CN" altLang="en-US">
                    <a:ea typeface="黑体" panose="02010609060101010101" pitchFamily="49" charset="-122"/>
                  </a:rPr>
                  <a:t>环境</a:t>
                </a:r>
                <a:r>
                  <a:rPr kumimoji="0" lang="en-US" altLang="zh-CN">
                    <a:latin typeface="宋体" panose="02010600030101010101" pitchFamily="2" charset="-122"/>
                  </a:rPr>
                  <a:t>(</a:t>
                </a:r>
                <a:r>
                  <a:rPr kumimoji="0" lang="zh-CN" altLang="en-US">
                    <a:ea typeface="黑体" panose="02010609060101010101" pitchFamily="49" charset="-122"/>
                  </a:rPr>
                  <a:t>绑定</a:t>
                </a:r>
                <a:r>
                  <a:rPr kumimoji="0" lang="en-US" altLang="zh-CN">
                    <a:latin typeface="宋体" panose="02010600030101010101" pitchFamily="2" charset="-122"/>
                  </a:rPr>
                  <a:t>)</a:t>
                </a:r>
                <a:endParaRPr kumimoji="0" lang="en-US" altLang="zh-CN">
                  <a:latin typeface="宋体" panose="02010600030101010101" pitchFamily="2" charset="-122"/>
                </a:endParaRPr>
              </a:p>
            </p:txBody>
          </p:sp>
          <p:sp>
            <p:nvSpPr>
              <p:cNvPr id="1002504" name="Arc 8"/>
              <p:cNvSpPr/>
              <p:nvPr/>
            </p:nvSpPr>
            <p:spPr bwMode="auto">
              <a:xfrm>
                <a:off x="1187" y="930"/>
                <a:ext cx="1335" cy="376"/>
              </a:xfrm>
              <a:custGeom>
                <a:avLst/>
                <a:gdLst>
                  <a:gd name="G0" fmla="+- 21452 0 0"/>
                  <a:gd name="G1" fmla="+- 21600 0 0"/>
                  <a:gd name="G2" fmla="+- 21600 0 0"/>
                  <a:gd name="T0" fmla="*/ 0 w 43052"/>
                  <a:gd name="T1" fmla="*/ 19073 h 21600"/>
                  <a:gd name="T2" fmla="*/ 43052 w 43052"/>
                  <a:gd name="T3" fmla="*/ 21600 h 21600"/>
                  <a:gd name="T4" fmla="*/ 21452 w 43052"/>
                  <a:gd name="T5" fmla="*/ 21600 h 21600"/>
                </a:gdLst>
                <a:ahLst/>
                <a:cxnLst>
                  <a:cxn ang="0">
                    <a:pos x="T0" y="T1"/>
                  </a:cxn>
                  <a:cxn ang="0">
                    <a:pos x="T2" y="T3"/>
                  </a:cxn>
                  <a:cxn ang="0">
                    <a:pos x="T4" y="T5"/>
                  </a:cxn>
                </a:cxnLst>
                <a:rect l="0" t="0" r="r" b="b"/>
                <a:pathLst>
                  <a:path w="43052" h="21600" fill="none" extrusionOk="0">
                    <a:moveTo>
                      <a:pt x="0" y="19073"/>
                    </a:moveTo>
                    <a:cubicBezTo>
                      <a:pt x="1281" y="8196"/>
                      <a:pt x="10500" y="0"/>
                      <a:pt x="21452" y="0"/>
                    </a:cubicBezTo>
                    <a:cubicBezTo>
                      <a:pt x="33381" y="0"/>
                      <a:pt x="43052" y="9670"/>
                      <a:pt x="43052" y="21600"/>
                    </a:cubicBezTo>
                  </a:path>
                  <a:path w="43052" h="21600" stroke="0" extrusionOk="0">
                    <a:moveTo>
                      <a:pt x="0" y="19073"/>
                    </a:moveTo>
                    <a:cubicBezTo>
                      <a:pt x="1281" y="8196"/>
                      <a:pt x="10500" y="0"/>
                      <a:pt x="21452" y="0"/>
                    </a:cubicBezTo>
                    <a:cubicBezTo>
                      <a:pt x="33381" y="0"/>
                      <a:pt x="43052" y="9670"/>
                      <a:pt x="43052" y="21600"/>
                    </a:cubicBezTo>
                    <a:lnTo>
                      <a:pt x="21452" y="21600"/>
                    </a:lnTo>
                    <a:close/>
                  </a:path>
                </a:pathLst>
              </a:custGeom>
              <a:noFill/>
              <a:ln w="38100">
                <a:solidFill>
                  <a:srgbClr val="FFFF00"/>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0" bIns="0"/>
              <a:lstStyle/>
              <a:p>
                <a:endParaRPr lang="zh-CN" altLang="en-US"/>
              </a:p>
            </p:txBody>
          </p:sp>
          <p:sp>
            <p:nvSpPr>
              <p:cNvPr id="1002505" name="Text Box 9"/>
              <p:cNvSpPr txBox="1">
                <a:spLocks noChangeArrowheads="1"/>
              </p:cNvSpPr>
              <p:nvPr/>
            </p:nvSpPr>
            <p:spPr bwMode="auto">
              <a:xfrm>
                <a:off x="236" y="1306"/>
                <a:ext cx="4572" cy="288"/>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latin typeface="宋体" panose="02010600030101010101" pitchFamily="2" charset="-122"/>
                  </a:rPr>
                  <a:t>    名字（标识符）</a:t>
                </a:r>
                <a:r>
                  <a:rPr lang="zh-CN" altLang="en-US"/>
                  <a:t>         </a:t>
                </a:r>
                <a:r>
                  <a:rPr lang="zh-CN" altLang="en-US">
                    <a:latin typeface="宋体" panose="02010600030101010101" pitchFamily="2" charset="-122"/>
                  </a:rPr>
                  <a:t>存储位置</a:t>
                </a:r>
                <a:r>
                  <a:rPr lang="zh-CN" altLang="en-US"/>
                  <a:t>                         </a:t>
                </a:r>
                <a:r>
                  <a:rPr lang="zh-CN" altLang="en-US">
                    <a:latin typeface="宋体" panose="02010600030101010101" pitchFamily="2" charset="-122"/>
                  </a:rPr>
                  <a:t>值</a:t>
                </a:r>
                <a:r>
                  <a:rPr lang="zh-CN" altLang="en-US"/>
                  <a:t> </a:t>
                </a:r>
                <a:endParaRPr lang="zh-CN" altLang="en-US"/>
              </a:p>
            </p:txBody>
          </p:sp>
        </p:grpSp>
      </p:grpSp>
      <p:grpSp>
        <p:nvGrpSpPr>
          <p:cNvPr id="1002506" name="Group 10"/>
          <p:cNvGrpSpPr/>
          <p:nvPr/>
        </p:nvGrpSpPr>
        <p:grpSpPr bwMode="auto">
          <a:xfrm>
            <a:off x="1178798" y="3399121"/>
            <a:ext cx="3686175" cy="830263"/>
            <a:chOff x="615" y="3168"/>
            <a:chExt cx="2322" cy="523"/>
          </a:xfrm>
        </p:grpSpPr>
        <p:sp>
          <p:nvSpPr>
            <p:cNvPr id="1002507" name="AutoShape 11"/>
            <p:cNvSpPr/>
            <p:nvPr/>
          </p:nvSpPr>
          <p:spPr bwMode="auto">
            <a:xfrm rot="16200000">
              <a:off x="1755" y="2469"/>
              <a:ext cx="156" cy="1553"/>
            </a:xfrm>
            <a:prstGeom prst="leftBrace">
              <a:avLst>
                <a:gd name="adj1" fmla="val 82959"/>
                <a:gd name="adj2" fmla="val 50000"/>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2508" name="Text Box 12"/>
            <p:cNvSpPr txBox="1">
              <a:spLocks noChangeArrowheads="1"/>
            </p:cNvSpPr>
            <p:nvPr/>
          </p:nvSpPr>
          <p:spPr bwMode="auto">
            <a:xfrm>
              <a:off x="615" y="3326"/>
              <a:ext cx="2322" cy="3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FF00"/>
                  </a:solidFill>
                </a:rPr>
                <a:t>Compiler/running </a:t>
              </a:r>
              <a:endParaRPr lang="en-US" altLang="zh-CN" sz="3200" dirty="0">
                <a:solidFill>
                  <a:srgbClr val="FFFF00"/>
                </a:solidFill>
              </a:endParaRPr>
            </a:p>
          </p:txBody>
        </p:sp>
      </p:grpSp>
      <p:grpSp>
        <p:nvGrpSpPr>
          <p:cNvPr id="1002509" name="Group 13"/>
          <p:cNvGrpSpPr/>
          <p:nvPr/>
        </p:nvGrpSpPr>
        <p:grpSpPr bwMode="auto">
          <a:xfrm>
            <a:off x="4899898" y="3407059"/>
            <a:ext cx="2465387" cy="835025"/>
            <a:chOff x="1056" y="3184"/>
            <a:chExt cx="1553" cy="526"/>
          </a:xfrm>
        </p:grpSpPr>
        <p:sp>
          <p:nvSpPr>
            <p:cNvPr id="1002510" name="AutoShape 14"/>
            <p:cNvSpPr/>
            <p:nvPr/>
          </p:nvSpPr>
          <p:spPr bwMode="auto">
            <a:xfrm rot="16200000">
              <a:off x="1755" y="2485"/>
              <a:ext cx="156" cy="1553"/>
            </a:xfrm>
            <a:prstGeom prst="leftBrace">
              <a:avLst>
                <a:gd name="adj1" fmla="val 82959"/>
                <a:gd name="adj2" fmla="val 50000"/>
              </a:avLst>
            </a:prstGeom>
            <a:noFill/>
            <a:ln w="38100">
              <a:solidFill>
                <a:srgbClr val="66FFFF"/>
              </a:solidFill>
              <a:round/>
            </a:ln>
            <a:effectLst/>
            <a:extLst>
              <a:ext uri="{909E8E84-426E-40DD-AFC4-6F175D3DCCD1}">
                <a14:hiddenFill xmlns:a14="http://schemas.microsoft.com/office/drawing/2010/main">
                  <a:solidFill>
                    <a:srgbClr val="0000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2511" name="Text Box 15"/>
            <p:cNvSpPr txBox="1">
              <a:spLocks noChangeArrowheads="1"/>
            </p:cNvSpPr>
            <p:nvPr/>
          </p:nvSpPr>
          <p:spPr bwMode="auto">
            <a:xfrm>
              <a:off x="1177" y="3345"/>
              <a:ext cx="1432" cy="36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FF00"/>
                  </a:solidFill>
                </a:rPr>
                <a:t>running</a:t>
              </a:r>
              <a:endParaRPr lang="en-US" altLang="zh-CN" sz="3200">
                <a:solidFill>
                  <a:srgbClr val="FFFF00"/>
                </a:solidFill>
              </a:endParaRPr>
            </a:p>
          </p:txBody>
        </p:sp>
      </p:grpSp>
      <p:sp>
        <p:nvSpPr>
          <p:cNvPr id="1002512" name="Rectangle 16"/>
          <p:cNvSpPr>
            <a:spLocks noGrp="1" noChangeArrowheads="1"/>
          </p:cNvSpPr>
          <p:nvPr>
            <p:ph type="title"/>
          </p:nvPr>
        </p:nvSpPr>
        <p:spPr bwMode="auto">
          <a:xfrm>
            <a:off x="254000" y="509619"/>
            <a:ext cx="8585200" cy="533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buClr>
                <a:srgbClr val="00FFFF"/>
              </a:buClr>
              <a:buSzPct val="80000"/>
              <a:buFont typeface="Wingdings" panose="05000000000000000000" pitchFamily="2" charset="2"/>
              <a:buChar char="n"/>
            </a:pPr>
            <a:r>
              <a:rPr lang="zh-CN" altLang="en-US" dirty="0">
                <a:latin typeface="黑体" panose="02010609060101010101" pitchFamily="49" charset="-122"/>
                <a:ea typeface="黑体" panose="02010609060101010101" pitchFamily="49" charset="-122"/>
              </a:rPr>
              <a:t> </a:t>
            </a:r>
            <a:r>
              <a:rPr lang="zh-CN" altLang="en-US" dirty="0">
                <a:solidFill>
                  <a:srgbClr val="FFFF00"/>
                </a:solidFill>
                <a:latin typeface="黑体" panose="02010609060101010101" pitchFamily="49" charset="-122"/>
                <a:ea typeface="黑体" panose="02010609060101010101" pitchFamily="49" charset="-122"/>
              </a:rPr>
              <a:t>变量与值的两步映射</a:t>
            </a:r>
            <a:endParaRPr lang="zh-CN" altLang="en-US" dirty="0">
              <a:solidFill>
                <a:srgbClr val="FFFF00"/>
              </a:solidFill>
              <a:latin typeface="黑体" panose="02010609060101010101" pitchFamily="49" charset="-122"/>
              <a:ea typeface="黑体" panose="02010609060101010101" pitchFamily="49" charset="-122"/>
            </a:endParaRPr>
          </a:p>
        </p:txBody>
      </p:sp>
      <p:sp>
        <p:nvSpPr>
          <p:cNvPr id="1002513" name="Rectangle 17"/>
          <p:cNvSpPr>
            <a:spLocks noChangeArrowheads="1"/>
          </p:cNvSpPr>
          <p:nvPr/>
        </p:nvSpPr>
        <p:spPr bwMode="auto">
          <a:xfrm>
            <a:off x="799097" y="1172606"/>
            <a:ext cx="21640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800" dirty="0">
                <a:solidFill>
                  <a:srgbClr val="00FFFF"/>
                </a:solidFill>
                <a:latin typeface="华文楷体" panose="02010600040101010101" pitchFamily="2" charset="-122"/>
                <a:ea typeface="黑体" panose="02010609060101010101" pitchFamily="49" charset="-122"/>
              </a:rPr>
              <a:t>变量名的映射</a:t>
            </a:r>
            <a:endParaRPr lang="zh-CN" altLang="en-US" sz="2800" dirty="0">
              <a:solidFill>
                <a:srgbClr val="00FFFF"/>
              </a:solidFill>
              <a:latin typeface="华文楷体" panose="02010600040101010101" pitchFamily="2" charset="-122"/>
              <a:ea typeface="黑体" panose="02010609060101010101" pitchFamily="49" charset="-122"/>
            </a:endParaRPr>
          </a:p>
        </p:txBody>
      </p:sp>
      <p:sp>
        <p:nvSpPr>
          <p:cNvPr id="1002514" name="AutoShape 18"/>
          <p:cNvSpPr>
            <a:spLocks noChangeAspect="1" noChangeArrowheads="1" noTextEdit="1"/>
          </p:cNvSpPr>
          <p:nvPr/>
        </p:nvSpPr>
        <p:spPr bwMode="auto">
          <a:xfrm>
            <a:off x="3041261" y="4628435"/>
            <a:ext cx="259080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002515" name="Group 19"/>
          <p:cNvGrpSpPr/>
          <p:nvPr/>
        </p:nvGrpSpPr>
        <p:grpSpPr bwMode="auto">
          <a:xfrm>
            <a:off x="794948" y="4511959"/>
            <a:ext cx="4740275" cy="1879600"/>
            <a:chOff x="561" y="2587"/>
            <a:chExt cx="2986" cy="1184"/>
          </a:xfrm>
        </p:grpSpPr>
        <p:sp>
          <p:nvSpPr>
            <p:cNvPr id="1002516" name="Rectangle 20"/>
            <p:cNvSpPr>
              <a:spLocks noChangeArrowheads="1"/>
            </p:cNvSpPr>
            <p:nvPr/>
          </p:nvSpPr>
          <p:spPr bwMode="auto">
            <a:xfrm>
              <a:off x="561" y="2587"/>
              <a:ext cx="189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lang="zh-CN" altLang="en-US" sz="2800" dirty="0">
                  <a:solidFill>
                    <a:srgbClr val="00FFFF"/>
                  </a:solidFill>
                  <a:latin typeface="华文楷体" panose="02010600040101010101" pitchFamily="2" charset="-122"/>
                  <a:ea typeface="黑体" panose="02010609060101010101" pitchFamily="49" charset="-122"/>
                </a:rPr>
                <a:t>常量</a:t>
              </a:r>
              <a:r>
                <a:rPr lang="zh-CN" altLang="en-US" sz="2800" dirty="0">
                  <a:solidFill>
                    <a:srgbClr val="00FFFF"/>
                  </a:solidFill>
                  <a:ea typeface="黑体" panose="02010609060101010101" pitchFamily="49" charset="-122"/>
                </a:rPr>
                <a:t>名的映射</a:t>
              </a:r>
              <a:endParaRPr lang="zh-CN" altLang="en-US" sz="2800" dirty="0">
                <a:solidFill>
                  <a:srgbClr val="00FFFF"/>
                </a:solidFill>
                <a:ea typeface="黑体" panose="02010609060101010101" pitchFamily="49" charset="-122"/>
              </a:endParaRPr>
            </a:p>
          </p:txBody>
        </p:sp>
        <p:grpSp>
          <p:nvGrpSpPr>
            <p:cNvPr id="1002517" name="Group 21"/>
            <p:cNvGrpSpPr/>
            <p:nvPr/>
          </p:nvGrpSpPr>
          <p:grpSpPr bwMode="auto">
            <a:xfrm>
              <a:off x="1883" y="2964"/>
              <a:ext cx="1664" cy="807"/>
              <a:chOff x="1883" y="2964"/>
              <a:chExt cx="1664" cy="807"/>
            </a:xfrm>
          </p:grpSpPr>
          <p:sp>
            <p:nvSpPr>
              <p:cNvPr id="1002518" name="Rectangle 22"/>
              <p:cNvSpPr>
                <a:spLocks noChangeArrowheads="1"/>
              </p:cNvSpPr>
              <p:nvPr/>
            </p:nvSpPr>
            <p:spPr bwMode="auto">
              <a:xfrm>
                <a:off x="1883" y="3521"/>
                <a:ext cx="1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a:solidFill>
                      <a:srgbClr val="FFFFFF"/>
                    </a:solidFill>
                    <a:latin typeface="宋体" panose="02010600030101010101" pitchFamily="2" charset="-122"/>
                  </a:rPr>
                  <a:t>名字        右值</a:t>
                </a:r>
                <a:endParaRPr lang="zh-CN" altLang="en-US" sz="2600">
                  <a:solidFill>
                    <a:srgbClr val="FFFFFF"/>
                  </a:solidFill>
                  <a:latin typeface="宋体" panose="02010600030101010101" pitchFamily="2" charset="-122"/>
                </a:endParaRPr>
              </a:p>
            </p:txBody>
          </p:sp>
          <p:sp>
            <p:nvSpPr>
              <p:cNvPr id="1002519" name="Freeform 23"/>
              <p:cNvSpPr/>
              <p:nvPr/>
            </p:nvSpPr>
            <p:spPr bwMode="auto">
              <a:xfrm>
                <a:off x="2153" y="3247"/>
                <a:ext cx="1083" cy="196"/>
              </a:xfrm>
              <a:custGeom>
                <a:avLst/>
                <a:gdLst>
                  <a:gd name="T0" fmla="*/ 0 w 1083"/>
                  <a:gd name="T1" fmla="*/ 181 h 196"/>
                  <a:gd name="T2" fmla="*/ 32 w 1083"/>
                  <a:gd name="T3" fmla="*/ 159 h 196"/>
                  <a:gd name="T4" fmla="*/ 62 w 1083"/>
                  <a:gd name="T5" fmla="*/ 138 h 196"/>
                  <a:gd name="T6" fmla="*/ 94 w 1083"/>
                  <a:gd name="T7" fmla="*/ 119 h 196"/>
                  <a:gd name="T8" fmla="*/ 127 w 1083"/>
                  <a:gd name="T9" fmla="*/ 101 h 196"/>
                  <a:gd name="T10" fmla="*/ 159 w 1083"/>
                  <a:gd name="T11" fmla="*/ 84 h 196"/>
                  <a:gd name="T12" fmla="*/ 193 w 1083"/>
                  <a:gd name="T13" fmla="*/ 69 h 196"/>
                  <a:gd name="T14" fmla="*/ 226 w 1083"/>
                  <a:gd name="T15" fmla="*/ 56 h 196"/>
                  <a:gd name="T16" fmla="*/ 262 w 1083"/>
                  <a:gd name="T17" fmla="*/ 43 h 196"/>
                  <a:gd name="T18" fmla="*/ 295 w 1083"/>
                  <a:gd name="T19" fmla="*/ 34 h 196"/>
                  <a:gd name="T20" fmla="*/ 331 w 1083"/>
                  <a:gd name="T21" fmla="*/ 24 h 196"/>
                  <a:gd name="T22" fmla="*/ 366 w 1083"/>
                  <a:gd name="T23" fmla="*/ 17 h 196"/>
                  <a:gd name="T24" fmla="*/ 402 w 1083"/>
                  <a:gd name="T25" fmla="*/ 11 h 196"/>
                  <a:gd name="T26" fmla="*/ 437 w 1083"/>
                  <a:gd name="T27" fmla="*/ 6 h 196"/>
                  <a:gd name="T28" fmla="*/ 473 w 1083"/>
                  <a:gd name="T29" fmla="*/ 2 h 196"/>
                  <a:gd name="T30" fmla="*/ 508 w 1083"/>
                  <a:gd name="T31" fmla="*/ 0 h 196"/>
                  <a:gd name="T32" fmla="*/ 546 w 1083"/>
                  <a:gd name="T33" fmla="*/ 0 h 196"/>
                  <a:gd name="T34" fmla="*/ 581 w 1083"/>
                  <a:gd name="T35" fmla="*/ 2 h 196"/>
                  <a:gd name="T36" fmla="*/ 616 w 1083"/>
                  <a:gd name="T37" fmla="*/ 4 h 196"/>
                  <a:gd name="T38" fmla="*/ 652 w 1083"/>
                  <a:gd name="T39" fmla="*/ 9 h 196"/>
                  <a:gd name="T40" fmla="*/ 687 w 1083"/>
                  <a:gd name="T41" fmla="*/ 15 h 196"/>
                  <a:gd name="T42" fmla="*/ 723 w 1083"/>
                  <a:gd name="T43" fmla="*/ 21 h 196"/>
                  <a:gd name="T44" fmla="*/ 758 w 1083"/>
                  <a:gd name="T45" fmla="*/ 30 h 196"/>
                  <a:gd name="T46" fmla="*/ 792 w 1083"/>
                  <a:gd name="T47" fmla="*/ 39 h 196"/>
                  <a:gd name="T48" fmla="*/ 827 w 1083"/>
                  <a:gd name="T49" fmla="*/ 50 h 196"/>
                  <a:gd name="T50" fmla="*/ 861 w 1083"/>
                  <a:gd name="T51" fmla="*/ 63 h 196"/>
                  <a:gd name="T52" fmla="*/ 895 w 1083"/>
                  <a:gd name="T53" fmla="*/ 78 h 196"/>
                  <a:gd name="T54" fmla="*/ 928 w 1083"/>
                  <a:gd name="T55" fmla="*/ 93 h 196"/>
                  <a:gd name="T56" fmla="*/ 960 w 1083"/>
                  <a:gd name="T57" fmla="*/ 112 h 196"/>
                  <a:gd name="T58" fmla="*/ 992 w 1083"/>
                  <a:gd name="T59" fmla="*/ 131 h 196"/>
                  <a:gd name="T60" fmla="*/ 1024 w 1083"/>
                  <a:gd name="T61" fmla="*/ 151 h 196"/>
                  <a:gd name="T62" fmla="*/ 1053 w 1083"/>
                  <a:gd name="T63" fmla="*/ 172 h 196"/>
                  <a:gd name="T64" fmla="*/ 1083 w 1083"/>
                  <a:gd name="T65"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3" h="196">
                    <a:moveTo>
                      <a:pt x="0" y="181"/>
                    </a:moveTo>
                    <a:lnTo>
                      <a:pt x="32" y="159"/>
                    </a:lnTo>
                    <a:lnTo>
                      <a:pt x="62" y="138"/>
                    </a:lnTo>
                    <a:lnTo>
                      <a:pt x="94" y="119"/>
                    </a:lnTo>
                    <a:lnTo>
                      <a:pt x="127" y="101"/>
                    </a:lnTo>
                    <a:lnTo>
                      <a:pt x="159" y="84"/>
                    </a:lnTo>
                    <a:lnTo>
                      <a:pt x="193" y="69"/>
                    </a:lnTo>
                    <a:lnTo>
                      <a:pt x="226" y="56"/>
                    </a:lnTo>
                    <a:lnTo>
                      <a:pt x="262" y="43"/>
                    </a:lnTo>
                    <a:lnTo>
                      <a:pt x="295" y="34"/>
                    </a:lnTo>
                    <a:lnTo>
                      <a:pt x="331" y="24"/>
                    </a:lnTo>
                    <a:lnTo>
                      <a:pt x="366" y="17"/>
                    </a:lnTo>
                    <a:lnTo>
                      <a:pt x="402" y="11"/>
                    </a:lnTo>
                    <a:lnTo>
                      <a:pt x="437" y="6"/>
                    </a:lnTo>
                    <a:lnTo>
                      <a:pt x="473" y="2"/>
                    </a:lnTo>
                    <a:lnTo>
                      <a:pt x="508" y="0"/>
                    </a:lnTo>
                    <a:lnTo>
                      <a:pt x="546" y="0"/>
                    </a:lnTo>
                    <a:lnTo>
                      <a:pt x="581" y="2"/>
                    </a:lnTo>
                    <a:lnTo>
                      <a:pt x="616" y="4"/>
                    </a:lnTo>
                    <a:lnTo>
                      <a:pt x="652" y="9"/>
                    </a:lnTo>
                    <a:lnTo>
                      <a:pt x="687" y="15"/>
                    </a:lnTo>
                    <a:lnTo>
                      <a:pt x="723" y="21"/>
                    </a:lnTo>
                    <a:lnTo>
                      <a:pt x="758" y="30"/>
                    </a:lnTo>
                    <a:lnTo>
                      <a:pt x="792" y="39"/>
                    </a:lnTo>
                    <a:lnTo>
                      <a:pt x="827" y="50"/>
                    </a:lnTo>
                    <a:lnTo>
                      <a:pt x="861" y="63"/>
                    </a:lnTo>
                    <a:lnTo>
                      <a:pt x="895" y="78"/>
                    </a:lnTo>
                    <a:lnTo>
                      <a:pt x="928" y="93"/>
                    </a:lnTo>
                    <a:lnTo>
                      <a:pt x="960" y="112"/>
                    </a:lnTo>
                    <a:lnTo>
                      <a:pt x="992" y="131"/>
                    </a:lnTo>
                    <a:lnTo>
                      <a:pt x="1024" y="151"/>
                    </a:lnTo>
                    <a:lnTo>
                      <a:pt x="1053" y="172"/>
                    </a:lnTo>
                    <a:lnTo>
                      <a:pt x="1083" y="196"/>
                    </a:lnTo>
                  </a:path>
                </a:pathLst>
              </a:custGeom>
              <a:noFill/>
              <a:ln w="38100" cmpd="sng">
                <a:solidFill>
                  <a:srgbClr val="FFFF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2520" name="Rectangle 24"/>
              <p:cNvSpPr>
                <a:spLocks noChangeArrowheads="1"/>
              </p:cNvSpPr>
              <p:nvPr/>
            </p:nvSpPr>
            <p:spPr bwMode="auto">
              <a:xfrm>
                <a:off x="2139" y="2964"/>
                <a:ext cx="10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0" lang="zh-CN" altLang="en-US" dirty="0"/>
                  <a:t>环境</a:t>
                </a:r>
                <a:r>
                  <a:rPr kumimoji="0" lang="en-US" altLang="zh-CN" dirty="0">
                    <a:latin typeface="+mn-ea"/>
                    <a:ea typeface="+mn-ea"/>
                  </a:rPr>
                  <a:t>(</a:t>
                </a:r>
                <a:r>
                  <a:rPr kumimoji="0" lang="zh-CN" altLang="en-US" dirty="0"/>
                  <a:t>绑定</a:t>
                </a:r>
                <a:r>
                  <a:rPr kumimoji="0" lang="en-US" altLang="zh-CN" dirty="0">
                    <a:latin typeface="+mn-ea"/>
                    <a:ea typeface="+mn-ea"/>
                  </a:rPr>
                  <a:t>)</a:t>
                </a:r>
                <a:endParaRPr kumimoji="0" lang="en-US" altLang="zh-CN" dirty="0">
                  <a:latin typeface="+mn-ea"/>
                  <a:ea typeface="+mn-ea"/>
                </a:endParaRPr>
              </a:p>
            </p:txBody>
          </p:sp>
        </p:gr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2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02499"/>
                                        </p:tgtEl>
                                        <p:attrNameLst>
                                          <p:attrName>style.visibility</p:attrName>
                                        </p:attrNameLst>
                                      </p:cBhvr>
                                      <p:to>
                                        <p:strVal val="visible"/>
                                      </p:to>
                                    </p:set>
                                    <p:animEffect transition="in" filter="wipe(left)">
                                      <p:cBhvr>
                                        <p:cTn id="11" dur="500"/>
                                        <p:tgtEl>
                                          <p:spTgt spid="100249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1002506"/>
                                        </p:tgtEl>
                                        <p:attrNameLst>
                                          <p:attrName>style.visibility</p:attrName>
                                        </p:attrNameLst>
                                      </p:cBhvr>
                                      <p:to>
                                        <p:strVal val="visible"/>
                                      </p:to>
                                    </p:set>
                                    <p:animEffect transition="in" filter="barn(outVertical)">
                                      <p:cBhvr>
                                        <p:cTn id="16" dur="500"/>
                                        <p:tgtEl>
                                          <p:spTgt spid="1002506"/>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1002509"/>
                                        </p:tgtEl>
                                        <p:attrNameLst>
                                          <p:attrName>style.visibility</p:attrName>
                                        </p:attrNameLst>
                                      </p:cBhvr>
                                      <p:to>
                                        <p:strVal val="visible"/>
                                      </p:to>
                                    </p:set>
                                    <p:anim calcmode="lin" valueType="num">
                                      <p:cBhvr>
                                        <p:cTn id="21" dur="500" fill="hold"/>
                                        <p:tgtEl>
                                          <p:spTgt spid="1002509"/>
                                        </p:tgtEl>
                                        <p:attrNameLst>
                                          <p:attrName>ppt_w</p:attrName>
                                        </p:attrNameLst>
                                      </p:cBhvr>
                                      <p:tavLst>
                                        <p:tav tm="0">
                                          <p:val>
                                            <p:fltVal val="0"/>
                                          </p:val>
                                        </p:tav>
                                        <p:tav tm="100000">
                                          <p:val>
                                            <p:strVal val="#ppt_w"/>
                                          </p:val>
                                        </p:tav>
                                      </p:tavLst>
                                    </p:anim>
                                    <p:anim calcmode="lin" valueType="num">
                                      <p:cBhvr>
                                        <p:cTn id="22" dur="500" fill="hold"/>
                                        <p:tgtEl>
                                          <p:spTgt spid="1002509"/>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002515"/>
                                        </p:tgtEl>
                                        <p:attrNameLst>
                                          <p:attrName>style.visibility</p:attrName>
                                        </p:attrNameLst>
                                      </p:cBhvr>
                                      <p:to>
                                        <p:strVal val="visible"/>
                                      </p:to>
                                    </p:set>
                                    <p:animEffect transition="in" filter="slide(fromLeft)">
                                      <p:cBhvr>
                                        <p:cTn id="27" dur="500"/>
                                        <p:tgtEl>
                                          <p:spTgt spid="100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513" grpId="0"/>
    </p:bldLst>
  </p:timing>
</p:sld>
</file>

<file path=ppt/tags/tag1.xml><?xml version="1.0" encoding="utf-8"?>
<p:tagLst xmlns:p="http://schemas.openxmlformats.org/presentationml/2006/main">
  <p:tag name="KSO_WM_DIAGRAM_VIRTUALLY_FRAME" val="{&quot;height&quot;:273.5637795275591,&quot;left&quot;:25.5,&quot;top&quot;:243.06125984251966,&quot;width&quot;:681}"/>
</p:tagLst>
</file>

<file path=ppt/tags/tag2.xml><?xml version="1.0" encoding="utf-8"?>
<p:tagLst xmlns:p="http://schemas.openxmlformats.org/presentationml/2006/main">
  <p:tag name="KSO_WM_DIAGRAM_VIRTUALLY_FRAME" val="{&quot;height&quot;:273.5637795275591,&quot;left&quot;:25.5,&quot;top&quot;:243.06125984251966,&quot;width&quot;:681}"/>
</p:tagLst>
</file>

<file path=ppt/tags/tag3.xml><?xml version="1.0" encoding="utf-8"?>
<p:tagLst xmlns:p="http://schemas.openxmlformats.org/presentationml/2006/main">
  <p:tag name="KSO_WM_DIAGRAM_VIRTUALLY_FRAME" val="{&quot;height&quot;:273.5637795275591,&quot;left&quot;:25.5,&quot;top&quot;:243.06125984251966,&quot;width&quot;:681}"/>
</p:tagLst>
</file>

<file path=ppt/tags/tag4.xml><?xml version="1.0" encoding="utf-8"?>
<p:tagLst xmlns:p="http://schemas.openxmlformats.org/presentationml/2006/main">
  <p:tag name="KSO_WM_DIAGRAM_VIRTUALLY_FRAME" val="{&quot;height&quot;:273.5637795275591,&quot;left&quot;:25.5,&quot;top&quot;:243.06125984251966,&quot;width&quot;:681}"/>
</p:tagLst>
</file>

<file path=ppt/tags/tag5.xml><?xml version="1.0" encoding="utf-8"?>
<p:tagLst xmlns:p="http://schemas.openxmlformats.org/presentationml/2006/main">
  <p:tag name="KSO_WM_DIAGRAM_VIRTUALLY_FRAME" val="{&quot;height&quot;:273.5637795275591,&quot;left&quot;:25.5,&quot;top&quot;:243.06125984251966,&quot;width&quot;:681}"/>
</p:tagLst>
</file>

<file path=ppt/tags/tag6.xml><?xml version="1.0" encoding="utf-8"?>
<p:tagLst xmlns:p="http://schemas.openxmlformats.org/presentationml/2006/main">
  <p:tag name="BRANCHTO" val="257"/>
  <p:tag name="HOTSPOTTYPE" val="DefinedInNavigator"/>
  <p:tag name="DEFINEDINNAVIGATOR" val="True"/>
  <p:tag name="commondata" val="eyJoZGlkIjoiZDg0YjFkNGRkZTAyNjNkNTY2N2Q3MDk1YmMwMmNmODQifQ=="/>
</p:tagLst>
</file>

<file path=ppt/theme/theme1.xml><?xml version="1.0" encoding="utf-8"?>
<a:theme xmlns:a="http://schemas.openxmlformats.org/drawingml/2006/main" name="个人主页 (标准)">
  <a:themeElements>
    <a:clrScheme name="个人主页 (标准) 3">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def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2">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0</TotalTime>
  <Words>10993</Words>
  <Application>WPS 演示</Application>
  <PresentationFormat>全屏显示(4:3)</PresentationFormat>
  <Paragraphs>1089</Paragraphs>
  <Slides>62</Slides>
  <Notes>54</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62</vt:i4>
      </vt:variant>
    </vt:vector>
  </HeadingPairs>
  <TitlesOfParts>
    <vt:vector size="87" baseType="lpstr">
      <vt:lpstr>Arial</vt:lpstr>
      <vt:lpstr>宋体</vt:lpstr>
      <vt:lpstr>Wingdings</vt:lpstr>
      <vt:lpstr>Monotype Sorts</vt:lpstr>
      <vt:lpstr>Wingdings</vt:lpstr>
      <vt:lpstr>Times New Roman</vt:lpstr>
      <vt:lpstr>楷体_GB2312</vt:lpstr>
      <vt:lpstr>新宋体</vt:lpstr>
      <vt:lpstr>华文楷体</vt:lpstr>
      <vt:lpstr>华文新魏</vt:lpstr>
      <vt:lpstr>华文行楷</vt:lpstr>
      <vt:lpstr>黑体</vt:lpstr>
      <vt:lpstr>Symbol</vt:lpstr>
      <vt:lpstr>微软雅黑</vt:lpstr>
      <vt:lpstr>Arial Unicode MS</vt:lpstr>
      <vt:lpstr>MS Outlook</vt:lpstr>
      <vt:lpstr>幼圆</vt:lpstr>
      <vt:lpstr>Wingdings 3</vt:lpstr>
      <vt:lpstr>Tahoma</vt:lpstr>
      <vt:lpstr>Monotype Sorts</vt:lpstr>
      <vt:lpstr>仿宋_GB2312</vt:lpstr>
      <vt:lpstr>仿宋</vt:lpstr>
      <vt:lpstr>Microsoft YaHei UI</vt:lpstr>
      <vt:lpstr>个人主页 (标准)</vt:lpstr>
      <vt:lpstr>Diamond Grid 16x9</vt:lpstr>
      <vt:lpstr>PowerPoint 演示文稿</vt:lpstr>
      <vt:lpstr>PowerPoint 演示文稿</vt:lpstr>
      <vt:lpstr> 7.1.1  概述</vt:lpstr>
      <vt:lpstr>PowerPoint 演示文稿</vt:lpstr>
      <vt:lpstr>PowerPoint 演示文稿</vt:lpstr>
      <vt:lpstr>PowerPoint 演示文稿</vt:lpstr>
      <vt:lpstr>PowerPoint 演示文稿</vt:lpstr>
      <vt:lpstr>PowerPoint 演示文稿</vt:lpstr>
      <vt:lpstr> 变量与值的两步映射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解决对非局部量的引用：用 Display 表</vt:lpstr>
      <vt:lpstr>PowerPoint 演示文稿</vt:lpstr>
      <vt:lpstr>用Display表的方案</vt:lpstr>
      <vt:lpstr>PowerPoint 演示文稿</vt:lpstr>
      <vt:lpstr>PowerPoint 演示文稿</vt:lpstr>
      <vt:lpstr>PowerPoint 演示文稿</vt:lpstr>
      <vt:lpstr>PowerPoint 演示文稿</vt:lpstr>
      <vt:lpstr>PowerPoint 演示文稿</vt:lpstr>
      <vt:lpstr>堆/Heap</vt:lpstr>
      <vt:lpstr>相关工作</vt:lpstr>
      <vt:lpstr>内存分配</vt:lpstr>
      <vt:lpstr>影响1：要寻找合适空闲块</vt:lpstr>
      <vt:lpstr>PowerPoint 演示文稿</vt:lpstr>
      <vt:lpstr>影响2：</vt:lpstr>
      <vt:lpstr>解决办法</vt:lpstr>
      <vt:lpstr>手动内存管理的常见问题</vt:lpstr>
      <vt:lpstr>手动内存管理的常见问题</vt:lpstr>
      <vt:lpstr>垃圾回收器—语言运行时存储管理系统的一部分</vt:lpstr>
    </vt:vector>
  </TitlesOfParts>
  <Company>计算机科学工程系901教研室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形式语言与自动机理论基础</dc:title>
  <dc:creator>Lida Chen</dc:creator>
  <cp:lastModifiedBy>丁立中</cp:lastModifiedBy>
  <cp:revision>1786</cp:revision>
  <cp:lastPrinted>1995-12-08T18:33:00Z</cp:lastPrinted>
  <dcterms:created xsi:type="dcterms:W3CDTF">2000-02-03T08:31:00Z</dcterms:created>
  <dcterms:modified xsi:type="dcterms:W3CDTF">2024-05-20T06:41:06Z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D:\Cprogram\jianggao\d01</vt:lpwstr>
  </property>
  <property fmtid="{D5CDD505-2E9C-101B-9397-08002B2CF9AE}" pid="22" name="ICV">
    <vt:lpwstr>C5ECF661045A439E9A1F99879A42EE90</vt:lpwstr>
  </property>
  <property fmtid="{D5CDD505-2E9C-101B-9397-08002B2CF9AE}" pid="23" name="KSOProductBuildVer">
    <vt:lpwstr>2052-12.1.0.16729</vt:lpwstr>
  </property>
</Properties>
</file>