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3"/>
    <p:sldMasterId id="2147483673" r:id="rId4"/>
    <p:sldMasterId id="2147483686" r:id="rId5"/>
    <p:sldMasterId id="2147483698" r:id="rId6"/>
    <p:sldMasterId id="2147483710" r:id="rId7"/>
  </p:sldMasterIdLst>
  <p:notesMasterIdLst>
    <p:notesMasterId r:id="rId9"/>
  </p:notesMasterIdLst>
  <p:handoutMasterIdLst>
    <p:handoutMasterId r:id="rId39"/>
  </p:handoutMasterIdLst>
  <p:sldIdLst>
    <p:sldId id="261" r:id="rId8"/>
    <p:sldId id="1232" r:id="rId10"/>
    <p:sldId id="1227" r:id="rId11"/>
    <p:sldId id="1228" r:id="rId12"/>
    <p:sldId id="1229" r:id="rId13"/>
    <p:sldId id="1231" r:id="rId14"/>
    <p:sldId id="1241" r:id="rId15"/>
    <p:sldId id="1233" r:id="rId16"/>
    <p:sldId id="1217" r:id="rId17"/>
    <p:sldId id="1221" r:id="rId18"/>
    <p:sldId id="1222" r:id="rId19"/>
    <p:sldId id="1223" r:id="rId20"/>
    <p:sldId id="1224" r:id="rId21"/>
    <p:sldId id="1234" r:id="rId22"/>
    <p:sldId id="1235" r:id="rId23"/>
    <p:sldId id="1236" r:id="rId24"/>
    <p:sldId id="1237" r:id="rId25"/>
    <p:sldId id="1238" r:id="rId26"/>
    <p:sldId id="1239" r:id="rId27"/>
    <p:sldId id="1240" r:id="rId28"/>
    <p:sldId id="1255" r:id="rId29"/>
    <p:sldId id="1256" r:id="rId30"/>
    <p:sldId id="1257" r:id="rId31"/>
    <p:sldId id="1258" r:id="rId32"/>
    <p:sldId id="1259" r:id="rId33"/>
    <p:sldId id="1260" r:id="rId34"/>
    <p:sldId id="1263" r:id="rId35"/>
    <p:sldId id="1264" r:id="rId36"/>
    <p:sldId id="1261" r:id="rId37"/>
    <p:sldId id="1262" r:id="rId38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31" userDrawn="1">
          <p15:clr>
            <a:srgbClr val="A4A3A4"/>
          </p15:clr>
        </p15:guide>
        <p15:guide id="2" orient="horz" pos="21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hongD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85417" autoAdjust="0"/>
  </p:normalViewPr>
  <p:slideViewPr>
    <p:cSldViewPr snapToGrid="0" showGuides="1">
      <p:cViewPr varScale="1">
        <p:scale>
          <a:sx n="58" d="100"/>
          <a:sy n="58" d="100"/>
        </p:scale>
        <p:origin x="880" y="56"/>
      </p:cViewPr>
      <p:guideLst>
        <p:guide pos="3031"/>
        <p:guide orient="horz" pos="21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843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 w="12700" cap="sq">
            <a:solidFill>
              <a:srgbClr val="000000">
                <a:alpha val="100000"/>
              </a:srgbClr>
            </a:solidFill>
            <a:miter lim="800000"/>
            <a:headEnd w="sm" len="sm"/>
            <a:tailEnd w="sm" len="sm"/>
          </a:ln>
        </p:spPr>
        <p:txBody>
          <a:bodyPr wrap="square" lIns="91440" tIns="45720" rIns="91440" bIns="45720" anchor="t" anchorCtr="0"/>
          <a:p>
            <a:pPr lvl="0" eaLnBrk="1" hangingPunct="1">
              <a:buChar char="•"/>
            </a:pPr>
            <a:r>
              <a:rPr lang="en-US" altLang="zh-CN" dirty="0"/>
              <a:t>NFA -&gt; DFA -&gt;</a:t>
            </a:r>
            <a:r>
              <a:rPr lang="zh-CN" altLang="en-US" dirty="0"/>
              <a:t>最小化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59074" name="幻灯片图像占位符 259073"/>
          <p:cNvSpPr>
            <a:spLocks noRot="1" noTextEdit="1"/>
          </p:cNvSpPr>
          <p:nvPr>
            <p:ph type="sldImg"/>
          </p:nvPr>
        </p:nvSpPr>
        <p:spPr>
          <a:xfrm>
            <a:off x="925513" y="750888"/>
            <a:ext cx="4986337" cy="3740150"/>
          </a:xfrm>
        </p:spPr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>
          <a:xfrm>
            <a:off x="911225" y="4740275"/>
            <a:ext cx="5011738" cy="4487863"/>
          </a:xfrm>
        </p:spPr>
        <p:txBody>
          <a:bodyPr/>
          <a:p>
            <a:pPr lvl="0"/>
            <a:endParaRPr lang="en-GB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67618" name="幻灯片图像占位符 3676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67619" name="文本占位符 3676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b="1" dirty="0"/>
              <a:t>板书 </a:t>
            </a:r>
            <a:r>
              <a:rPr lang="en-US" altLang="zh-CN" b="1" dirty="0" err="1"/>
              <a:t>iiSeS</a:t>
            </a:r>
            <a:r>
              <a:rPr lang="zh-CN" altLang="en-US" b="1" dirty="0"/>
              <a:t>的两种结构</a:t>
            </a:r>
            <a:endParaRPr lang="zh-CN" altLang="en-US" b="1" dirty="0"/>
          </a:p>
          <a:p>
            <a:pPr lvl="0"/>
            <a:endParaRPr lang="zh-CN" altLang="en-US" b="1"/>
          </a:p>
          <a:p>
            <a:pPr lvl="0"/>
            <a:r>
              <a:rPr lang="en-US" altLang="zh-CN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iSeS</a:t>
            </a:r>
            <a:r>
              <a:rPr lang="en-US" altLang="zh-CN">
                <a:sym typeface="Symbol" panose="05050102010706020507" pitchFamily="18" charset="2"/>
              </a:rPr>
              <a:t> </a:t>
            </a:r>
            <a:r>
              <a:rPr lang="en-US" altLang="zh-CN" dirty="0" err="1">
                <a:sym typeface="Symbol" panose="05050102010706020507" pitchFamily="18" charset="2"/>
              </a:rPr>
              <a:t>iSei</a:t>
            </a:r>
            <a:r>
              <a:rPr lang="en-US" altLang="zh-CN">
                <a:sym typeface="Symbol" panose="05050102010706020507" pitchFamily="18" charset="2"/>
              </a:rPr>
              <a:t>  </a:t>
            </a:r>
            <a:r>
              <a:rPr lang="en-US" altLang="zh-CN" dirty="0" err="1">
                <a:sym typeface="Symbol" panose="05050102010706020507" pitchFamily="18" charset="2"/>
              </a:rPr>
              <a:t>iiSei</a:t>
            </a:r>
            <a:r>
              <a:rPr lang="en-US" altLang="zh-CN">
                <a:sym typeface="Symbol" panose="05050102010706020507" pitchFamily="18" charset="2"/>
              </a:rPr>
              <a:t>  </a:t>
            </a:r>
            <a:r>
              <a:rPr lang="en-US" altLang="zh-CN" dirty="0" err="1">
                <a:sym typeface="Symbol" panose="05050102010706020507" pitchFamily="18" charset="2"/>
              </a:rPr>
              <a:t>iiiei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 dirty="0">
                <a:sym typeface="Symbol" panose="05050102010706020507" pitchFamily="18" charset="2"/>
              </a:rPr>
              <a:t>外层匹配</a:t>
            </a:r>
            <a:endParaRPr lang="zh-CN" altLang="en-US" dirty="0">
              <a:sym typeface="Symbol" panose="05050102010706020507" pitchFamily="18" charset="2"/>
            </a:endParaRPr>
          </a:p>
          <a:p>
            <a:pPr lvl="0"/>
            <a:r>
              <a:rPr lang="en-US" altLang="zh-CN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iS</a:t>
            </a:r>
            <a:r>
              <a:rPr lang="en-US" altLang="zh-CN">
                <a:sym typeface="Symbol" panose="05050102010706020507" pitchFamily="18" charset="2"/>
              </a:rPr>
              <a:t> </a:t>
            </a:r>
            <a:r>
              <a:rPr lang="en-US" altLang="zh-CN" dirty="0" err="1">
                <a:sym typeface="Symbol" panose="05050102010706020507" pitchFamily="18" charset="2"/>
              </a:rPr>
              <a:t>iiSeS</a:t>
            </a:r>
            <a:r>
              <a:rPr lang="en-US" altLang="zh-CN">
                <a:sym typeface="Symbol" panose="05050102010706020507" pitchFamily="18" charset="2"/>
              </a:rPr>
              <a:t>  </a:t>
            </a:r>
            <a:r>
              <a:rPr lang="en-US" altLang="zh-CN" dirty="0" err="1">
                <a:sym typeface="Symbol" panose="05050102010706020507" pitchFamily="18" charset="2"/>
              </a:rPr>
              <a:t>iiSei</a:t>
            </a:r>
            <a:r>
              <a:rPr lang="en-US" altLang="zh-CN">
                <a:sym typeface="Symbol" panose="05050102010706020507" pitchFamily="18" charset="2"/>
              </a:rPr>
              <a:t>  </a:t>
            </a:r>
            <a:r>
              <a:rPr lang="en-US" altLang="zh-CN" dirty="0" err="1">
                <a:sym typeface="Symbol" panose="05050102010706020507" pitchFamily="18" charset="2"/>
              </a:rPr>
              <a:t>iiiei</a:t>
            </a: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zh-CN" altLang="en-US" dirty="0">
                <a:sym typeface="Symbol" panose="05050102010706020507" pitchFamily="18" charset="2"/>
              </a:rPr>
              <a:t>内层匹配</a:t>
            </a:r>
            <a:endParaRPr lang="zh-CN" altLang="en-GB" dirty="0">
              <a:sym typeface="Symbol" panose="05050102010706020507" pitchFamily="18" charset="2"/>
            </a:endParaRPr>
          </a:p>
          <a:p>
            <a:pPr lvl="0"/>
            <a:endParaRPr lang="en-GB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382978" name="幻灯片图像占位符 382977"/>
          <p:cNvSpPr>
            <a:spLocks noRot="1" noTextEdit="1"/>
          </p:cNvSpPr>
          <p:nvPr>
            <p:ph type="sldImg"/>
          </p:nvPr>
        </p:nvSpPr>
        <p:spPr>
          <a:xfrm>
            <a:off x="922338" y="749300"/>
            <a:ext cx="4989512" cy="3741738"/>
          </a:xfrm>
        </p:spPr>
      </p:sp>
      <p:sp>
        <p:nvSpPr>
          <p:cNvPr id="382979" name="文本占位符 382978"/>
          <p:cNvSpPr>
            <a:spLocks noGrp="1"/>
          </p:cNvSpPr>
          <p:nvPr>
            <p:ph type="body" idx="1"/>
          </p:nvPr>
        </p:nvSpPr>
        <p:spPr>
          <a:xfrm>
            <a:off x="911225" y="4740275"/>
            <a:ext cx="5011738" cy="4489450"/>
          </a:xfrm>
        </p:spPr>
        <p:txBody>
          <a:bodyPr/>
          <a:p>
            <a:pPr lvl="0"/>
            <a:r>
              <a:rPr lang="zh-CN" altLang="en-US" dirty="0"/>
              <a:t>这里，</a:t>
            </a:r>
            <a:r>
              <a:rPr lang="en-US" altLang="zh-CN"/>
              <a:t>LL</a:t>
            </a:r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dirty="0"/>
              <a:t>）中的第一个</a:t>
            </a:r>
            <a:r>
              <a:rPr lang="en-US" altLang="zh-CN"/>
              <a:t>L</a:t>
            </a:r>
            <a:r>
              <a:rPr lang="zh-CN" altLang="en-US" dirty="0"/>
              <a:t>表示从左到右扫描输入串，第二个</a:t>
            </a:r>
            <a:r>
              <a:rPr lang="en-US" altLang="zh-CN"/>
              <a:t>L</a:t>
            </a:r>
            <a:r>
              <a:rPr lang="zh-CN" altLang="en-US" dirty="0"/>
              <a:t>表示最左推导，</a:t>
            </a:r>
            <a:r>
              <a:rPr lang="en-US" altLang="zh-CN"/>
              <a:t>1</a:t>
            </a:r>
            <a:r>
              <a:rPr lang="zh-CN" altLang="en-US" dirty="0"/>
              <a:t>表示分析时每一步只需向前查看一个符号。</a:t>
            </a:r>
            <a:endParaRPr lang="en-GB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9CA2A6-9776-443D-9E67-8946B3027FBE}" type="slidenum">
              <a:rPr kumimoji="0" lang="zh-CN" altLang="en-US" sz="1200" b="0" i="0" smtClean="0">
                <a:solidFill>
                  <a:schemeClr val="tx1"/>
                </a:solidFill>
              </a:rPr>
            </a:fld>
            <a:endParaRPr kumimoji="0" lang="en-US" altLang="zh-CN" sz="1200" b="0" i="0">
              <a:solidFill>
                <a:schemeClr val="tx1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1E323A-F353-4C18-B241-1056F56366F6}" type="slidenum">
              <a:rPr kumimoji="0" lang="zh-CN" altLang="en-US" sz="1200" b="0" i="0" smtClean="0">
                <a:solidFill>
                  <a:schemeClr val="tx1"/>
                </a:solidFill>
              </a:rPr>
            </a:fld>
            <a:endParaRPr kumimoji="0" lang="en-US" altLang="zh-CN" sz="1200" b="0" i="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3E659B-3E37-4DB9-A0D4-395B3EFDA49F}" type="slidenum">
              <a:rPr kumimoji="0" lang="zh-CN" altLang="en-US" smtClean="0"/>
            </a:fld>
            <a:endParaRPr kumimoji="0"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B42813-B77C-46EE-B1F2-0A3EF7DA8717}" type="slidenum">
              <a:rPr kumimoji="0" lang="zh-CN" altLang="en-US" sz="1200" b="0" i="0" smtClean="0">
                <a:solidFill>
                  <a:schemeClr val="tx1"/>
                </a:solidFill>
              </a:rPr>
            </a:fld>
            <a:endParaRPr kumimoji="0" lang="en-US" altLang="zh-CN" sz="1200" b="0" i="0">
              <a:solidFill>
                <a:schemeClr val="tx1"/>
              </a:solidFill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4104"/>
            <a:ext cx="945587" cy="86886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 userDrawn="1"/>
        </p:nvSpPr>
        <p:spPr>
          <a:xfrm>
            <a:off x="0" y="1"/>
            <a:ext cx="9144000" cy="432870"/>
          </a:xfrm>
          <a:prstGeom prst="rect">
            <a:avLst/>
          </a:prstGeom>
          <a:solidFill>
            <a:srgbClr val="9DBD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5" name="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60" name="直线连接线 106"/>
          <p:cNvCxnSpPr/>
          <p:nvPr userDrawn="1"/>
        </p:nvCxnSpPr>
        <p:spPr bwMode="hidden">
          <a:xfrm>
            <a:off x="154514" y="538885"/>
            <a:ext cx="9141714" cy="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4104"/>
            <a:ext cx="945587" cy="86886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696873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597892"/>
            <a:ext cx="7200900" cy="4193310"/>
          </a:xfrm>
        </p:spPr>
        <p:txBody>
          <a:bodyPr/>
          <a:lstStyle>
            <a:lvl1pPr>
              <a:defRPr sz="32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1pPr>
            <a:lvl2pPr>
              <a:defRPr sz="28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2pPr>
            <a:lvl3pPr>
              <a:defRPr sz="20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692" y="6289679"/>
            <a:ext cx="1129299" cy="22243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374B5B-21A0-4192-BF4C-38187F1A68D8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71550" y="6470866"/>
            <a:ext cx="4369825" cy="387134"/>
          </a:xfrm>
        </p:spPr>
        <p:txBody>
          <a:bodyPr/>
          <a:lstStyle>
            <a:lvl1pPr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Building a Compiler Within 30 Days, jwx@bit.edu.cn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B5CF7C-B333-48E1-A4A6-83A3C8B73AC0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320762-5CBF-4210-AB54-376B091119F8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0DB371-BF5F-4058-A212-1A908E4D2674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1"/>
            <a:ext cx="9144000" cy="432870"/>
          </a:xfrm>
          <a:prstGeom prst="rect">
            <a:avLst/>
          </a:prstGeom>
          <a:solidFill>
            <a:srgbClr val="9DBD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A4083B-90AA-48CF-BAD5-00AA24D7F288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7" name="图片 56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60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BAF629-ECA2-4CF3-B790-9D9BDED98269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2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696873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597892"/>
            <a:ext cx="7200900" cy="4193310"/>
          </a:xfrm>
        </p:spPr>
        <p:txBody>
          <a:bodyPr/>
          <a:lstStyle>
            <a:lvl1pPr>
              <a:defRPr sz="32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1pPr>
            <a:lvl2pPr>
              <a:defRPr sz="28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2pPr>
            <a:lvl3pPr>
              <a:defRPr sz="20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692" y="6289679"/>
            <a:ext cx="1129299" cy="222436"/>
          </a:xfrm>
        </p:spPr>
        <p:txBody>
          <a:bodyPr/>
          <a:lstStyle/>
          <a:p>
            <a:fld id="{AE374B5B-21A0-4192-BF4C-38187F1A68D8}" type="datetime1">
              <a:rPr lang="zh-CN" altLang="en-US"/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71550" y="6470866"/>
            <a:ext cx="4369825" cy="387134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altLang="zh-CN" b="1" dirty="0">
                <a:solidFill>
                  <a:schemeClr val="tx1"/>
                </a:solidFill>
              </a:rPr>
              <a:t>Building a Compiler Within 30 Days, jwx@bit.edu.cn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A29A4-78C8-47AB-BA06-22CB4593895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D4ACF-2D82-46F2-A8E9-23963AA34E86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274638"/>
            <a:ext cx="9144000" cy="6367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628650"/>
            <a:ext cx="9144000" cy="60134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 userDrawn="1"/>
        </p:nvSpPr>
        <p:spPr>
          <a:xfrm>
            <a:off x="0" y="1"/>
            <a:ext cx="9144000" cy="432870"/>
          </a:xfrm>
          <a:prstGeom prst="rect">
            <a:avLst/>
          </a:prstGeom>
          <a:solidFill>
            <a:srgbClr val="9DBD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5" name="组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60" name="直线连接线 106"/>
          <p:cNvCxnSpPr/>
          <p:nvPr userDrawn="1"/>
        </p:nvCxnSpPr>
        <p:spPr bwMode="hidden">
          <a:xfrm>
            <a:off x="154514" y="538885"/>
            <a:ext cx="9141714" cy="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4104"/>
            <a:ext cx="945587" cy="86886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696873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597892"/>
            <a:ext cx="7200900" cy="4193310"/>
          </a:xfrm>
        </p:spPr>
        <p:txBody>
          <a:bodyPr/>
          <a:lstStyle>
            <a:lvl1pPr>
              <a:defRPr sz="32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1pPr>
            <a:lvl2pPr>
              <a:defRPr sz="28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2pPr>
            <a:lvl3pPr>
              <a:defRPr sz="20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65692" y="6289679"/>
            <a:ext cx="1129299" cy="22243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374B5B-21A0-4192-BF4C-38187F1A68D8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71550" y="6470866"/>
            <a:ext cx="4369825" cy="387134"/>
          </a:xfrm>
        </p:spPr>
        <p:txBody>
          <a:bodyPr/>
          <a:lstStyle>
            <a:lvl1pPr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Building a Compiler Within 30 Days, jwx@bit.edu.cn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B5CF7C-B333-48E1-A4A6-83A3C8B73AC0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320762-5CBF-4210-AB54-376B091119F8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0DB371-BF5F-4058-A212-1A908E4D2674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1"/>
            <a:ext cx="9144000" cy="432870"/>
          </a:xfrm>
          <a:prstGeom prst="rect">
            <a:avLst/>
          </a:prstGeom>
          <a:solidFill>
            <a:srgbClr val="9DBD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A4083B-90AA-48CF-BAD5-00AA24D7F288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7" name="图片 56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60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BAF629-ECA2-4CF3-B790-9D9BDED98269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0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2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A29A4-78C8-47AB-BA06-22CB45938951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D4ACF-2D82-46F2-A8E9-23963AA34E86}" type="datetime1"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274638"/>
            <a:ext cx="9144000" cy="6367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628650"/>
            <a:ext cx="9144000" cy="60134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幻灯片编号占位符 5"/>
          <p:cNvSpPr txBox="1"/>
          <p:nvPr userDrawn="1"/>
        </p:nvSpPr>
        <p:spPr>
          <a:xfrm>
            <a:off x="8198413" y="6635570"/>
            <a:ext cx="945587" cy="222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1200" kern="1200">
                <a:solidFill>
                  <a:srgbClr val="FFFF00"/>
                </a:solidFill>
                <a:highlight>
                  <a:srgbClr val="008000"/>
                </a:highlight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0658" name="组合 7065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0659" name="矩形 70658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en-GB" altLang="x-none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0" name="矩形 70659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/>
              <a:endParaRPr lang="en-GB" altLang="x-none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0661" name="组合 70660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0662" name="矩形 70661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3" name="矩形 70662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4" name="矩形 70663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5" name="矩形 70664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6" name="矩形 70665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7" name="矩形 70666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8" name="矩形 70667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9" name="矩形 70668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0" name="矩形 70669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1" name="矩形 70670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/>
                <a:endParaRPr lang="en-GB" altLang="x-none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0672" name="日期占位符 70671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3" name="页脚占位符 7067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0674" name="灯片编号占位符 7067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5" name="标题 70674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0676" name="副标题 70675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/>
            </a:lvl1pPr>
            <a:lvl2pPr marL="457200" lvl="1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3400"/>
            </a:lvl2pPr>
            <a:lvl3pPr marL="914400" lvl="2" indent="0" algn="ctr"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 sz="3400"/>
            </a:lvl3pPr>
            <a:lvl4pPr marL="1371600" lvl="3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3400"/>
            </a:lvl4pPr>
            <a:lvl5pPr marL="1828800" lvl="4" indent="0" algn="ctr">
              <a:buClr>
                <a:schemeClr val="bg2"/>
              </a:buClr>
              <a:buSzTx/>
              <a:buFont typeface="Wingdings" panose="05000000000000000000" pitchFamily="2" charset="2"/>
              <a:buNone/>
              <a:defRPr sz="34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081F2B"/>
            </a:gs>
            <a:gs pos="50000">
              <a:srgbClr val="11425D"/>
            </a:gs>
            <a:gs pos="100000">
              <a:srgbClr val="081F2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4" name="Group 27"/>
          <p:cNvGrpSpPr/>
          <p:nvPr userDrawn="1"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11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AutoShape 3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724150"/>
            <a:ext cx="6400800" cy="321945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19150" y="12573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 b="0">
                <a:solidFill>
                  <a:srgbClr val="00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北京理工大学 http://www.bit9.dhs.org/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0" y="628650"/>
            <a:ext cx="4495800" cy="60134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628650"/>
            <a:ext cx="4495800" cy="60134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365125"/>
            <a:ext cx="2286000" cy="62769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365125"/>
            <a:ext cx="6705600" cy="62769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0658" name="组合 7065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0659" name="矩形 70658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en-GB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0" name="矩形 70659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 algn="l"/>
              <a:endParaRPr lang="en-GB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0661" name="组合 70660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0662" name="矩形 70661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3" name="矩形 70662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4" name="矩形 70663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5" name="矩形 70664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6" name="矩形 70665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7" name="矩形 70666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8" name="矩形 70667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69" name="矩形 70668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0" name="矩形 70669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671" name="矩形 70670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algn="l"/>
                <a:endParaRPr lang="en-GB" altLang="x-none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0672" name="日期占位符 70671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3" name="页脚占位符 7067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0674" name="灯片编号占位符 7067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5" name="标题 70674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0676" name="副标题 70675"/>
          <p:cNvSpPr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/>
            </a:lvl1pPr>
            <a:lvl2pPr marL="457200" lvl="1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3400"/>
            </a:lvl2pPr>
            <a:lvl3pPr marL="914400" lvl="2" indent="0" algn="ctr">
              <a:buClr>
                <a:schemeClr val="bg2"/>
              </a:buClr>
              <a:buSzPct val="65000"/>
              <a:buFont typeface="Wingdings" panose="05000000000000000000" pitchFamily="2" charset="2"/>
              <a:buNone/>
              <a:defRPr sz="3400"/>
            </a:lvl3pPr>
            <a:lvl4pPr marL="1371600" lvl="3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3400"/>
            </a:lvl4pPr>
            <a:lvl5pPr marL="1828800" lvl="4" indent="0" algn="ctr">
              <a:buClr>
                <a:schemeClr val="bg2"/>
              </a:buClr>
              <a:buSzTx/>
              <a:buFont typeface="Wingdings" panose="05000000000000000000" pitchFamily="2" charset="2"/>
              <a:buNone/>
              <a:defRPr sz="34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81200"/>
            <a:ext cx="4032504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5293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zh-CN" altLang="en-US"/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  <p:pic>
        <p:nvPicPr>
          <p:cNvPr id="57" name="图片 56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gezi.png"/>
          <p:cNvPicPr>
            <a:picLocks noChangeAspect="1"/>
          </p:cNvPicPr>
          <p:nvPr userDrawn="1"/>
        </p:nvPicPr>
        <p:blipFill>
          <a:blip r:embed="rId12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28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432870"/>
          </a:xfrm>
          <a:prstGeom prst="rect">
            <a:avLst/>
          </a:prstGeom>
          <a:solidFill>
            <a:srgbClr val="9DBD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96" name="组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1B2453-8663-4C69-AF73-9FD7B1DEC5D0}" type="datetime1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682159"/>
            <a:ext cx="928284" cy="185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rgbClr val="FFFF00"/>
                </a:solidFill>
                <a:highlight>
                  <a:srgbClr val="008000"/>
                </a:highlight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dirty="0">
                <a:latin typeface="Arial" panose="020B0604020202020204"/>
              </a:rPr>
              <a:t>第  </a:t>
            </a:r>
            <a:fld id="{FD3DAE4E-6393-49E9-BD97-4E1319D2F516}" type="slidenum">
              <a:rPr kumimoji="0" lang="en-US" altLang="zh-CN" b="0" i="0" smtClean="0">
                <a:latin typeface="Arial" panose="020B0604020202020204"/>
              </a:rPr>
            </a:fld>
            <a:r>
              <a:rPr kumimoji="0" lang="en-US" altLang="zh-CN" b="0" i="0" dirty="0">
                <a:latin typeface="Arial" panose="020B0604020202020204"/>
              </a:rPr>
              <a:t>  </a:t>
            </a:r>
            <a:r>
              <a:rPr kumimoji="0" altLang="en-US" b="0" i="0" dirty="0">
                <a:latin typeface="Arial" panose="020B0604020202020204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457200" y="6509965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gezi.png"/>
          <p:cNvPicPr>
            <a:picLocks noChangeAspect="1"/>
          </p:cNvPicPr>
          <p:nvPr userDrawn="1"/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28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432870"/>
          </a:xfrm>
          <a:prstGeom prst="rect">
            <a:avLst/>
          </a:prstGeom>
          <a:solidFill>
            <a:srgbClr val="9DBD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96" name="组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1B2453-8663-4C69-AF73-9FD7B1DEC5D0}" type="datetime1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2D2E2D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D2E2D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72450" y="6682159"/>
            <a:ext cx="928284" cy="185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rgbClr val="FFFF00"/>
                </a:solidFill>
                <a:highlight>
                  <a:srgbClr val="008000"/>
                </a:highlight>
                <a:ea typeface="Microsoft YaHei U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第  </a:t>
            </a:r>
            <a:fld id="{FD3DAE4E-6393-49E9-BD97-4E1319D2F5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Microsoft YaHei UI" panose="020B0503020204020204" pitchFamily="34" charset="-122"/>
                <a:cs typeface="+mn-cs"/>
              </a:rPr>
              <a:t>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457200" y="6509965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gezi.png"/>
          <p:cNvPicPr>
            <a:picLocks noChangeAspect="1"/>
          </p:cNvPicPr>
          <p:nvPr userDrawn="1"/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8198413" y="-9930"/>
            <a:ext cx="950214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28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页脚占位符 69633"/>
          <p:cNvSpPr>
            <a:spLocks noGrp="1"/>
          </p:cNvSpPr>
          <p:nvPr>
            <p:ph type="ftr" sz="quarter" idx="3"/>
          </p:nvPr>
        </p:nvSpPr>
        <p:spPr>
          <a:xfrm>
            <a:off x="2073275" y="6248400"/>
            <a:ext cx="4968875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GB" altLang="x-none" dirty="0">
              <a:ea typeface="宋体" panose="02010600030101010101" pitchFamily="2" charset="-122"/>
            </a:endParaRPr>
          </a:p>
        </p:txBody>
      </p:sp>
      <p:sp>
        <p:nvSpPr>
          <p:cNvPr id="69635" name="灯片编号占位符 6963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636" name="组合 6963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9637" name="矩形 69636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en-GB" altLang="x-none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38" name="矩形 69637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pPr lvl="0"/>
              <a:endParaRPr lang="en-GB" altLang="x-none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39" name="矩形 69638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 lang="en-GB" altLang="x-none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0" name="矩形 69639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 lang="en-GB" altLang="x-none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1" name="矩形 69640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 lang="en-GB" altLang="x-none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2" name="矩形 6964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/>
              <a:endParaRPr lang="en-GB" altLang="x-none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3" name="矩形 69642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/>
              <a:endParaRPr lang="en-GB" altLang="x-none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4" name="矩形 69643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 lang="en-GB" altLang="x-none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5" name="矩形 69644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/>
              <a:endParaRPr lang="en-GB" altLang="x-none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46" name="标题 6964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9647" name="文本占位符 69646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9648" name="日期占位符 6964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81F2B"/>
            </a:gs>
            <a:gs pos="50000">
              <a:srgbClr val="11425D"/>
            </a:gs>
            <a:gs pos="100000">
              <a:srgbClr val="081F2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9"/>
          <p:cNvSpPr>
            <a:spLocks noGrp="1"/>
          </p:cNvSpPr>
          <p:nvPr>
            <p:ph type="body" idx="1"/>
          </p:nvPr>
        </p:nvSpPr>
        <p:spPr>
          <a:xfrm>
            <a:off x="0" y="628650"/>
            <a:ext cx="9144000" cy="6013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Text Box 60"/>
          <p:cNvSpPr txBox="1">
            <a:spLocks noChangeArrowheads="1"/>
          </p:cNvSpPr>
          <p:nvPr/>
        </p:nvSpPr>
        <p:spPr bwMode="auto">
          <a:xfrm>
            <a:off x="7048500" y="6648450"/>
            <a:ext cx="2571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FF"/>
              </a:buClr>
              <a:buFont typeface="Monotype Sorts" pitchFamily="2" charset="2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99FF"/>
              </a:buClr>
              <a:buSzTx/>
              <a:buFont typeface="Monotype Sorts" pitchFamily="2" charset="2"/>
              <a:buNone/>
              <a:defRPr/>
            </a:pP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第  </a:t>
            </a:r>
            <a:fld id="{B70C0D3B-6D25-414D-BC7B-E1C6521CBADE}" type="slidenum">
              <a:rPr kumimoji="1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页</a:t>
            </a:r>
            <a:endParaRPr kumimoji="1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Line 64"/>
          <p:cNvSpPr/>
          <p:nvPr userDrawn="1"/>
        </p:nvSpPr>
        <p:spPr>
          <a:xfrm>
            <a:off x="3676650" y="247650"/>
            <a:ext cx="304800" cy="0"/>
          </a:xfrm>
          <a:prstGeom prst="line">
            <a:avLst/>
          </a:prstGeom>
          <a:ln w="57150" cap="flat" cmpd="sng">
            <a:solidFill>
              <a:srgbClr val="8C46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029" name="Line 65"/>
          <p:cNvSpPr/>
          <p:nvPr userDrawn="1"/>
        </p:nvSpPr>
        <p:spPr>
          <a:xfrm>
            <a:off x="5848350" y="247650"/>
            <a:ext cx="304800" cy="0"/>
          </a:xfrm>
          <a:prstGeom prst="line">
            <a:avLst/>
          </a:prstGeom>
          <a:ln w="57150" cap="flat" cmpd="sng">
            <a:solidFill>
              <a:srgbClr val="8C4600"/>
            </a:solidFill>
            <a:prstDash val="solid"/>
            <a:headEnd type="none" w="med" len="med"/>
            <a:tailEnd type="triangle" w="med" len="lg"/>
          </a:ln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>
    <p:wipe dir="d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panose="05000000000000000000" pitchFamily="2" charset="2"/>
        <a:buChar char="l"/>
        <a:defRPr kumimoji="1" sz="3600" b="1" kern="1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宋体" panose="02010600030101010101" pitchFamily="2" charset="-122"/>
        <a:buChar char="◆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SzPct val="75000"/>
        <a:buFont typeface="Wingdings" panose="05000000000000000000" pitchFamily="2" charset="2"/>
        <a:buChar char="n"/>
        <a:defRPr kumimoji="1" sz="2800" b="1" kern="1200">
          <a:solidFill>
            <a:srgbClr val="66FF3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70000"/>
        <a:buFont typeface="宋体" panose="02010600030101010101" pitchFamily="2" charset="-122"/>
        <a:buChar char="▲"/>
        <a:defRPr kumimoji="1" sz="2400" b="1" kern="1200">
          <a:solidFill>
            <a:srgbClr val="00FFF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kumimoji="1" sz="2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页脚占位符 69633"/>
          <p:cNvSpPr>
            <a:spLocks noGrp="1"/>
          </p:cNvSpPr>
          <p:nvPr>
            <p:ph type="ftr" sz="quarter" idx="3"/>
          </p:nvPr>
        </p:nvSpPr>
        <p:spPr>
          <a:xfrm>
            <a:off x="2073275" y="6248400"/>
            <a:ext cx="4968875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600" b="1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en-GB" altLang="x-none">
              <a:ea typeface="宋体" panose="02010600030101010101" pitchFamily="2" charset="-122"/>
            </a:endParaRPr>
          </a:p>
        </p:txBody>
      </p:sp>
      <p:sp>
        <p:nvSpPr>
          <p:cNvPr id="69635" name="灯片编号占位符 6963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636" name="组合 6963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9637" name="矩形 69636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en-GB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38" name="矩形 69637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pPr lvl="0" algn="l"/>
              <a:endParaRPr lang="en-GB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39" name="矩形 69638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algn="l"/>
              <a:endParaRPr lang="en-GB" altLang="x-none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0" name="矩形 69639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algn="l"/>
              <a:endParaRPr lang="en-GB" altLang="x-none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1" name="矩形 69640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/>
              <a:endParaRPr lang="en-GB" altLang="x-none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2" name="矩形 6964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algn="l"/>
              <a:endParaRPr lang="en-GB" altLang="x-none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3" name="矩形 69642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 algn="l"/>
              <a:endParaRPr lang="en-GB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4" name="矩形 69643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/>
              <a:endParaRPr lang="en-GB" altLang="x-none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45" name="矩形 69644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/>
              <a:endParaRPr lang="en-GB" altLang="x-none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46" name="标题 6964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9647" name="文本占位符 69646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9648" name="日期占位符 6964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74222" y="1266938"/>
            <a:ext cx="9604310" cy="402280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编译原理与设计</a:t>
            </a:r>
            <a:br>
              <a:rPr lang="en-US" altLang="zh-CN" sz="4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北京理工大学 计算机学院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标题 264193"/>
          <p:cNvSpPr>
            <a:spLocks noGrp="1"/>
          </p:cNvSpPr>
          <p:nvPr>
            <p:ph type="title"/>
          </p:nvPr>
        </p:nvSpPr>
        <p:spPr>
          <a:xfrm>
            <a:off x="359410" y="747059"/>
            <a:ext cx="7200900" cy="696873"/>
          </a:xfrm>
        </p:spPr>
        <p:txBody>
          <a:bodyPr anchor="ctr" anchorCtr="0">
            <a:no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charset="-122"/>
              </a:rPr>
              <a:t>写一个文法，使其语言是奇数集，且每个奇数不以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charset="-122"/>
              </a:rPr>
              <a:t>开头。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charset="-122"/>
            </a:endParaRPr>
          </a:p>
        </p:txBody>
      </p:sp>
      <p:sp>
        <p:nvSpPr>
          <p:cNvPr id="264195" name="文本占位符 264194"/>
          <p:cNvSpPr>
            <a:spLocks noGrp="1"/>
          </p:cNvSpPr>
          <p:nvPr>
            <p:ph type="body" idx="1"/>
          </p:nvPr>
        </p:nvSpPr>
        <p:spPr>
          <a:xfrm>
            <a:off x="457200" y="2708275"/>
            <a:ext cx="8229600" cy="3159125"/>
          </a:xfrm>
        </p:spPr>
        <p:txBody>
          <a:bodyPr/>
          <a:p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G(S):</a:t>
            </a:r>
            <a:endParaRPr lang="en-US" altLang="zh-CN">
              <a:latin typeface="Times New Roman" panose="02020603050405020304" pitchFamily="18" charset="0"/>
              <a:ea typeface="华文楷体" panose="02010600040101010101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S 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O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 | 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O</a:t>
            </a:r>
            <a:endParaRPr lang="en-US" altLang="zh-CN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O  1 | 3 | 5 | 7 | 9 </a:t>
            </a:r>
            <a:endParaRPr lang="en-US" altLang="zh-CN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N  O | 2 | 4 | 6 | 8</a:t>
            </a:r>
            <a:endParaRPr lang="en-US" altLang="zh-CN">
              <a:solidFill>
                <a:srgbClr val="3333CC"/>
              </a:solidFill>
              <a:latin typeface="Times New Roman" panose="02020603050405020304" pitchFamily="18" charset="0"/>
              <a:ea typeface="华文楷体" panose="02010600040101010101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D  0 | N</a:t>
            </a:r>
            <a:endParaRPr lang="en-US" altLang="zh-CN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charset="-122"/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A  A D |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N</a:t>
            </a:r>
            <a:endParaRPr lang="en-US" altLang="zh-CN">
              <a:solidFill>
                <a:srgbClr val="3333CC"/>
              </a:solidFill>
              <a:latin typeface="Times New Roman" panose="02020603050405020304" pitchFamily="18" charset="0"/>
              <a:ea typeface="华文楷体" panose="02010600040101010101" charset="-122"/>
              <a:sym typeface="Symbol" panose="05050102010706020507" pitchFamily="18" charset="2"/>
            </a:endParaRPr>
          </a:p>
        </p:txBody>
      </p:sp>
      <p:sp>
        <p:nvSpPr>
          <p:cNvPr id="264198" name="文本框 264197"/>
          <p:cNvSpPr txBox="1"/>
          <p:nvPr/>
        </p:nvSpPr>
        <p:spPr>
          <a:xfrm>
            <a:off x="2484438" y="2060575"/>
            <a:ext cx="2951162" cy="54768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>
            <a:spAutoFit/>
          </a:bodyPr>
          <a:p>
            <a:pPr algn="ctr"/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非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3333CC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开头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数字串</a:t>
            </a:r>
            <a:endParaRPr lang="zh-CN" altLang="en-GB" sz="2800" dirty="0">
              <a:solidFill>
                <a:srgbClr val="00660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64199" name="文本框 264198"/>
          <p:cNvSpPr txBox="1"/>
          <p:nvPr/>
        </p:nvSpPr>
        <p:spPr>
          <a:xfrm>
            <a:off x="5445125" y="2060575"/>
            <a:ext cx="1635125" cy="54768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奇数数字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charRg st="6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charRg st="1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charRg st="7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  <p:bldP spid="264198" grpId="0" bldLvl="0" animBg="1"/>
      <p:bldP spid="26419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标题 268289"/>
          <p:cNvSpPr>
            <a:spLocks noGrp="1"/>
          </p:cNvSpPr>
          <p:nvPr>
            <p:ph type="title"/>
          </p:nvPr>
        </p:nvSpPr>
        <p:spPr>
          <a:xfrm>
            <a:off x="341630" y="503854"/>
            <a:ext cx="7200900" cy="696873"/>
          </a:xfrm>
        </p:spPr>
        <p:txBody>
          <a:bodyPr anchor="ctr" anchorCtr="0"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charset="-122"/>
              </a:rPr>
              <a:t>给出下面语言的相应文法</a:t>
            </a:r>
            <a:endParaRPr lang="en-GB" altLang="zh-CN" sz="2800">
              <a:latin typeface="Times New Roman" panose="02020603050405020304" pitchFamily="18" charset="0"/>
              <a:ea typeface="华文楷体" panose="02010600040101010101" charset="-122"/>
            </a:endParaRPr>
          </a:p>
        </p:txBody>
      </p:sp>
      <p:sp>
        <p:nvSpPr>
          <p:cNvPr id="268291" name="文本占位符 268290"/>
          <p:cNvSpPr>
            <a:spLocks noGrp="1"/>
          </p:cNvSpPr>
          <p:nvPr>
            <p:ph type="body" idx="1"/>
          </p:nvPr>
        </p:nvSpPr>
        <p:spPr>
          <a:xfrm>
            <a:off x="457200" y="1494155"/>
            <a:ext cx="8362950" cy="4783455"/>
          </a:xfrm>
        </p:spPr>
        <p:txBody>
          <a:bodyPr>
            <a:normAutofit fontScale="90000"/>
          </a:bodyPr>
          <a:p>
            <a:pPr marL="0" indent="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L={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a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b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n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c</a:t>
            </a:r>
            <a:r>
              <a:rPr lang="en-US" altLang="zh-CN" sz="280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 | 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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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0}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解答：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G(S):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S → A C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A → a A b |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ab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 → c C |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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</a:endParaRPr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L={1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n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m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1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m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0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 | 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m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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0}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解答：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G(S):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S → 1 S 0 | B |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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 → 0 B 1 |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sym typeface="Symbol" panose="05050102010706020507" pitchFamily="18" charset="2"/>
              </a:rPr>
              <a:t>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</a:endParaRPr>
          </a:p>
        </p:txBody>
      </p:sp>
      <p:sp>
        <p:nvSpPr>
          <p:cNvPr id="268293" name="矩形 268292"/>
          <p:cNvSpPr/>
          <p:nvPr/>
        </p:nvSpPr>
        <p:spPr>
          <a:xfrm>
            <a:off x="0" y="3100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endParaRPr lang="zh-CN" altLang="en-US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3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4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5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6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9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10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11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66" name="文本占位符 267265"/>
          <p:cNvSpPr>
            <a:spLocks noGrp="1"/>
          </p:cNvSpPr>
          <p:nvPr>
            <p:ph type="body" idx="1"/>
          </p:nvPr>
        </p:nvSpPr>
        <p:spPr>
          <a:xfrm>
            <a:off x="611188" y="1628775"/>
            <a:ext cx="8077200" cy="4551363"/>
          </a:xfrm>
        </p:spPr>
        <p:txBody>
          <a:bodyPr/>
          <a:p>
            <a:r>
              <a:rPr lang="en-US" altLang="en-US" sz="2800" dirty="0"/>
              <a:t>定义</a:t>
            </a:r>
            <a:r>
              <a:rPr lang="en-US" altLang="zh-CN" sz="2800" dirty="0"/>
              <a:t>：</a:t>
            </a:r>
            <a:r>
              <a:rPr lang="en-US" altLang="en-US" sz="2800" dirty="0"/>
              <a:t>如果一个文法存在某个句子对应两颗不同的语法树</a:t>
            </a:r>
            <a:r>
              <a:rPr lang="en-US" altLang="zh-CN" sz="2800" dirty="0"/>
              <a:t>，</a:t>
            </a:r>
            <a:r>
              <a:rPr lang="en-US" altLang="en-US" sz="2800" dirty="0"/>
              <a:t>则说这个</a:t>
            </a:r>
            <a:r>
              <a:rPr lang="en-US" altLang="en-US" sz="2800" dirty="0">
                <a:solidFill>
                  <a:srgbClr val="CC0000"/>
                </a:solidFill>
              </a:rPr>
              <a:t>文法是二义的</a:t>
            </a:r>
            <a:endParaRPr lang="en-US" altLang="en-US" sz="2800" dirty="0">
              <a:solidFill>
                <a:srgbClr val="CC0000"/>
              </a:solidFill>
            </a:endParaRPr>
          </a:p>
          <a:p>
            <a:endParaRPr lang="zh-CN" altLang="en-US" sz="2800" dirty="0"/>
          </a:p>
          <a:p>
            <a:r>
              <a:rPr lang="zh-CN" altLang="en-US" sz="2800" dirty="0"/>
              <a:t>二义性问题是不可判定问题，即不存在一个算法，它能在有限步骤内，确切地判定一个文法是否是二义的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可以找到一组无二义文法的充分条件</a:t>
            </a:r>
            <a:endParaRPr lang="zh-CN" altLang="en-US" sz="2800"/>
          </a:p>
        </p:txBody>
      </p:sp>
      <p:sp>
        <p:nvSpPr>
          <p:cNvPr id="267267" name="标题 267266"/>
          <p:cNvSpPr>
            <a:spLocks noGrp="1"/>
          </p:cNvSpPr>
          <p:nvPr>
            <p:ph type="title"/>
          </p:nvPr>
        </p:nvSpPr>
        <p:spPr>
          <a:xfrm>
            <a:off x="611188" y="476250"/>
            <a:ext cx="7489825" cy="1008063"/>
          </a:xfrm>
        </p:spPr>
        <p:txBody>
          <a:bodyPr anchor="ctr" anchorCtr="0"/>
          <a:p>
            <a:r>
              <a:rPr lang="zh-CN" altLang="en-US" dirty="0"/>
              <a:t>语法树与二义性</a:t>
            </a:r>
            <a:r>
              <a:rPr lang="en-US" altLang="zh-CN"/>
              <a:t>(</a:t>
            </a:r>
            <a:r>
              <a:rPr lang="en-GB" altLang="zh-CN"/>
              <a:t>ambiguity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charRg st="6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66">
                                            <p:txEl>
                                              <p:charRg st="6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charRg st="11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266">
                                            <p:txEl>
                                              <p:charRg st="116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bldLvl="2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>
          <a:xfrm>
            <a:off x="8054975" y="5529634"/>
            <a:ext cx="928284" cy="185385"/>
          </a:xfrm>
        </p:spPr>
        <p:txBody>
          <a:bodyPr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42" name="标题 266241"/>
          <p:cNvSpPr>
            <a:spLocks noGrp="1"/>
          </p:cNvSpPr>
          <p:nvPr>
            <p:ph type="title"/>
          </p:nvPr>
        </p:nvSpPr>
        <p:spPr>
          <a:xfrm>
            <a:off x="469900" y="1025189"/>
            <a:ext cx="7200900" cy="696873"/>
          </a:xfrm>
        </p:spPr>
        <p:txBody>
          <a:bodyPr anchor="ctr" anchorCtr="0">
            <a:noAutofit/>
          </a:bodyPr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证明下面的文法是二义的：</a:t>
            </a:r>
            <a:b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：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iSeS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iS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|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266289" name="组合 266288"/>
          <p:cNvGrpSpPr/>
          <p:nvPr/>
        </p:nvGrpSpPr>
        <p:grpSpPr>
          <a:xfrm>
            <a:off x="1137285" y="2853055"/>
            <a:ext cx="2087563" cy="1990725"/>
            <a:chOff x="6282" y="421"/>
            <a:chExt cx="1315" cy="1254"/>
          </a:xfrm>
        </p:grpSpPr>
        <p:sp>
          <p:nvSpPr>
            <p:cNvPr id="266248" name="文本框 266247"/>
            <p:cNvSpPr txBox="1"/>
            <p:nvPr/>
          </p:nvSpPr>
          <p:spPr>
            <a:xfrm>
              <a:off x="6826" y="421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S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49" name="直接连接符 266248"/>
            <p:cNvSpPr/>
            <p:nvPr/>
          </p:nvSpPr>
          <p:spPr>
            <a:xfrm flipH="1">
              <a:off x="6420" y="663"/>
              <a:ext cx="542" cy="25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250" name="直接连接符 266249"/>
            <p:cNvSpPr/>
            <p:nvPr/>
          </p:nvSpPr>
          <p:spPr>
            <a:xfrm>
              <a:off x="6962" y="663"/>
              <a:ext cx="454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251" name="文本框 266250"/>
            <p:cNvSpPr txBox="1"/>
            <p:nvPr/>
          </p:nvSpPr>
          <p:spPr>
            <a:xfrm>
              <a:off x="6282" y="890"/>
              <a:ext cx="15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i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52" name="文本框 266251"/>
            <p:cNvSpPr txBox="1"/>
            <p:nvPr/>
          </p:nvSpPr>
          <p:spPr>
            <a:xfrm>
              <a:off x="7353" y="889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S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69" name="文本框 266268"/>
            <p:cNvSpPr txBox="1"/>
            <p:nvPr/>
          </p:nvSpPr>
          <p:spPr>
            <a:xfrm>
              <a:off x="6629" y="889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S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70" name="文本框 266269"/>
            <p:cNvSpPr txBox="1"/>
            <p:nvPr/>
          </p:nvSpPr>
          <p:spPr>
            <a:xfrm>
              <a:off x="6992" y="889"/>
              <a:ext cx="22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e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71" name="直接连接符 266270"/>
            <p:cNvSpPr/>
            <p:nvPr/>
          </p:nvSpPr>
          <p:spPr>
            <a:xfrm flipH="1">
              <a:off x="6782" y="670"/>
              <a:ext cx="169" cy="25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272" name="直接连接符 266271"/>
            <p:cNvSpPr/>
            <p:nvPr/>
          </p:nvSpPr>
          <p:spPr>
            <a:xfrm>
              <a:off x="6959" y="664"/>
              <a:ext cx="149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273" name="直接连接符 266272"/>
            <p:cNvSpPr/>
            <p:nvPr/>
          </p:nvSpPr>
          <p:spPr>
            <a:xfrm flipH="1">
              <a:off x="6554" y="1147"/>
              <a:ext cx="183" cy="24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275" name="文本框 266274"/>
            <p:cNvSpPr txBox="1"/>
            <p:nvPr/>
          </p:nvSpPr>
          <p:spPr>
            <a:xfrm>
              <a:off x="6470" y="1387"/>
              <a:ext cx="15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i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83" name="直接连接符 266282"/>
            <p:cNvSpPr/>
            <p:nvPr/>
          </p:nvSpPr>
          <p:spPr>
            <a:xfrm>
              <a:off x="6737" y="1147"/>
              <a:ext cx="182" cy="22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285" name="文本框 266284"/>
            <p:cNvSpPr txBox="1"/>
            <p:nvPr/>
          </p:nvSpPr>
          <p:spPr>
            <a:xfrm>
              <a:off x="6811" y="1377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S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266304" name="组合 266303"/>
          <p:cNvGrpSpPr/>
          <p:nvPr/>
        </p:nvGrpSpPr>
        <p:grpSpPr>
          <a:xfrm>
            <a:off x="5030788" y="2852738"/>
            <a:ext cx="2640012" cy="2052637"/>
            <a:chOff x="6470" y="1979"/>
            <a:chExt cx="1663" cy="1293"/>
          </a:xfrm>
        </p:grpSpPr>
        <p:sp>
          <p:nvSpPr>
            <p:cNvPr id="266291" name="文本框 266290"/>
            <p:cNvSpPr txBox="1"/>
            <p:nvPr/>
          </p:nvSpPr>
          <p:spPr>
            <a:xfrm>
              <a:off x="6871" y="1979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S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92" name="直接连接符 266291"/>
            <p:cNvSpPr/>
            <p:nvPr/>
          </p:nvSpPr>
          <p:spPr>
            <a:xfrm flipH="1">
              <a:off x="6956" y="2757"/>
              <a:ext cx="542" cy="25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293" name="直接连接符 266292"/>
            <p:cNvSpPr/>
            <p:nvPr/>
          </p:nvSpPr>
          <p:spPr>
            <a:xfrm>
              <a:off x="7498" y="2757"/>
              <a:ext cx="454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294" name="文本框 266293"/>
            <p:cNvSpPr txBox="1"/>
            <p:nvPr/>
          </p:nvSpPr>
          <p:spPr>
            <a:xfrm>
              <a:off x="6818" y="2984"/>
              <a:ext cx="15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i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95" name="文本框 266294"/>
            <p:cNvSpPr txBox="1"/>
            <p:nvPr/>
          </p:nvSpPr>
          <p:spPr>
            <a:xfrm>
              <a:off x="7889" y="2983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S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96" name="文本框 266295"/>
            <p:cNvSpPr txBox="1"/>
            <p:nvPr/>
          </p:nvSpPr>
          <p:spPr>
            <a:xfrm>
              <a:off x="7165" y="2983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S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97" name="文本框 266296"/>
            <p:cNvSpPr txBox="1"/>
            <p:nvPr/>
          </p:nvSpPr>
          <p:spPr>
            <a:xfrm>
              <a:off x="7528" y="2983"/>
              <a:ext cx="22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e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298" name="直接连接符 266297"/>
            <p:cNvSpPr/>
            <p:nvPr/>
          </p:nvSpPr>
          <p:spPr>
            <a:xfrm flipH="1">
              <a:off x="7318" y="2764"/>
              <a:ext cx="169" cy="25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299" name="直接连接符 266298"/>
            <p:cNvSpPr/>
            <p:nvPr/>
          </p:nvSpPr>
          <p:spPr>
            <a:xfrm>
              <a:off x="7495" y="2758"/>
              <a:ext cx="149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300" name="直接连接符 266299"/>
            <p:cNvSpPr/>
            <p:nvPr/>
          </p:nvSpPr>
          <p:spPr>
            <a:xfrm flipH="1">
              <a:off x="6554" y="2251"/>
              <a:ext cx="408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301" name="文本框 266300"/>
            <p:cNvSpPr txBox="1"/>
            <p:nvPr/>
          </p:nvSpPr>
          <p:spPr>
            <a:xfrm>
              <a:off x="6470" y="2507"/>
              <a:ext cx="15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i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66302" name="直接连接符 266301"/>
            <p:cNvSpPr/>
            <p:nvPr/>
          </p:nvSpPr>
          <p:spPr>
            <a:xfrm>
              <a:off x="6962" y="2251"/>
              <a:ext cx="499" cy="2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266303" name="文本框 266302"/>
            <p:cNvSpPr txBox="1"/>
            <p:nvPr/>
          </p:nvSpPr>
          <p:spPr>
            <a:xfrm>
              <a:off x="7346" y="2494"/>
              <a:ext cx="24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S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66305" name="直接连接符 266304"/>
          <p:cNvSpPr/>
          <p:nvPr/>
        </p:nvSpPr>
        <p:spPr>
          <a:xfrm>
            <a:off x="2183448" y="4759643"/>
            <a:ext cx="0" cy="358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266306" name="文本框 266305"/>
          <p:cNvSpPr txBox="1"/>
          <p:nvPr/>
        </p:nvSpPr>
        <p:spPr>
          <a:xfrm>
            <a:off x="2062798" y="5107305"/>
            <a:ext cx="352425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en-GB" sz="2400">
                <a:latin typeface="Arial" panose="020B0604020202020204" pitchFamily="34" charset="0"/>
                <a:ea typeface="微软雅黑" panose="020B0503020204020204" charset="-122"/>
              </a:rPr>
              <a:t>a</a:t>
            </a:r>
            <a:endParaRPr lang="en-US" altLang="en-GB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6307" name="直接连接符 266306"/>
          <p:cNvSpPr/>
          <p:nvPr/>
        </p:nvSpPr>
        <p:spPr>
          <a:xfrm>
            <a:off x="3021648" y="4005580"/>
            <a:ext cx="0" cy="358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266308" name="文本框 266307"/>
          <p:cNvSpPr txBox="1"/>
          <p:nvPr/>
        </p:nvSpPr>
        <p:spPr>
          <a:xfrm>
            <a:off x="2900998" y="4353243"/>
            <a:ext cx="352425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a</a:t>
            </a:r>
            <a:endParaRPr lang="en-GB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6309" name="直接连接符 266308"/>
          <p:cNvSpPr/>
          <p:nvPr/>
        </p:nvSpPr>
        <p:spPr>
          <a:xfrm>
            <a:off x="6326188" y="4868863"/>
            <a:ext cx="0" cy="358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266310" name="文本框 266309"/>
          <p:cNvSpPr txBox="1"/>
          <p:nvPr/>
        </p:nvSpPr>
        <p:spPr>
          <a:xfrm>
            <a:off x="6156008" y="5216525"/>
            <a:ext cx="352425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a</a:t>
            </a:r>
            <a:endParaRPr lang="en-GB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6311" name="直接连接符 266310"/>
          <p:cNvSpPr/>
          <p:nvPr/>
        </p:nvSpPr>
        <p:spPr>
          <a:xfrm>
            <a:off x="7491413" y="4868863"/>
            <a:ext cx="0" cy="3587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266312" name="文本框 266311"/>
          <p:cNvSpPr txBox="1"/>
          <p:nvPr/>
        </p:nvSpPr>
        <p:spPr>
          <a:xfrm>
            <a:off x="7370763" y="5216525"/>
            <a:ext cx="352425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a</a:t>
            </a:r>
            <a:endParaRPr lang="en-GB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6" grpId="0"/>
      <p:bldP spid="266308" grpId="0"/>
      <p:bldP spid="266310" grpId="0"/>
      <p:bldP spid="2663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0274" name="标题 31027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043238"/>
          </a:xfrm>
        </p:spPr>
        <p:txBody>
          <a:bodyPr anchor="ctr" anchorCtr="0"/>
          <a:p>
            <a:r>
              <a:rPr lang="zh-CN" altLang="en-US" sz="2800" dirty="0"/>
              <a:t>考虑下面文法</a:t>
            </a:r>
            <a:r>
              <a:rPr lang="en-US" altLang="zh-CN" sz="2800"/>
              <a:t>G</a:t>
            </a:r>
            <a:r>
              <a:rPr lang="en-US" altLang="zh-CN" sz="2800" baseline="-25000"/>
              <a:t>1</a:t>
            </a:r>
            <a:r>
              <a:rPr lang="en-US" altLang="zh-CN" sz="2800"/>
              <a:t>(S)</a:t>
            </a:r>
            <a:r>
              <a:rPr lang="zh-CN" altLang="en-US" sz="2800" dirty="0"/>
              <a:t>：</a:t>
            </a:r>
            <a:br>
              <a:rPr lang="zh-CN" altLang="en-US" sz="2800" dirty="0"/>
            </a:br>
            <a:r>
              <a:rPr lang="zh-CN" altLang="en-US" sz="2800" dirty="0"/>
              <a:t>		</a:t>
            </a:r>
            <a:r>
              <a:rPr lang="en-US" altLang="zh-CN" sz="2800"/>
              <a:t>S → a |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/>
              <a:t> | (T)</a:t>
            </a:r>
            <a:br>
              <a:rPr lang="en-US" altLang="zh-CN" sz="2800"/>
            </a:br>
            <a:r>
              <a:rPr lang="en-US" altLang="zh-CN" sz="2800"/>
              <a:t>		T → T, S | S</a:t>
            </a:r>
            <a:br>
              <a:rPr lang="en-US" altLang="zh-CN" sz="2800"/>
            </a:br>
            <a:r>
              <a:rPr lang="en-US" altLang="zh-CN" sz="2800"/>
              <a:t>(1) </a:t>
            </a:r>
            <a:r>
              <a:rPr lang="zh-CN" altLang="en-US" sz="2800" dirty="0"/>
              <a:t>消去</a:t>
            </a:r>
            <a:r>
              <a:rPr lang="en-US" altLang="zh-CN" sz="2800"/>
              <a:t>G</a:t>
            </a:r>
            <a:r>
              <a:rPr lang="en-US" altLang="zh-CN" sz="2800" baseline="-25000"/>
              <a:t>1</a:t>
            </a:r>
            <a:r>
              <a:rPr lang="zh-CN" altLang="en-US" sz="2800" dirty="0"/>
              <a:t>的左递归。</a:t>
            </a:r>
            <a:br>
              <a:rPr lang="zh-CN" altLang="en-US" sz="2800" dirty="0"/>
            </a:br>
            <a:r>
              <a:rPr lang="en-US" altLang="zh-CN" sz="2800"/>
              <a:t>(2) </a:t>
            </a:r>
            <a:r>
              <a:rPr lang="zh-CN" altLang="en-US" sz="2800" dirty="0"/>
              <a:t>经改写后的文法是否是</a:t>
            </a:r>
            <a:r>
              <a:rPr lang="en-US" altLang="zh-CN" sz="2800"/>
              <a:t>LL</a:t>
            </a:r>
            <a:r>
              <a:rPr lang="zh-CN" altLang="en-US" sz="2800" dirty="0"/>
              <a:t>（</a:t>
            </a:r>
            <a:r>
              <a:rPr lang="en-US" altLang="zh-CN" sz="2800"/>
              <a:t>1</a:t>
            </a:r>
            <a:r>
              <a:rPr lang="zh-CN" altLang="en-US" sz="2800" dirty="0"/>
              <a:t>）的？给出它的预测分析表。</a:t>
            </a:r>
            <a:endParaRPr lang="en-GB" altLang="zh-CN" sz="2800"/>
          </a:p>
        </p:txBody>
      </p:sp>
      <p:sp>
        <p:nvSpPr>
          <p:cNvPr id="310275" name="文本占位符 310274"/>
          <p:cNvSpPr>
            <a:spLocks noGrp="1"/>
          </p:cNvSpPr>
          <p:nvPr>
            <p:ph type="body" idx="1"/>
          </p:nvPr>
        </p:nvSpPr>
        <p:spPr>
          <a:xfrm>
            <a:off x="457200" y="3789363"/>
            <a:ext cx="8229600" cy="2447925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800" dirty="0"/>
              <a:t>思路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消除左递归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提取左公共因子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计算非终结符的</a:t>
            </a:r>
            <a:r>
              <a:rPr lang="en-US" altLang="zh-CN" sz="2400"/>
              <a:t>FIRST</a:t>
            </a:r>
            <a:r>
              <a:rPr lang="zh-CN" altLang="en-US" sz="2400" dirty="0"/>
              <a:t>集合和</a:t>
            </a:r>
            <a:r>
              <a:rPr lang="en-US" altLang="zh-CN" sz="2400"/>
              <a:t>FOLLOW</a:t>
            </a:r>
            <a:r>
              <a:rPr lang="zh-CN" altLang="en-US" sz="2400" dirty="0"/>
              <a:t>集合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检查</a:t>
            </a:r>
            <a:r>
              <a:rPr lang="en-US" altLang="zh-CN" sz="2400"/>
              <a:t>LL(1)</a:t>
            </a:r>
            <a:r>
              <a:rPr lang="zh-CN" altLang="en-US" sz="2400" dirty="0"/>
              <a:t>条件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构造</a:t>
            </a:r>
            <a:r>
              <a:rPr lang="zh-CN" altLang="en-GB" sz="2400" dirty="0"/>
              <a:t>预测分析表</a:t>
            </a:r>
            <a:endParaRPr lang="zh-CN" alt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3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1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5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298" name="标题 3112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sz="3200"/>
              <a:t>G</a:t>
            </a:r>
            <a:r>
              <a:rPr lang="en-US" altLang="zh-CN" sz="3200" baseline="-25000"/>
              <a:t>1</a:t>
            </a:r>
            <a:r>
              <a:rPr lang="en-US" altLang="zh-CN" sz="3200"/>
              <a:t>(S)</a:t>
            </a:r>
            <a:r>
              <a:rPr lang="zh-CN" altLang="en-US" sz="3200" dirty="0"/>
              <a:t>：</a:t>
            </a:r>
            <a:r>
              <a:rPr lang="zh-CN" altLang="en-US" sz="2800"/>
              <a:t> </a:t>
            </a:r>
            <a:br>
              <a:rPr lang="zh-CN" altLang="en-US" sz="2800"/>
            </a:br>
            <a:r>
              <a:rPr lang="en-US" altLang="zh-CN" sz="3200"/>
              <a:t>S → a | </a:t>
            </a:r>
            <a:r>
              <a:rPr lang="en-US" altLang="zh-CN" sz="3200">
                <a:sym typeface="Symbol" panose="05050102010706020507" pitchFamily="18" charset="2"/>
              </a:rPr>
              <a:t></a:t>
            </a:r>
            <a:r>
              <a:rPr lang="en-US" altLang="zh-CN" sz="3200"/>
              <a:t> | (T)</a:t>
            </a:r>
            <a:br>
              <a:rPr lang="en-US" altLang="zh-CN" sz="3200"/>
            </a:br>
            <a:r>
              <a:rPr lang="en-US" altLang="zh-CN" sz="3200"/>
              <a:t>T → T, S | S</a:t>
            </a:r>
            <a:endParaRPr lang="en-GB" altLang="zh-CN" sz="3200"/>
          </a:p>
        </p:txBody>
      </p:sp>
      <p:sp>
        <p:nvSpPr>
          <p:cNvPr id="311299" name="文本占位符 311298"/>
          <p:cNvSpPr>
            <a:spLocks noGrp="1"/>
          </p:cNvSpPr>
          <p:nvPr>
            <p:ph type="body" idx="1"/>
          </p:nvPr>
        </p:nvSpPr>
        <p:spPr>
          <a:xfrm>
            <a:off x="611188" y="2060575"/>
            <a:ext cx="8229600" cy="3886200"/>
          </a:xfrm>
        </p:spPr>
        <p:txBody>
          <a:bodyPr/>
          <a:p>
            <a:r>
              <a:rPr lang="zh-CN" altLang="en-US" dirty="0"/>
              <a:t>消除左递归：按照</a:t>
            </a:r>
            <a:r>
              <a:rPr lang="en-US" altLang="zh-CN"/>
              <a:t>T,S</a:t>
            </a:r>
            <a:r>
              <a:rPr lang="zh-CN" altLang="en-US" dirty="0"/>
              <a:t>的顺序消除左递归</a:t>
            </a:r>
            <a:endParaRPr lang="zh-CN" altLang="en-US" dirty="0"/>
          </a:p>
          <a:p>
            <a:r>
              <a:rPr lang="en-US" altLang="zh-CN"/>
              <a:t>G’</a:t>
            </a:r>
            <a:r>
              <a:rPr lang="en-US" altLang="zh-CN" baseline="-25000"/>
              <a:t>1</a:t>
            </a:r>
            <a:r>
              <a:rPr lang="en-US" altLang="zh-CN"/>
              <a:t>(S)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buNone/>
            </a:pPr>
            <a:r>
              <a:rPr lang="en-US" altLang="zh-CN" sz="3200"/>
              <a:t>S → a | </a:t>
            </a:r>
            <a:r>
              <a:rPr lang="en-US" altLang="zh-CN" sz="3200">
                <a:sym typeface="Symbol" panose="05050102010706020507" pitchFamily="18" charset="2"/>
              </a:rPr>
              <a:t></a:t>
            </a:r>
            <a:r>
              <a:rPr lang="en-US" altLang="zh-CN" sz="3200"/>
              <a:t> | (T)</a:t>
            </a:r>
            <a:endParaRPr lang="en-US" altLang="zh-CN" sz="3200"/>
          </a:p>
          <a:p>
            <a:pPr lvl="1">
              <a:buNone/>
            </a:pPr>
            <a:r>
              <a:rPr lang="en-US" altLang="zh-CN" sz="3200"/>
              <a:t>T → S T’</a:t>
            </a:r>
            <a:endParaRPr lang="en-US" altLang="zh-CN" sz="3200"/>
          </a:p>
          <a:p>
            <a:pPr lvl="1">
              <a:buNone/>
            </a:pPr>
            <a:r>
              <a:rPr lang="en-US" altLang="zh-CN" sz="3200"/>
              <a:t>T’ → , S T’ | </a:t>
            </a:r>
            <a:r>
              <a:rPr lang="en-US" altLang="zh-CN" sz="3200">
                <a:sym typeface="Symbol" panose="05050102010706020507" pitchFamily="18" charset="2"/>
              </a:rPr>
              <a:t></a:t>
            </a:r>
            <a:endParaRPr lang="en-US" altLang="zh-CN" sz="3200">
              <a:sym typeface="Symbol" panose="05050102010706020507" pitchFamily="18" charset="2"/>
            </a:endParaRPr>
          </a:p>
          <a:p>
            <a:r>
              <a:rPr lang="zh-CN" altLang="en-US" dirty="0"/>
              <a:t>无左公共因子</a:t>
            </a: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4002" name="标题 38400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892300"/>
          </a:xfrm>
        </p:spPr>
        <p:txBody>
          <a:bodyPr anchor="ctr" anchorCtr="0"/>
          <a:p>
            <a:r>
              <a:rPr lang="en-US" altLang="zh-CN" sz="3200"/>
              <a:t>G’</a:t>
            </a:r>
            <a:r>
              <a:rPr lang="en-US" altLang="zh-CN" sz="3200" baseline="-25000"/>
              <a:t>1</a:t>
            </a:r>
            <a:r>
              <a:rPr lang="en-US" altLang="zh-CN" sz="3200"/>
              <a:t>(S)</a:t>
            </a:r>
            <a:r>
              <a:rPr lang="zh-CN" altLang="en-US" sz="3200" dirty="0"/>
              <a:t>：</a:t>
            </a:r>
            <a:br>
              <a:rPr lang="zh-CN" altLang="en-US" sz="3200" dirty="0"/>
            </a:br>
            <a:r>
              <a:rPr lang="en-US" altLang="zh-CN" sz="3200"/>
              <a:t>S → a | </a:t>
            </a:r>
            <a:r>
              <a:rPr lang="en-US" altLang="zh-CN" sz="3200">
                <a:sym typeface="Symbol" panose="05050102010706020507" pitchFamily="18" charset="2"/>
              </a:rPr>
              <a:t></a:t>
            </a:r>
            <a:r>
              <a:rPr lang="en-US" altLang="zh-CN" sz="3200"/>
              <a:t> | (T)</a:t>
            </a:r>
            <a:br>
              <a:rPr lang="en-US" altLang="zh-CN" sz="3200"/>
            </a:br>
            <a:r>
              <a:rPr lang="en-US" altLang="zh-CN" sz="3200"/>
              <a:t>T → S T’</a:t>
            </a:r>
            <a:br>
              <a:rPr lang="en-US" altLang="zh-CN" sz="3200"/>
            </a:br>
            <a:r>
              <a:rPr lang="en-US" altLang="zh-CN" sz="3200"/>
              <a:t>T’ → , S T’ | </a:t>
            </a:r>
            <a:r>
              <a:rPr lang="en-US" altLang="zh-CN" sz="3200">
                <a:sym typeface="Symbol" panose="05050102010706020507" pitchFamily="18" charset="2"/>
              </a:rPr>
              <a:t></a:t>
            </a:r>
            <a:endParaRPr lang="en-GB" altLang="zh-CN" sz="3200">
              <a:sym typeface="Symbol" panose="05050102010706020507" pitchFamily="18" charset="2"/>
            </a:endParaRPr>
          </a:p>
        </p:txBody>
      </p:sp>
      <p:sp>
        <p:nvSpPr>
          <p:cNvPr id="384003" name="文本占位符 384002"/>
          <p:cNvSpPr>
            <a:spLocks noGrp="1"/>
          </p:cNvSpPr>
          <p:nvPr>
            <p:ph type="body" idx="1"/>
          </p:nvPr>
        </p:nvSpPr>
        <p:spPr>
          <a:xfrm>
            <a:off x="611188" y="2565400"/>
            <a:ext cx="8281987" cy="3887788"/>
          </a:xfrm>
        </p:spPr>
        <p:txBody>
          <a:bodyPr/>
          <a:p>
            <a:r>
              <a:rPr lang="zh-CN" altLang="en-US" sz="2800" dirty="0"/>
              <a:t>计算非终结符的</a:t>
            </a:r>
            <a:r>
              <a:rPr lang="en-US" altLang="zh-CN" sz="2800"/>
              <a:t>FIRST</a:t>
            </a:r>
            <a:r>
              <a:rPr lang="zh-CN" altLang="en-US" sz="2800" dirty="0"/>
              <a:t>和</a:t>
            </a:r>
            <a:r>
              <a:rPr lang="en-US" altLang="zh-CN" sz="2800"/>
              <a:t>FOLLOW</a:t>
            </a:r>
            <a:r>
              <a:rPr lang="zh-CN" altLang="en-US" sz="2800" dirty="0"/>
              <a:t>集合</a:t>
            </a:r>
            <a:endParaRPr lang="zh-CN" altLang="en-US" sz="2800" dirty="0"/>
          </a:p>
          <a:p>
            <a:pPr lvl="1"/>
            <a:r>
              <a:rPr lang="en-US" altLang="zh-CN" sz="2400"/>
              <a:t>FIRST(S)={a, </a:t>
            </a:r>
            <a:r>
              <a:rPr lang="en-US" altLang="zh-CN" sz="2400"/>
              <a:t>^, (}</a:t>
            </a:r>
            <a:endParaRPr lang="en-US" altLang="zh-CN" sz="2400"/>
          </a:p>
          <a:p>
            <a:pPr lvl="1"/>
            <a:r>
              <a:rPr lang="en-US" altLang="zh-CN" sz="2400"/>
              <a:t>FIRST(T)={a, ^, (}</a:t>
            </a:r>
            <a:endParaRPr lang="en-US" altLang="zh-CN" sz="2400"/>
          </a:p>
          <a:p>
            <a:pPr lvl="1"/>
            <a:r>
              <a:rPr lang="en-US" altLang="zh-CN" sz="2400"/>
              <a:t>FIRST(T’)={ </a:t>
            </a:r>
            <a:r>
              <a:rPr lang="en-US" altLang="zh-CN" sz="2400" b="1"/>
              <a:t>,</a:t>
            </a:r>
            <a:r>
              <a:rPr lang="en-US" altLang="zh-CN" sz="2400"/>
              <a:t> , </a:t>
            </a:r>
            <a:r>
              <a:rPr lang="en-US" altLang="zh-CN">
                <a:sym typeface="Symbol" panose="05050102010706020507" pitchFamily="18" charset="2"/>
              </a:rPr>
              <a:t> </a:t>
            </a:r>
            <a:r>
              <a:rPr lang="en-US" altLang="zh-CN" sz="2400"/>
              <a:t>}</a:t>
            </a:r>
            <a:endParaRPr lang="en-US" altLang="zh-CN" sz="2400"/>
          </a:p>
          <a:p>
            <a:pPr lvl="1"/>
            <a:r>
              <a:rPr lang="en-US" altLang="zh-CN" sz="2400"/>
              <a:t>FOLLOW(S)={ ), </a:t>
            </a:r>
            <a:r>
              <a:rPr lang="en-US" altLang="zh-CN" sz="2400" b="1"/>
              <a:t>,</a:t>
            </a:r>
            <a:r>
              <a:rPr lang="en-US" altLang="zh-CN" sz="2400"/>
              <a:t> ,#</a:t>
            </a:r>
            <a:r>
              <a:rPr lang="en-US" altLang="zh-CN" sz="2400"/>
              <a:t> }</a:t>
            </a:r>
            <a:endParaRPr lang="en-US" altLang="zh-CN" sz="2400"/>
          </a:p>
          <a:p>
            <a:pPr lvl="1"/>
            <a:r>
              <a:rPr lang="en-US" altLang="zh-CN" sz="2400"/>
              <a:t>FOLLOW(T)={ ) }</a:t>
            </a:r>
            <a:endParaRPr lang="en-US" altLang="zh-CN" sz="2400"/>
          </a:p>
          <a:p>
            <a:pPr lvl="1"/>
            <a:r>
              <a:rPr lang="en-US" altLang="zh-CN" sz="2400"/>
              <a:t>FOLLOW(T’)={ )</a:t>
            </a:r>
            <a:r>
              <a:rPr lang="en-US" altLang="zh-CN" sz="2400"/>
              <a:t> }</a:t>
            </a:r>
            <a:endParaRPr lang="en-US" altLang="zh-CN" sz="2400"/>
          </a:p>
          <a:p>
            <a:r>
              <a:rPr lang="en-GB" altLang="zh-CN" sz="2800"/>
              <a:t>检查LL(1)条件</a:t>
            </a:r>
            <a:endParaRPr lang="en-US" altLang="zh-CN" sz="2400"/>
          </a:p>
        </p:txBody>
      </p:sp>
      <p:graphicFrame>
        <p:nvGraphicFramePr>
          <p:cNvPr id="384004" name="对象 384003"/>
          <p:cNvGraphicFramePr/>
          <p:nvPr/>
        </p:nvGraphicFramePr>
        <p:xfrm>
          <a:off x="3779838" y="404813"/>
          <a:ext cx="50974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04695" imgH="304800" progId="Equation.3">
                  <p:embed/>
                </p:oleObj>
              </mc:Choice>
              <mc:Fallback>
                <p:oleObj name="" r:id="rId1" imgW="2004695" imgH="304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9838" y="404813"/>
                        <a:ext cx="5097462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5" name="对象 384004"/>
          <p:cNvGraphicFramePr/>
          <p:nvPr/>
        </p:nvGraphicFramePr>
        <p:xfrm>
          <a:off x="3563938" y="1412875"/>
          <a:ext cx="55800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23795" imgH="304800" progId="Equation.3">
                  <p:embed/>
                </p:oleObj>
              </mc:Choice>
              <mc:Fallback>
                <p:oleObj name="" r:id="rId3" imgW="2423795" imgH="304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8" y="1412875"/>
                        <a:ext cx="5580062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charRg st="4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charRg st="6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charRg st="8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charRg st="11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charRg st="13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1954" name="标题 38195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884238"/>
          </a:xfrm>
        </p:spPr>
        <p:txBody>
          <a:bodyPr anchor="ctr" anchorCtr="0"/>
          <a:p>
            <a:r>
              <a:rPr lang="zh-CN" altLang="en-US" sz="3600" dirty="0"/>
              <a:t>构造不带回溯的自上而下分析的文法条件</a:t>
            </a:r>
            <a:endParaRPr lang="en-GB" altLang="zh-CN" sz="3600"/>
          </a:p>
        </p:txBody>
      </p:sp>
      <p:sp>
        <p:nvSpPr>
          <p:cNvPr id="381955" name="文本占位符 381954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424862" cy="5111750"/>
          </a:xfrm>
        </p:spPr>
        <p:txBody>
          <a:bodyPr/>
          <a:p>
            <a:pPr eaLnBrk="0" hangingPunct="0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/>
              <a:t>1. </a:t>
            </a:r>
            <a:r>
              <a:rPr lang="zh-CN" altLang="en-US" sz="2800" dirty="0"/>
              <a:t>文法不含左递归</a:t>
            </a:r>
            <a:endParaRPr lang="zh-CN" altLang="en-US" sz="2800" dirty="0"/>
          </a:p>
          <a:p>
            <a:pPr eaLnBrk="0" hangingPunct="0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/>
              <a:t>2. </a:t>
            </a:r>
            <a:r>
              <a:rPr lang="zh-CN" altLang="en-US" sz="2800" dirty="0"/>
              <a:t>对于文法中每一个非终结符</a:t>
            </a:r>
            <a:r>
              <a:rPr lang="en-US" altLang="zh-CN" sz="2800"/>
              <a:t>A</a:t>
            </a:r>
            <a:r>
              <a:rPr lang="zh-CN" altLang="en-US" sz="2800" dirty="0"/>
              <a:t>的各个产生式的候选首符集两两不相交。即，若</a:t>
            </a:r>
            <a:endParaRPr lang="zh-CN" altLang="en-US" sz="2800" dirty="0"/>
          </a:p>
          <a:p>
            <a:pPr algn="ctr" eaLnBrk="0" hangingPunct="0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/>
              <a:t>A→</a:t>
            </a:r>
            <a:r>
              <a:rPr lang="en-US" altLang="zh-CN" sz="2800">
                <a:sym typeface="Symbol" panose="05050102010706020507" pitchFamily="18" charset="2"/>
              </a:rPr>
              <a:t></a:t>
            </a:r>
            <a:r>
              <a:rPr lang="en-US" altLang="zh-CN" sz="2800" baseline="-25000"/>
              <a:t> 1</a:t>
            </a:r>
            <a:r>
              <a:rPr lang="en-US" altLang="zh-CN" sz="2800"/>
              <a:t>|</a:t>
            </a:r>
            <a:r>
              <a:rPr lang="en-US" altLang="zh-CN" sz="2800">
                <a:sym typeface="Symbol" panose="05050102010706020507" pitchFamily="18" charset="2"/>
              </a:rPr>
              <a:t></a:t>
            </a:r>
            <a:r>
              <a:rPr lang="en-US" altLang="zh-CN" sz="2800" baseline="-25000"/>
              <a:t> 2</a:t>
            </a:r>
            <a:r>
              <a:rPr lang="en-US" altLang="zh-CN" sz="2800"/>
              <a:t>|</a:t>
            </a:r>
            <a:r>
              <a:rPr lang="en-US" altLang="zh-CN" sz="2800">
                <a:latin typeface="微软雅黑" panose="020B0503020204020204" charset="-122"/>
              </a:rPr>
              <a:t>…</a:t>
            </a:r>
            <a:r>
              <a:rPr lang="en-US" altLang="zh-CN" sz="2800"/>
              <a:t>|</a:t>
            </a:r>
            <a:r>
              <a:rPr lang="en-US" altLang="zh-CN" sz="2800">
                <a:sym typeface="Symbol" panose="05050102010706020507" pitchFamily="18" charset="2"/>
              </a:rPr>
              <a:t></a:t>
            </a:r>
            <a:r>
              <a:rPr lang="en-US" altLang="zh-CN" sz="2800" baseline="-25000"/>
              <a:t> n</a:t>
            </a:r>
            <a:endParaRPr lang="en-US" altLang="zh-CN" sz="2800"/>
          </a:p>
          <a:p>
            <a:pPr eaLnBrk="0" hangingPunct="0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/>
              <a:t>    </a:t>
            </a:r>
            <a:r>
              <a:rPr lang="zh-CN" altLang="en-US" sz="2800" dirty="0"/>
              <a:t>则  </a:t>
            </a:r>
            <a:r>
              <a:rPr lang="en-US" altLang="zh-CN" sz="2800"/>
              <a:t>FIRST(</a:t>
            </a:r>
            <a:r>
              <a:rPr lang="en-US" altLang="zh-CN" sz="2800">
                <a:sym typeface="Symbol" panose="05050102010706020507" pitchFamily="18" charset="2"/>
              </a:rPr>
              <a:t></a:t>
            </a:r>
            <a:r>
              <a:rPr lang="en-US" altLang="zh-CN" sz="2800" baseline="-25000"/>
              <a:t> </a:t>
            </a:r>
            <a:r>
              <a:rPr lang="en-US" altLang="zh-CN" sz="2800" baseline="-25000" dirty="0" err="1"/>
              <a:t>i</a:t>
            </a:r>
            <a:r>
              <a:rPr lang="en-US" altLang="zh-CN" sz="2800" dirty="0" err="1"/>
              <a:t>)∩FIRST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</a:t>
            </a:r>
            <a:r>
              <a:rPr lang="en-US" altLang="zh-CN" sz="2800" baseline="-25000"/>
              <a:t> j</a:t>
            </a:r>
            <a:r>
              <a:rPr lang="en-US" altLang="zh-CN" sz="2800"/>
              <a:t>)</a:t>
            </a:r>
            <a:r>
              <a:rPr lang="zh-CN" altLang="en-US" sz="2800" dirty="0"/>
              <a:t>＝</a:t>
            </a:r>
            <a:r>
              <a:rPr lang="en-US" altLang="zh-CN" sz="2800" dirty="0">
                <a:sym typeface="Symbol" panose="05050102010706020507" pitchFamily="18" charset="2"/>
              </a:rPr>
              <a:t></a:t>
            </a:r>
            <a:r>
              <a:rPr lang="en-US" altLang="zh-CN" sz="2800" dirty="0"/>
              <a:t>	   </a:t>
            </a:r>
            <a:r>
              <a:rPr lang="en-US" altLang="zh-CN" sz="280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 err="1">
                <a:sym typeface="Symbol" panose="05050102010706020507" pitchFamily="18" charset="2"/>
              </a:rPr>
              <a:t></a:t>
            </a:r>
            <a:r>
              <a:rPr lang="en-US" altLang="zh-CN" sz="2800" dirty="0" err="1"/>
              <a:t>j</a:t>
            </a:r>
            <a:r>
              <a:rPr lang="en-US" altLang="zh-CN" sz="2800"/>
              <a:t>)</a:t>
            </a:r>
            <a:endParaRPr lang="en-US" altLang="zh-CN" sz="2800"/>
          </a:p>
          <a:p>
            <a:pPr eaLnBrk="0" hangingPunct="0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/>
              <a:t>3. </a:t>
            </a:r>
            <a:r>
              <a:rPr lang="zh-CN" altLang="en-US" sz="2800" dirty="0"/>
              <a:t>对文法中的每个非终结符</a:t>
            </a:r>
            <a:r>
              <a:rPr lang="en-US" altLang="zh-CN" sz="2800"/>
              <a:t>A</a:t>
            </a:r>
            <a:r>
              <a:rPr lang="zh-CN" altLang="en-US" sz="2800" dirty="0"/>
              <a:t>，若它存在某个候选首符集包含</a:t>
            </a:r>
            <a:r>
              <a:rPr lang="en-US" altLang="zh-CN" sz="2800" dirty="0">
                <a:sym typeface="Symbol" panose="05050102010706020507" pitchFamily="18" charset="2"/>
              </a:rPr>
              <a:t></a:t>
            </a:r>
            <a:r>
              <a:rPr lang="zh-CN" altLang="en-US" sz="2800" dirty="0"/>
              <a:t>，则</a:t>
            </a:r>
            <a:endParaRPr lang="zh-CN" altLang="en-US" sz="2800" dirty="0"/>
          </a:p>
          <a:p>
            <a:pPr algn="ctr" eaLnBrk="0" hangingPunct="0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/>
              <a:t>FIRST(</a:t>
            </a:r>
            <a:r>
              <a:rPr lang="en-US" altLang="zh-CN" sz="2800">
                <a:sym typeface="Symbol" panose="05050102010706020507" pitchFamily="18" charset="2"/>
              </a:rPr>
              <a:t></a:t>
            </a:r>
            <a:r>
              <a:rPr lang="en-US" altLang="zh-CN" sz="2800" baseline="-25000"/>
              <a:t> </a:t>
            </a:r>
            <a:r>
              <a:rPr lang="en-US" altLang="zh-CN" sz="2800" baseline="-25000" dirty="0" err="1"/>
              <a:t>i</a:t>
            </a:r>
            <a:r>
              <a:rPr lang="en-US" altLang="zh-CN" sz="2800" dirty="0" err="1"/>
              <a:t>)∩FOLLOW(A</a:t>
            </a:r>
            <a:r>
              <a:rPr lang="en-US" altLang="zh-CN" sz="2800"/>
              <a:t>)=</a:t>
            </a:r>
            <a:r>
              <a:rPr lang="en-US" altLang="zh-CN" sz="2800">
                <a:sym typeface="Symbol" panose="05050102010706020507" pitchFamily="18" charset="2"/>
              </a:rPr>
              <a:t></a:t>
            </a:r>
            <a:endParaRPr lang="en-US" altLang="zh-CN" sz="2800">
              <a:sym typeface="Symbol" panose="05050102010706020507" pitchFamily="18" charset="2"/>
            </a:endParaRPr>
          </a:p>
          <a:p>
            <a:pPr algn="ctr" eaLnBrk="0" hangingPunct="0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i=1,2,...,n</a:t>
            </a:r>
            <a:endParaRPr lang="en-US" altLang="zh-CN" sz="2800">
              <a:sym typeface="Symbol" panose="05050102010706020507" pitchFamily="18" charset="2"/>
            </a:endParaRPr>
          </a:p>
          <a:p>
            <a:pPr eaLnBrk="0" hangingPunct="0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dirty="0"/>
              <a:t>如果一个文法</a:t>
            </a:r>
            <a:r>
              <a:rPr lang="en-US" altLang="zh-CN" sz="2800"/>
              <a:t>G</a:t>
            </a:r>
            <a:r>
              <a:rPr lang="zh-CN" altLang="en-US" sz="2800" dirty="0"/>
              <a:t>满足以上条件，则称该文法</a:t>
            </a:r>
            <a:r>
              <a:rPr lang="en-US" altLang="zh-CN" sz="2800"/>
              <a:t>G</a:t>
            </a:r>
            <a:r>
              <a:rPr lang="zh-CN" altLang="en-US" sz="2800" dirty="0"/>
              <a:t>为</a:t>
            </a:r>
            <a:r>
              <a:rPr lang="en-US" altLang="zh-CN" sz="2800">
                <a:solidFill>
                  <a:srgbClr val="CC0000"/>
                </a:solidFill>
              </a:rPr>
              <a:t>LL(1)</a:t>
            </a:r>
            <a:r>
              <a:rPr lang="zh-CN" altLang="en-US" sz="2800" dirty="0">
                <a:solidFill>
                  <a:srgbClr val="CC0000"/>
                </a:solidFill>
              </a:rPr>
              <a:t>文法</a:t>
            </a:r>
            <a:r>
              <a:rPr lang="zh-CN" altLang="en-US" sz="2800" dirty="0"/>
              <a:t>。	</a:t>
            </a:r>
            <a:endParaRPr lang="en-GB" altLang="zh-CN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322" name="标题 31232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892300"/>
          </a:xfrm>
        </p:spPr>
        <p:txBody>
          <a:bodyPr anchor="ctr" anchorCtr="0"/>
          <a:p>
            <a:r>
              <a:rPr lang="en-US" altLang="zh-CN" sz="3200"/>
              <a:t>G’</a:t>
            </a:r>
            <a:r>
              <a:rPr lang="en-US" altLang="zh-CN" sz="3200" baseline="-25000"/>
              <a:t>1</a:t>
            </a:r>
            <a:r>
              <a:rPr lang="en-US" altLang="zh-CN" sz="3200"/>
              <a:t>(S)</a:t>
            </a:r>
            <a:r>
              <a:rPr lang="zh-CN" altLang="en-US" sz="3200" dirty="0"/>
              <a:t>：</a:t>
            </a:r>
            <a:br>
              <a:rPr lang="zh-CN" altLang="en-US" sz="3200" dirty="0"/>
            </a:br>
            <a:r>
              <a:rPr lang="en-US" altLang="zh-CN" sz="3200"/>
              <a:t>S → a | </a:t>
            </a:r>
            <a:r>
              <a:rPr lang="en-US" altLang="zh-CN" sz="3200">
                <a:sym typeface="Symbol" panose="05050102010706020507" pitchFamily="18" charset="2"/>
              </a:rPr>
              <a:t></a:t>
            </a:r>
            <a:r>
              <a:rPr lang="en-US" altLang="zh-CN" sz="3200"/>
              <a:t> | (T)</a:t>
            </a:r>
            <a:br>
              <a:rPr lang="en-US" altLang="zh-CN" sz="3200"/>
            </a:br>
            <a:r>
              <a:rPr lang="en-US" altLang="zh-CN" sz="3200"/>
              <a:t>T → S T’</a:t>
            </a:r>
            <a:br>
              <a:rPr lang="en-US" altLang="zh-CN" sz="3200"/>
            </a:br>
            <a:r>
              <a:rPr lang="en-US" altLang="zh-CN" sz="3200"/>
              <a:t>T’ → , S T’ | </a:t>
            </a:r>
            <a:r>
              <a:rPr lang="en-US" altLang="zh-CN" sz="3200">
                <a:sym typeface="Symbol" panose="05050102010706020507" pitchFamily="18" charset="2"/>
              </a:rPr>
              <a:t></a:t>
            </a:r>
            <a:endParaRPr lang="en-GB" altLang="zh-CN" sz="3200">
              <a:sym typeface="Symbol" panose="05050102010706020507" pitchFamily="18" charset="2"/>
            </a:endParaRPr>
          </a:p>
        </p:txBody>
      </p:sp>
      <p:sp>
        <p:nvSpPr>
          <p:cNvPr id="312323" name="文本占位符 312322"/>
          <p:cNvSpPr>
            <a:spLocks noGrp="1"/>
          </p:cNvSpPr>
          <p:nvPr>
            <p:ph type="body" idx="1"/>
          </p:nvPr>
        </p:nvSpPr>
        <p:spPr>
          <a:xfrm>
            <a:off x="611188" y="2565400"/>
            <a:ext cx="8281987" cy="3887788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dirty="0"/>
              <a:t>计算非终结符的</a:t>
            </a:r>
            <a:r>
              <a:rPr lang="en-US" altLang="zh-CN" sz="2800"/>
              <a:t>FIRST</a:t>
            </a:r>
            <a:r>
              <a:rPr lang="zh-CN" altLang="en-US" sz="2800" dirty="0"/>
              <a:t>和</a:t>
            </a:r>
            <a:r>
              <a:rPr lang="en-US" altLang="zh-CN" sz="2800"/>
              <a:t>FOLLOW</a:t>
            </a:r>
            <a:r>
              <a:rPr lang="zh-CN" altLang="en-US" sz="2800" dirty="0"/>
              <a:t>集合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en-US" altLang="zh-CN" sz="2400"/>
              <a:t>FIRST(S)={a, </a:t>
            </a:r>
            <a:r>
              <a:rPr lang="en-US" altLang="zh-CN" sz="2400"/>
              <a:t>^, (}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FIRST(T)={a, ^, (}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FIRST(T’)={ </a:t>
            </a:r>
            <a:r>
              <a:rPr lang="en-US" altLang="zh-CN" sz="2400" b="1"/>
              <a:t>,</a:t>
            </a:r>
            <a:r>
              <a:rPr lang="en-US" altLang="zh-CN" sz="2400"/>
              <a:t> , </a:t>
            </a:r>
            <a:r>
              <a:rPr lang="en-US" altLang="zh-CN">
                <a:sym typeface="Symbol" panose="05050102010706020507" pitchFamily="18" charset="2"/>
              </a:rPr>
              <a:t> </a:t>
            </a:r>
            <a:r>
              <a:rPr lang="en-US" altLang="zh-CN" sz="2400"/>
              <a:t>}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FOLLOW(S)={ ), </a:t>
            </a:r>
            <a:r>
              <a:rPr lang="en-US" altLang="zh-CN" sz="2400" b="1"/>
              <a:t>,</a:t>
            </a:r>
            <a:r>
              <a:rPr lang="en-US" altLang="zh-CN" sz="2400"/>
              <a:t> ,#</a:t>
            </a:r>
            <a:r>
              <a:rPr lang="en-US" altLang="zh-CN" sz="2400"/>
              <a:t> }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FOLLOW(T)={ ) }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FOLLOW(T’)={ )</a:t>
            </a:r>
            <a:r>
              <a:rPr lang="en-US" altLang="zh-CN" sz="2400"/>
              <a:t> }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GB" altLang="zh-CN" sz="2800"/>
              <a:t>检查LL(1)条件</a:t>
            </a:r>
            <a:endParaRPr lang="en-GB" altLang="zh-CN" sz="280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满足</a:t>
            </a:r>
            <a:endParaRPr lang="en-GB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charRg st="14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5026" name="文本占位符 385025"/>
          <p:cNvSpPr>
            <a:spLocks noGrp="1"/>
          </p:cNvSpPr>
          <p:nvPr>
            <p:ph type="body" idx="1"/>
          </p:nvPr>
        </p:nvSpPr>
        <p:spPr>
          <a:xfrm>
            <a:off x="468313" y="1817688"/>
            <a:ext cx="8507412" cy="4706937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dirty="0"/>
              <a:t>在每个非终结符</a:t>
            </a:r>
            <a:r>
              <a:rPr lang="en-US" altLang="zh-CN" sz="2800"/>
              <a:t>A</a:t>
            </a:r>
            <a:r>
              <a:rPr lang="zh-CN" altLang="en-US" sz="2800" dirty="0"/>
              <a:t>及其任意候选</a:t>
            </a:r>
            <a:r>
              <a:rPr lang="en-US" altLang="zh-CN" sz="2800" dirty="0">
                <a:sym typeface="Symbol" panose="05050102010706020507" pitchFamily="18" charset="2"/>
              </a:rPr>
              <a:t></a:t>
            </a:r>
            <a:r>
              <a:rPr lang="zh-CN" altLang="en-US" sz="2800" dirty="0"/>
              <a:t>都构造出</a:t>
            </a:r>
            <a:r>
              <a:rPr lang="en-US" altLang="zh-CN" sz="2800"/>
              <a:t>FIRST(</a:t>
            </a:r>
            <a:r>
              <a:rPr lang="en-US" altLang="zh-CN" sz="2800">
                <a:sym typeface="Symbol" panose="05050102010706020507" pitchFamily="18" charset="2"/>
              </a:rPr>
              <a:t></a:t>
            </a:r>
            <a:r>
              <a:rPr lang="en-US" altLang="zh-CN" sz="2800"/>
              <a:t>)</a:t>
            </a:r>
            <a:r>
              <a:rPr lang="zh-CN" altLang="en-US" sz="2800"/>
              <a:t>和</a:t>
            </a:r>
            <a:r>
              <a:rPr lang="en-US" altLang="zh-CN" sz="2800"/>
              <a:t>FOLLOW(A)</a:t>
            </a:r>
            <a:r>
              <a:rPr lang="zh-CN" altLang="en-US" sz="2800" dirty="0"/>
              <a:t>的基础上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构造</a:t>
            </a:r>
            <a:r>
              <a:rPr lang="en-US" altLang="zh-CN" sz="2800"/>
              <a:t>G</a:t>
            </a:r>
            <a:r>
              <a:rPr lang="zh-CN" altLang="en-US" sz="2800" dirty="0"/>
              <a:t>的分析表</a:t>
            </a:r>
            <a:r>
              <a:rPr lang="en-US" altLang="zh-CN" sz="2800"/>
              <a:t>M[A</a:t>
            </a:r>
            <a:r>
              <a:rPr lang="zh-CN" altLang="en-US" sz="2800"/>
              <a:t>，</a:t>
            </a:r>
            <a:r>
              <a:rPr lang="en-US" altLang="zh-CN" sz="2800"/>
              <a:t>a]</a:t>
            </a:r>
            <a:r>
              <a:rPr lang="zh-CN" altLang="en-US" sz="2800" dirty="0"/>
              <a:t>， 确定每个产生式</a:t>
            </a:r>
            <a:r>
              <a:rPr lang="en-US" altLang="zh-CN" sz="2800"/>
              <a:t>A→</a:t>
            </a:r>
            <a:r>
              <a:rPr lang="en-US" altLang="zh-CN" sz="2800"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ym typeface="Symbol" panose="05050102010706020507" pitchFamily="18" charset="2"/>
              </a:rPr>
              <a:t>在表中的位置</a:t>
            </a:r>
            <a:endParaRPr lang="zh-CN" altLang="en-US" sz="2800"/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bg2"/>
                </a:solidFill>
              </a:rPr>
              <a:t>1. </a:t>
            </a:r>
            <a:r>
              <a:rPr lang="zh-CN" altLang="en-US" sz="2800" dirty="0">
                <a:solidFill>
                  <a:schemeClr val="bg2"/>
                </a:solidFill>
              </a:rPr>
              <a:t>对文法</a:t>
            </a:r>
            <a:r>
              <a:rPr lang="en-US" altLang="zh-CN" sz="2800">
                <a:solidFill>
                  <a:schemeClr val="bg2"/>
                </a:solidFill>
              </a:rPr>
              <a:t>G</a:t>
            </a:r>
            <a:r>
              <a:rPr lang="zh-CN" altLang="en-US" sz="2800" dirty="0">
                <a:solidFill>
                  <a:schemeClr val="bg2"/>
                </a:solidFill>
              </a:rPr>
              <a:t>的每个产生式</a:t>
            </a:r>
            <a:r>
              <a:rPr lang="en-US" altLang="zh-CN" sz="2800">
                <a:solidFill>
                  <a:schemeClr val="bg2"/>
                </a:solidFill>
              </a:rPr>
              <a:t>A→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bg2"/>
                </a:solidFill>
              </a:rPr>
              <a:t>执行第</a:t>
            </a:r>
            <a:r>
              <a:rPr lang="en-US" altLang="zh-CN" sz="2800">
                <a:solidFill>
                  <a:schemeClr val="bg2"/>
                </a:solidFill>
              </a:rPr>
              <a:t>2</a:t>
            </a:r>
            <a:r>
              <a:rPr lang="zh-CN" altLang="en-US" sz="2800" dirty="0">
                <a:solidFill>
                  <a:schemeClr val="bg2"/>
                </a:solidFill>
              </a:rPr>
              <a:t>步和第</a:t>
            </a:r>
            <a:r>
              <a:rPr lang="en-US" altLang="zh-CN" sz="2800">
                <a:solidFill>
                  <a:schemeClr val="bg2"/>
                </a:solidFill>
              </a:rPr>
              <a:t>3</a:t>
            </a:r>
            <a:r>
              <a:rPr lang="zh-CN" altLang="en-US" sz="2800" dirty="0">
                <a:solidFill>
                  <a:schemeClr val="bg2"/>
                </a:solidFill>
              </a:rPr>
              <a:t>步；</a:t>
            </a:r>
            <a:endParaRPr lang="zh-CN" altLang="en-US" sz="2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bg2"/>
                </a:solidFill>
              </a:rPr>
              <a:t>2. </a:t>
            </a:r>
            <a:r>
              <a:rPr lang="zh-CN" altLang="en-US" sz="2800" dirty="0">
                <a:solidFill>
                  <a:schemeClr val="bg2"/>
                </a:solidFill>
              </a:rPr>
              <a:t>对每个终结符</a:t>
            </a:r>
            <a:r>
              <a:rPr lang="en-US" altLang="zh-CN" sz="2800">
                <a:solidFill>
                  <a:schemeClr val="bg2"/>
                </a:solidFill>
              </a:rPr>
              <a:t>a 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>
                <a:solidFill>
                  <a:schemeClr val="bg2"/>
                </a:solidFill>
              </a:rPr>
              <a:t>FIRST(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>
                <a:solidFill>
                  <a:schemeClr val="bg2"/>
                </a:solidFill>
              </a:rPr>
              <a:t>)</a:t>
            </a:r>
            <a:r>
              <a:rPr lang="zh-CN" altLang="en-US" sz="2800">
                <a:solidFill>
                  <a:schemeClr val="bg2"/>
                </a:solidFill>
              </a:rPr>
              <a:t>，把</a:t>
            </a:r>
            <a:r>
              <a:rPr lang="en-US" altLang="zh-CN" sz="2800">
                <a:solidFill>
                  <a:schemeClr val="bg2"/>
                </a:solidFill>
              </a:rPr>
              <a:t>A→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bg2"/>
                </a:solidFill>
              </a:rPr>
              <a:t>加至</a:t>
            </a:r>
            <a:r>
              <a:rPr lang="en-US" altLang="zh-CN" sz="2800">
                <a:solidFill>
                  <a:schemeClr val="bg2"/>
                </a:solidFill>
              </a:rPr>
              <a:t>M[A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a]</a:t>
            </a:r>
            <a:r>
              <a:rPr lang="zh-CN" altLang="en-US" sz="2800" dirty="0">
                <a:solidFill>
                  <a:schemeClr val="bg2"/>
                </a:solidFill>
              </a:rPr>
              <a:t>中；</a:t>
            </a:r>
            <a:endParaRPr lang="zh-CN" altLang="en-US" sz="2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bg2"/>
                </a:solidFill>
              </a:rPr>
              <a:t>3. </a:t>
            </a:r>
            <a:r>
              <a:rPr lang="zh-CN" altLang="en-US" sz="2800" dirty="0">
                <a:solidFill>
                  <a:schemeClr val="bg2"/>
                </a:solidFill>
              </a:rPr>
              <a:t>若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</a:t>
            </a:r>
            <a:r>
              <a:rPr lang="en-US" altLang="zh-CN" sz="2800">
                <a:solidFill>
                  <a:schemeClr val="bg2"/>
                </a:solidFill>
              </a:rPr>
              <a:t>FIRST(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>
                <a:solidFill>
                  <a:schemeClr val="bg2"/>
                </a:solidFill>
              </a:rPr>
              <a:t>)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zh-CN" altLang="en-US" sz="2800" dirty="0">
                <a:solidFill>
                  <a:schemeClr val="bg2"/>
                </a:solidFill>
              </a:rPr>
              <a:t>则对任何</a:t>
            </a:r>
            <a:r>
              <a:rPr lang="en-US" altLang="zh-CN" sz="2800" dirty="0" err="1">
                <a:solidFill>
                  <a:schemeClr val="bg2"/>
                </a:solidFill>
              </a:rPr>
              <a:t>b</a:t>
            </a:r>
            <a:r>
              <a:rPr lang="en-US" altLang="zh-CN" sz="2800" dirty="0" err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solidFill>
                  <a:schemeClr val="bg2"/>
                </a:solidFill>
              </a:rPr>
              <a:t>FOLLOW(A</a:t>
            </a:r>
            <a:r>
              <a:rPr lang="en-US" altLang="zh-CN" sz="2800">
                <a:solidFill>
                  <a:schemeClr val="bg2"/>
                </a:solidFill>
              </a:rPr>
              <a:t>)</a:t>
            </a:r>
            <a:r>
              <a:rPr lang="zh-CN" altLang="en-US" sz="2800" dirty="0">
                <a:solidFill>
                  <a:schemeClr val="bg2"/>
                </a:solidFill>
              </a:rPr>
              <a:t>把</a:t>
            </a:r>
            <a:r>
              <a:rPr lang="en-US" altLang="zh-CN" sz="2800">
                <a:solidFill>
                  <a:schemeClr val="bg2"/>
                </a:solidFill>
              </a:rPr>
              <a:t>A→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bg2"/>
                </a:solidFill>
              </a:rPr>
              <a:t>加至</a:t>
            </a:r>
            <a:r>
              <a:rPr lang="en-US" altLang="zh-CN" sz="2800">
                <a:solidFill>
                  <a:schemeClr val="bg2"/>
                </a:solidFill>
              </a:rPr>
              <a:t>M[A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b]</a:t>
            </a:r>
            <a:r>
              <a:rPr lang="zh-CN" altLang="en-US" sz="2800" dirty="0">
                <a:solidFill>
                  <a:schemeClr val="bg2"/>
                </a:solidFill>
              </a:rPr>
              <a:t>中。</a:t>
            </a:r>
            <a:endParaRPr lang="zh-CN" altLang="en-US" sz="28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bg2"/>
                </a:solidFill>
              </a:rPr>
              <a:t>4. </a:t>
            </a:r>
            <a:r>
              <a:rPr lang="zh-CN" altLang="en-US" sz="2800" dirty="0">
                <a:solidFill>
                  <a:schemeClr val="bg2"/>
                </a:solidFill>
              </a:rPr>
              <a:t>把所有无定义的</a:t>
            </a:r>
            <a:r>
              <a:rPr lang="en-US" altLang="zh-CN" sz="2800">
                <a:solidFill>
                  <a:schemeClr val="bg2"/>
                </a:solidFill>
              </a:rPr>
              <a:t>M[A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a]</a:t>
            </a:r>
            <a:r>
              <a:rPr lang="zh-CN" altLang="en-US" sz="2800" dirty="0">
                <a:solidFill>
                  <a:schemeClr val="bg2"/>
                </a:solidFill>
              </a:rPr>
              <a:t>标上“出错标志”。</a:t>
            </a:r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385027" name="标题 385026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分析表</a:t>
            </a:r>
            <a:r>
              <a:rPr lang="en-US" altLang="zh-CN"/>
              <a:t>M[A</a:t>
            </a:r>
            <a:r>
              <a:rPr lang="zh-CN" altLang="en-US" dirty="0"/>
              <a:t>，</a:t>
            </a:r>
            <a:r>
              <a:rPr lang="en-US" altLang="zh-CN"/>
              <a:t>a]</a:t>
            </a:r>
            <a:r>
              <a:rPr lang="zh-CN" altLang="en-US" dirty="0"/>
              <a:t>的构造</a:t>
            </a: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6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26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charRg st="10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26">
                                            <p:txEl>
                                              <p:charRg st="101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charRg st="13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26">
                                            <p:txEl>
                                              <p:charRg st="137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5026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276350" y="2311400"/>
            <a:ext cx="581025" cy="2389188"/>
          </a:xfrm>
          <a:prstGeom prst="rect">
            <a:avLst/>
          </a:prstGeom>
          <a:solidFill>
            <a:srgbClr val="92D050"/>
          </a:solidFill>
          <a:ln w="2857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419350" y="2311400"/>
            <a:ext cx="581025" cy="2389188"/>
          </a:xfrm>
          <a:prstGeom prst="rect">
            <a:avLst/>
          </a:prstGeom>
          <a:solidFill>
            <a:srgbClr val="AFE2FF"/>
          </a:solidFill>
          <a:ln w="2857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515100" y="2311400"/>
            <a:ext cx="581025" cy="2389188"/>
          </a:xfrm>
          <a:prstGeom prst="rect">
            <a:avLst/>
          </a:prstGeom>
          <a:solidFill>
            <a:srgbClr val="AFE2FF"/>
          </a:solidFill>
          <a:ln w="2857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43300" y="2311400"/>
            <a:ext cx="581025" cy="2389188"/>
          </a:xfrm>
          <a:prstGeom prst="rect">
            <a:avLst/>
          </a:prstGeom>
          <a:solidFill>
            <a:srgbClr val="AFE2FF"/>
          </a:solidFill>
          <a:ln w="2857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grpSp>
        <p:nvGrpSpPr>
          <p:cNvPr id="31751" name="Group 124"/>
          <p:cNvGrpSpPr/>
          <p:nvPr/>
        </p:nvGrpSpPr>
        <p:grpSpPr bwMode="auto">
          <a:xfrm>
            <a:off x="4114800" y="2301875"/>
            <a:ext cx="971550" cy="2408238"/>
            <a:chOff x="2568" y="1234"/>
            <a:chExt cx="612" cy="1517"/>
          </a:xfrm>
        </p:grpSpPr>
        <p:sp>
          <p:nvSpPr>
            <p:cNvPr id="31955" name="Rectangle 7"/>
            <p:cNvSpPr>
              <a:spLocks noChangeArrowheads="1"/>
            </p:cNvSpPr>
            <p:nvPr/>
          </p:nvSpPr>
          <p:spPr bwMode="auto">
            <a:xfrm>
              <a:off x="2574" y="1240"/>
              <a:ext cx="594" cy="1499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56" name="Freeform 8"/>
            <p:cNvSpPr/>
            <p:nvPr/>
          </p:nvSpPr>
          <p:spPr bwMode="auto">
            <a:xfrm>
              <a:off x="2568" y="1234"/>
              <a:ext cx="18" cy="24"/>
            </a:xfrm>
            <a:custGeom>
              <a:avLst/>
              <a:gdLst>
                <a:gd name="T0" fmla="*/ 18 w 18"/>
                <a:gd name="T1" fmla="*/ 6 h 24"/>
                <a:gd name="T2" fmla="*/ 6 w 18"/>
                <a:gd name="T3" fmla="*/ 6 h 24"/>
                <a:gd name="T4" fmla="*/ 6 w 18"/>
                <a:gd name="T5" fmla="*/ 18 h 24"/>
                <a:gd name="T6" fmla="*/ 18 w 18"/>
                <a:gd name="T7" fmla="*/ 18 h 24"/>
                <a:gd name="T8" fmla="*/ 18 w 18"/>
                <a:gd name="T9" fmla="*/ 0 h 24"/>
                <a:gd name="T10" fmla="*/ 6 w 18"/>
                <a:gd name="T11" fmla="*/ 0 h 24"/>
                <a:gd name="T12" fmla="*/ 0 w 18"/>
                <a:gd name="T13" fmla="*/ 0 h 24"/>
                <a:gd name="T14" fmla="*/ 0 w 18"/>
                <a:gd name="T15" fmla="*/ 6 h 24"/>
                <a:gd name="T16" fmla="*/ 0 w 18"/>
                <a:gd name="T17" fmla="*/ 24 h 24"/>
                <a:gd name="T18" fmla="*/ 18 w 18"/>
                <a:gd name="T19" fmla="*/ 24 h 24"/>
                <a:gd name="T20" fmla="*/ 18 w 18"/>
                <a:gd name="T21" fmla="*/ 6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8" y="6"/>
                  </a:moveTo>
                  <a:lnTo>
                    <a:pt x="6" y="6"/>
                  </a:lnTo>
                  <a:lnTo>
                    <a:pt x="6" y="18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8" y="2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7" name="Rectangle 9"/>
            <p:cNvSpPr>
              <a:spLocks noChangeArrowheads="1"/>
            </p:cNvSpPr>
            <p:nvPr/>
          </p:nvSpPr>
          <p:spPr bwMode="auto">
            <a:xfrm>
              <a:off x="2568" y="127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58" name="Rectangle 10"/>
            <p:cNvSpPr>
              <a:spLocks noChangeArrowheads="1"/>
            </p:cNvSpPr>
            <p:nvPr/>
          </p:nvSpPr>
          <p:spPr bwMode="auto">
            <a:xfrm>
              <a:off x="2568" y="131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59" name="Rectangle 11"/>
            <p:cNvSpPr>
              <a:spLocks noChangeArrowheads="1"/>
            </p:cNvSpPr>
            <p:nvPr/>
          </p:nvSpPr>
          <p:spPr bwMode="auto">
            <a:xfrm>
              <a:off x="2568" y="134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0" name="Rectangle 12"/>
            <p:cNvSpPr>
              <a:spLocks noChangeArrowheads="1"/>
            </p:cNvSpPr>
            <p:nvPr/>
          </p:nvSpPr>
          <p:spPr bwMode="auto">
            <a:xfrm>
              <a:off x="2568" y="138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1" name="Rectangle 13"/>
            <p:cNvSpPr>
              <a:spLocks noChangeArrowheads="1"/>
            </p:cNvSpPr>
            <p:nvPr/>
          </p:nvSpPr>
          <p:spPr bwMode="auto">
            <a:xfrm>
              <a:off x="2568" y="142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2" name="Rectangle 14"/>
            <p:cNvSpPr>
              <a:spLocks noChangeArrowheads="1"/>
            </p:cNvSpPr>
            <p:nvPr/>
          </p:nvSpPr>
          <p:spPr bwMode="auto">
            <a:xfrm>
              <a:off x="2568" y="145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3" name="Rectangle 15"/>
            <p:cNvSpPr>
              <a:spLocks noChangeArrowheads="1"/>
            </p:cNvSpPr>
            <p:nvPr/>
          </p:nvSpPr>
          <p:spPr bwMode="auto">
            <a:xfrm>
              <a:off x="2568" y="149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4" name="Rectangle 16"/>
            <p:cNvSpPr>
              <a:spLocks noChangeArrowheads="1"/>
            </p:cNvSpPr>
            <p:nvPr/>
          </p:nvSpPr>
          <p:spPr bwMode="auto">
            <a:xfrm>
              <a:off x="2568" y="152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5" name="Rectangle 17"/>
            <p:cNvSpPr>
              <a:spLocks noChangeArrowheads="1"/>
            </p:cNvSpPr>
            <p:nvPr/>
          </p:nvSpPr>
          <p:spPr bwMode="auto">
            <a:xfrm>
              <a:off x="2568" y="156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6" name="Rectangle 18"/>
            <p:cNvSpPr>
              <a:spLocks noChangeArrowheads="1"/>
            </p:cNvSpPr>
            <p:nvPr/>
          </p:nvSpPr>
          <p:spPr bwMode="auto">
            <a:xfrm>
              <a:off x="2568" y="160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7" name="Rectangle 19"/>
            <p:cNvSpPr>
              <a:spLocks noChangeArrowheads="1"/>
            </p:cNvSpPr>
            <p:nvPr/>
          </p:nvSpPr>
          <p:spPr bwMode="auto">
            <a:xfrm>
              <a:off x="2568" y="163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8" name="Rectangle 20"/>
            <p:cNvSpPr>
              <a:spLocks noChangeArrowheads="1"/>
            </p:cNvSpPr>
            <p:nvPr/>
          </p:nvSpPr>
          <p:spPr bwMode="auto">
            <a:xfrm>
              <a:off x="2568" y="167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69" name="Rectangle 21"/>
            <p:cNvSpPr>
              <a:spLocks noChangeArrowheads="1"/>
            </p:cNvSpPr>
            <p:nvPr/>
          </p:nvSpPr>
          <p:spPr bwMode="auto">
            <a:xfrm>
              <a:off x="2568" y="170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0" name="Rectangle 22"/>
            <p:cNvSpPr>
              <a:spLocks noChangeArrowheads="1"/>
            </p:cNvSpPr>
            <p:nvPr/>
          </p:nvSpPr>
          <p:spPr bwMode="auto">
            <a:xfrm>
              <a:off x="2568" y="174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1" name="Rectangle 23"/>
            <p:cNvSpPr>
              <a:spLocks noChangeArrowheads="1"/>
            </p:cNvSpPr>
            <p:nvPr/>
          </p:nvSpPr>
          <p:spPr bwMode="auto">
            <a:xfrm>
              <a:off x="2568" y="178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2" name="Rectangle 24"/>
            <p:cNvSpPr>
              <a:spLocks noChangeArrowheads="1"/>
            </p:cNvSpPr>
            <p:nvPr/>
          </p:nvSpPr>
          <p:spPr bwMode="auto">
            <a:xfrm>
              <a:off x="2568" y="181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3" name="Rectangle 25"/>
            <p:cNvSpPr>
              <a:spLocks noChangeArrowheads="1"/>
            </p:cNvSpPr>
            <p:nvPr/>
          </p:nvSpPr>
          <p:spPr bwMode="auto">
            <a:xfrm>
              <a:off x="2568" y="185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4" name="Rectangle 26"/>
            <p:cNvSpPr>
              <a:spLocks noChangeArrowheads="1"/>
            </p:cNvSpPr>
            <p:nvPr/>
          </p:nvSpPr>
          <p:spPr bwMode="auto">
            <a:xfrm>
              <a:off x="2568" y="188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5" name="Rectangle 27"/>
            <p:cNvSpPr>
              <a:spLocks noChangeArrowheads="1"/>
            </p:cNvSpPr>
            <p:nvPr/>
          </p:nvSpPr>
          <p:spPr bwMode="auto">
            <a:xfrm>
              <a:off x="2568" y="192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6" name="Rectangle 28"/>
            <p:cNvSpPr>
              <a:spLocks noChangeArrowheads="1"/>
            </p:cNvSpPr>
            <p:nvPr/>
          </p:nvSpPr>
          <p:spPr bwMode="auto">
            <a:xfrm>
              <a:off x="2568" y="196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7" name="Rectangle 29"/>
            <p:cNvSpPr>
              <a:spLocks noChangeArrowheads="1"/>
            </p:cNvSpPr>
            <p:nvPr/>
          </p:nvSpPr>
          <p:spPr bwMode="auto">
            <a:xfrm>
              <a:off x="2568" y="199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8" name="Rectangle 30"/>
            <p:cNvSpPr>
              <a:spLocks noChangeArrowheads="1"/>
            </p:cNvSpPr>
            <p:nvPr/>
          </p:nvSpPr>
          <p:spPr bwMode="auto">
            <a:xfrm>
              <a:off x="2568" y="203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79" name="Rectangle 31"/>
            <p:cNvSpPr>
              <a:spLocks noChangeArrowheads="1"/>
            </p:cNvSpPr>
            <p:nvPr/>
          </p:nvSpPr>
          <p:spPr bwMode="auto">
            <a:xfrm>
              <a:off x="2568" y="206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0" name="Rectangle 32"/>
            <p:cNvSpPr>
              <a:spLocks noChangeArrowheads="1"/>
            </p:cNvSpPr>
            <p:nvPr/>
          </p:nvSpPr>
          <p:spPr bwMode="auto">
            <a:xfrm>
              <a:off x="2568" y="210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1" name="Rectangle 33"/>
            <p:cNvSpPr>
              <a:spLocks noChangeArrowheads="1"/>
            </p:cNvSpPr>
            <p:nvPr/>
          </p:nvSpPr>
          <p:spPr bwMode="auto">
            <a:xfrm>
              <a:off x="2568" y="214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2" name="Rectangle 34"/>
            <p:cNvSpPr>
              <a:spLocks noChangeArrowheads="1"/>
            </p:cNvSpPr>
            <p:nvPr/>
          </p:nvSpPr>
          <p:spPr bwMode="auto">
            <a:xfrm>
              <a:off x="2568" y="217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3" name="Rectangle 35"/>
            <p:cNvSpPr>
              <a:spLocks noChangeArrowheads="1"/>
            </p:cNvSpPr>
            <p:nvPr/>
          </p:nvSpPr>
          <p:spPr bwMode="auto">
            <a:xfrm>
              <a:off x="2568" y="221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4" name="Rectangle 36"/>
            <p:cNvSpPr>
              <a:spLocks noChangeArrowheads="1"/>
            </p:cNvSpPr>
            <p:nvPr/>
          </p:nvSpPr>
          <p:spPr bwMode="auto">
            <a:xfrm>
              <a:off x="2568" y="224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5" name="Rectangle 37"/>
            <p:cNvSpPr>
              <a:spLocks noChangeArrowheads="1"/>
            </p:cNvSpPr>
            <p:nvPr/>
          </p:nvSpPr>
          <p:spPr bwMode="auto">
            <a:xfrm>
              <a:off x="2568" y="228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6" name="Rectangle 38"/>
            <p:cNvSpPr>
              <a:spLocks noChangeArrowheads="1"/>
            </p:cNvSpPr>
            <p:nvPr/>
          </p:nvSpPr>
          <p:spPr bwMode="auto">
            <a:xfrm>
              <a:off x="2568" y="231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7" name="Rectangle 39"/>
            <p:cNvSpPr>
              <a:spLocks noChangeArrowheads="1"/>
            </p:cNvSpPr>
            <p:nvPr/>
          </p:nvSpPr>
          <p:spPr bwMode="auto">
            <a:xfrm>
              <a:off x="2568" y="235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8" name="Rectangle 40"/>
            <p:cNvSpPr>
              <a:spLocks noChangeArrowheads="1"/>
            </p:cNvSpPr>
            <p:nvPr/>
          </p:nvSpPr>
          <p:spPr bwMode="auto">
            <a:xfrm>
              <a:off x="2568" y="239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89" name="Rectangle 41"/>
            <p:cNvSpPr>
              <a:spLocks noChangeArrowheads="1"/>
            </p:cNvSpPr>
            <p:nvPr/>
          </p:nvSpPr>
          <p:spPr bwMode="auto">
            <a:xfrm>
              <a:off x="2568" y="242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0" name="Rectangle 42"/>
            <p:cNvSpPr>
              <a:spLocks noChangeArrowheads="1"/>
            </p:cNvSpPr>
            <p:nvPr/>
          </p:nvSpPr>
          <p:spPr bwMode="auto">
            <a:xfrm>
              <a:off x="2568" y="246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1" name="Rectangle 43"/>
            <p:cNvSpPr>
              <a:spLocks noChangeArrowheads="1"/>
            </p:cNvSpPr>
            <p:nvPr/>
          </p:nvSpPr>
          <p:spPr bwMode="auto">
            <a:xfrm>
              <a:off x="2568" y="249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2" name="Rectangle 44"/>
            <p:cNvSpPr>
              <a:spLocks noChangeArrowheads="1"/>
            </p:cNvSpPr>
            <p:nvPr/>
          </p:nvSpPr>
          <p:spPr bwMode="auto">
            <a:xfrm>
              <a:off x="2568" y="253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3" name="Rectangle 45"/>
            <p:cNvSpPr>
              <a:spLocks noChangeArrowheads="1"/>
            </p:cNvSpPr>
            <p:nvPr/>
          </p:nvSpPr>
          <p:spPr bwMode="auto">
            <a:xfrm>
              <a:off x="2568" y="257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4" name="Rectangle 46"/>
            <p:cNvSpPr>
              <a:spLocks noChangeArrowheads="1"/>
            </p:cNvSpPr>
            <p:nvPr/>
          </p:nvSpPr>
          <p:spPr bwMode="auto">
            <a:xfrm>
              <a:off x="2568" y="260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5" name="Rectangle 47"/>
            <p:cNvSpPr>
              <a:spLocks noChangeArrowheads="1"/>
            </p:cNvSpPr>
            <p:nvPr/>
          </p:nvSpPr>
          <p:spPr bwMode="auto">
            <a:xfrm>
              <a:off x="2568" y="264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6" name="Rectangle 48"/>
            <p:cNvSpPr>
              <a:spLocks noChangeArrowheads="1"/>
            </p:cNvSpPr>
            <p:nvPr/>
          </p:nvSpPr>
          <p:spPr bwMode="auto">
            <a:xfrm>
              <a:off x="2568" y="267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7" name="Rectangle 49"/>
            <p:cNvSpPr>
              <a:spLocks noChangeArrowheads="1"/>
            </p:cNvSpPr>
            <p:nvPr/>
          </p:nvSpPr>
          <p:spPr bwMode="auto">
            <a:xfrm>
              <a:off x="2568" y="271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8" name="Rectangle 50"/>
            <p:cNvSpPr>
              <a:spLocks noChangeArrowheads="1"/>
            </p:cNvSpPr>
            <p:nvPr/>
          </p:nvSpPr>
          <p:spPr bwMode="auto">
            <a:xfrm>
              <a:off x="2586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99" name="Rectangle 51"/>
            <p:cNvSpPr>
              <a:spLocks noChangeArrowheads="1"/>
            </p:cNvSpPr>
            <p:nvPr/>
          </p:nvSpPr>
          <p:spPr bwMode="auto">
            <a:xfrm>
              <a:off x="2622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0" name="Rectangle 52"/>
            <p:cNvSpPr>
              <a:spLocks noChangeArrowheads="1"/>
            </p:cNvSpPr>
            <p:nvPr/>
          </p:nvSpPr>
          <p:spPr bwMode="auto">
            <a:xfrm>
              <a:off x="2658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1" name="Rectangle 53"/>
            <p:cNvSpPr>
              <a:spLocks noChangeArrowheads="1"/>
            </p:cNvSpPr>
            <p:nvPr/>
          </p:nvSpPr>
          <p:spPr bwMode="auto">
            <a:xfrm>
              <a:off x="2694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2" name="Rectangle 54"/>
            <p:cNvSpPr>
              <a:spLocks noChangeArrowheads="1"/>
            </p:cNvSpPr>
            <p:nvPr/>
          </p:nvSpPr>
          <p:spPr bwMode="auto">
            <a:xfrm>
              <a:off x="2730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3" name="Rectangle 55"/>
            <p:cNvSpPr>
              <a:spLocks noChangeArrowheads="1"/>
            </p:cNvSpPr>
            <p:nvPr/>
          </p:nvSpPr>
          <p:spPr bwMode="auto">
            <a:xfrm>
              <a:off x="2766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4" name="Rectangle 56"/>
            <p:cNvSpPr>
              <a:spLocks noChangeArrowheads="1"/>
            </p:cNvSpPr>
            <p:nvPr/>
          </p:nvSpPr>
          <p:spPr bwMode="auto">
            <a:xfrm>
              <a:off x="2802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5" name="Rectangle 57"/>
            <p:cNvSpPr>
              <a:spLocks noChangeArrowheads="1"/>
            </p:cNvSpPr>
            <p:nvPr/>
          </p:nvSpPr>
          <p:spPr bwMode="auto">
            <a:xfrm>
              <a:off x="2838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6" name="Rectangle 58"/>
            <p:cNvSpPr>
              <a:spLocks noChangeArrowheads="1"/>
            </p:cNvSpPr>
            <p:nvPr/>
          </p:nvSpPr>
          <p:spPr bwMode="auto">
            <a:xfrm>
              <a:off x="2874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7" name="Rectangle 59"/>
            <p:cNvSpPr>
              <a:spLocks noChangeArrowheads="1"/>
            </p:cNvSpPr>
            <p:nvPr/>
          </p:nvSpPr>
          <p:spPr bwMode="auto">
            <a:xfrm>
              <a:off x="2910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8" name="Rectangle 60"/>
            <p:cNvSpPr>
              <a:spLocks noChangeArrowheads="1"/>
            </p:cNvSpPr>
            <p:nvPr/>
          </p:nvSpPr>
          <p:spPr bwMode="auto">
            <a:xfrm>
              <a:off x="2946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09" name="Rectangle 61"/>
            <p:cNvSpPr>
              <a:spLocks noChangeArrowheads="1"/>
            </p:cNvSpPr>
            <p:nvPr/>
          </p:nvSpPr>
          <p:spPr bwMode="auto">
            <a:xfrm>
              <a:off x="2982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10" name="Rectangle 62"/>
            <p:cNvSpPr>
              <a:spLocks noChangeArrowheads="1"/>
            </p:cNvSpPr>
            <p:nvPr/>
          </p:nvSpPr>
          <p:spPr bwMode="auto">
            <a:xfrm>
              <a:off x="3018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11" name="Rectangle 63"/>
            <p:cNvSpPr>
              <a:spLocks noChangeArrowheads="1"/>
            </p:cNvSpPr>
            <p:nvPr/>
          </p:nvSpPr>
          <p:spPr bwMode="auto">
            <a:xfrm>
              <a:off x="3054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12" name="Rectangle 64"/>
            <p:cNvSpPr>
              <a:spLocks noChangeArrowheads="1"/>
            </p:cNvSpPr>
            <p:nvPr/>
          </p:nvSpPr>
          <p:spPr bwMode="auto">
            <a:xfrm>
              <a:off x="3090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13" name="Rectangle 65"/>
            <p:cNvSpPr>
              <a:spLocks noChangeArrowheads="1"/>
            </p:cNvSpPr>
            <p:nvPr/>
          </p:nvSpPr>
          <p:spPr bwMode="auto">
            <a:xfrm>
              <a:off x="3126" y="273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14" name="Freeform 66"/>
            <p:cNvSpPr/>
            <p:nvPr/>
          </p:nvSpPr>
          <p:spPr bwMode="auto">
            <a:xfrm>
              <a:off x="3162" y="2727"/>
              <a:ext cx="18" cy="24"/>
            </a:xfrm>
            <a:custGeom>
              <a:avLst/>
              <a:gdLst>
                <a:gd name="T0" fmla="*/ 0 w 18"/>
                <a:gd name="T1" fmla="*/ 6 h 24"/>
                <a:gd name="T2" fmla="*/ 0 w 18"/>
                <a:gd name="T3" fmla="*/ 24 h 24"/>
                <a:gd name="T4" fmla="*/ 6 w 18"/>
                <a:gd name="T5" fmla="*/ 24 h 24"/>
                <a:gd name="T6" fmla="*/ 12 w 18"/>
                <a:gd name="T7" fmla="*/ 24 h 24"/>
                <a:gd name="T8" fmla="*/ 18 w 18"/>
                <a:gd name="T9" fmla="*/ 12 h 24"/>
                <a:gd name="T10" fmla="*/ 18 w 18"/>
                <a:gd name="T11" fmla="*/ 0 h 24"/>
                <a:gd name="T12" fmla="*/ 0 w 18"/>
                <a:gd name="T13" fmla="*/ 0 h 24"/>
                <a:gd name="T14" fmla="*/ 0 w 18"/>
                <a:gd name="T15" fmla="*/ 12 h 24"/>
                <a:gd name="T16" fmla="*/ 6 w 18"/>
                <a:gd name="T17" fmla="*/ 12 h 24"/>
                <a:gd name="T18" fmla="*/ 6 w 18"/>
                <a:gd name="T19" fmla="*/ 6 h 24"/>
                <a:gd name="T20" fmla="*/ 0 w 18"/>
                <a:gd name="T21" fmla="*/ 6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0" y="6"/>
                  </a:moveTo>
                  <a:lnTo>
                    <a:pt x="0" y="24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12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15" name="Rectangle 67"/>
            <p:cNvSpPr>
              <a:spLocks noChangeArrowheads="1"/>
            </p:cNvSpPr>
            <p:nvPr/>
          </p:nvSpPr>
          <p:spPr bwMode="auto">
            <a:xfrm>
              <a:off x="3162" y="269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16" name="Rectangle 68"/>
            <p:cNvSpPr>
              <a:spLocks noChangeArrowheads="1"/>
            </p:cNvSpPr>
            <p:nvPr/>
          </p:nvSpPr>
          <p:spPr bwMode="auto">
            <a:xfrm>
              <a:off x="3162" y="265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17" name="Rectangle 69"/>
            <p:cNvSpPr>
              <a:spLocks noChangeArrowheads="1"/>
            </p:cNvSpPr>
            <p:nvPr/>
          </p:nvSpPr>
          <p:spPr bwMode="auto">
            <a:xfrm>
              <a:off x="3162" y="261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18" name="Rectangle 70"/>
            <p:cNvSpPr>
              <a:spLocks noChangeArrowheads="1"/>
            </p:cNvSpPr>
            <p:nvPr/>
          </p:nvSpPr>
          <p:spPr bwMode="auto">
            <a:xfrm>
              <a:off x="3162" y="258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19" name="Rectangle 71"/>
            <p:cNvSpPr>
              <a:spLocks noChangeArrowheads="1"/>
            </p:cNvSpPr>
            <p:nvPr/>
          </p:nvSpPr>
          <p:spPr bwMode="auto">
            <a:xfrm>
              <a:off x="3162" y="254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0" name="Rectangle 72"/>
            <p:cNvSpPr>
              <a:spLocks noChangeArrowheads="1"/>
            </p:cNvSpPr>
            <p:nvPr/>
          </p:nvSpPr>
          <p:spPr bwMode="auto">
            <a:xfrm>
              <a:off x="3162" y="251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1" name="Rectangle 73"/>
            <p:cNvSpPr>
              <a:spLocks noChangeArrowheads="1"/>
            </p:cNvSpPr>
            <p:nvPr/>
          </p:nvSpPr>
          <p:spPr bwMode="auto">
            <a:xfrm>
              <a:off x="3162" y="247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2" name="Rectangle 74"/>
            <p:cNvSpPr>
              <a:spLocks noChangeArrowheads="1"/>
            </p:cNvSpPr>
            <p:nvPr/>
          </p:nvSpPr>
          <p:spPr bwMode="auto">
            <a:xfrm>
              <a:off x="3162" y="243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3" name="Rectangle 75"/>
            <p:cNvSpPr>
              <a:spLocks noChangeArrowheads="1"/>
            </p:cNvSpPr>
            <p:nvPr/>
          </p:nvSpPr>
          <p:spPr bwMode="auto">
            <a:xfrm>
              <a:off x="3162" y="240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4" name="Rectangle 76"/>
            <p:cNvSpPr>
              <a:spLocks noChangeArrowheads="1"/>
            </p:cNvSpPr>
            <p:nvPr/>
          </p:nvSpPr>
          <p:spPr bwMode="auto">
            <a:xfrm>
              <a:off x="3162" y="236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5" name="Rectangle 77"/>
            <p:cNvSpPr>
              <a:spLocks noChangeArrowheads="1"/>
            </p:cNvSpPr>
            <p:nvPr/>
          </p:nvSpPr>
          <p:spPr bwMode="auto">
            <a:xfrm>
              <a:off x="3162" y="2331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6" name="Rectangle 78"/>
            <p:cNvSpPr>
              <a:spLocks noChangeArrowheads="1"/>
            </p:cNvSpPr>
            <p:nvPr/>
          </p:nvSpPr>
          <p:spPr bwMode="auto">
            <a:xfrm>
              <a:off x="3162" y="2295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7" name="Rectangle 79"/>
            <p:cNvSpPr>
              <a:spLocks noChangeArrowheads="1"/>
            </p:cNvSpPr>
            <p:nvPr/>
          </p:nvSpPr>
          <p:spPr bwMode="auto">
            <a:xfrm>
              <a:off x="3162" y="2259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8" name="Rectangle 80"/>
            <p:cNvSpPr>
              <a:spLocks noChangeArrowheads="1"/>
            </p:cNvSpPr>
            <p:nvPr/>
          </p:nvSpPr>
          <p:spPr bwMode="auto">
            <a:xfrm>
              <a:off x="3162" y="2223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29" name="Rectangle 81"/>
            <p:cNvSpPr>
              <a:spLocks noChangeArrowheads="1"/>
            </p:cNvSpPr>
            <p:nvPr/>
          </p:nvSpPr>
          <p:spPr bwMode="auto">
            <a:xfrm>
              <a:off x="3162" y="2187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0" name="Rectangle 82"/>
            <p:cNvSpPr>
              <a:spLocks noChangeArrowheads="1"/>
            </p:cNvSpPr>
            <p:nvPr/>
          </p:nvSpPr>
          <p:spPr bwMode="auto">
            <a:xfrm>
              <a:off x="3162" y="2152"/>
              <a:ext cx="18" cy="17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1" name="Rectangle 83"/>
            <p:cNvSpPr>
              <a:spLocks noChangeArrowheads="1"/>
            </p:cNvSpPr>
            <p:nvPr/>
          </p:nvSpPr>
          <p:spPr bwMode="auto">
            <a:xfrm>
              <a:off x="3162" y="211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2" name="Rectangle 84"/>
            <p:cNvSpPr>
              <a:spLocks noChangeArrowheads="1"/>
            </p:cNvSpPr>
            <p:nvPr/>
          </p:nvSpPr>
          <p:spPr bwMode="auto">
            <a:xfrm>
              <a:off x="3162" y="208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3" name="Rectangle 85"/>
            <p:cNvSpPr>
              <a:spLocks noChangeArrowheads="1"/>
            </p:cNvSpPr>
            <p:nvPr/>
          </p:nvSpPr>
          <p:spPr bwMode="auto">
            <a:xfrm>
              <a:off x="3162" y="204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4" name="Rectangle 86"/>
            <p:cNvSpPr>
              <a:spLocks noChangeArrowheads="1"/>
            </p:cNvSpPr>
            <p:nvPr/>
          </p:nvSpPr>
          <p:spPr bwMode="auto">
            <a:xfrm>
              <a:off x="3162" y="200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5" name="Rectangle 87"/>
            <p:cNvSpPr>
              <a:spLocks noChangeArrowheads="1"/>
            </p:cNvSpPr>
            <p:nvPr/>
          </p:nvSpPr>
          <p:spPr bwMode="auto">
            <a:xfrm>
              <a:off x="3162" y="197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6" name="Rectangle 88"/>
            <p:cNvSpPr>
              <a:spLocks noChangeArrowheads="1"/>
            </p:cNvSpPr>
            <p:nvPr/>
          </p:nvSpPr>
          <p:spPr bwMode="auto">
            <a:xfrm>
              <a:off x="3162" y="193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7" name="Rectangle 89"/>
            <p:cNvSpPr>
              <a:spLocks noChangeArrowheads="1"/>
            </p:cNvSpPr>
            <p:nvPr/>
          </p:nvSpPr>
          <p:spPr bwMode="auto">
            <a:xfrm>
              <a:off x="3162" y="190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8" name="Rectangle 90"/>
            <p:cNvSpPr>
              <a:spLocks noChangeArrowheads="1"/>
            </p:cNvSpPr>
            <p:nvPr/>
          </p:nvSpPr>
          <p:spPr bwMode="auto">
            <a:xfrm>
              <a:off x="3162" y="186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39" name="Rectangle 91"/>
            <p:cNvSpPr>
              <a:spLocks noChangeArrowheads="1"/>
            </p:cNvSpPr>
            <p:nvPr/>
          </p:nvSpPr>
          <p:spPr bwMode="auto">
            <a:xfrm>
              <a:off x="3162" y="182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0" name="Rectangle 92"/>
            <p:cNvSpPr>
              <a:spLocks noChangeArrowheads="1"/>
            </p:cNvSpPr>
            <p:nvPr/>
          </p:nvSpPr>
          <p:spPr bwMode="auto">
            <a:xfrm>
              <a:off x="3162" y="179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1" name="Rectangle 93"/>
            <p:cNvSpPr>
              <a:spLocks noChangeArrowheads="1"/>
            </p:cNvSpPr>
            <p:nvPr/>
          </p:nvSpPr>
          <p:spPr bwMode="auto">
            <a:xfrm>
              <a:off x="3162" y="175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2" name="Rectangle 94"/>
            <p:cNvSpPr>
              <a:spLocks noChangeArrowheads="1"/>
            </p:cNvSpPr>
            <p:nvPr/>
          </p:nvSpPr>
          <p:spPr bwMode="auto">
            <a:xfrm>
              <a:off x="3162" y="172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3" name="Rectangle 95"/>
            <p:cNvSpPr>
              <a:spLocks noChangeArrowheads="1"/>
            </p:cNvSpPr>
            <p:nvPr/>
          </p:nvSpPr>
          <p:spPr bwMode="auto">
            <a:xfrm>
              <a:off x="3162" y="168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4" name="Rectangle 96"/>
            <p:cNvSpPr>
              <a:spLocks noChangeArrowheads="1"/>
            </p:cNvSpPr>
            <p:nvPr/>
          </p:nvSpPr>
          <p:spPr bwMode="auto">
            <a:xfrm>
              <a:off x="3162" y="164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5" name="Rectangle 97"/>
            <p:cNvSpPr>
              <a:spLocks noChangeArrowheads="1"/>
            </p:cNvSpPr>
            <p:nvPr/>
          </p:nvSpPr>
          <p:spPr bwMode="auto">
            <a:xfrm>
              <a:off x="3162" y="161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6" name="Rectangle 98"/>
            <p:cNvSpPr>
              <a:spLocks noChangeArrowheads="1"/>
            </p:cNvSpPr>
            <p:nvPr/>
          </p:nvSpPr>
          <p:spPr bwMode="auto">
            <a:xfrm>
              <a:off x="3162" y="157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7" name="Rectangle 99"/>
            <p:cNvSpPr>
              <a:spLocks noChangeArrowheads="1"/>
            </p:cNvSpPr>
            <p:nvPr/>
          </p:nvSpPr>
          <p:spPr bwMode="auto">
            <a:xfrm>
              <a:off x="3162" y="154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8" name="Rectangle 100"/>
            <p:cNvSpPr>
              <a:spLocks noChangeArrowheads="1"/>
            </p:cNvSpPr>
            <p:nvPr/>
          </p:nvSpPr>
          <p:spPr bwMode="auto">
            <a:xfrm>
              <a:off x="3162" y="150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49" name="Rectangle 101"/>
            <p:cNvSpPr>
              <a:spLocks noChangeArrowheads="1"/>
            </p:cNvSpPr>
            <p:nvPr/>
          </p:nvSpPr>
          <p:spPr bwMode="auto">
            <a:xfrm>
              <a:off x="3162" y="146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0" name="Rectangle 102"/>
            <p:cNvSpPr>
              <a:spLocks noChangeArrowheads="1"/>
            </p:cNvSpPr>
            <p:nvPr/>
          </p:nvSpPr>
          <p:spPr bwMode="auto">
            <a:xfrm>
              <a:off x="3162" y="143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1" name="Rectangle 103"/>
            <p:cNvSpPr>
              <a:spLocks noChangeArrowheads="1"/>
            </p:cNvSpPr>
            <p:nvPr/>
          </p:nvSpPr>
          <p:spPr bwMode="auto">
            <a:xfrm>
              <a:off x="3162" y="1396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2" name="Rectangle 104"/>
            <p:cNvSpPr>
              <a:spLocks noChangeArrowheads="1"/>
            </p:cNvSpPr>
            <p:nvPr/>
          </p:nvSpPr>
          <p:spPr bwMode="auto">
            <a:xfrm>
              <a:off x="3162" y="1360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3" name="Rectangle 105"/>
            <p:cNvSpPr>
              <a:spLocks noChangeArrowheads="1"/>
            </p:cNvSpPr>
            <p:nvPr/>
          </p:nvSpPr>
          <p:spPr bwMode="auto">
            <a:xfrm>
              <a:off x="3162" y="132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4" name="Rectangle 106"/>
            <p:cNvSpPr>
              <a:spLocks noChangeArrowheads="1"/>
            </p:cNvSpPr>
            <p:nvPr/>
          </p:nvSpPr>
          <p:spPr bwMode="auto">
            <a:xfrm>
              <a:off x="3162" y="1288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5" name="Rectangle 107"/>
            <p:cNvSpPr>
              <a:spLocks noChangeArrowheads="1"/>
            </p:cNvSpPr>
            <p:nvPr/>
          </p:nvSpPr>
          <p:spPr bwMode="auto">
            <a:xfrm>
              <a:off x="3162" y="1252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6" name="Rectangle 108"/>
            <p:cNvSpPr>
              <a:spLocks noChangeArrowheads="1"/>
            </p:cNvSpPr>
            <p:nvPr/>
          </p:nvSpPr>
          <p:spPr bwMode="auto">
            <a:xfrm>
              <a:off x="3144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7" name="Rectangle 109"/>
            <p:cNvSpPr>
              <a:spLocks noChangeArrowheads="1"/>
            </p:cNvSpPr>
            <p:nvPr/>
          </p:nvSpPr>
          <p:spPr bwMode="auto">
            <a:xfrm>
              <a:off x="3108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8" name="Rectangle 110"/>
            <p:cNvSpPr>
              <a:spLocks noChangeArrowheads="1"/>
            </p:cNvSpPr>
            <p:nvPr/>
          </p:nvSpPr>
          <p:spPr bwMode="auto">
            <a:xfrm>
              <a:off x="3072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59" name="Rectangle 111"/>
            <p:cNvSpPr>
              <a:spLocks noChangeArrowheads="1"/>
            </p:cNvSpPr>
            <p:nvPr/>
          </p:nvSpPr>
          <p:spPr bwMode="auto">
            <a:xfrm>
              <a:off x="3036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0" name="Rectangle 112"/>
            <p:cNvSpPr>
              <a:spLocks noChangeArrowheads="1"/>
            </p:cNvSpPr>
            <p:nvPr/>
          </p:nvSpPr>
          <p:spPr bwMode="auto">
            <a:xfrm>
              <a:off x="3000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1" name="Rectangle 113"/>
            <p:cNvSpPr>
              <a:spLocks noChangeArrowheads="1"/>
            </p:cNvSpPr>
            <p:nvPr/>
          </p:nvSpPr>
          <p:spPr bwMode="auto">
            <a:xfrm>
              <a:off x="2964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2" name="Rectangle 114"/>
            <p:cNvSpPr>
              <a:spLocks noChangeArrowheads="1"/>
            </p:cNvSpPr>
            <p:nvPr/>
          </p:nvSpPr>
          <p:spPr bwMode="auto">
            <a:xfrm>
              <a:off x="2928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3" name="Rectangle 115"/>
            <p:cNvSpPr>
              <a:spLocks noChangeArrowheads="1"/>
            </p:cNvSpPr>
            <p:nvPr/>
          </p:nvSpPr>
          <p:spPr bwMode="auto">
            <a:xfrm>
              <a:off x="2892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4" name="Rectangle 116"/>
            <p:cNvSpPr>
              <a:spLocks noChangeArrowheads="1"/>
            </p:cNvSpPr>
            <p:nvPr/>
          </p:nvSpPr>
          <p:spPr bwMode="auto">
            <a:xfrm>
              <a:off x="2856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5" name="Rectangle 117"/>
            <p:cNvSpPr>
              <a:spLocks noChangeArrowheads="1"/>
            </p:cNvSpPr>
            <p:nvPr/>
          </p:nvSpPr>
          <p:spPr bwMode="auto">
            <a:xfrm>
              <a:off x="2820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6" name="Rectangle 118"/>
            <p:cNvSpPr>
              <a:spLocks noChangeArrowheads="1"/>
            </p:cNvSpPr>
            <p:nvPr/>
          </p:nvSpPr>
          <p:spPr bwMode="auto">
            <a:xfrm>
              <a:off x="2784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7" name="Rectangle 119"/>
            <p:cNvSpPr>
              <a:spLocks noChangeArrowheads="1"/>
            </p:cNvSpPr>
            <p:nvPr/>
          </p:nvSpPr>
          <p:spPr bwMode="auto">
            <a:xfrm>
              <a:off x="2748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8" name="Rectangle 120"/>
            <p:cNvSpPr>
              <a:spLocks noChangeArrowheads="1"/>
            </p:cNvSpPr>
            <p:nvPr/>
          </p:nvSpPr>
          <p:spPr bwMode="auto">
            <a:xfrm>
              <a:off x="2712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69" name="Rectangle 121"/>
            <p:cNvSpPr>
              <a:spLocks noChangeArrowheads="1"/>
            </p:cNvSpPr>
            <p:nvPr/>
          </p:nvSpPr>
          <p:spPr bwMode="auto">
            <a:xfrm>
              <a:off x="2676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70" name="Rectangle 122"/>
            <p:cNvSpPr>
              <a:spLocks noChangeArrowheads="1"/>
            </p:cNvSpPr>
            <p:nvPr/>
          </p:nvSpPr>
          <p:spPr bwMode="auto">
            <a:xfrm>
              <a:off x="2640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2071" name="Rectangle 123"/>
            <p:cNvSpPr>
              <a:spLocks noChangeArrowheads="1"/>
            </p:cNvSpPr>
            <p:nvPr/>
          </p:nvSpPr>
          <p:spPr bwMode="auto">
            <a:xfrm>
              <a:off x="2604" y="1234"/>
              <a:ext cx="18" cy="18"/>
            </a:xfrm>
            <a:prstGeom prst="rect">
              <a:avLst/>
            </a:prstGeom>
            <a:solidFill>
              <a:srgbClr val="AFE2FF"/>
            </a:solidFill>
            <a:ln w="28575">
              <a:pattFill prst="ltHorz">
                <a:fgClr>
                  <a:srgbClr val="FFFF00"/>
                </a:fgClr>
                <a:bgClr>
                  <a:srgbClr val="FFFFFF"/>
                </a:bgClr>
              </a:pattFill>
              <a:miter lim="800000"/>
            </a:ln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</p:grpSp>
      <p:grpSp>
        <p:nvGrpSpPr>
          <p:cNvPr id="31752" name="Group 229"/>
          <p:cNvGrpSpPr/>
          <p:nvPr/>
        </p:nvGrpSpPr>
        <p:grpSpPr bwMode="auto">
          <a:xfrm>
            <a:off x="5381625" y="2301875"/>
            <a:ext cx="600075" cy="2408238"/>
            <a:chOff x="3378" y="1234"/>
            <a:chExt cx="378" cy="1517"/>
          </a:xfrm>
        </p:grpSpPr>
        <p:sp>
          <p:nvSpPr>
            <p:cNvPr id="31851" name="Rectangle 125"/>
            <p:cNvSpPr>
              <a:spLocks noChangeArrowheads="1"/>
            </p:cNvSpPr>
            <p:nvPr/>
          </p:nvSpPr>
          <p:spPr bwMode="auto">
            <a:xfrm>
              <a:off x="3384" y="1240"/>
              <a:ext cx="360" cy="1499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52" name="Freeform 126"/>
            <p:cNvSpPr/>
            <p:nvPr/>
          </p:nvSpPr>
          <p:spPr bwMode="auto">
            <a:xfrm>
              <a:off x="3378" y="1234"/>
              <a:ext cx="18" cy="24"/>
            </a:xfrm>
            <a:custGeom>
              <a:avLst/>
              <a:gdLst>
                <a:gd name="T0" fmla="*/ 18 w 18"/>
                <a:gd name="T1" fmla="*/ 6 h 24"/>
                <a:gd name="T2" fmla="*/ 6 w 18"/>
                <a:gd name="T3" fmla="*/ 6 h 24"/>
                <a:gd name="T4" fmla="*/ 6 w 18"/>
                <a:gd name="T5" fmla="*/ 18 h 24"/>
                <a:gd name="T6" fmla="*/ 18 w 18"/>
                <a:gd name="T7" fmla="*/ 18 h 24"/>
                <a:gd name="T8" fmla="*/ 18 w 18"/>
                <a:gd name="T9" fmla="*/ 0 h 24"/>
                <a:gd name="T10" fmla="*/ 6 w 18"/>
                <a:gd name="T11" fmla="*/ 0 h 24"/>
                <a:gd name="T12" fmla="*/ 0 w 18"/>
                <a:gd name="T13" fmla="*/ 0 h 24"/>
                <a:gd name="T14" fmla="*/ 0 w 18"/>
                <a:gd name="T15" fmla="*/ 6 h 24"/>
                <a:gd name="T16" fmla="*/ 0 w 18"/>
                <a:gd name="T17" fmla="*/ 24 h 24"/>
                <a:gd name="T18" fmla="*/ 18 w 18"/>
                <a:gd name="T19" fmla="*/ 24 h 24"/>
                <a:gd name="T20" fmla="*/ 18 w 18"/>
                <a:gd name="T21" fmla="*/ 6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8" y="6"/>
                  </a:moveTo>
                  <a:lnTo>
                    <a:pt x="6" y="6"/>
                  </a:lnTo>
                  <a:lnTo>
                    <a:pt x="6" y="18"/>
                  </a:lnTo>
                  <a:lnTo>
                    <a:pt x="18" y="18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8" y="2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3" name="Rectangle 127"/>
            <p:cNvSpPr>
              <a:spLocks noChangeArrowheads="1"/>
            </p:cNvSpPr>
            <p:nvPr/>
          </p:nvSpPr>
          <p:spPr bwMode="auto">
            <a:xfrm>
              <a:off x="3378" y="127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54" name="Rectangle 128"/>
            <p:cNvSpPr>
              <a:spLocks noChangeArrowheads="1"/>
            </p:cNvSpPr>
            <p:nvPr/>
          </p:nvSpPr>
          <p:spPr bwMode="auto">
            <a:xfrm>
              <a:off x="3378" y="131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55" name="Rectangle 129"/>
            <p:cNvSpPr>
              <a:spLocks noChangeArrowheads="1"/>
            </p:cNvSpPr>
            <p:nvPr/>
          </p:nvSpPr>
          <p:spPr bwMode="auto">
            <a:xfrm>
              <a:off x="3378" y="134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56" name="Rectangle 130"/>
            <p:cNvSpPr>
              <a:spLocks noChangeArrowheads="1"/>
            </p:cNvSpPr>
            <p:nvPr/>
          </p:nvSpPr>
          <p:spPr bwMode="auto">
            <a:xfrm>
              <a:off x="3378" y="138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57" name="Rectangle 131"/>
            <p:cNvSpPr>
              <a:spLocks noChangeArrowheads="1"/>
            </p:cNvSpPr>
            <p:nvPr/>
          </p:nvSpPr>
          <p:spPr bwMode="auto">
            <a:xfrm>
              <a:off x="3378" y="142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58" name="Rectangle 132"/>
            <p:cNvSpPr>
              <a:spLocks noChangeArrowheads="1"/>
            </p:cNvSpPr>
            <p:nvPr/>
          </p:nvSpPr>
          <p:spPr bwMode="auto">
            <a:xfrm>
              <a:off x="3378" y="145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59" name="Rectangle 133"/>
            <p:cNvSpPr>
              <a:spLocks noChangeArrowheads="1"/>
            </p:cNvSpPr>
            <p:nvPr/>
          </p:nvSpPr>
          <p:spPr bwMode="auto">
            <a:xfrm>
              <a:off x="3378" y="149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0" name="Rectangle 134"/>
            <p:cNvSpPr>
              <a:spLocks noChangeArrowheads="1"/>
            </p:cNvSpPr>
            <p:nvPr/>
          </p:nvSpPr>
          <p:spPr bwMode="auto">
            <a:xfrm>
              <a:off x="3378" y="152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1" name="Rectangle 135"/>
            <p:cNvSpPr>
              <a:spLocks noChangeArrowheads="1"/>
            </p:cNvSpPr>
            <p:nvPr/>
          </p:nvSpPr>
          <p:spPr bwMode="auto">
            <a:xfrm>
              <a:off x="3378" y="156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2" name="Rectangle 136"/>
            <p:cNvSpPr>
              <a:spLocks noChangeArrowheads="1"/>
            </p:cNvSpPr>
            <p:nvPr/>
          </p:nvSpPr>
          <p:spPr bwMode="auto">
            <a:xfrm>
              <a:off x="3378" y="160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3" name="Rectangle 137"/>
            <p:cNvSpPr>
              <a:spLocks noChangeArrowheads="1"/>
            </p:cNvSpPr>
            <p:nvPr/>
          </p:nvSpPr>
          <p:spPr bwMode="auto">
            <a:xfrm>
              <a:off x="3378" y="163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4" name="Rectangle 138"/>
            <p:cNvSpPr>
              <a:spLocks noChangeArrowheads="1"/>
            </p:cNvSpPr>
            <p:nvPr/>
          </p:nvSpPr>
          <p:spPr bwMode="auto">
            <a:xfrm>
              <a:off x="3378" y="167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5" name="Rectangle 139"/>
            <p:cNvSpPr>
              <a:spLocks noChangeArrowheads="1"/>
            </p:cNvSpPr>
            <p:nvPr/>
          </p:nvSpPr>
          <p:spPr bwMode="auto">
            <a:xfrm>
              <a:off x="3378" y="170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6" name="Rectangle 140"/>
            <p:cNvSpPr>
              <a:spLocks noChangeArrowheads="1"/>
            </p:cNvSpPr>
            <p:nvPr/>
          </p:nvSpPr>
          <p:spPr bwMode="auto">
            <a:xfrm>
              <a:off x="3378" y="174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7" name="Rectangle 141"/>
            <p:cNvSpPr>
              <a:spLocks noChangeArrowheads="1"/>
            </p:cNvSpPr>
            <p:nvPr/>
          </p:nvSpPr>
          <p:spPr bwMode="auto">
            <a:xfrm>
              <a:off x="3378" y="178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8" name="Rectangle 142"/>
            <p:cNvSpPr>
              <a:spLocks noChangeArrowheads="1"/>
            </p:cNvSpPr>
            <p:nvPr/>
          </p:nvSpPr>
          <p:spPr bwMode="auto">
            <a:xfrm>
              <a:off x="3378" y="181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69" name="Rectangle 143"/>
            <p:cNvSpPr>
              <a:spLocks noChangeArrowheads="1"/>
            </p:cNvSpPr>
            <p:nvPr/>
          </p:nvSpPr>
          <p:spPr bwMode="auto">
            <a:xfrm>
              <a:off x="3378" y="185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0" name="Rectangle 144"/>
            <p:cNvSpPr>
              <a:spLocks noChangeArrowheads="1"/>
            </p:cNvSpPr>
            <p:nvPr/>
          </p:nvSpPr>
          <p:spPr bwMode="auto">
            <a:xfrm>
              <a:off x="3378" y="188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1" name="Rectangle 145"/>
            <p:cNvSpPr>
              <a:spLocks noChangeArrowheads="1"/>
            </p:cNvSpPr>
            <p:nvPr/>
          </p:nvSpPr>
          <p:spPr bwMode="auto">
            <a:xfrm>
              <a:off x="3378" y="192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2" name="Rectangle 146"/>
            <p:cNvSpPr>
              <a:spLocks noChangeArrowheads="1"/>
            </p:cNvSpPr>
            <p:nvPr/>
          </p:nvSpPr>
          <p:spPr bwMode="auto">
            <a:xfrm>
              <a:off x="3378" y="196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3" name="Rectangle 147"/>
            <p:cNvSpPr>
              <a:spLocks noChangeArrowheads="1"/>
            </p:cNvSpPr>
            <p:nvPr/>
          </p:nvSpPr>
          <p:spPr bwMode="auto">
            <a:xfrm>
              <a:off x="3378" y="199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4" name="Rectangle 148"/>
            <p:cNvSpPr>
              <a:spLocks noChangeArrowheads="1"/>
            </p:cNvSpPr>
            <p:nvPr/>
          </p:nvSpPr>
          <p:spPr bwMode="auto">
            <a:xfrm>
              <a:off x="3378" y="203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5" name="Rectangle 149"/>
            <p:cNvSpPr>
              <a:spLocks noChangeArrowheads="1"/>
            </p:cNvSpPr>
            <p:nvPr/>
          </p:nvSpPr>
          <p:spPr bwMode="auto">
            <a:xfrm>
              <a:off x="3378" y="206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6" name="Rectangle 150"/>
            <p:cNvSpPr>
              <a:spLocks noChangeArrowheads="1"/>
            </p:cNvSpPr>
            <p:nvPr/>
          </p:nvSpPr>
          <p:spPr bwMode="auto">
            <a:xfrm>
              <a:off x="3378" y="210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7" name="Rectangle 151"/>
            <p:cNvSpPr>
              <a:spLocks noChangeArrowheads="1"/>
            </p:cNvSpPr>
            <p:nvPr/>
          </p:nvSpPr>
          <p:spPr bwMode="auto">
            <a:xfrm>
              <a:off x="3378" y="214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8" name="Rectangle 152"/>
            <p:cNvSpPr>
              <a:spLocks noChangeArrowheads="1"/>
            </p:cNvSpPr>
            <p:nvPr/>
          </p:nvSpPr>
          <p:spPr bwMode="auto">
            <a:xfrm>
              <a:off x="3378" y="217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79" name="Rectangle 153"/>
            <p:cNvSpPr>
              <a:spLocks noChangeArrowheads="1"/>
            </p:cNvSpPr>
            <p:nvPr/>
          </p:nvSpPr>
          <p:spPr bwMode="auto">
            <a:xfrm>
              <a:off x="3378" y="221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0" name="Rectangle 154"/>
            <p:cNvSpPr>
              <a:spLocks noChangeArrowheads="1"/>
            </p:cNvSpPr>
            <p:nvPr/>
          </p:nvSpPr>
          <p:spPr bwMode="auto">
            <a:xfrm>
              <a:off x="3378" y="224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1" name="Rectangle 155"/>
            <p:cNvSpPr>
              <a:spLocks noChangeArrowheads="1"/>
            </p:cNvSpPr>
            <p:nvPr/>
          </p:nvSpPr>
          <p:spPr bwMode="auto">
            <a:xfrm>
              <a:off x="3378" y="228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2" name="Rectangle 156"/>
            <p:cNvSpPr>
              <a:spLocks noChangeArrowheads="1"/>
            </p:cNvSpPr>
            <p:nvPr/>
          </p:nvSpPr>
          <p:spPr bwMode="auto">
            <a:xfrm>
              <a:off x="3378" y="231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3" name="Rectangle 157"/>
            <p:cNvSpPr>
              <a:spLocks noChangeArrowheads="1"/>
            </p:cNvSpPr>
            <p:nvPr/>
          </p:nvSpPr>
          <p:spPr bwMode="auto">
            <a:xfrm>
              <a:off x="3378" y="235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4" name="Rectangle 158"/>
            <p:cNvSpPr>
              <a:spLocks noChangeArrowheads="1"/>
            </p:cNvSpPr>
            <p:nvPr/>
          </p:nvSpPr>
          <p:spPr bwMode="auto">
            <a:xfrm>
              <a:off x="3378" y="239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5" name="Rectangle 159"/>
            <p:cNvSpPr>
              <a:spLocks noChangeArrowheads="1"/>
            </p:cNvSpPr>
            <p:nvPr/>
          </p:nvSpPr>
          <p:spPr bwMode="auto">
            <a:xfrm>
              <a:off x="3378" y="242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6" name="Rectangle 160"/>
            <p:cNvSpPr>
              <a:spLocks noChangeArrowheads="1"/>
            </p:cNvSpPr>
            <p:nvPr/>
          </p:nvSpPr>
          <p:spPr bwMode="auto">
            <a:xfrm>
              <a:off x="3378" y="246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7" name="Rectangle 161"/>
            <p:cNvSpPr>
              <a:spLocks noChangeArrowheads="1"/>
            </p:cNvSpPr>
            <p:nvPr/>
          </p:nvSpPr>
          <p:spPr bwMode="auto">
            <a:xfrm>
              <a:off x="3378" y="249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8" name="Rectangle 162"/>
            <p:cNvSpPr>
              <a:spLocks noChangeArrowheads="1"/>
            </p:cNvSpPr>
            <p:nvPr/>
          </p:nvSpPr>
          <p:spPr bwMode="auto">
            <a:xfrm>
              <a:off x="3378" y="253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89" name="Rectangle 163"/>
            <p:cNvSpPr>
              <a:spLocks noChangeArrowheads="1"/>
            </p:cNvSpPr>
            <p:nvPr/>
          </p:nvSpPr>
          <p:spPr bwMode="auto">
            <a:xfrm>
              <a:off x="3378" y="257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0" name="Rectangle 164"/>
            <p:cNvSpPr>
              <a:spLocks noChangeArrowheads="1"/>
            </p:cNvSpPr>
            <p:nvPr/>
          </p:nvSpPr>
          <p:spPr bwMode="auto">
            <a:xfrm>
              <a:off x="3378" y="260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1" name="Rectangle 165"/>
            <p:cNvSpPr>
              <a:spLocks noChangeArrowheads="1"/>
            </p:cNvSpPr>
            <p:nvPr/>
          </p:nvSpPr>
          <p:spPr bwMode="auto">
            <a:xfrm>
              <a:off x="3378" y="264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2" name="Rectangle 166"/>
            <p:cNvSpPr>
              <a:spLocks noChangeArrowheads="1"/>
            </p:cNvSpPr>
            <p:nvPr/>
          </p:nvSpPr>
          <p:spPr bwMode="auto">
            <a:xfrm>
              <a:off x="3378" y="267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3" name="Rectangle 167"/>
            <p:cNvSpPr>
              <a:spLocks noChangeArrowheads="1"/>
            </p:cNvSpPr>
            <p:nvPr/>
          </p:nvSpPr>
          <p:spPr bwMode="auto">
            <a:xfrm>
              <a:off x="3378" y="271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4" name="Rectangle 168"/>
            <p:cNvSpPr>
              <a:spLocks noChangeArrowheads="1"/>
            </p:cNvSpPr>
            <p:nvPr/>
          </p:nvSpPr>
          <p:spPr bwMode="auto">
            <a:xfrm>
              <a:off x="3396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5" name="Rectangle 169"/>
            <p:cNvSpPr>
              <a:spLocks noChangeArrowheads="1"/>
            </p:cNvSpPr>
            <p:nvPr/>
          </p:nvSpPr>
          <p:spPr bwMode="auto">
            <a:xfrm>
              <a:off x="3432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6" name="Rectangle 170"/>
            <p:cNvSpPr>
              <a:spLocks noChangeArrowheads="1"/>
            </p:cNvSpPr>
            <p:nvPr/>
          </p:nvSpPr>
          <p:spPr bwMode="auto">
            <a:xfrm>
              <a:off x="3468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7" name="Rectangle 171"/>
            <p:cNvSpPr>
              <a:spLocks noChangeArrowheads="1"/>
            </p:cNvSpPr>
            <p:nvPr/>
          </p:nvSpPr>
          <p:spPr bwMode="auto">
            <a:xfrm>
              <a:off x="3504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8" name="Rectangle 172"/>
            <p:cNvSpPr>
              <a:spLocks noChangeArrowheads="1"/>
            </p:cNvSpPr>
            <p:nvPr/>
          </p:nvSpPr>
          <p:spPr bwMode="auto">
            <a:xfrm>
              <a:off x="3540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899" name="Rectangle 173"/>
            <p:cNvSpPr>
              <a:spLocks noChangeArrowheads="1"/>
            </p:cNvSpPr>
            <p:nvPr/>
          </p:nvSpPr>
          <p:spPr bwMode="auto">
            <a:xfrm>
              <a:off x="3576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0" name="Rectangle 174"/>
            <p:cNvSpPr>
              <a:spLocks noChangeArrowheads="1"/>
            </p:cNvSpPr>
            <p:nvPr/>
          </p:nvSpPr>
          <p:spPr bwMode="auto">
            <a:xfrm>
              <a:off x="3612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1" name="Rectangle 175"/>
            <p:cNvSpPr>
              <a:spLocks noChangeArrowheads="1"/>
            </p:cNvSpPr>
            <p:nvPr/>
          </p:nvSpPr>
          <p:spPr bwMode="auto">
            <a:xfrm>
              <a:off x="3648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2" name="Rectangle 176"/>
            <p:cNvSpPr>
              <a:spLocks noChangeArrowheads="1"/>
            </p:cNvSpPr>
            <p:nvPr/>
          </p:nvSpPr>
          <p:spPr bwMode="auto">
            <a:xfrm>
              <a:off x="3684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3" name="Rectangle 177"/>
            <p:cNvSpPr>
              <a:spLocks noChangeArrowheads="1"/>
            </p:cNvSpPr>
            <p:nvPr/>
          </p:nvSpPr>
          <p:spPr bwMode="auto">
            <a:xfrm>
              <a:off x="3720" y="273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4" name="Rectangle 178"/>
            <p:cNvSpPr>
              <a:spLocks noChangeArrowheads="1"/>
            </p:cNvSpPr>
            <p:nvPr/>
          </p:nvSpPr>
          <p:spPr bwMode="auto">
            <a:xfrm>
              <a:off x="3738" y="270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5" name="Rectangle 179"/>
            <p:cNvSpPr>
              <a:spLocks noChangeArrowheads="1"/>
            </p:cNvSpPr>
            <p:nvPr/>
          </p:nvSpPr>
          <p:spPr bwMode="auto">
            <a:xfrm>
              <a:off x="3738" y="267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6" name="Rectangle 180"/>
            <p:cNvSpPr>
              <a:spLocks noChangeArrowheads="1"/>
            </p:cNvSpPr>
            <p:nvPr/>
          </p:nvSpPr>
          <p:spPr bwMode="auto">
            <a:xfrm>
              <a:off x="3738" y="263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7" name="Rectangle 181"/>
            <p:cNvSpPr>
              <a:spLocks noChangeArrowheads="1"/>
            </p:cNvSpPr>
            <p:nvPr/>
          </p:nvSpPr>
          <p:spPr bwMode="auto">
            <a:xfrm>
              <a:off x="3738" y="260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8" name="Rectangle 182"/>
            <p:cNvSpPr>
              <a:spLocks noChangeArrowheads="1"/>
            </p:cNvSpPr>
            <p:nvPr/>
          </p:nvSpPr>
          <p:spPr bwMode="auto">
            <a:xfrm>
              <a:off x="3738" y="256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09" name="Rectangle 183"/>
            <p:cNvSpPr>
              <a:spLocks noChangeArrowheads="1"/>
            </p:cNvSpPr>
            <p:nvPr/>
          </p:nvSpPr>
          <p:spPr bwMode="auto">
            <a:xfrm>
              <a:off x="3738" y="252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0" name="Rectangle 184"/>
            <p:cNvSpPr>
              <a:spLocks noChangeArrowheads="1"/>
            </p:cNvSpPr>
            <p:nvPr/>
          </p:nvSpPr>
          <p:spPr bwMode="auto">
            <a:xfrm>
              <a:off x="3738" y="249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1" name="Rectangle 185"/>
            <p:cNvSpPr>
              <a:spLocks noChangeArrowheads="1"/>
            </p:cNvSpPr>
            <p:nvPr/>
          </p:nvSpPr>
          <p:spPr bwMode="auto">
            <a:xfrm>
              <a:off x="3738" y="245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2" name="Rectangle 186"/>
            <p:cNvSpPr>
              <a:spLocks noChangeArrowheads="1"/>
            </p:cNvSpPr>
            <p:nvPr/>
          </p:nvSpPr>
          <p:spPr bwMode="auto">
            <a:xfrm>
              <a:off x="3738" y="242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3" name="Rectangle 187"/>
            <p:cNvSpPr>
              <a:spLocks noChangeArrowheads="1"/>
            </p:cNvSpPr>
            <p:nvPr/>
          </p:nvSpPr>
          <p:spPr bwMode="auto">
            <a:xfrm>
              <a:off x="3738" y="238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4" name="Rectangle 188"/>
            <p:cNvSpPr>
              <a:spLocks noChangeArrowheads="1"/>
            </p:cNvSpPr>
            <p:nvPr/>
          </p:nvSpPr>
          <p:spPr bwMode="auto">
            <a:xfrm>
              <a:off x="3738" y="234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5" name="Rectangle 189"/>
            <p:cNvSpPr>
              <a:spLocks noChangeArrowheads="1"/>
            </p:cNvSpPr>
            <p:nvPr/>
          </p:nvSpPr>
          <p:spPr bwMode="auto">
            <a:xfrm>
              <a:off x="3738" y="2313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6" name="Rectangle 190"/>
            <p:cNvSpPr>
              <a:spLocks noChangeArrowheads="1"/>
            </p:cNvSpPr>
            <p:nvPr/>
          </p:nvSpPr>
          <p:spPr bwMode="auto">
            <a:xfrm>
              <a:off x="3738" y="2277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7" name="Rectangle 191"/>
            <p:cNvSpPr>
              <a:spLocks noChangeArrowheads="1"/>
            </p:cNvSpPr>
            <p:nvPr/>
          </p:nvSpPr>
          <p:spPr bwMode="auto">
            <a:xfrm>
              <a:off x="3738" y="2241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8" name="Rectangle 192"/>
            <p:cNvSpPr>
              <a:spLocks noChangeArrowheads="1"/>
            </p:cNvSpPr>
            <p:nvPr/>
          </p:nvSpPr>
          <p:spPr bwMode="auto">
            <a:xfrm>
              <a:off x="3738" y="2205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19" name="Rectangle 193"/>
            <p:cNvSpPr>
              <a:spLocks noChangeArrowheads="1"/>
            </p:cNvSpPr>
            <p:nvPr/>
          </p:nvSpPr>
          <p:spPr bwMode="auto">
            <a:xfrm>
              <a:off x="3738" y="2169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0" name="Rectangle 194"/>
            <p:cNvSpPr>
              <a:spLocks noChangeArrowheads="1"/>
            </p:cNvSpPr>
            <p:nvPr/>
          </p:nvSpPr>
          <p:spPr bwMode="auto">
            <a:xfrm>
              <a:off x="3738" y="21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1" name="Rectangle 195"/>
            <p:cNvSpPr>
              <a:spLocks noChangeArrowheads="1"/>
            </p:cNvSpPr>
            <p:nvPr/>
          </p:nvSpPr>
          <p:spPr bwMode="auto">
            <a:xfrm>
              <a:off x="3738" y="209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2" name="Rectangle 196"/>
            <p:cNvSpPr>
              <a:spLocks noChangeArrowheads="1"/>
            </p:cNvSpPr>
            <p:nvPr/>
          </p:nvSpPr>
          <p:spPr bwMode="auto">
            <a:xfrm>
              <a:off x="3738" y="206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3" name="Rectangle 197"/>
            <p:cNvSpPr>
              <a:spLocks noChangeArrowheads="1"/>
            </p:cNvSpPr>
            <p:nvPr/>
          </p:nvSpPr>
          <p:spPr bwMode="auto">
            <a:xfrm>
              <a:off x="3738" y="202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4" name="Rectangle 198"/>
            <p:cNvSpPr>
              <a:spLocks noChangeArrowheads="1"/>
            </p:cNvSpPr>
            <p:nvPr/>
          </p:nvSpPr>
          <p:spPr bwMode="auto">
            <a:xfrm>
              <a:off x="3738" y="199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5" name="Rectangle 199"/>
            <p:cNvSpPr>
              <a:spLocks noChangeArrowheads="1"/>
            </p:cNvSpPr>
            <p:nvPr/>
          </p:nvSpPr>
          <p:spPr bwMode="auto">
            <a:xfrm>
              <a:off x="3738" y="195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6" name="Rectangle 200"/>
            <p:cNvSpPr>
              <a:spLocks noChangeArrowheads="1"/>
            </p:cNvSpPr>
            <p:nvPr/>
          </p:nvSpPr>
          <p:spPr bwMode="auto">
            <a:xfrm>
              <a:off x="3738" y="191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7" name="Rectangle 201"/>
            <p:cNvSpPr>
              <a:spLocks noChangeArrowheads="1"/>
            </p:cNvSpPr>
            <p:nvPr/>
          </p:nvSpPr>
          <p:spPr bwMode="auto">
            <a:xfrm>
              <a:off x="3738" y="188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8" name="Rectangle 202"/>
            <p:cNvSpPr>
              <a:spLocks noChangeArrowheads="1"/>
            </p:cNvSpPr>
            <p:nvPr/>
          </p:nvSpPr>
          <p:spPr bwMode="auto">
            <a:xfrm>
              <a:off x="3738" y="184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29" name="Rectangle 203"/>
            <p:cNvSpPr>
              <a:spLocks noChangeArrowheads="1"/>
            </p:cNvSpPr>
            <p:nvPr/>
          </p:nvSpPr>
          <p:spPr bwMode="auto">
            <a:xfrm>
              <a:off x="3738" y="181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0" name="Rectangle 204"/>
            <p:cNvSpPr>
              <a:spLocks noChangeArrowheads="1"/>
            </p:cNvSpPr>
            <p:nvPr/>
          </p:nvSpPr>
          <p:spPr bwMode="auto">
            <a:xfrm>
              <a:off x="3738" y="177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1" name="Rectangle 205"/>
            <p:cNvSpPr>
              <a:spLocks noChangeArrowheads="1"/>
            </p:cNvSpPr>
            <p:nvPr/>
          </p:nvSpPr>
          <p:spPr bwMode="auto">
            <a:xfrm>
              <a:off x="3738" y="173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2" name="Rectangle 206"/>
            <p:cNvSpPr>
              <a:spLocks noChangeArrowheads="1"/>
            </p:cNvSpPr>
            <p:nvPr/>
          </p:nvSpPr>
          <p:spPr bwMode="auto">
            <a:xfrm>
              <a:off x="3738" y="170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3" name="Rectangle 207"/>
            <p:cNvSpPr>
              <a:spLocks noChangeArrowheads="1"/>
            </p:cNvSpPr>
            <p:nvPr/>
          </p:nvSpPr>
          <p:spPr bwMode="auto">
            <a:xfrm>
              <a:off x="3738" y="166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4" name="Rectangle 208"/>
            <p:cNvSpPr>
              <a:spLocks noChangeArrowheads="1"/>
            </p:cNvSpPr>
            <p:nvPr/>
          </p:nvSpPr>
          <p:spPr bwMode="auto">
            <a:xfrm>
              <a:off x="3738" y="163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5" name="Rectangle 209"/>
            <p:cNvSpPr>
              <a:spLocks noChangeArrowheads="1"/>
            </p:cNvSpPr>
            <p:nvPr/>
          </p:nvSpPr>
          <p:spPr bwMode="auto">
            <a:xfrm>
              <a:off x="3738" y="159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6" name="Rectangle 210"/>
            <p:cNvSpPr>
              <a:spLocks noChangeArrowheads="1"/>
            </p:cNvSpPr>
            <p:nvPr/>
          </p:nvSpPr>
          <p:spPr bwMode="auto">
            <a:xfrm>
              <a:off x="3738" y="155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7" name="Rectangle 211"/>
            <p:cNvSpPr>
              <a:spLocks noChangeArrowheads="1"/>
            </p:cNvSpPr>
            <p:nvPr/>
          </p:nvSpPr>
          <p:spPr bwMode="auto">
            <a:xfrm>
              <a:off x="3738" y="152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8" name="Rectangle 212"/>
            <p:cNvSpPr>
              <a:spLocks noChangeArrowheads="1"/>
            </p:cNvSpPr>
            <p:nvPr/>
          </p:nvSpPr>
          <p:spPr bwMode="auto">
            <a:xfrm>
              <a:off x="3738" y="148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39" name="Rectangle 213"/>
            <p:cNvSpPr>
              <a:spLocks noChangeArrowheads="1"/>
            </p:cNvSpPr>
            <p:nvPr/>
          </p:nvSpPr>
          <p:spPr bwMode="auto">
            <a:xfrm>
              <a:off x="3738" y="145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40" name="Rectangle 214"/>
            <p:cNvSpPr>
              <a:spLocks noChangeArrowheads="1"/>
            </p:cNvSpPr>
            <p:nvPr/>
          </p:nvSpPr>
          <p:spPr bwMode="auto">
            <a:xfrm>
              <a:off x="3738" y="141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41" name="Rectangle 215"/>
            <p:cNvSpPr>
              <a:spLocks noChangeArrowheads="1"/>
            </p:cNvSpPr>
            <p:nvPr/>
          </p:nvSpPr>
          <p:spPr bwMode="auto">
            <a:xfrm>
              <a:off x="3738" y="1378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42" name="Rectangle 216"/>
            <p:cNvSpPr>
              <a:spLocks noChangeArrowheads="1"/>
            </p:cNvSpPr>
            <p:nvPr/>
          </p:nvSpPr>
          <p:spPr bwMode="auto">
            <a:xfrm>
              <a:off x="3738" y="1342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43" name="Rectangle 217"/>
            <p:cNvSpPr>
              <a:spLocks noChangeArrowheads="1"/>
            </p:cNvSpPr>
            <p:nvPr/>
          </p:nvSpPr>
          <p:spPr bwMode="auto">
            <a:xfrm>
              <a:off x="3738" y="1306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44" name="Rectangle 218"/>
            <p:cNvSpPr>
              <a:spLocks noChangeArrowheads="1"/>
            </p:cNvSpPr>
            <p:nvPr/>
          </p:nvSpPr>
          <p:spPr bwMode="auto">
            <a:xfrm>
              <a:off x="3738" y="1270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45" name="Freeform 219"/>
            <p:cNvSpPr/>
            <p:nvPr/>
          </p:nvSpPr>
          <p:spPr bwMode="auto">
            <a:xfrm>
              <a:off x="3738" y="1234"/>
              <a:ext cx="18" cy="18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6 h 18"/>
                <a:gd name="T6" fmla="*/ 18 w 18"/>
                <a:gd name="T7" fmla="*/ 0 h 18"/>
                <a:gd name="T8" fmla="*/ 6 w 18"/>
                <a:gd name="T9" fmla="*/ 0 h 18"/>
                <a:gd name="T10" fmla="*/ 0 w 18"/>
                <a:gd name="T11" fmla="*/ 0 h 18"/>
                <a:gd name="T12" fmla="*/ 0 w 18"/>
                <a:gd name="T13" fmla="*/ 18 h 18"/>
                <a:gd name="T14" fmla="*/ 6 w 18"/>
                <a:gd name="T15" fmla="*/ 18 h 18"/>
                <a:gd name="T16" fmla="*/ 6 w 18"/>
                <a:gd name="T17" fmla="*/ 6 h 18"/>
                <a:gd name="T18" fmla="*/ 0 w 18"/>
                <a:gd name="T19" fmla="*/ 6 h 18"/>
                <a:gd name="T20" fmla="*/ 0 w 18"/>
                <a:gd name="T21" fmla="*/ 18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18"/>
                <a:gd name="T35" fmla="*/ 18 w 18"/>
                <a:gd name="T36" fmla="*/ 18 h 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6" y="18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6" name="Rectangle 220"/>
            <p:cNvSpPr>
              <a:spLocks noChangeArrowheads="1"/>
            </p:cNvSpPr>
            <p:nvPr/>
          </p:nvSpPr>
          <p:spPr bwMode="auto">
            <a:xfrm>
              <a:off x="3702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47" name="Rectangle 221"/>
            <p:cNvSpPr>
              <a:spLocks noChangeArrowheads="1"/>
            </p:cNvSpPr>
            <p:nvPr/>
          </p:nvSpPr>
          <p:spPr bwMode="auto">
            <a:xfrm>
              <a:off x="3666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48" name="Rectangle 222"/>
            <p:cNvSpPr>
              <a:spLocks noChangeArrowheads="1"/>
            </p:cNvSpPr>
            <p:nvPr/>
          </p:nvSpPr>
          <p:spPr bwMode="auto">
            <a:xfrm>
              <a:off x="3630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49" name="Rectangle 223"/>
            <p:cNvSpPr>
              <a:spLocks noChangeArrowheads="1"/>
            </p:cNvSpPr>
            <p:nvPr/>
          </p:nvSpPr>
          <p:spPr bwMode="auto">
            <a:xfrm>
              <a:off x="3594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50" name="Rectangle 224"/>
            <p:cNvSpPr>
              <a:spLocks noChangeArrowheads="1"/>
            </p:cNvSpPr>
            <p:nvPr/>
          </p:nvSpPr>
          <p:spPr bwMode="auto">
            <a:xfrm>
              <a:off x="3558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51" name="Rectangle 225"/>
            <p:cNvSpPr>
              <a:spLocks noChangeArrowheads="1"/>
            </p:cNvSpPr>
            <p:nvPr/>
          </p:nvSpPr>
          <p:spPr bwMode="auto">
            <a:xfrm>
              <a:off x="3522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52" name="Rectangle 226"/>
            <p:cNvSpPr>
              <a:spLocks noChangeArrowheads="1"/>
            </p:cNvSpPr>
            <p:nvPr/>
          </p:nvSpPr>
          <p:spPr bwMode="auto">
            <a:xfrm>
              <a:off x="3486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53" name="Rectangle 227"/>
            <p:cNvSpPr>
              <a:spLocks noChangeArrowheads="1"/>
            </p:cNvSpPr>
            <p:nvPr/>
          </p:nvSpPr>
          <p:spPr bwMode="auto">
            <a:xfrm>
              <a:off x="3450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  <p:sp>
          <p:nvSpPr>
            <p:cNvPr id="31954" name="Rectangle 228"/>
            <p:cNvSpPr>
              <a:spLocks noChangeArrowheads="1"/>
            </p:cNvSpPr>
            <p:nvPr/>
          </p:nvSpPr>
          <p:spPr bwMode="auto">
            <a:xfrm>
              <a:off x="3414" y="1234"/>
              <a:ext cx="18" cy="18"/>
            </a:xfrm>
            <a:prstGeom prst="rect">
              <a:avLst/>
            </a:prstGeom>
            <a:solidFill>
              <a:srgbClr val="AF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2D2E2D"/>
                </a:solidFill>
              </a:endParaRPr>
            </a:p>
          </p:txBody>
        </p:sp>
      </p:grpSp>
      <p:sp>
        <p:nvSpPr>
          <p:cNvPr id="31753" name="Rectangle 230"/>
          <p:cNvSpPr>
            <a:spLocks noChangeArrowheads="1"/>
          </p:cNvSpPr>
          <p:nvPr/>
        </p:nvSpPr>
        <p:spPr bwMode="auto">
          <a:xfrm>
            <a:off x="1276350" y="1092200"/>
            <a:ext cx="5838825" cy="600075"/>
          </a:xfrm>
          <a:prstGeom prst="rect">
            <a:avLst/>
          </a:prstGeom>
          <a:solidFill>
            <a:srgbClr val="FFC3C3"/>
          </a:solidFill>
          <a:ln w="2857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54" name="Rectangle 231"/>
          <p:cNvSpPr>
            <a:spLocks noChangeArrowheads="1"/>
          </p:cNvSpPr>
          <p:nvPr/>
        </p:nvSpPr>
        <p:spPr bwMode="auto">
          <a:xfrm>
            <a:off x="1276350" y="5091113"/>
            <a:ext cx="5838825" cy="600075"/>
          </a:xfrm>
          <a:prstGeom prst="rect">
            <a:avLst/>
          </a:prstGeom>
          <a:solidFill>
            <a:srgbClr val="FFC3C3"/>
          </a:solidFill>
          <a:ln w="2857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55" name="Rectangle 235"/>
          <p:cNvSpPr>
            <a:spLocks noChangeArrowheads="1"/>
          </p:cNvSpPr>
          <p:nvPr/>
        </p:nvSpPr>
        <p:spPr bwMode="auto">
          <a:xfrm>
            <a:off x="2911475" y="12446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56" name="Rectangle 236"/>
          <p:cNvSpPr>
            <a:spLocks noChangeArrowheads="1"/>
          </p:cNvSpPr>
          <p:nvPr/>
        </p:nvSpPr>
        <p:spPr bwMode="auto">
          <a:xfrm>
            <a:off x="2586038" y="120650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表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57" name="Rectangle 237"/>
          <p:cNvSpPr>
            <a:spLocks noChangeArrowheads="1"/>
          </p:cNvSpPr>
          <p:nvPr/>
        </p:nvSpPr>
        <p:spPr bwMode="auto">
          <a:xfrm>
            <a:off x="3421063" y="1244600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58" name="Rectangle 238"/>
          <p:cNvSpPr>
            <a:spLocks noChangeArrowheads="1"/>
          </p:cNvSpPr>
          <p:nvPr/>
        </p:nvSpPr>
        <p:spPr bwMode="auto">
          <a:xfrm>
            <a:off x="3576638" y="120650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格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59" name="Rectangle 239"/>
          <p:cNvSpPr>
            <a:spLocks noChangeArrowheads="1"/>
          </p:cNvSpPr>
          <p:nvPr/>
        </p:nvSpPr>
        <p:spPr bwMode="auto">
          <a:xfrm>
            <a:off x="4413250" y="1244600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0" name="Rectangle 240"/>
          <p:cNvSpPr>
            <a:spLocks noChangeArrowheads="1"/>
          </p:cNvSpPr>
          <p:nvPr/>
        </p:nvSpPr>
        <p:spPr bwMode="auto">
          <a:xfrm>
            <a:off x="4729163" y="120650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管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1" name="Rectangle 241"/>
          <p:cNvSpPr>
            <a:spLocks noChangeArrowheads="1"/>
          </p:cNvSpPr>
          <p:nvPr/>
        </p:nvSpPr>
        <p:spPr bwMode="auto">
          <a:xfrm>
            <a:off x="5565775" y="1244600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2" name="Rectangle 242"/>
          <p:cNvSpPr>
            <a:spLocks noChangeArrowheads="1"/>
          </p:cNvSpPr>
          <p:nvPr/>
        </p:nvSpPr>
        <p:spPr bwMode="auto">
          <a:xfrm>
            <a:off x="5881688" y="120650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理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3" name="Rectangle 243"/>
          <p:cNvSpPr>
            <a:spLocks noChangeArrowheads="1"/>
          </p:cNvSpPr>
          <p:nvPr/>
        </p:nvSpPr>
        <p:spPr bwMode="auto">
          <a:xfrm>
            <a:off x="6711950" y="12446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4" name="Rectangle 248"/>
          <p:cNvSpPr>
            <a:spLocks noChangeArrowheads="1"/>
          </p:cNvSpPr>
          <p:nvPr/>
        </p:nvSpPr>
        <p:spPr bwMode="auto">
          <a:xfrm>
            <a:off x="614363" y="2654300"/>
            <a:ext cx="334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2D2E2D"/>
                </a:solidFill>
                <a:latin typeface="宋体" panose="02010600030101010101" pitchFamily="2" charset="-122"/>
              </a:rPr>
              <a:t>源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5" name="Rectangle 250"/>
          <p:cNvSpPr>
            <a:spLocks noChangeArrowheads="1"/>
          </p:cNvSpPr>
          <p:nvPr/>
        </p:nvSpPr>
        <p:spPr bwMode="auto">
          <a:xfrm>
            <a:off x="1433513" y="244475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词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6" name="Rectangle 251"/>
          <p:cNvSpPr>
            <a:spLocks noChangeArrowheads="1"/>
          </p:cNvSpPr>
          <p:nvPr/>
        </p:nvSpPr>
        <p:spPr bwMode="auto">
          <a:xfrm>
            <a:off x="2003425" y="2425700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7" name="Rectangle 252"/>
          <p:cNvSpPr>
            <a:spLocks noChangeArrowheads="1"/>
          </p:cNvSpPr>
          <p:nvPr/>
        </p:nvSpPr>
        <p:spPr bwMode="auto">
          <a:xfrm>
            <a:off x="2566988" y="244475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语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8" name="Rectangle 253"/>
          <p:cNvSpPr>
            <a:spLocks noChangeArrowheads="1"/>
          </p:cNvSpPr>
          <p:nvPr/>
        </p:nvSpPr>
        <p:spPr bwMode="auto">
          <a:xfrm>
            <a:off x="3155950" y="2425700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69" name="Rectangle 254"/>
          <p:cNvSpPr>
            <a:spLocks noChangeArrowheads="1"/>
          </p:cNvSpPr>
          <p:nvPr/>
        </p:nvSpPr>
        <p:spPr bwMode="auto">
          <a:xfrm>
            <a:off x="3719513" y="244475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语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0" name="Rectangle 255"/>
          <p:cNvSpPr>
            <a:spLocks noChangeArrowheads="1"/>
          </p:cNvSpPr>
          <p:nvPr/>
        </p:nvSpPr>
        <p:spPr bwMode="auto">
          <a:xfrm>
            <a:off x="4302125" y="24257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1" name="Rectangle 256"/>
          <p:cNvSpPr>
            <a:spLocks noChangeArrowheads="1"/>
          </p:cNvSpPr>
          <p:nvPr/>
        </p:nvSpPr>
        <p:spPr bwMode="auto">
          <a:xfrm>
            <a:off x="4224338" y="244475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中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2" name="Rectangle 257"/>
          <p:cNvSpPr>
            <a:spLocks noChangeArrowheads="1"/>
          </p:cNvSpPr>
          <p:nvPr/>
        </p:nvSpPr>
        <p:spPr bwMode="auto">
          <a:xfrm>
            <a:off x="4814888" y="242570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3" name="Rectangle 258"/>
          <p:cNvSpPr>
            <a:spLocks noChangeArrowheads="1"/>
          </p:cNvSpPr>
          <p:nvPr/>
        </p:nvSpPr>
        <p:spPr bwMode="auto">
          <a:xfrm>
            <a:off x="5500688" y="244475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代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4" name="Rectangle 259"/>
          <p:cNvSpPr>
            <a:spLocks noChangeArrowheads="1"/>
          </p:cNvSpPr>
          <p:nvPr/>
        </p:nvSpPr>
        <p:spPr bwMode="auto">
          <a:xfrm>
            <a:off x="6127750" y="2425700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5" name="Rectangle 260"/>
          <p:cNvSpPr>
            <a:spLocks noChangeArrowheads="1"/>
          </p:cNvSpPr>
          <p:nvPr/>
        </p:nvSpPr>
        <p:spPr bwMode="auto">
          <a:xfrm>
            <a:off x="6653213" y="244475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代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6" name="Rectangle 261"/>
          <p:cNvSpPr>
            <a:spLocks noChangeArrowheads="1"/>
          </p:cNvSpPr>
          <p:nvPr/>
        </p:nvSpPr>
        <p:spPr bwMode="auto">
          <a:xfrm>
            <a:off x="7278688" y="2425700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7" name="Rectangle 262"/>
          <p:cNvSpPr>
            <a:spLocks noChangeArrowheads="1"/>
          </p:cNvSpPr>
          <p:nvPr/>
        </p:nvSpPr>
        <p:spPr bwMode="auto">
          <a:xfrm>
            <a:off x="7921625" y="2425700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8" name="Rectangle 264"/>
          <p:cNvSpPr>
            <a:spLocks noChangeArrowheads="1"/>
          </p:cNvSpPr>
          <p:nvPr/>
        </p:nvSpPr>
        <p:spPr bwMode="auto">
          <a:xfrm>
            <a:off x="595313" y="3254375"/>
            <a:ext cx="334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2D2E2D"/>
                </a:solidFill>
                <a:latin typeface="宋体" panose="02010600030101010101" pitchFamily="2" charset="-122"/>
              </a:rPr>
              <a:t>程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79" name="Rectangle 265"/>
          <p:cNvSpPr>
            <a:spLocks noChangeArrowheads="1"/>
          </p:cNvSpPr>
          <p:nvPr/>
        </p:nvSpPr>
        <p:spPr bwMode="auto">
          <a:xfrm>
            <a:off x="990600" y="3025775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2D2E2D"/>
                </a:solidFill>
              </a:rPr>
              <a:t>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0" name="Rectangle 266"/>
          <p:cNvSpPr>
            <a:spLocks noChangeArrowheads="1"/>
          </p:cNvSpPr>
          <p:nvPr/>
        </p:nvSpPr>
        <p:spPr bwMode="auto">
          <a:xfrm>
            <a:off x="1423988" y="298767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法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1" name="Rectangle 267"/>
          <p:cNvSpPr>
            <a:spLocks noChangeArrowheads="1"/>
          </p:cNvSpPr>
          <p:nvPr/>
        </p:nvSpPr>
        <p:spPr bwMode="auto">
          <a:xfrm>
            <a:off x="1822450" y="3025775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2" name="Rectangle 268"/>
          <p:cNvSpPr>
            <a:spLocks noChangeArrowheads="1"/>
          </p:cNvSpPr>
          <p:nvPr/>
        </p:nvSpPr>
        <p:spPr bwMode="auto">
          <a:xfrm>
            <a:off x="2595563" y="298767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法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3" name="Rectangle 269"/>
          <p:cNvSpPr>
            <a:spLocks noChangeArrowheads="1"/>
          </p:cNvSpPr>
          <p:nvPr/>
        </p:nvSpPr>
        <p:spPr bwMode="auto">
          <a:xfrm>
            <a:off x="2974975" y="3025775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4" name="Rectangle 270"/>
          <p:cNvSpPr>
            <a:spLocks noChangeArrowheads="1"/>
          </p:cNvSpPr>
          <p:nvPr/>
        </p:nvSpPr>
        <p:spPr bwMode="auto">
          <a:xfrm>
            <a:off x="3748088" y="294957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义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5" name="Rectangle 271"/>
          <p:cNvSpPr>
            <a:spLocks noChangeArrowheads="1"/>
          </p:cNvSpPr>
          <p:nvPr/>
        </p:nvSpPr>
        <p:spPr bwMode="auto">
          <a:xfrm>
            <a:off x="4121150" y="302577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6" name="Rectangle 272"/>
          <p:cNvSpPr>
            <a:spLocks noChangeArrowheads="1"/>
          </p:cNvSpPr>
          <p:nvPr/>
        </p:nvSpPr>
        <p:spPr bwMode="auto">
          <a:xfrm>
            <a:off x="4252913" y="294957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间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7" name="Rectangle 273"/>
          <p:cNvSpPr>
            <a:spLocks noChangeArrowheads="1"/>
          </p:cNvSpPr>
          <p:nvPr/>
        </p:nvSpPr>
        <p:spPr bwMode="auto">
          <a:xfrm>
            <a:off x="4625975" y="302577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8" name="Rectangle 274"/>
          <p:cNvSpPr>
            <a:spLocks noChangeArrowheads="1"/>
          </p:cNvSpPr>
          <p:nvPr/>
        </p:nvSpPr>
        <p:spPr bwMode="auto">
          <a:xfrm>
            <a:off x="4643438" y="294957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生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89" name="Rectangle 275"/>
          <p:cNvSpPr>
            <a:spLocks noChangeArrowheads="1"/>
          </p:cNvSpPr>
          <p:nvPr/>
        </p:nvSpPr>
        <p:spPr bwMode="auto">
          <a:xfrm>
            <a:off x="5133975" y="3025775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0" name="Rectangle 276"/>
          <p:cNvSpPr>
            <a:spLocks noChangeArrowheads="1"/>
          </p:cNvSpPr>
          <p:nvPr/>
        </p:nvSpPr>
        <p:spPr bwMode="auto">
          <a:xfrm>
            <a:off x="5529263" y="294957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码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1" name="Rectangle 277"/>
          <p:cNvSpPr>
            <a:spLocks noChangeArrowheads="1"/>
          </p:cNvSpPr>
          <p:nvPr/>
        </p:nvSpPr>
        <p:spPr bwMode="auto">
          <a:xfrm>
            <a:off x="5965825" y="3025775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2" name="Rectangle 278"/>
          <p:cNvSpPr>
            <a:spLocks noChangeArrowheads="1"/>
          </p:cNvSpPr>
          <p:nvPr/>
        </p:nvSpPr>
        <p:spPr bwMode="auto">
          <a:xfrm>
            <a:off x="6681788" y="294957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码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3" name="Rectangle 279"/>
          <p:cNvSpPr>
            <a:spLocks noChangeArrowheads="1"/>
          </p:cNvSpPr>
          <p:nvPr/>
        </p:nvSpPr>
        <p:spPr bwMode="auto">
          <a:xfrm>
            <a:off x="7113588" y="3025775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4" name="Rectangle 280"/>
          <p:cNvSpPr>
            <a:spLocks noChangeArrowheads="1"/>
          </p:cNvSpPr>
          <p:nvPr/>
        </p:nvSpPr>
        <p:spPr bwMode="auto">
          <a:xfrm>
            <a:off x="7639050" y="2644775"/>
            <a:ext cx="3349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2D2E2D"/>
                </a:solidFill>
                <a:latin typeface="宋体" panose="02010600030101010101" pitchFamily="2" charset="-122"/>
              </a:rPr>
              <a:t>目</a:t>
            </a:r>
            <a:endParaRPr lang="zh-CN" altLang="en-US" sz="2600" b="1">
              <a:solidFill>
                <a:srgbClr val="2D2E2D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600" b="1">
                <a:solidFill>
                  <a:srgbClr val="2D2E2D"/>
                </a:solidFill>
                <a:latin typeface="宋体" panose="02010600030101010101" pitchFamily="2" charset="-122"/>
              </a:rPr>
              <a:t>标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5" name="Rectangle 281"/>
          <p:cNvSpPr>
            <a:spLocks noChangeArrowheads="1"/>
          </p:cNvSpPr>
          <p:nvPr/>
        </p:nvSpPr>
        <p:spPr bwMode="auto">
          <a:xfrm>
            <a:off x="8121650" y="302577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6" name="Rectangle 282"/>
          <p:cNvSpPr>
            <a:spLocks noChangeArrowheads="1"/>
          </p:cNvSpPr>
          <p:nvPr/>
        </p:nvSpPr>
        <p:spPr bwMode="auto">
          <a:xfrm>
            <a:off x="8112125" y="293052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7" name="Rectangle 284"/>
          <p:cNvSpPr>
            <a:spLocks noChangeArrowheads="1"/>
          </p:cNvSpPr>
          <p:nvPr/>
        </p:nvSpPr>
        <p:spPr bwMode="auto">
          <a:xfrm>
            <a:off x="1404938" y="357822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分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8" name="Rectangle 285"/>
          <p:cNvSpPr>
            <a:spLocks noChangeArrowheads="1"/>
          </p:cNvSpPr>
          <p:nvPr/>
        </p:nvSpPr>
        <p:spPr bwMode="auto">
          <a:xfrm>
            <a:off x="1803400" y="3616325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799" name="Rectangle 286"/>
          <p:cNvSpPr>
            <a:spLocks noChangeArrowheads="1"/>
          </p:cNvSpPr>
          <p:nvPr/>
        </p:nvSpPr>
        <p:spPr bwMode="auto">
          <a:xfrm>
            <a:off x="2576513" y="357822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分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0" name="Rectangle 288"/>
          <p:cNvSpPr>
            <a:spLocks noChangeArrowheads="1"/>
          </p:cNvSpPr>
          <p:nvPr/>
        </p:nvSpPr>
        <p:spPr bwMode="auto">
          <a:xfrm>
            <a:off x="3729038" y="354012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处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1" name="Rectangle 289"/>
          <p:cNvSpPr>
            <a:spLocks noChangeArrowheads="1"/>
          </p:cNvSpPr>
          <p:nvPr/>
        </p:nvSpPr>
        <p:spPr bwMode="auto">
          <a:xfrm>
            <a:off x="4102100" y="361632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2" name="Rectangle 290"/>
          <p:cNvSpPr>
            <a:spLocks noChangeArrowheads="1"/>
          </p:cNvSpPr>
          <p:nvPr/>
        </p:nvSpPr>
        <p:spPr bwMode="auto">
          <a:xfrm>
            <a:off x="4233863" y="354012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代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3" name="Rectangle 291"/>
          <p:cNvSpPr>
            <a:spLocks noChangeArrowheads="1"/>
          </p:cNvSpPr>
          <p:nvPr/>
        </p:nvSpPr>
        <p:spPr bwMode="auto">
          <a:xfrm>
            <a:off x="4606925" y="361632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4" name="Rectangle 292"/>
          <p:cNvSpPr>
            <a:spLocks noChangeArrowheads="1"/>
          </p:cNvSpPr>
          <p:nvPr/>
        </p:nvSpPr>
        <p:spPr bwMode="auto">
          <a:xfrm>
            <a:off x="4624388" y="354012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成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5" name="Rectangle 293"/>
          <p:cNvSpPr>
            <a:spLocks noChangeArrowheads="1"/>
          </p:cNvSpPr>
          <p:nvPr/>
        </p:nvSpPr>
        <p:spPr bwMode="auto">
          <a:xfrm>
            <a:off x="5114925" y="3616325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6" name="Rectangle 294"/>
          <p:cNvSpPr>
            <a:spLocks noChangeArrowheads="1"/>
          </p:cNvSpPr>
          <p:nvPr/>
        </p:nvSpPr>
        <p:spPr bwMode="auto">
          <a:xfrm>
            <a:off x="5510213" y="354012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优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7" name="Rectangle 295"/>
          <p:cNvSpPr>
            <a:spLocks noChangeArrowheads="1"/>
          </p:cNvSpPr>
          <p:nvPr/>
        </p:nvSpPr>
        <p:spPr bwMode="auto">
          <a:xfrm>
            <a:off x="5946775" y="3616325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8" name="Rectangle 296"/>
          <p:cNvSpPr>
            <a:spLocks noChangeArrowheads="1"/>
          </p:cNvSpPr>
          <p:nvPr/>
        </p:nvSpPr>
        <p:spPr bwMode="auto">
          <a:xfrm>
            <a:off x="6662738" y="354012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生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09" name="Rectangle 297"/>
          <p:cNvSpPr>
            <a:spLocks noChangeArrowheads="1"/>
          </p:cNvSpPr>
          <p:nvPr/>
        </p:nvSpPr>
        <p:spPr bwMode="auto">
          <a:xfrm>
            <a:off x="7092950" y="3616325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0" name="Rectangle 299"/>
          <p:cNvSpPr>
            <a:spLocks noChangeArrowheads="1"/>
          </p:cNvSpPr>
          <p:nvPr/>
        </p:nvSpPr>
        <p:spPr bwMode="auto">
          <a:xfrm>
            <a:off x="595313" y="3892550"/>
            <a:ext cx="334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2D2E2D"/>
                </a:solidFill>
                <a:latin typeface="宋体" panose="02010600030101010101" pitchFamily="2" charset="-122"/>
              </a:rPr>
              <a:t>序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1" name="Rectangle 301"/>
          <p:cNvSpPr>
            <a:spLocks noChangeArrowheads="1"/>
          </p:cNvSpPr>
          <p:nvPr/>
        </p:nvSpPr>
        <p:spPr bwMode="auto">
          <a:xfrm>
            <a:off x="1423988" y="41767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析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2" name="Rectangle 303"/>
          <p:cNvSpPr>
            <a:spLocks noChangeArrowheads="1"/>
          </p:cNvSpPr>
          <p:nvPr/>
        </p:nvSpPr>
        <p:spPr bwMode="auto">
          <a:xfrm>
            <a:off x="2595563" y="41767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析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3" name="Rectangle 305"/>
          <p:cNvSpPr>
            <a:spLocks noChangeArrowheads="1"/>
          </p:cNvSpPr>
          <p:nvPr/>
        </p:nvSpPr>
        <p:spPr bwMode="auto">
          <a:xfrm>
            <a:off x="3748088" y="4138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理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4" name="Rectangle 306"/>
          <p:cNvSpPr>
            <a:spLocks noChangeArrowheads="1"/>
          </p:cNvSpPr>
          <p:nvPr/>
        </p:nvSpPr>
        <p:spPr bwMode="auto">
          <a:xfrm>
            <a:off x="4121150" y="4214813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5" name="Rectangle 307"/>
          <p:cNvSpPr>
            <a:spLocks noChangeArrowheads="1"/>
          </p:cNvSpPr>
          <p:nvPr/>
        </p:nvSpPr>
        <p:spPr bwMode="auto">
          <a:xfrm>
            <a:off x="4252913" y="4138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码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6" name="Rectangle 309"/>
          <p:cNvSpPr>
            <a:spLocks noChangeArrowheads="1"/>
          </p:cNvSpPr>
          <p:nvPr/>
        </p:nvSpPr>
        <p:spPr bwMode="auto">
          <a:xfrm>
            <a:off x="5510213" y="4138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化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7" name="Rectangle 310"/>
          <p:cNvSpPr>
            <a:spLocks noChangeArrowheads="1"/>
          </p:cNvSpPr>
          <p:nvPr/>
        </p:nvSpPr>
        <p:spPr bwMode="auto">
          <a:xfrm>
            <a:off x="5946775" y="4214813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8" name="Rectangle 311"/>
          <p:cNvSpPr>
            <a:spLocks noChangeArrowheads="1"/>
          </p:cNvSpPr>
          <p:nvPr/>
        </p:nvSpPr>
        <p:spPr bwMode="auto">
          <a:xfrm>
            <a:off x="6662738" y="4138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成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19" name="Rectangle 312"/>
          <p:cNvSpPr>
            <a:spLocks noChangeArrowheads="1"/>
          </p:cNvSpPr>
          <p:nvPr/>
        </p:nvSpPr>
        <p:spPr bwMode="auto">
          <a:xfrm>
            <a:off x="7094538" y="4214813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0" name="Rectangle 313"/>
          <p:cNvSpPr>
            <a:spLocks noChangeArrowheads="1"/>
          </p:cNvSpPr>
          <p:nvPr/>
        </p:nvSpPr>
        <p:spPr bwMode="auto">
          <a:xfrm>
            <a:off x="7608888" y="3587750"/>
            <a:ext cx="3349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2D2E2D"/>
                </a:solidFill>
                <a:latin typeface="宋体" panose="02010600030101010101" pitchFamily="2" charset="-122"/>
              </a:rPr>
              <a:t>程</a:t>
            </a:r>
            <a:endParaRPr lang="zh-CN" altLang="en-US" sz="2600" b="1">
              <a:solidFill>
                <a:srgbClr val="2D2E2D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600" b="1">
                <a:solidFill>
                  <a:srgbClr val="2D2E2D"/>
                </a:solidFill>
                <a:latin typeface="宋体" panose="02010600030101010101" pitchFamily="2" charset="-122"/>
              </a:rPr>
              <a:t>序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1" name="Rectangle 314"/>
          <p:cNvSpPr>
            <a:spLocks noChangeArrowheads="1"/>
          </p:cNvSpPr>
          <p:nvPr/>
        </p:nvSpPr>
        <p:spPr bwMode="auto">
          <a:xfrm>
            <a:off x="8102600" y="4214813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2" name="Rectangle 315"/>
          <p:cNvSpPr>
            <a:spLocks noChangeArrowheads="1"/>
          </p:cNvSpPr>
          <p:nvPr/>
        </p:nvSpPr>
        <p:spPr bwMode="auto">
          <a:xfrm>
            <a:off x="8093075" y="4119563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3" name="Rectangle 317"/>
          <p:cNvSpPr>
            <a:spLocks noChangeArrowheads="1"/>
          </p:cNvSpPr>
          <p:nvPr/>
        </p:nvSpPr>
        <p:spPr bwMode="auto">
          <a:xfrm>
            <a:off x="341313" y="5205413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      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4" name="Rectangle 318"/>
          <p:cNvSpPr>
            <a:spLocks noChangeArrowheads="1"/>
          </p:cNvSpPr>
          <p:nvPr/>
        </p:nvSpPr>
        <p:spPr bwMode="auto">
          <a:xfrm>
            <a:off x="2587625" y="5205413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5" name="Rectangle 319"/>
          <p:cNvSpPr>
            <a:spLocks noChangeArrowheads="1"/>
          </p:cNvSpPr>
          <p:nvPr/>
        </p:nvSpPr>
        <p:spPr bwMode="auto">
          <a:xfrm>
            <a:off x="2776538" y="52244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出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6" name="Rectangle 320"/>
          <p:cNvSpPr>
            <a:spLocks noChangeArrowheads="1"/>
          </p:cNvSpPr>
          <p:nvPr/>
        </p:nvSpPr>
        <p:spPr bwMode="auto">
          <a:xfrm>
            <a:off x="3097213" y="520541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7" name="Rectangle 321"/>
          <p:cNvSpPr>
            <a:spLocks noChangeArrowheads="1"/>
          </p:cNvSpPr>
          <p:nvPr/>
        </p:nvSpPr>
        <p:spPr bwMode="auto">
          <a:xfrm>
            <a:off x="3767138" y="52244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错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8" name="Rectangle 322"/>
          <p:cNvSpPr>
            <a:spLocks noChangeArrowheads="1"/>
          </p:cNvSpPr>
          <p:nvPr/>
        </p:nvSpPr>
        <p:spPr bwMode="auto">
          <a:xfrm>
            <a:off x="4087813" y="520541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29" name="Rectangle 323"/>
          <p:cNvSpPr>
            <a:spLocks noChangeArrowheads="1"/>
          </p:cNvSpPr>
          <p:nvPr/>
        </p:nvSpPr>
        <p:spPr bwMode="auto">
          <a:xfrm>
            <a:off x="4757738" y="52244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处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30" name="Rectangle 324"/>
          <p:cNvSpPr>
            <a:spLocks noChangeArrowheads="1"/>
          </p:cNvSpPr>
          <p:nvPr/>
        </p:nvSpPr>
        <p:spPr bwMode="auto">
          <a:xfrm>
            <a:off x="5078413" y="5205413"/>
            <a:ext cx="33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  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31" name="Rectangle 325"/>
          <p:cNvSpPr>
            <a:spLocks noChangeArrowheads="1"/>
          </p:cNvSpPr>
          <p:nvPr/>
        </p:nvSpPr>
        <p:spPr bwMode="auto">
          <a:xfrm>
            <a:off x="5748338" y="52244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理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32" name="Rectangle 326"/>
          <p:cNvSpPr>
            <a:spLocks noChangeArrowheads="1"/>
          </p:cNvSpPr>
          <p:nvPr/>
        </p:nvSpPr>
        <p:spPr bwMode="auto">
          <a:xfrm>
            <a:off x="6064250" y="5205413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33" name="Rectangle 327"/>
          <p:cNvSpPr>
            <a:spLocks noChangeArrowheads="1"/>
          </p:cNvSpPr>
          <p:nvPr/>
        </p:nvSpPr>
        <p:spPr bwMode="auto">
          <a:xfrm>
            <a:off x="1257300" y="5703888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2D2E2D"/>
                </a:solidFill>
              </a:rPr>
              <a:t>            </a:t>
            </a:r>
            <a:r>
              <a:rPr lang="en-US" altLang="zh-CN" sz="2600" b="1">
                <a:solidFill>
                  <a:srgbClr val="2D2E2D"/>
                </a:solidFill>
              </a:rPr>
              <a:t>front</a:t>
            </a:r>
            <a:endParaRPr lang="en-US" altLang="zh-CN" sz="2400" b="1">
              <a:solidFill>
                <a:srgbClr val="2D2E2D"/>
              </a:solidFill>
            </a:endParaRPr>
          </a:p>
        </p:txBody>
      </p:sp>
      <p:sp>
        <p:nvSpPr>
          <p:cNvPr id="31834" name="Rectangle 330"/>
          <p:cNvSpPr>
            <a:spLocks noChangeArrowheads="1"/>
          </p:cNvSpPr>
          <p:nvPr/>
        </p:nvSpPr>
        <p:spPr bwMode="auto">
          <a:xfrm>
            <a:off x="2473325" y="5703888"/>
            <a:ext cx="410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2D2E2D"/>
                </a:solidFill>
              </a:rPr>
              <a:t>        </a:t>
            </a:r>
            <a:r>
              <a:rPr lang="en-US" altLang="zh-CN" sz="2600" b="1">
                <a:solidFill>
                  <a:srgbClr val="2D2E2D"/>
                </a:solidFill>
              </a:rPr>
              <a:t>end                   back  end</a:t>
            </a:r>
            <a:endParaRPr lang="en-US" altLang="zh-CN" sz="2400" b="1">
              <a:solidFill>
                <a:srgbClr val="2D2E2D"/>
              </a:solidFill>
            </a:endParaRPr>
          </a:p>
        </p:txBody>
      </p:sp>
      <p:sp>
        <p:nvSpPr>
          <p:cNvPr id="31835" name="Rectangle 339"/>
          <p:cNvSpPr>
            <a:spLocks noChangeArrowheads="1"/>
          </p:cNvSpPr>
          <p:nvPr/>
        </p:nvSpPr>
        <p:spPr bwMode="auto">
          <a:xfrm>
            <a:off x="4352925" y="4691063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36" name="Rectangle 340"/>
          <p:cNvSpPr>
            <a:spLocks noChangeArrowheads="1"/>
          </p:cNvSpPr>
          <p:nvPr/>
        </p:nvSpPr>
        <p:spPr bwMode="auto">
          <a:xfrm>
            <a:off x="6772275" y="4691063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37" name="Rectangle 341"/>
          <p:cNvSpPr>
            <a:spLocks noChangeArrowheads="1"/>
          </p:cNvSpPr>
          <p:nvPr/>
        </p:nvSpPr>
        <p:spPr bwMode="auto">
          <a:xfrm>
            <a:off x="5629275" y="4691063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38" name="Rectangle 342"/>
          <p:cNvSpPr>
            <a:spLocks noChangeArrowheads="1"/>
          </p:cNvSpPr>
          <p:nvPr/>
        </p:nvSpPr>
        <p:spPr bwMode="auto">
          <a:xfrm>
            <a:off x="1543050" y="4691063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39" name="Rectangle 343"/>
          <p:cNvSpPr>
            <a:spLocks noChangeArrowheads="1"/>
          </p:cNvSpPr>
          <p:nvPr/>
        </p:nvSpPr>
        <p:spPr bwMode="auto">
          <a:xfrm>
            <a:off x="2686050" y="4691063"/>
            <a:ext cx="28575" cy="4000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40" name="Rectangle 344"/>
          <p:cNvSpPr>
            <a:spLocks noChangeArrowheads="1"/>
          </p:cNvSpPr>
          <p:nvPr/>
        </p:nvSpPr>
        <p:spPr bwMode="auto">
          <a:xfrm>
            <a:off x="6734175" y="1720850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41" name="Rectangle 345"/>
          <p:cNvSpPr>
            <a:spLocks noChangeArrowheads="1"/>
          </p:cNvSpPr>
          <p:nvPr/>
        </p:nvSpPr>
        <p:spPr bwMode="auto">
          <a:xfrm>
            <a:off x="5619750" y="1720850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42" name="Rectangle 346"/>
          <p:cNvSpPr>
            <a:spLocks noChangeArrowheads="1"/>
          </p:cNvSpPr>
          <p:nvPr/>
        </p:nvSpPr>
        <p:spPr bwMode="auto">
          <a:xfrm>
            <a:off x="1543050" y="1720850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43" name="Rectangle 347"/>
          <p:cNvSpPr>
            <a:spLocks noChangeArrowheads="1"/>
          </p:cNvSpPr>
          <p:nvPr/>
        </p:nvSpPr>
        <p:spPr bwMode="auto">
          <a:xfrm>
            <a:off x="4352925" y="1720850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44" name="Rectangle 348"/>
          <p:cNvSpPr>
            <a:spLocks noChangeArrowheads="1"/>
          </p:cNvSpPr>
          <p:nvPr/>
        </p:nvSpPr>
        <p:spPr bwMode="auto">
          <a:xfrm>
            <a:off x="2667000" y="1720850"/>
            <a:ext cx="28575" cy="5905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  <a:miter lim="800000"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>
              <a:solidFill>
                <a:srgbClr val="2D2E2D"/>
              </a:solidFill>
            </a:endParaRPr>
          </a:p>
        </p:txBody>
      </p:sp>
      <p:sp>
        <p:nvSpPr>
          <p:cNvPr id="31845" name="Line 349"/>
          <p:cNvSpPr>
            <a:spLocks noChangeShapeType="1"/>
          </p:cNvSpPr>
          <p:nvPr/>
        </p:nvSpPr>
        <p:spPr bwMode="auto">
          <a:xfrm>
            <a:off x="1314450" y="5681663"/>
            <a:ext cx="1588" cy="40005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6" name="Line 350"/>
          <p:cNvSpPr>
            <a:spLocks noChangeShapeType="1"/>
          </p:cNvSpPr>
          <p:nvPr/>
        </p:nvSpPr>
        <p:spPr bwMode="auto">
          <a:xfrm>
            <a:off x="7105650" y="5700713"/>
            <a:ext cx="1588" cy="400050"/>
          </a:xfrm>
          <a:prstGeom prst="line">
            <a:avLst/>
          </a:prstGeom>
          <a:noFill/>
          <a:ln w="34925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7" name="Line 363"/>
          <p:cNvSpPr>
            <a:spLocks noChangeShapeType="1"/>
          </p:cNvSpPr>
          <p:nvPr/>
        </p:nvSpPr>
        <p:spPr bwMode="auto">
          <a:xfrm>
            <a:off x="3829050" y="5948363"/>
            <a:ext cx="4953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" name="Line 364"/>
          <p:cNvSpPr>
            <a:spLocks noChangeShapeType="1"/>
          </p:cNvSpPr>
          <p:nvPr/>
        </p:nvSpPr>
        <p:spPr bwMode="auto">
          <a:xfrm>
            <a:off x="6600825" y="5915025"/>
            <a:ext cx="4953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9" name="Line 365"/>
          <p:cNvSpPr>
            <a:spLocks noChangeShapeType="1"/>
          </p:cNvSpPr>
          <p:nvPr/>
        </p:nvSpPr>
        <p:spPr bwMode="auto">
          <a:xfrm flipH="1">
            <a:off x="1295400" y="5915025"/>
            <a:ext cx="62865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0" name="Line 366"/>
          <p:cNvSpPr>
            <a:spLocks noChangeShapeType="1"/>
          </p:cNvSpPr>
          <p:nvPr/>
        </p:nvSpPr>
        <p:spPr bwMode="auto">
          <a:xfrm flipH="1">
            <a:off x="4400550" y="5938838"/>
            <a:ext cx="62865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438150" y="282239"/>
            <a:ext cx="7200900" cy="696873"/>
          </a:xfrm>
        </p:spPr>
        <p:txBody>
          <a:bodyPr/>
          <a:p>
            <a:r>
              <a:rPr altLang="en-US"/>
              <a:t>编译</a:t>
            </a:r>
            <a:r>
              <a:rPr altLang="en-US"/>
              <a:t>过程</a:t>
            </a:r>
            <a:endParaRPr altLang="en-US"/>
          </a:p>
        </p:txBody>
      </p:sp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3347" name="文本占位符 313346"/>
          <p:cNvSpPr>
            <a:spLocks noGrp="1"/>
          </p:cNvSpPr>
          <p:nvPr>
            <p:ph type="body" idx="1"/>
          </p:nvPr>
        </p:nvSpPr>
        <p:spPr>
          <a:xfrm>
            <a:off x="457200" y="2862263"/>
            <a:ext cx="8229600" cy="3375025"/>
          </a:xfrm>
        </p:spPr>
        <p:txBody>
          <a:bodyPr/>
          <a:p>
            <a:r>
              <a:rPr lang="zh-CN" altLang="en-US" dirty="0"/>
              <a:t>构造</a:t>
            </a:r>
            <a:r>
              <a:rPr lang="zh-CN" altLang="en-GB" dirty="0"/>
              <a:t>预测分析表</a:t>
            </a:r>
            <a:endParaRPr lang="zh-CN" altLang="en-GB" dirty="0"/>
          </a:p>
          <a:p>
            <a:endParaRPr lang="zh-CN" altLang="en-GB" dirty="0"/>
          </a:p>
        </p:txBody>
      </p:sp>
      <p:sp>
        <p:nvSpPr>
          <p:cNvPr id="313349" name="标题 313348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892300"/>
          </a:xfrm>
        </p:spPr>
        <p:txBody>
          <a:bodyPr anchor="ctr" anchorCtr="0"/>
          <a:p>
            <a:r>
              <a:rPr lang="en-US" altLang="zh-CN" sz="3200"/>
              <a:t>G’</a:t>
            </a:r>
            <a:r>
              <a:rPr lang="en-US" altLang="zh-CN" sz="3200" baseline="-25000"/>
              <a:t>1</a:t>
            </a:r>
            <a:r>
              <a:rPr lang="en-US" altLang="zh-CN" sz="3200"/>
              <a:t>(S)</a:t>
            </a:r>
            <a:r>
              <a:rPr lang="zh-CN" altLang="en-US" sz="3200" dirty="0"/>
              <a:t>：</a:t>
            </a:r>
            <a:br>
              <a:rPr lang="zh-CN" altLang="en-US" sz="3200" dirty="0"/>
            </a:br>
            <a:r>
              <a:rPr lang="en-US" altLang="zh-CN" sz="3200"/>
              <a:t>S → a | </a:t>
            </a:r>
            <a:r>
              <a:rPr lang="en-US" altLang="zh-CN" sz="3200">
                <a:sym typeface="Symbol" panose="05050102010706020507" pitchFamily="18" charset="2"/>
              </a:rPr>
              <a:t></a:t>
            </a:r>
            <a:r>
              <a:rPr lang="en-US" altLang="zh-CN" sz="3200"/>
              <a:t> | (T)</a:t>
            </a:r>
            <a:br>
              <a:rPr lang="en-US" altLang="zh-CN" sz="3200"/>
            </a:br>
            <a:r>
              <a:rPr lang="en-US" altLang="zh-CN" sz="3200"/>
              <a:t>T → S T’</a:t>
            </a:r>
            <a:br>
              <a:rPr lang="en-US" altLang="zh-CN" sz="3200"/>
            </a:br>
            <a:r>
              <a:rPr lang="en-US" altLang="zh-CN" sz="3200"/>
              <a:t>T’ → , S T’ | </a:t>
            </a:r>
            <a:r>
              <a:rPr lang="en-US" altLang="zh-CN" sz="3200">
                <a:sym typeface="Symbol" panose="05050102010706020507" pitchFamily="18" charset="2"/>
              </a:rPr>
              <a:t></a:t>
            </a:r>
            <a:endParaRPr lang="en-GB" altLang="zh-CN" sz="3200">
              <a:sym typeface="Symbol" panose="05050102010706020507" pitchFamily="18" charset="2"/>
            </a:endParaRPr>
          </a:p>
        </p:txBody>
      </p:sp>
      <p:graphicFrame>
        <p:nvGraphicFramePr>
          <p:cNvPr id="313420" name="表格 313419"/>
          <p:cNvGraphicFramePr/>
          <p:nvPr/>
        </p:nvGraphicFramePr>
        <p:xfrm>
          <a:off x="395288" y="3582988"/>
          <a:ext cx="8424863" cy="2070100"/>
        </p:xfrm>
        <a:graphic>
          <a:graphicData uri="http://schemas.openxmlformats.org/drawingml/2006/table">
            <a:tbl>
              <a:tblPr/>
              <a:tblGrid>
                <a:gridCol w="647700"/>
                <a:gridCol w="1439863"/>
                <a:gridCol w="1439862"/>
                <a:gridCol w="1390650"/>
                <a:gridCol w="1058863"/>
                <a:gridCol w="1655762"/>
                <a:gridCol w="792163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GB" alt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ym typeface="Symbol" panose="05050102010706020507" pitchFamily="18" charset="2"/>
                        </a:rPr>
                        <a:t></a:t>
                      </a:r>
                      <a:endParaRPr lang="en-GB" altLang="zh-CN" sz="2000"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（</a:t>
                      </a:r>
                      <a:endParaRPr lang="zh-CN" altLang="en-GB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）</a:t>
                      </a:r>
                      <a:endParaRPr lang="zh-CN" altLang="en-GB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/>
                        <a:t>，</a:t>
                      </a:r>
                      <a:endParaRPr lang="zh-CN" altLang="en-GB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#</a:t>
                      </a:r>
                      <a:endParaRPr lang="en-GB" alt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GB" alt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GB" altLang="zh-CN" sz="2400"/>
                        <a:t>S → a </a:t>
                      </a:r>
                      <a:endParaRPr lang="en-GB" altLang="zh-CN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S → </a:t>
                      </a:r>
                      <a:r>
                        <a:rPr lang="en-US" altLang="zh-CN" sz="2400">
                          <a:sym typeface="Symbol" panose="05050102010706020507" pitchFamily="18" charset="2"/>
                        </a:rPr>
                        <a:t></a:t>
                      </a:r>
                      <a:endParaRPr lang="en-GB" altLang="zh-CN" sz="2400"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S → (T)</a:t>
                      </a:r>
                      <a:endParaRPr lang="en-GB" altLang="zh-CN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GB" alt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T → S T’</a:t>
                      </a:r>
                      <a:endParaRPr lang="en-GB" altLang="zh-CN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T → S T’</a:t>
                      </a:r>
                      <a:endParaRPr lang="en-GB" altLang="zh-CN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T → S T’</a:t>
                      </a:r>
                      <a:endParaRPr lang="en-GB" altLang="zh-CN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/>
                        <a:t>T’</a:t>
                      </a:r>
                      <a:endParaRPr lang="en-GB" alt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T’ → </a:t>
                      </a:r>
                      <a:r>
                        <a:rPr lang="en-US" altLang="zh-CN" sz="2400">
                          <a:sym typeface="Symbol" panose="05050102010706020507" pitchFamily="18" charset="2"/>
                        </a:rPr>
                        <a:t></a:t>
                      </a:r>
                      <a:endParaRPr lang="en-GB" altLang="zh-CN" sz="2400"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T’ → , S T’</a:t>
                      </a:r>
                      <a:endParaRPr lang="en-GB" altLang="zh-CN" sz="2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GB" altLang="x-none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421" name="文本框 313420"/>
          <p:cNvSpPr txBox="1"/>
          <p:nvPr/>
        </p:nvSpPr>
        <p:spPr>
          <a:xfrm>
            <a:off x="4932363" y="476250"/>
            <a:ext cx="3613150" cy="26543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lvl="1"/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FIRST(S)={a, 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^, (}</a:t>
            </a:r>
            <a:endParaRPr lang="en-US" altLang="zh-CN" sz="280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/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FIRST(T)={a, ^, (}</a:t>
            </a:r>
            <a:endParaRPr lang="en-US" altLang="zh-CN" sz="280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/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FIRST(T’)={ </a:t>
            </a:r>
            <a:r>
              <a:rPr lang="en-US" altLang="zh-CN" sz="2800" b="1">
                <a:latin typeface="Arial" panose="020B0604020202020204" pitchFamily="34" charset="0"/>
                <a:ea typeface="微软雅黑" panose="020B0503020204020204" charset="-122"/>
              </a:rPr>
              <a:t>,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 , 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sym typeface="Symbol" panose="05050102010706020507" pitchFamily="18" charset="2"/>
              </a:rPr>
              <a:t> 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}</a:t>
            </a:r>
            <a:endParaRPr lang="en-US" altLang="zh-CN" sz="280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/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FOLLOW(S)={ ), </a:t>
            </a:r>
            <a:r>
              <a:rPr lang="en-US" altLang="zh-CN" sz="2800" b="1">
                <a:latin typeface="Arial" panose="020B0604020202020204" pitchFamily="34" charset="0"/>
                <a:ea typeface="微软雅黑" panose="020B0503020204020204" charset="-122"/>
              </a:rPr>
              <a:t>,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 ,#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 }</a:t>
            </a:r>
            <a:endParaRPr lang="en-US" altLang="zh-CN" sz="280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/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FOLLOW(T)={ ) }</a:t>
            </a:r>
            <a:endParaRPr lang="en-US" altLang="zh-CN" sz="280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/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FOLLOW(T’)={ ) }</a:t>
            </a:r>
            <a:endParaRPr lang="en-GB" altLang="zh-CN" sz="2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4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 descr="90%"/>
          <p:cNvSpPr txBox="1">
            <a:spLocks noChangeArrowheads="1"/>
          </p:cNvSpPr>
          <p:nvPr/>
        </p:nvSpPr>
        <p:spPr bwMode="auto">
          <a:xfrm>
            <a:off x="0" y="0"/>
            <a:ext cx="9144000" cy="4349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000" i="0">
                <a:solidFill>
                  <a:srgbClr val="8C4600"/>
                </a:solidFill>
                <a:latin typeface="Times New Roman" panose="02020603050405020304" pitchFamily="18" charset="0"/>
              </a:rPr>
              <a:t>   C</a:t>
            </a:r>
            <a:r>
              <a:rPr lang="en-US" altLang="zh-CN" sz="2000" i="0">
                <a:solidFill>
                  <a:srgbClr val="A25100"/>
                </a:solidFill>
                <a:latin typeface="Times New Roman" panose="02020603050405020304" pitchFamily="18" charset="0"/>
              </a:rPr>
              <a:t>h5  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</a:rPr>
              <a:t>语法分析         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5.5   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SLR(1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分析与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SLR(1)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分析表的构造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i="0" u="sng">
              <a:solidFill>
                <a:srgbClr val="A251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1" name="Text Box 20"/>
          <p:cNvSpPr txBox="1">
            <a:spLocks noChangeArrowheads="1"/>
          </p:cNvSpPr>
          <p:nvPr/>
        </p:nvSpPr>
        <p:spPr bwMode="auto">
          <a:xfrm>
            <a:off x="188913" y="608013"/>
            <a:ext cx="6278562" cy="48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i="0" dirty="0">
                <a:solidFill>
                  <a:schemeClr val="tx1"/>
                </a:solidFill>
                <a:latin typeface="宋体" panose="02010600030101010101" pitchFamily="2" charset="-122"/>
              </a:rPr>
              <a:t>构造文法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200" i="0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3200" i="0" dirty="0">
                <a:solidFill>
                  <a:schemeClr val="tx1"/>
                </a:solidFill>
                <a:latin typeface="Times New Roman" panose="02020603050405020304" pitchFamily="18" charset="0"/>
              </a:rPr>
              <a:t>识别可归前缀的</a:t>
            </a:r>
            <a:r>
              <a:rPr lang="en-US" altLang="zh-CN" sz="3200" i="0" dirty="0">
                <a:solidFill>
                  <a:schemeClr val="tx1"/>
                </a:solidFill>
                <a:latin typeface="Times New Roman" panose="02020603050405020304" pitchFamily="18" charset="0"/>
              </a:rPr>
              <a:t>DFA</a:t>
            </a:r>
            <a:endParaRPr lang="en-US" altLang="zh-CN" sz="3200" i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48736" y="1282099"/>
            <a:ext cx="5711825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拓广文法为：</a:t>
            </a:r>
            <a:endParaRPr lang="en-US" altLang="zh-CN" sz="3200" i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Tx/>
              <a:buNone/>
            </a:pPr>
            <a:r>
              <a:rPr lang="en-US" altLang="ja-JP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S’</a:t>
            </a:r>
            <a:r>
              <a:rPr lang="en-US" altLang="ja-JP" sz="32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ja-JP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Tx/>
              <a:buNone/>
            </a:pPr>
            <a:r>
              <a:rPr lang="en-US" altLang="ja-JP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3200" i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aABe</a:t>
            </a:r>
            <a:r>
              <a:rPr lang="en-US" altLang="ja-JP" sz="32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①</a:t>
            </a:r>
            <a:endParaRPr lang="en-US" altLang="ja-JP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Wingdings" panose="05000000000000000000" pitchFamily="2" charset="2"/>
              <a:buNone/>
            </a:pPr>
            <a:r>
              <a:rPr lang="en-US" altLang="ja-JP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i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ja-JP" sz="3200" i="0" dirty="0">
                <a:solidFill>
                  <a:schemeClr val="tx2"/>
                </a:solidFill>
                <a:latin typeface="Times New Roman" panose="02020603050405020304" pitchFamily="18" charset="0"/>
              </a:rPr>
              <a:t>②</a:t>
            </a:r>
            <a:r>
              <a:rPr lang="en-US" altLang="ja-JP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ja-JP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32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lang="en-US" altLang="ja-JP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32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3200" i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ja-JP" sz="32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 descr="90%"/>
          <p:cNvSpPr txBox="1">
            <a:spLocks noChangeArrowheads="1"/>
          </p:cNvSpPr>
          <p:nvPr/>
        </p:nvSpPr>
        <p:spPr bwMode="auto">
          <a:xfrm>
            <a:off x="0" y="0"/>
            <a:ext cx="9144000" cy="39878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000" i="0">
                <a:solidFill>
                  <a:srgbClr val="8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</a:t>
            </a:r>
            <a:r>
              <a:rPr lang="en-US" altLang="zh-CN" sz="2000" i="0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h5  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语法分析         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 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SLR(1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分析与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分析表的构造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i="0" u="sng">
              <a:solidFill>
                <a:srgbClr val="A251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39" name="Text Box 20"/>
          <p:cNvSpPr txBox="1">
            <a:spLocks noChangeArrowheads="1"/>
          </p:cNvSpPr>
          <p:nvPr/>
        </p:nvSpPr>
        <p:spPr bwMode="auto">
          <a:xfrm>
            <a:off x="-11113" y="469900"/>
            <a:ext cx="3806826" cy="43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识别可归前缀的</a:t>
            </a:r>
            <a:r>
              <a:rPr lang="en-US" altLang="zh-CN" sz="2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endParaRPr lang="en-US" altLang="zh-CN" sz="28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0" name="Rectangle 32"/>
          <p:cNvSpPr>
            <a:spLocks noChangeArrowheads="1"/>
          </p:cNvSpPr>
          <p:nvPr/>
        </p:nvSpPr>
        <p:spPr bwMode="auto">
          <a:xfrm>
            <a:off x="7999413" y="1419225"/>
            <a:ext cx="1092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1" name="Text Box 79"/>
          <p:cNvSpPr txBox="1">
            <a:spLocks noChangeArrowheads="1"/>
          </p:cNvSpPr>
          <p:nvPr/>
        </p:nvSpPr>
        <p:spPr bwMode="auto">
          <a:xfrm>
            <a:off x="3452623" y="416236"/>
            <a:ext cx="5770562" cy="4006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 cmpd="tri">
            <a:solidFill>
              <a:srgbClr val="FF00FF"/>
            </a:solidFill>
            <a:miter lim="800000"/>
          </a:ln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en-US" altLang="ja-JP" sz="2000" i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S</a:t>
            </a:r>
            <a:r>
              <a:rPr lang="en-US" altLang="ja-JP" sz="2000" i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aABe</a:t>
            </a:r>
            <a:r>
              <a:rPr lang="en-US" altLang="ja-JP" sz="2000" i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  </a:t>
            </a:r>
            <a:r>
              <a:rPr lang="en-US" altLang="ja-JP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i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ja-JP" sz="2000" i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ja-JP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2000" i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   </a:t>
            </a:r>
            <a:r>
              <a:rPr lang="en-US" altLang="ja-JP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2000" i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0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ja-JP" sz="2000" i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sz="2000" i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61950" y="957263"/>
            <a:ext cx="2290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06375" y="1943100"/>
            <a:ext cx="2198688" cy="889000"/>
          </a:xfrm>
          <a:prstGeom prst="rect">
            <a:avLst/>
          </a:prstGeom>
          <a:noFill/>
          <a:ln w="38100" algn="ctr">
            <a:solidFill>
              <a:schemeClr val="accent3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1241091" y="2714114"/>
            <a:ext cx="688975" cy="591063"/>
            <a:chOff x="1603874" y="3102426"/>
            <a:chExt cx="688931" cy="591645"/>
          </a:xfrm>
        </p:grpSpPr>
        <p:cxnSp>
          <p:nvCxnSpPr>
            <p:cNvPr id="142594" name="直接箭头连接符 13"/>
            <p:cNvCxnSpPr>
              <a:cxnSpLocks noChangeShapeType="1"/>
              <a:stCxn id="11" idx="2"/>
              <a:endCxn id="66" idx="0"/>
            </p:cNvCxnSpPr>
            <p:nvPr/>
          </p:nvCxnSpPr>
          <p:spPr bwMode="auto">
            <a:xfrm>
              <a:off x="1669606" y="3220358"/>
              <a:ext cx="19555" cy="473713"/>
            </a:xfrm>
            <a:prstGeom prst="straightConnector1">
              <a:avLst/>
            </a:prstGeom>
            <a:noFill/>
            <a:ln w="38100" algn="ctr">
              <a:solidFill>
                <a:schemeClr val="accent3">
                  <a:lumMod val="50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595" name="文本框 14"/>
            <p:cNvSpPr txBox="1">
              <a:spLocks noChangeArrowheads="1"/>
            </p:cNvSpPr>
            <p:nvPr/>
          </p:nvSpPr>
          <p:spPr bwMode="auto">
            <a:xfrm>
              <a:off x="1603874" y="3102426"/>
              <a:ext cx="6889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文本框 64"/>
          <p:cNvSpPr txBox="1">
            <a:spLocks noChangeArrowheads="1"/>
          </p:cNvSpPr>
          <p:nvPr/>
        </p:nvSpPr>
        <p:spPr bwMode="auto">
          <a:xfrm>
            <a:off x="109538" y="3244850"/>
            <a:ext cx="25431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</a:t>
            </a:r>
            <a:endParaRPr lang="en-US" altLang="ja-JP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→•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36525" y="3305175"/>
            <a:ext cx="2379663" cy="941388"/>
          </a:xfrm>
          <a:prstGeom prst="rect">
            <a:avLst/>
          </a:prstGeom>
          <a:noFill/>
          <a:ln w="38100" algn="ctr">
            <a:solidFill>
              <a:schemeClr val="accent3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 bwMode="auto">
          <a:xfrm>
            <a:off x="2441577" y="2802731"/>
            <a:ext cx="836772" cy="585788"/>
            <a:chOff x="1086465" y="1952159"/>
            <a:chExt cx="836520" cy="584775"/>
          </a:xfrm>
        </p:grpSpPr>
        <p:cxnSp>
          <p:nvCxnSpPr>
            <p:cNvPr id="142592" name="直接箭头连接符 78"/>
            <p:cNvCxnSpPr>
              <a:cxnSpLocks noChangeShapeType="1"/>
            </p:cNvCxnSpPr>
            <p:nvPr/>
          </p:nvCxnSpPr>
          <p:spPr bwMode="auto">
            <a:xfrm>
              <a:off x="1086465" y="2456412"/>
              <a:ext cx="739553" cy="0"/>
            </a:xfrm>
            <a:prstGeom prst="straightConnector1">
              <a:avLst/>
            </a:prstGeom>
            <a:noFill/>
            <a:ln w="38100" algn="ctr">
              <a:solidFill>
                <a:schemeClr val="accent3">
                  <a:lumMod val="50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593" name="文本框 79"/>
            <p:cNvSpPr txBox="1">
              <a:spLocks noChangeArrowheads="1"/>
            </p:cNvSpPr>
            <p:nvPr/>
          </p:nvSpPr>
          <p:spPr bwMode="auto">
            <a:xfrm>
              <a:off x="1234054" y="1952159"/>
              <a:ext cx="6889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文本框 82"/>
          <p:cNvSpPr txBox="1">
            <a:spLocks noChangeArrowheads="1"/>
          </p:cNvSpPr>
          <p:nvPr/>
        </p:nvSpPr>
        <p:spPr bwMode="auto">
          <a:xfrm>
            <a:off x="3154363" y="3048000"/>
            <a:ext cx="23066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en-US" altLang="ja-JP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altLang="ja-JP" sz="32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→•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3181350" y="3170238"/>
            <a:ext cx="2143125" cy="1350962"/>
          </a:xfrm>
          <a:prstGeom prst="rect">
            <a:avLst/>
          </a:prstGeom>
          <a:noFill/>
          <a:ln w="38100" algn="ctr">
            <a:solidFill>
              <a:schemeClr val="accent3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 bwMode="auto">
          <a:xfrm>
            <a:off x="1237838" y="4228531"/>
            <a:ext cx="688975" cy="711769"/>
            <a:chOff x="1575236" y="2495578"/>
            <a:chExt cx="688931" cy="711084"/>
          </a:xfrm>
        </p:grpSpPr>
        <p:cxnSp>
          <p:nvCxnSpPr>
            <p:cNvPr id="142590" name="直接箭头连接符 85"/>
            <p:cNvCxnSpPr>
              <a:cxnSpLocks noChangeShapeType="1"/>
            </p:cNvCxnSpPr>
            <p:nvPr/>
          </p:nvCxnSpPr>
          <p:spPr bwMode="auto">
            <a:xfrm>
              <a:off x="1632030" y="2518350"/>
              <a:ext cx="0" cy="688312"/>
            </a:xfrm>
            <a:prstGeom prst="straightConnector1">
              <a:avLst/>
            </a:prstGeom>
            <a:noFill/>
            <a:ln w="38100" algn="ctr">
              <a:solidFill>
                <a:schemeClr val="accent3">
                  <a:lumMod val="50000"/>
                </a:schemeClr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591" name="文本框 86"/>
            <p:cNvSpPr txBox="1">
              <a:spLocks noChangeArrowheads="1"/>
            </p:cNvSpPr>
            <p:nvPr/>
          </p:nvSpPr>
          <p:spPr bwMode="auto">
            <a:xfrm>
              <a:off x="1575236" y="2495578"/>
              <a:ext cx="6889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文本框 90"/>
          <p:cNvSpPr txBox="1">
            <a:spLocks noChangeArrowheads="1"/>
          </p:cNvSpPr>
          <p:nvPr/>
        </p:nvSpPr>
        <p:spPr bwMode="auto">
          <a:xfrm>
            <a:off x="285750" y="4827588"/>
            <a:ext cx="19034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222250" y="4932363"/>
            <a:ext cx="1606550" cy="481012"/>
          </a:xfrm>
          <a:prstGeom prst="rect">
            <a:avLst/>
          </a:prstGeom>
          <a:noFill/>
          <a:ln w="38100" algn="ctr">
            <a:solidFill>
              <a:schemeClr val="accent3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 bwMode="auto">
          <a:xfrm>
            <a:off x="4079161" y="4488708"/>
            <a:ext cx="688975" cy="632570"/>
            <a:chOff x="1565410" y="2469933"/>
            <a:chExt cx="688931" cy="633192"/>
          </a:xfrm>
        </p:grpSpPr>
        <p:cxnSp>
          <p:nvCxnSpPr>
            <p:cNvPr id="142588" name="直接箭头连接符 95"/>
            <p:cNvCxnSpPr>
              <a:cxnSpLocks noChangeShapeType="1"/>
            </p:cNvCxnSpPr>
            <p:nvPr/>
          </p:nvCxnSpPr>
          <p:spPr bwMode="auto">
            <a:xfrm>
              <a:off x="1632030" y="2518350"/>
              <a:ext cx="0" cy="584775"/>
            </a:xfrm>
            <a:prstGeom prst="straightConnector1">
              <a:avLst/>
            </a:prstGeom>
            <a:noFill/>
            <a:ln w="38100" algn="ctr">
              <a:solidFill>
                <a:schemeClr val="accent3">
                  <a:lumMod val="50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589" name="文本框 96"/>
            <p:cNvSpPr txBox="1">
              <a:spLocks noChangeArrowheads="1"/>
            </p:cNvSpPr>
            <p:nvPr/>
          </p:nvSpPr>
          <p:spPr bwMode="auto">
            <a:xfrm>
              <a:off x="1565410" y="2469933"/>
              <a:ext cx="6889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9" name="文本框 98"/>
          <p:cNvSpPr txBox="1">
            <a:spLocks noChangeArrowheads="1"/>
          </p:cNvSpPr>
          <p:nvPr/>
        </p:nvSpPr>
        <p:spPr bwMode="auto">
          <a:xfrm>
            <a:off x="2955925" y="5108575"/>
            <a:ext cx="229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3001963" y="5108575"/>
            <a:ext cx="2200275" cy="584200"/>
          </a:xfrm>
          <a:prstGeom prst="rect">
            <a:avLst/>
          </a:prstGeom>
          <a:noFill/>
          <a:ln w="38100" algn="ctr">
            <a:solidFill>
              <a:schemeClr val="accent3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 bwMode="auto">
          <a:xfrm>
            <a:off x="4115007" y="2587395"/>
            <a:ext cx="688975" cy="585012"/>
            <a:chOff x="1549277" y="2582721"/>
            <a:chExt cx="688931" cy="584775"/>
          </a:xfrm>
        </p:grpSpPr>
        <p:cxnSp>
          <p:nvCxnSpPr>
            <p:cNvPr id="142586" name="直接箭头连接符 101"/>
            <p:cNvCxnSpPr>
              <a:cxnSpLocks noChangeShapeType="1"/>
            </p:cNvCxnSpPr>
            <p:nvPr/>
          </p:nvCxnSpPr>
          <p:spPr bwMode="auto">
            <a:xfrm flipV="1">
              <a:off x="1632030" y="2613099"/>
              <a:ext cx="0" cy="536988"/>
            </a:xfrm>
            <a:prstGeom prst="straightConnector1">
              <a:avLst/>
            </a:prstGeom>
            <a:noFill/>
            <a:ln w="38100" algn="ctr">
              <a:solidFill>
                <a:schemeClr val="accent3">
                  <a:lumMod val="50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587" name="文本框 102"/>
            <p:cNvSpPr txBox="1">
              <a:spLocks noChangeArrowheads="1"/>
            </p:cNvSpPr>
            <p:nvPr/>
          </p:nvSpPr>
          <p:spPr bwMode="auto">
            <a:xfrm>
              <a:off x="1549277" y="2582721"/>
              <a:ext cx="6889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文本框 107"/>
          <p:cNvSpPr txBox="1">
            <a:spLocks noChangeArrowheads="1"/>
          </p:cNvSpPr>
          <p:nvPr/>
        </p:nvSpPr>
        <p:spPr bwMode="auto">
          <a:xfrm>
            <a:off x="3357563" y="2036763"/>
            <a:ext cx="23415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3330575" y="2141538"/>
            <a:ext cx="1993900" cy="481012"/>
          </a:xfrm>
          <a:prstGeom prst="rect">
            <a:avLst/>
          </a:prstGeom>
          <a:noFill/>
          <a:ln w="38100" algn="ctr">
            <a:solidFill>
              <a:schemeClr val="accent3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组合 109"/>
          <p:cNvGrpSpPr/>
          <p:nvPr/>
        </p:nvGrpSpPr>
        <p:grpSpPr bwMode="auto">
          <a:xfrm>
            <a:off x="1612898" y="3833813"/>
            <a:ext cx="1541463" cy="2154237"/>
            <a:chOff x="1188468" y="1517815"/>
            <a:chExt cx="1542538" cy="2156500"/>
          </a:xfrm>
        </p:grpSpPr>
        <p:cxnSp>
          <p:nvCxnSpPr>
            <p:cNvPr id="142584" name="直接箭头连接符 110"/>
            <p:cNvCxnSpPr>
              <a:cxnSpLocks noChangeShapeType="1"/>
              <a:stCxn id="83" idx="1"/>
              <a:endCxn id="142578" idx="0"/>
            </p:cNvCxnSpPr>
            <p:nvPr/>
          </p:nvCxnSpPr>
          <p:spPr bwMode="auto">
            <a:xfrm flipH="1">
              <a:off x="1188470" y="1517815"/>
              <a:ext cx="1542538" cy="2156500"/>
            </a:xfrm>
            <a:prstGeom prst="straightConnector1">
              <a:avLst/>
            </a:prstGeom>
            <a:noFill/>
            <a:ln w="38100" algn="ctr">
              <a:solidFill>
                <a:schemeClr val="accent3">
                  <a:lumMod val="50000"/>
                </a:schemeClr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585" name="文本框 111"/>
            <p:cNvSpPr txBox="1">
              <a:spLocks noChangeArrowheads="1"/>
            </p:cNvSpPr>
            <p:nvPr/>
          </p:nvSpPr>
          <p:spPr bwMode="auto">
            <a:xfrm>
              <a:off x="1833409" y="2045850"/>
              <a:ext cx="6889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文本框 114"/>
          <p:cNvSpPr txBox="1">
            <a:spLocks noChangeArrowheads="1"/>
          </p:cNvSpPr>
          <p:nvPr/>
        </p:nvSpPr>
        <p:spPr bwMode="auto">
          <a:xfrm>
            <a:off x="812800" y="5934075"/>
            <a:ext cx="190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785813" y="6037263"/>
            <a:ext cx="1608137" cy="481012"/>
          </a:xfrm>
          <a:prstGeom prst="rect">
            <a:avLst/>
          </a:prstGeom>
          <a:noFill/>
          <a:ln w="38100" algn="ctr">
            <a:solidFill>
              <a:schemeClr val="accent3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组合 116"/>
          <p:cNvGrpSpPr/>
          <p:nvPr/>
        </p:nvGrpSpPr>
        <p:grpSpPr bwMode="auto">
          <a:xfrm>
            <a:off x="4078748" y="5597879"/>
            <a:ext cx="688975" cy="595002"/>
            <a:chOff x="1561821" y="2445805"/>
            <a:chExt cx="688931" cy="593973"/>
          </a:xfrm>
        </p:grpSpPr>
        <p:cxnSp>
          <p:nvCxnSpPr>
            <p:cNvPr id="142582" name="直接箭头连接符 117"/>
            <p:cNvCxnSpPr>
              <a:cxnSpLocks noChangeShapeType="1"/>
            </p:cNvCxnSpPr>
            <p:nvPr/>
          </p:nvCxnSpPr>
          <p:spPr bwMode="auto">
            <a:xfrm>
              <a:off x="1632030" y="2518350"/>
              <a:ext cx="0" cy="521428"/>
            </a:xfrm>
            <a:prstGeom prst="straightConnector1">
              <a:avLst/>
            </a:prstGeom>
            <a:noFill/>
            <a:ln w="38100" algn="ctr">
              <a:solidFill>
                <a:schemeClr val="accent3">
                  <a:lumMod val="50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583" name="文本框 118"/>
            <p:cNvSpPr txBox="1">
              <a:spLocks noChangeArrowheads="1"/>
            </p:cNvSpPr>
            <p:nvPr/>
          </p:nvSpPr>
          <p:spPr bwMode="auto">
            <a:xfrm>
              <a:off x="1561821" y="2445805"/>
              <a:ext cx="6889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文本框 119"/>
          <p:cNvSpPr txBox="1">
            <a:spLocks noChangeArrowheads="1"/>
          </p:cNvSpPr>
          <p:nvPr/>
        </p:nvSpPr>
        <p:spPr bwMode="auto">
          <a:xfrm>
            <a:off x="2955925" y="6205538"/>
            <a:ext cx="229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aABe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>
            <a:spLocks noChangeArrowheads="1"/>
          </p:cNvSpPr>
          <p:nvPr/>
        </p:nvSpPr>
        <p:spPr bwMode="auto">
          <a:xfrm>
            <a:off x="3001963" y="6205538"/>
            <a:ext cx="2200275" cy="584200"/>
          </a:xfrm>
          <a:prstGeom prst="rect">
            <a:avLst/>
          </a:prstGeom>
          <a:noFill/>
          <a:ln w="38100" algn="ctr">
            <a:solidFill>
              <a:schemeClr val="tx2">
                <a:lumMod val="95000"/>
                <a:lumOff val="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6" name="组合 125"/>
          <p:cNvGrpSpPr/>
          <p:nvPr/>
        </p:nvGrpSpPr>
        <p:grpSpPr bwMode="auto">
          <a:xfrm>
            <a:off x="4137025" y="1581150"/>
            <a:ext cx="688975" cy="612775"/>
            <a:chOff x="1632030" y="2613099"/>
            <a:chExt cx="688931" cy="613581"/>
          </a:xfrm>
        </p:grpSpPr>
        <p:cxnSp>
          <p:nvCxnSpPr>
            <p:cNvPr id="142580" name="直接箭头连接符 126"/>
            <p:cNvCxnSpPr>
              <a:cxnSpLocks noChangeShapeType="1"/>
            </p:cNvCxnSpPr>
            <p:nvPr/>
          </p:nvCxnSpPr>
          <p:spPr bwMode="auto">
            <a:xfrm flipV="1">
              <a:off x="1632030" y="2613099"/>
              <a:ext cx="0" cy="536988"/>
            </a:xfrm>
            <a:prstGeom prst="straightConnector1">
              <a:avLst/>
            </a:prstGeom>
            <a:noFill/>
            <a:ln w="38100" algn="ctr">
              <a:solidFill>
                <a:schemeClr val="accent3">
                  <a:lumMod val="50000"/>
                </a:schemeClr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581" name="文本框 127"/>
            <p:cNvSpPr txBox="1">
              <a:spLocks noChangeArrowheads="1"/>
            </p:cNvSpPr>
            <p:nvPr/>
          </p:nvSpPr>
          <p:spPr bwMode="auto">
            <a:xfrm>
              <a:off x="1632030" y="2641905"/>
              <a:ext cx="6889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3295650" y="1000125"/>
            <a:ext cx="2341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3281363" y="1103313"/>
            <a:ext cx="1995487" cy="481012"/>
          </a:xfrm>
          <a:prstGeom prst="rect">
            <a:avLst/>
          </a:prstGeom>
          <a:noFill/>
          <a:ln w="38100" algn="ctr">
            <a:solidFill>
              <a:schemeClr val="tx2">
                <a:lumMod val="95000"/>
                <a:lumOff val="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461000" y="1298575"/>
          <a:ext cx="3644897" cy="538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13"/>
                <a:gridCol w="407140"/>
                <a:gridCol w="407140"/>
                <a:gridCol w="407140"/>
                <a:gridCol w="407140"/>
                <a:gridCol w="407140"/>
                <a:gridCol w="407140"/>
                <a:gridCol w="290648"/>
                <a:gridCol w="290648"/>
                <a:gridCol w="290648"/>
              </a:tblGrid>
              <a:tr h="486466">
                <a:tc rowSpan="2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>
                    <a:noFill/>
                  </a:tcPr>
                </a:tc>
              </a:tr>
              <a:tr h="486466">
                <a:tc vMerge="1">
                  <a:tcPr marL="91470" marR="91470" marT="45717" marB="4571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 bwMode="auto">
          <a:xfrm>
            <a:off x="138113" y="1072693"/>
            <a:ext cx="5187784" cy="5743696"/>
            <a:chOff x="126073" y="1046645"/>
            <a:chExt cx="5188709" cy="5742928"/>
          </a:xfrm>
        </p:grpSpPr>
        <p:sp>
          <p:nvSpPr>
            <p:cNvPr id="142576" name="矩形 68"/>
            <p:cNvSpPr>
              <a:spLocks noChangeArrowheads="1"/>
            </p:cNvSpPr>
            <p:nvPr/>
          </p:nvSpPr>
          <p:spPr bwMode="auto">
            <a:xfrm>
              <a:off x="3171657" y="1046645"/>
              <a:ext cx="2143125" cy="559976"/>
            </a:xfrm>
            <a:prstGeom prst="rect">
              <a:avLst/>
            </a:prstGeom>
            <a:noFill/>
            <a:ln w="174625" cmpd="thickThin" algn="ctr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10800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77" name="矩形 70"/>
            <p:cNvSpPr>
              <a:spLocks noChangeArrowheads="1"/>
            </p:cNvSpPr>
            <p:nvPr/>
          </p:nvSpPr>
          <p:spPr bwMode="auto">
            <a:xfrm>
              <a:off x="126073" y="4837503"/>
              <a:ext cx="1825982" cy="559976"/>
            </a:xfrm>
            <a:prstGeom prst="rect">
              <a:avLst/>
            </a:prstGeom>
            <a:noFill/>
            <a:ln w="174625" cmpd="thickThin" algn="ctr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10800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78" name="矩形 71"/>
            <p:cNvSpPr>
              <a:spLocks noChangeArrowheads="1"/>
            </p:cNvSpPr>
            <p:nvPr/>
          </p:nvSpPr>
          <p:spPr bwMode="auto">
            <a:xfrm>
              <a:off x="656289" y="5962431"/>
              <a:ext cx="1888656" cy="559976"/>
            </a:xfrm>
            <a:prstGeom prst="rect">
              <a:avLst/>
            </a:prstGeom>
            <a:noFill/>
            <a:ln w="174625" cmpd="thickThin" algn="ctr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10800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79" name="矩形 72"/>
            <p:cNvSpPr>
              <a:spLocks noChangeArrowheads="1"/>
            </p:cNvSpPr>
            <p:nvPr/>
          </p:nvSpPr>
          <p:spPr bwMode="auto">
            <a:xfrm>
              <a:off x="2969792" y="6229597"/>
              <a:ext cx="2216811" cy="559976"/>
            </a:xfrm>
            <a:prstGeom prst="rect">
              <a:avLst/>
            </a:prstGeom>
            <a:noFill/>
            <a:ln w="174625" cmpd="thickThin" algn="ctr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10800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37225" y="2173288"/>
            <a:ext cx="639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>
            <a:spLocks noChangeArrowheads="1"/>
          </p:cNvSpPr>
          <p:nvPr/>
        </p:nvSpPr>
        <p:spPr bwMode="auto">
          <a:xfrm>
            <a:off x="6159500" y="3135313"/>
            <a:ext cx="638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8194675" y="3182938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3200" i="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>
            <a:spLocks noChangeArrowheads="1"/>
          </p:cNvSpPr>
          <p:nvPr/>
        </p:nvSpPr>
        <p:spPr bwMode="auto">
          <a:xfrm>
            <a:off x="6169025" y="3652838"/>
            <a:ext cx="638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>
            <a:spLocks noChangeArrowheads="1"/>
          </p:cNvSpPr>
          <p:nvPr/>
        </p:nvSpPr>
        <p:spPr bwMode="auto">
          <a:xfrm>
            <a:off x="6948488" y="3684588"/>
            <a:ext cx="579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>
            <a:spLocks noChangeArrowheads="1"/>
          </p:cNvSpPr>
          <p:nvPr/>
        </p:nvSpPr>
        <p:spPr bwMode="auto">
          <a:xfrm>
            <a:off x="8472488" y="3667125"/>
            <a:ext cx="4032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3200" i="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5724525" y="6075363"/>
            <a:ext cx="2727325" cy="620712"/>
            <a:chOff x="5730946" y="4109451"/>
            <a:chExt cx="2727531" cy="620658"/>
          </a:xfrm>
        </p:grpSpPr>
        <p:sp>
          <p:nvSpPr>
            <p:cNvPr id="142570" name="文本框 81"/>
            <p:cNvSpPr txBox="1">
              <a:spLocks noChangeArrowheads="1"/>
            </p:cNvSpPr>
            <p:nvPr/>
          </p:nvSpPr>
          <p:spPr bwMode="auto">
            <a:xfrm>
              <a:off x="5730946" y="414473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71" name="文本框 85"/>
            <p:cNvSpPr txBox="1">
              <a:spLocks noChangeArrowheads="1"/>
            </p:cNvSpPr>
            <p:nvPr/>
          </p:nvSpPr>
          <p:spPr bwMode="auto">
            <a:xfrm>
              <a:off x="6193526" y="4145257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72" name="文本框 86"/>
            <p:cNvSpPr txBox="1">
              <a:spLocks noChangeArrowheads="1"/>
            </p:cNvSpPr>
            <p:nvPr/>
          </p:nvSpPr>
          <p:spPr bwMode="auto">
            <a:xfrm>
              <a:off x="6609216" y="414533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73" name="文本框 87"/>
            <p:cNvSpPr txBox="1">
              <a:spLocks noChangeArrowheads="1"/>
            </p:cNvSpPr>
            <p:nvPr/>
          </p:nvSpPr>
          <p:spPr bwMode="auto">
            <a:xfrm>
              <a:off x="7013073" y="412816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74" name="文本框 88"/>
            <p:cNvSpPr txBox="1">
              <a:spLocks noChangeArrowheads="1"/>
            </p:cNvSpPr>
            <p:nvPr/>
          </p:nvSpPr>
          <p:spPr bwMode="auto">
            <a:xfrm>
              <a:off x="7423023" y="410945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75" name="文本框 89"/>
            <p:cNvSpPr txBox="1">
              <a:spLocks noChangeArrowheads="1"/>
            </p:cNvSpPr>
            <p:nvPr/>
          </p:nvSpPr>
          <p:spPr bwMode="auto">
            <a:xfrm>
              <a:off x="7819650" y="4109451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文本框 91"/>
          <p:cNvSpPr txBox="1">
            <a:spLocks noChangeArrowheads="1"/>
          </p:cNvSpPr>
          <p:nvPr/>
        </p:nvSpPr>
        <p:spPr bwMode="auto">
          <a:xfrm>
            <a:off x="7332663" y="4578350"/>
            <a:ext cx="6381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/>
          <p:cNvSpPr txBox="1">
            <a:spLocks noChangeArrowheads="1"/>
          </p:cNvSpPr>
          <p:nvPr/>
        </p:nvSpPr>
        <p:spPr bwMode="auto">
          <a:xfrm>
            <a:off x="6507163" y="4989513"/>
            <a:ext cx="638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 bwMode="auto">
          <a:xfrm>
            <a:off x="5699125" y="4065588"/>
            <a:ext cx="2727325" cy="620712"/>
            <a:chOff x="5730946" y="4109451"/>
            <a:chExt cx="2727531" cy="620658"/>
          </a:xfrm>
        </p:grpSpPr>
        <p:sp>
          <p:nvSpPr>
            <p:cNvPr id="142564" name="文本框 96"/>
            <p:cNvSpPr txBox="1">
              <a:spLocks noChangeArrowheads="1"/>
            </p:cNvSpPr>
            <p:nvPr/>
          </p:nvSpPr>
          <p:spPr bwMode="auto">
            <a:xfrm>
              <a:off x="5730946" y="414473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65" name="文本框 97"/>
            <p:cNvSpPr txBox="1">
              <a:spLocks noChangeArrowheads="1"/>
            </p:cNvSpPr>
            <p:nvPr/>
          </p:nvSpPr>
          <p:spPr bwMode="auto">
            <a:xfrm>
              <a:off x="6193526" y="4145257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66" name="文本框 101"/>
            <p:cNvSpPr txBox="1">
              <a:spLocks noChangeArrowheads="1"/>
            </p:cNvSpPr>
            <p:nvPr/>
          </p:nvSpPr>
          <p:spPr bwMode="auto">
            <a:xfrm>
              <a:off x="6609216" y="414533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67" name="文本框 102"/>
            <p:cNvSpPr txBox="1">
              <a:spLocks noChangeArrowheads="1"/>
            </p:cNvSpPr>
            <p:nvPr/>
          </p:nvSpPr>
          <p:spPr bwMode="auto">
            <a:xfrm>
              <a:off x="7013073" y="412816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68" name="文本框 103"/>
            <p:cNvSpPr txBox="1">
              <a:spLocks noChangeArrowheads="1"/>
            </p:cNvSpPr>
            <p:nvPr/>
          </p:nvSpPr>
          <p:spPr bwMode="auto">
            <a:xfrm>
              <a:off x="7423023" y="410945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69" name="文本框 104"/>
            <p:cNvSpPr txBox="1">
              <a:spLocks noChangeArrowheads="1"/>
            </p:cNvSpPr>
            <p:nvPr/>
          </p:nvSpPr>
          <p:spPr bwMode="auto">
            <a:xfrm>
              <a:off x="7819650" y="4109451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 bwMode="auto">
          <a:xfrm>
            <a:off x="5730875" y="5699125"/>
            <a:ext cx="2727325" cy="620713"/>
            <a:chOff x="5730946" y="4109451"/>
            <a:chExt cx="2727531" cy="620658"/>
          </a:xfrm>
        </p:grpSpPr>
        <p:sp>
          <p:nvSpPr>
            <p:cNvPr id="142558" name="文本框 110"/>
            <p:cNvSpPr txBox="1">
              <a:spLocks noChangeArrowheads="1"/>
            </p:cNvSpPr>
            <p:nvPr/>
          </p:nvSpPr>
          <p:spPr bwMode="auto">
            <a:xfrm>
              <a:off x="5730946" y="414473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59" name="文本框 111"/>
            <p:cNvSpPr txBox="1">
              <a:spLocks noChangeArrowheads="1"/>
            </p:cNvSpPr>
            <p:nvPr/>
          </p:nvSpPr>
          <p:spPr bwMode="auto">
            <a:xfrm>
              <a:off x="6193526" y="4145257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60" name="文本框 112"/>
            <p:cNvSpPr txBox="1">
              <a:spLocks noChangeArrowheads="1"/>
            </p:cNvSpPr>
            <p:nvPr/>
          </p:nvSpPr>
          <p:spPr bwMode="auto">
            <a:xfrm>
              <a:off x="6609216" y="414533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61" name="文本框 113"/>
            <p:cNvSpPr txBox="1">
              <a:spLocks noChangeArrowheads="1"/>
            </p:cNvSpPr>
            <p:nvPr/>
          </p:nvSpPr>
          <p:spPr bwMode="auto">
            <a:xfrm>
              <a:off x="7013073" y="412816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62" name="文本框 117"/>
            <p:cNvSpPr txBox="1">
              <a:spLocks noChangeArrowheads="1"/>
            </p:cNvSpPr>
            <p:nvPr/>
          </p:nvSpPr>
          <p:spPr bwMode="auto">
            <a:xfrm>
              <a:off x="7423023" y="410945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63" name="文本框 118"/>
            <p:cNvSpPr txBox="1">
              <a:spLocks noChangeArrowheads="1"/>
            </p:cNvSpPr>
            <p:nvPr/>
          </p:nvSpPr>
          <p:spPr bwMode="auto">
            <a:xfrm>
              <a:off x="7819650" y="4109451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 bwMode="auto">
          <a:xfrm>
            <a:off x="1108336" y="1368427"/>
            <a:ext cx="688975" cy="587519"/>
            <a:chOff x="1549331" y="2613099"/>
            <a:chExt cx="688931" cy="587279"/>
          </a:xfrm>
        </p:grpSpPr>
        <p:cxnSp>
          <p:nvCxnSpPr>
            <p:cNvPr id="142556" name="直接箭头连接符 101"/>
            <p:cNvCxnSpPr>
              <a:cxnSpLocks noChangeShapeType="1"/>
            </p:cNvCxnSpPr>
            <p:nvPr/>
          </p:nvCxnSpPr>
          <p:spPr bwMode="auto">
            <a:xfrm flipV="1">
              <a:off x="1632030" y="2613099"/>
              <a:ext cx="0" cy="536988"/>
            </a:xfrm>
            <a:prstGeom prst="straightConnector1">
              <a:avLst/>
            </a:prstGeom>
            <a:noFill/>
            <a:ln w="38100" algn="ctr">
              <a:solidFill>
                <a:schemeClr val="accent3">
                  <a:lumMod val="50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557" name="文本框 102"/>
            <p:cNvSpPr txBox="1">
              <a:spLocks noChangeArrowheads="1"/>
            </p:cNvSpPr>
            <p:nvPr/>
          </p:nvSpPr>
          <p:spPr bwMode="auto">
            <a:xfrm>
              <a:off x="1549331" y="2615603"/>
              <a:ext cx="68893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5" name="文本框 124"/>
          <p:cNvSpPr txBox="1">
            <a:spLocks noChangeArrowheads="1"/>
          </p:cNvSpPr>
          <p:nvPr/>
        </p:nvSpPr>
        <p:spPr bwMode="auto">
          <a:xfrm>
            <a:off x="207800" y="1930640"/>
            <a:ext cx="229076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→•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320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</a:t>
            </a:r>
            <a:r>
              <a:rPr lang="en-US" altLang="ja-JP" sz="3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→•</a:t>
            </a:r>
            <a:r>
              <a:rPr lang="en-US" altLang="ja-JP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aABe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288925" y="927100"/>
            <a:ext cx="1743075" cy="481013"/>
          </a:xfrm>
          <a:prstGeom prst="rect">
            <a:avLst/>
          </a:prstGeom>
          <a:noFill/>
          <a:ln w="38100" algn="ctr">
            <a:solidFill>
              <a:schemeClr val="accent3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5726113" y="1679575"/>
            <a:ext cx="3527425" cy="608013"/>
            <a:chOff x="5725561" y="1679368"/>
            <a:chExt cx="3528236" cy="607779"/>
          </a:xfrm>
        </p:grpSpPr>
        <p:grpSp>
          <p:nvGrpSpPr>
            <p:cNvPr id="142546" name="组合 4"/>
            <p:cNvGrpSpPr/>
            <p:nvPr/>
          </p:nvGrpSpPr>
          <p:grpSpPr bwMode="auto">
            <a:xfrm>
              <a:off x="5725561" y="1679368"/>
              <a:ext cx="3241691" cy="607319"/>
              <a:chOff x="5776449" y="2192252"/>
              <a:chExt cx="3241691" cy="607319"/>
            </a:xfrm>
          </p:grpSpPr>
          <p:sp>
            <p:nvSpPr>
              <p:cNvPr id="142548" name="文本框 3"/>
              <p:cNvSpPr txBox="1">
                <a:spLocks noChangeArrowheads="1"/>
              </p:cNvSpPr>
              <p:nvPr/>
            </p:nvSpPr>
            <p:spPr bwMode="auto">
              <a:xfrm>
                <a:off x="5776449" y="2213147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49" name="文本框 59"/>
              <p:cNvSpPr txBox="1">
                <a:spLocks noChangeArrowheads="1"/>
              </p:cNvSpPr>
              <p:nvPr/>
            </p:nvSpPr>
            <p:spPr bwMode="auto">
              <a:xfrm>
                <a:off x="6184268" y="2203221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50" name="文本框 60"/>
              <p:cNvSpPr txBox="1">
                <a:spLocks noChangeArrowheads="1"/>
              </p:cNvSpPr>
              <p:nvPr/>
            </p:nvSpPr>
            <p:spPr bwMode="auto">
              <a:xfrm>
                <a:off x="6587112" y="2192256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51" name="文本框 61"/>
              <p:cNvSpPr txBox="1">
                <a:spLocks noChangeArrowheads="1"/>
              </p:cNvSpPr>
              <p:nvPr/>
            </p:nvSpPr>
            <p:spPr bwMode="auto">
              <a:xfrm>
                <a:off x="6993309" y="2192255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52" name="文本框 62"/>
              <p:cNvSpPr txBox="1">
                <a:spLocks noChangeArrowheads="1"/>
              </p:cNvSpPr>
              <p:nvPr/>
            </p:nvSpPr>
            <p:spPr bwMode="auto">
              <a:xfrm>
                <a:off x="7412459" y="2192254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53" name="文本框 63"/>
              <p:cNvSpPr txBox="1">
                <a:spLocks noChangeArrowheads="1"/>
              </p:cNvSpPr>
              <p:nvPr/>
            </p:nvSpPr>
            <p:spPr bwMode="auto">
              <a:xfrm>
                <a:off x="7797416" y="2192253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54" name="文本框 66"/>
              <p:cNvSpPr txBox="1">
                <a:spLocks noChangeArrowheads="1"/>
              </p:cNvSpPr>
              <p:nvPr/>
            </p:nvSpPr>
            <p:spPr bwMode="auto">
              <a:xfrm>
                <a:off x="8198574" y="2192252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55" name="文本框 67"/>
              <p:cNvSpPr txBox="1">
                <a:spLocks noChangeArrowheads="1"/>
              </p:cNvSpPr>
              <p:nvPr/>
            </p:nvSpPr>
            <p:spPr bwMode="auto">
              <a:xfrm>
                <a:off x="8488870" y="2214796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547" name="文本框 127"/>
            <p:cNvSpPr txBox="1">
              <a:spLocks noChangeArrowheads="1"/>
            </p:cNvSpPr>
            <p:nvPr/>
          </p:nvSpPr>
          <p:spPr bwMode="auto">
            <a:xfrm>
              <a:off x="8724527" y="1702372"/>
              <a:ext cx="5292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5402263" y="2189163"/>
            <a:ext cx="685800" cy="4554537"/>
            <a:chOff x="5401799" y="2188525"/>
            <a:chExt cx="686061" cy="4555816"/>
          </a:xfrm>
        </p:grpSpPr>
        <p:grpSp>
          <p:nvGrpSpPr>
            <p:cNvPr id="142535" name="组合 2"/>
            <p:cNvGrpSpPr/>
            <p:nvPr/>
          </p:nvGrpSpPr>
          <p:grpSpPr bwMode="auto">
            <a:xfrm>
              <a:off x="5401799" y="2188525"/>
              <a:ext cx="686061" cy="4154083"/>
              <a:chOff x="5401799" y="2702091"/>
              <a:chExt cx="686061" cy="4154083"/>
            </a:xfrm>
          </p:grpSpPr>
          <p:sp>
            <p:nvSpPr>
              <p:cNvPr id="142537" name="文本框 1"/>
              <p:cNvSpPr txBox="1">
                <a:spLocks noChangeArrowheads="1"/>
              </p:cNvSpPr>
              <p:nvPr/>
            </p:nvSpPr>
            <p:spPr bwMode="auto">
              <a:xfrm>
                <a:off x="5401799" y="2702091"/>
                <a:ext cx="68606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38" name="文本框 49"/>
              <p:cNvSpPr txBox="1">
                <a:spLocks noChangeArrowheads="1"/>
              </p:cNvSpPr>
              <p:nvPr/>
            </p:nvSpPr>
            <p:spPr bwMode="auto">
              <a:xfrm>
                <a:off x="5409737" y="3166765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39" name="文本框 50"/>
              <p:cNvSpPr txBox="1">
                <a:spLocks noChangeArrowheads="1"/>
              </p:cNvSpPr>
              <p:nvPr/>
            </p:nvSpPr>
            <p:spPr bwMode="auto">
              <a:xfrm>
                <a:off x="5426275" y="3642440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40" name="文本框 51"/>
              <p:cNvSpPr txBox="1">
                <a:spLocks noChangeArrowheads="1"/>
              </p:cNvSpPr>
              <p:nvPr/>
            </p:nvSpPr>
            <p:spPr bwMode="auto">
              <a:xfrm>
                <a:off x="5426274" y="4125547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41" name="文本框 52"/>
              <p:cNvSpPr txBox="1">
                <a:spLocks noChangeArrowheads="1"/>
              </p:cNvSpPr>
              <p:nvPr/>
            </p:nvSpPr>
            <p:spPr bwMode="auto">
              <a:xfrm>
                <a:off x="5409737" y="4675249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42" name="文本框 53"/>
              <p:cNvSpPr txBox="1">
                <a:spLocks noChangeArrowheads="1"/>
              </p:cNvSpPr>
              <p:nvPr/>
            </p:nvSpPr>
            <p:spPr bwMode="auto">
              <a:xfrm>
                <a:off x="5444462" y="5089590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43" name="文本框 54"/>
              <p:cNvSpPr txBox="1">
                <a:spLocks noChangeArrowheads="1"/>
              </p:cNvSpPr>
              <p:nvPr/>
            </p:nvSpPr>
            <p:spPr bwMode="auto">
              <a:xfrm>
                <a:off x="5421313" y="5496146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44" name="文本框 55"/>
              <p:cNvSpPr txBox="1">
                <a:spLocks noChangeArrowheads="1"/>
              </p:cNvSpPr>
              <p:nvPr/>
            </p:nvSpPr>
            <p:spPr bwMode="auto">
              <a:xfrm>
                <a:off x="5421313" y="5887729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545" name="文本框 56"/>
              <p:cNvSpPr txBox="1">
                <a:spLocks noChangeArrowheads="1"/>
              </p:cNvSpPr>
              <p:nvPr/>
            </p:nvSpPr>
            <p:spPr bwMode="auto">
              <a:xfrm>
                <a:off x="5421313" y="6271399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536" name="文本框 130"/>
            <p:cNvSpPr txBox="1">
              <a:spLocks noChangeArrowheads="1"/>
            </p:cNvSpPr>
            <p:nvPr/>
          </p:nvSpPr>
          <p:spPr bwMode="auto">
            <a:xfrm>
              <a:off x="5435596" y="6159566"/>
              <a:ext cx="5222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2" name="Text Box 91"/>
          <p:cNvSpPr txBox="1">
            <a:spLocks noChangeArrowheads="1"/>
          </p:cNvSpPr>
          <p:nvPr/>
        </p:nvSpPr>
        <p:spPr bwMode="auto">
          <a:xfrm>
            <a:off x="6124575" y="889000"/>
            <a:ext cx="2493963" cy="43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800" i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LR(0)</a:t>
            </a:r>
            <a:r>
              <a:rPr lang="ja-JP" altLang="en-US" sz="28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分析表</a:t>
            </a:r>
            <a:endParaRPr lang="zh-CN" altLang="en-US" sz="2800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" name="组合 132"/>
          <p:cNvGrpSpPr/>
          <p:nvPr/>
        </p:nvGrpSpPr>
        <p:grpSpPr bwMode="auto">
          <a:xfrm>
            <a:off x="5751513" y="5318125"/>
            <a:ext cx="2727325" cy="620713"/>
            <a:chOff x="5730946" y="4109451"/>
            <a:chExt cx="2727531" cy="620658"/>
          </a:xfrm>
        </p:grpSpPr>
        <p:sp>
          <p:nvSpPr>
            <p:cNvPr id="142529" name="文本框 133"/>
            <p:cNvSpPr txBox="1">
              <a:spLocks noChangeArrowheads="1"/>
            </p:cNvSpPr>
            <p:nvPr/>
          </p:nvSpPr>
          <p:spPr bwMode="auto">
            <a:xfrm>
              <a:off x="5730946" y="414473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30" name="文本框 134"/>
            <p:cNvSpPr txBox="1">
              <a:spLocks noChangeArrowheads="1"/>
            </p:cNvSpPr>
            <p:nvPr/>
          </p:nvSpPr>
          <p:spPr bwMode="auto">
            <a:xfrm>
              <a:off x="6193526" y="4145257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31" name="文本框 135"/>
            <p:cNvSpPr txBox="1">
              <a:spLocks noChangeArrowheads="1"/>
            </p:cNvSpPr>
            <p:nvPr/>
          </p:nvSpPr>
          <p:spPr bwMode="auto">
            <a:xfrm>
              <a:off x="6609216" y="414533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32" name="文本框 136"/>
            <p:cNvSpPr txBox="1">
              <a:spLocks noChangeArrowheads="1"/>
            </p:cNvSpPr>
            <p:nvPr/>
          </p:nvSpPr>
          <p:spPr bwMode="auto">
            <a:xfrm>
              <a:off x="7013073" y="412816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33" name="文本框 137"/>
            <p:cNvSpPr txBox="1">
              <a:spLocks noChangeArrowheads="1"/>
            </p:cNvSpPr>
            <p:nvPr/>
          </p:nvSpPr>
          <p:spPr bwMode="auto">
            <a:xfrm>
              <a:off x="7423023" y="410945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34" name="文本框 138"/>
            <p:cNvSpPr txBox="1">
              <a:spLocks noChangeArrowheads="1"/>
            </p:cNvSpPr>
            <p:nvPr/>
          </p:nvSpPr>
          <p:spPr bwMode="auto">
            <a:xfrm>
              <a:off x="7819650" y="4109451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0" name="文本框 139"/>
          <p:cNvSpPr txBox="1">
            <a:spLocks noChangeArrowheads="1"/>
          </p:cNvSpPr>
          <p:nvPr/>
        </p:nvSpPr>
        <p:spPr bwMode="auto">
          <a:xfrm>
            <a:off x="8755063" y="2193925"/>
            <a:ext cx="5953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3200" i="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/>
          <p:cNvSpPr txBox="1">
            <a:spLocks noChangeArrowheads="1"/>
          </p:cNvSpPr>
          <p:nvPr/>
        </p:nvSpPr>
        <p:spPr bwMode="auto">
          <a:xfrm>
            <a:off x="7702550" y="2697163"/>
            <a:ext cx="69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endParaRPr lang="en-US" altLang="zh-CN" sz="28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ldLvl="0" animBg="1"/>
      <p:bldP spid="65" grpId="0" build="p"/>
      <p:bldP spid="66" grpId="0" bldLvl="0" animBg="1"/>
      <p:bldP spid="83" grpId="0" uiExpand="1" build="p"/>
      <p:bldP spid="84" grpId="0" bldLvl="0" animBg="1"/>
      <p:bldP spid="91" grpId="0" build="p"/>
      <p:bldP spid="93" grpId="0" bldLvl="0" animBg="1"/>
      <p:bldP spid="99" grpId="0"/>
      <p:bldP spid="100" grpId="0" bldLvl="0" animBg="1"/>
      <p:bldP spid="108" grpId="0" build="p"/>
      <p:bldP spid="109" grpId="0" bldLvl="0" animBg="1"/>
      <p:bldP spid="115" grpId="0" build="p"/>
      <p:bldP spid="116" grpId="0" bldLvl="0" animBg="1"/>
      <p:bldP spid="120" grpId="0"/>
      <p:bldP spid="121" grpId="0" bldLvl="0" animBg="1"/>
      <p:bldP spid="129" grpId="0" build="p"/>
      <p:bldP spid="130" grpId="0" bldLvl="0" animBg="1"/>
      <p:bldP spid="7" grpId="0"/>
      <p:bldP spid="75" grpId="0"/>
      <p:bldP spid="76" grpId="0"/>
      <p:bldP spid="77" grpId="0"/>
      <p:bldP spid="79" grpId="0"/>
      <p:bldP spid="80" grpId="0"/>
      <p:bldP spid="92" grpId="0"/>
      <p:bldP spid="94" grpId="0"/>
      <p:bldP spid="125" grpId="0" build="p"/>
      <p:bldP spid="127" grpId="0" bldLvl="0" animBg="1"/>
      <p:bldP spid="132" grpId="0"/>
      <p:bldP spid="140" grpId="0"/>
      <p:bldP spid="1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5"/>
          <p:cNvSpPr txBox="1">
            <a:spLocks noChangeArrowheads="1"/>
          </p:cNvSpPr>
          <p:nvPr/>
        </p:nvSpPr>
        <p:spPr bwMode="auto">
          <a:xfrm>
            <a:off x="28575" y="400584"/>
            <a:ext cx="4941888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   分析栈   </a:t>
            </a:r>
            <a:r>
              <a:rPr lang="ja-JP" altLang="en-US" sz="20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待分析串   </a:t>
            </a:r>
            <a:r>
              <a:rPr lang="ja-JP" altLang="en-US" sz="20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动作</a:t>
            </a:r>
            <a:endParaRPr lang="en-US" altLang="zh-CN" sz="20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初始 ＃　    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abbcde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　 </a:t>
            </a:r>
            <a:endParaRPr lang="en-US" altLang="ja-JP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(1)  ＃</a:t>
            </a:r>
            <a:r>
              <a:rPr lang="en-US" altLang="ja-JP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  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bbcde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 </a:t>
            </a: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ja-JP" altLang="en-US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(2)  ＃</a:t>
            </a:r>
            <a:r>
              <a:rPr lang="en-US" altLang="ja-JP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    　 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bcde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 </a:t>
            </a:r>
            <a:endParaRPr lang="en-US" altLang="ja-JP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＃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ja-JP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　 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bcde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  <a:endParaRPr lang="ja-JP" altLang="en-US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(4)  ＃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altLang="ja-JP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　  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　　</a:t>
            </a:r>
            <a:r>
              <a:rPr lang="en-US" altLang="zh-CN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(5)  ＃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aAbc</a:t>
            </a:r>
            <a:r>
              <a:rPr lang="en-US" altLang="ja-JP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de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　　 </a:t>
            </a:r>
            <a:endParaRPr lang="en-US" altLang="ja-JP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(6)  ＃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ja-JP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   de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　　 </a:t>
            </a:r>
            <a:endParaRPr lang="ja-JP" altLang="en-US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(7)  ＃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</a:t>
            </a:r>
            <a:r>
              <a:rPr lang="en-US" altLang="ja-JP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   e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　　 </a:t>
            </a:r>
            <a:endParaRPr lang="en-US" altLang="ja-JP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(8)  ＃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altLang="ja-JP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　  e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＃　　 </a:t>
            </a:r>
            <a:endParaRPr lang="ja-JP" altLang="en-US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(9)  ＃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aABe</a:t>
            </a: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    ＃　　</a:t>
            </a:r>
            <a:endParaRPr lang="en-US" altLang="ja-JP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ts val="24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(10) ＃</a:t>
            </a:r>
            <a:r>
              <a:rPr lang="en-US" altLang="ja-JP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   ＃　</a:t>
            </a:r>
            <a:endParaRPr lang="ja-JP" altLang="en-US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Text Box 2" descr="90%"/>
          <p:cNvSpPr txBox="1">
            <a:spLocks noChangeArrowheads="1"/>
          </p:cNvSpPr>
          <p:nvPr/>
        </p:nvSpPr>
        <p:spPr bwMode="auto">
          <a:xfrm>
            <a:off x="0" y="0"/>
            <a:ext cx="9144000" cy="4349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000" i="0">
                <a:solidFill>
                  <a:srgbClr val="8C46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i="0">
                <a:solidFill>
                  <a:srgbClr val="A25100"/>
                </a:solidFill>
                <a:latin typeface="Times New Roman" panose="02020603050405020304" pitchFamily="18" charset="0"/>
              </a:rPr>
              <a:t>h5  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</a:rPr>
              <a:t>语法分析        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5.1   移进</a:t>
            </a:r>
            <a:r>
              <a:rPr lang="zh-CN" altLang="en-US" sz="2000" i="0" u="sng">
                <a:solidFill>
                  <a:srgbClr val="A25100"/>
                </a:solidFill>
              </a:rPr>
              <a:t>—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归约分析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</a:rPr>
              <a:t> </a:t>
            </a:r>
            <a:endParaRPr lang="zh-CN" altLang="en-US" sz="2000" i="0">
              <a:solidFill>
                <a:srgbClr val="A251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8" name="Line 7"/>
          <p:cNvSpPr>
            <a:spLocks noChangeShapeType="1"/>
          </p:cNvSpPr>
          <p:nvPr/>
        </p:nvSpPr>
        <p:spPr bwMode="auto">
          <a:xfrm>
            <a:off x="169863" y="360896"/>
            <a:ext cx="4573587" cy="3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 sz="320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4389" name="Line 8"/>
          <p:cNvSpPr>
            <a:spLocks noChangeShapeType="1"/>
          </p:cNvSpPr>
          <p:nvPr/>
        </p:nvSpPr>
        <p:spPr bwMode="auto">
          <a:xfrm>
            <a:off x="117475" y="673634"/>
            <a:ext cx="4598988" cy="41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 sz="320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4390" name="Line 9"/>
          <p:cNvSpPr>
            <a:spLocks noChangeShapeType="1"/>
          </p:cNvSpPr>
          <p:nvPr/>
        </p:nvSpPr>
        <p:spPr bwMode="auto">
          <a:xfrm flipV="1">
            <a:off x="112713" y="6629934"/>
            <a:ext cx="4559300" cy="142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 sz="320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4391" name="Oval 15"/>
          <p:cNvSpPr>
            <a:spLocks noChangeArrowheads="1"/>
          </p:cNvSpPr>
          <p:nvPr/>
        </p:nvSpPr>
        <p:spPr bwMode="auto">
          <a:xfrm>
            <a:off x="627063" y="6060021"/>
            <a:ext cx="2678112" cy="6477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82800" bIns="1080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4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92" name="文本框 2"/>
          <p:cNvSpPr txBox="1">
            <a:spLocks noChangeArrowheads="1"/>
          </p:cNvSpPr>
          <p:nvPr/>
        </p:nvSpPr>
        <p:spPr bwMode="auto">
          <a:xfrm>
            <a:off x="2854325" y="914934"/>
            <a:ext cx="1150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移进</a:t>
            </a:r>
            <a:endParaRPr lang="zh-CN" altLang="en-US" sz="24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93" name="文本框 15"/>
          <p:cNvSpPr txBox="1">
            <a:spLocks noChangeArrowheads="1"/>
          </p:cNvSpPr>
          <p:nvPr/>
        </p:nvSpPr>
        <p:spPr bwMode="auto">
          <a:xfrm>
            <a:off x="2884488" y="1488021"/>
            <a:ext cx="114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移进</a:t>
            </a:r>
            <a:endParaRPr lang="zh-CN" altLang="en-US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94" name="文本框 16"/>
          <p:cNvSpPr txBox="1">
            <a:spLocks noChangeArrowheads="1"/>
          </p:cNvSpPr>
          <p:nvPr/>
        </p:nvSpPr>
        <p:spPr bwMode="auto">
          <a:xfrm>
            <a:off x="2840038" y="2130959"/>
            <a:ext cx="1708150" cy="32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4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归约</a:t>
            </a:r>
            <a:endParaRPr lang="en-US" altLang="ja-JP" sz="24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95" name="文本框 17"/>
          <p:cNvSpPr txBox="1">
            <a:spLocks noChangeArrowheads="1"/>
          </p:cNvSpPr>
          <p:nvPr/>
        </p:nvSpPr>
        <p:spPr bwMode="auto">
          <a:xfrm>
            <a:off x="2884488" y="2526246"/>
            <a:ext cx="114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移进</a:t>
            </a:r>
            <a:endParaRPr lang="zh-CN" altLang="en-US" sz="24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96" name="文本框 18"/>
          <p:cNvSpPr txBox="1">
            <a:spLocks noChangeArrowheads="1"/>
          </p:cNvSpPr>
          <p:nvPr/>
        </p:nvSpPr>
        <p:spPr bwMode="auto">
          <a:xfrm>
            <a:off x="2881313" y="3078696"/>
            <a:ext cx="1150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移进</a:t>
            </a:r>
            <a:endParaRPr lang="zh-CN" altLang="en-US" sz="24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97" name="文本框 19"/>
          <p:cNvSpPr txBox="1">
            <a:spLocks noChangeArrowheads="1"/>
          </p:cNvSpPr>
          <p:nvPr/>
        </p:nvSpPr>
        <p:spPr bwMode="auto">
          <a:xfrm>
            <a:off x="2870200" y="3672421"/>
            <a:ext cx="2100263" cy="32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4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ja-JP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</a:t>
            </a:r>
            <a:r>
              <a:rPr lang="zh-CN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endParaRPr lang="en-US" altLang="ja-JP" sz="24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98" name="文本框 20"/>
          <p:cNvSpPr txBox="1">
            <a:spLocks noChangeArrowheads="1"/>
          </p:cNvSpPr>
          <p:nvPr/>
        </p:nvSpPr>
        <p:spPr bwMode="auto">
          <a:xfrm>
            <a:off x="2917825" y="4094696"/>
            <a:ext cx="115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移进</a:t>
            </a:r>
            <a:endParaRPr lang="zh-CN" altLang="en-US" sz="24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99" name="文本框 21"/>
          <p:cNvSpPr txBox="1">
            <a:spLocks noChangeArrowheads="1"/>
          </p:cNvSpPr>
          <p:nvPr/>
        </p:nvSpPr>
        <p:spPr bwMode="auto">
          <a:xfrm>
            <a:off x="2881313" y="4731284"/>
            <a:ext cx="1719929" cy="32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2400" i="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ja-JP" altLang="en-US" sz="2400" i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归约</a:t>
            </a:r>
            <a:endParaRPr lang="en-US" altLang="ja-JP" sz="2400" i="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400" name="文本框 22"/>
          <p:cNvSpPr txBox="1">
            <a:spLocks noChangeArrowheads="1"/>
          </p:cNvSpPr>
          <p:nvPr/>
        </p:nvSpPr>
        <p:spPr bwMode="auto">
          <a:xfrm>
            <a:off x="2843213" y="5161496"/>
            <a:ext cx="1150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移进</a:t>
            </a:r>
            <a:endParaRPr lang="zh-CN" altLang="en-US" sz="24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01" name="文本框 23"/>
          <p:cNvSpPr txBox="1">
            <a:spLocks noChangeArrowheads="1"/>
          </p:cNvSpPr>
          <p:nvPr/>
        </p:nvSpPr>
        <p:spPr bwMode="auto">
          <a:xfrm>
            <a:off x="2854325" y="5752046"/>
            <a:ext cx="2085819" cy="32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24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aABe</a:t>
            </a:r>
            <a:r>
              <a:rPr lang="ja-JP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</a:t>
            </a:r>
            <a:r>
              <a:rPr lang="zh-CN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endParaRPr lang="en-US" altLang="ja-JP" sz="24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402" name="文本框 24"/>
          <p:cNvSpPr txBox="1">
            <a:spLocks noChangeArrowheads="1"/>
          </p:cNvSpPr>
          <p:nvPr/>
        </p:nvSpPr>
        <p:spPr bwMode="auto">
          <a:xfrm>
            <a:off x="2840038" y="6307671"/>
            <a:ext cx="1870075" cy="32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6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ja-JP" altLang="en-US" sz="24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分析成功</a:t>
            </a:r>
            <a:endParaRPr lang="ja-JP" altLang="en-US" sz="24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403" name="直接连接符 3"/>
          <p:cNvCxnSpPr>
            <a:cxnSpLocks noChangeShapeType="1"/>
          </p:cNvCxnSpPr>
          <p:nvPr/>
        </p:nvCxnSpPr>
        <p:spPr bwMode="auto">
          <a:xfrm flipH="1">
            <a:off x="701675" y="373596"/>
            <a:ext cx="11113" cy="627856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04" name="直接连接符 5"/>
          <p:cNvCxnSpPr>
            <a:cxnSpLocks noChangeShapeType="1"/>
          </p:cNvCxnSpPr>
          <p:nvPr/>
        </p:nvCxnSpPr>
        <p:spPr bwMode="auto">
          <a:xfrm flipH="1">
            <a:off x="1630363" y="359309"/>
            <a:ext cx="46037" cy="62928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05" name="直接连接符 5"/>
          <p:cNvCxnSpPr>
            <a:cxnSpLocks noChangeShapeType="1"/>
          </p:cNvCxnSpPr>
          <p:nvPr/>
        </p:nvCxnSpPr>
        <p:spPr bwMode="auto">
          <a:xfrm>
            <a:off x="2906713" y="408521"/>
            <a:ext cx="0" cy="62706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06" name="直接连接符 5"/>
          <p:cNvCxnSpPr>
            <a:cxnSpLocks noChangeShapeType="1"/>
          </p:cNvCxnSpPr>
          <p:nvPr/>
        </p:nvCxnSpPr>
        <p:spPr bwMode="auto">
          <a:xfrm flipH="1">
            <a:off x="4724400" y="338671"/>
            <a:ext cx="19050" cy="63055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07" name="直接连接符 3"/>
          <p:cNvCxnSpPr>
            <a:cxnSpLocks noChangeShapeType="1"/>
            <a:endCxn id="144390" idx="0"/>
          </p:cNvCxnSpPr>
          <p:nvPr/>
        </p:nvCxnSpPr>
        <p:spPr bwMode="auto">
          <a:xfrm flipH="1">
            <a:off x="112713" y="338671"/>
            <a:ext cx="26987" cy="63055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58825" y="560921"/>
            <a:ext cx="455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</a:t>
            </a:r>
            <a:endParaRPr lang="zh-CN" altLang="en-US" sz="3200" i="0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8" name="文本框 207"/>
          <p:cNvSpPr txBox="1">
            <a:spLocks noChangeArrowheads="1"/>
          </p:cNvSpPr>
          <p:nvPr/>
        </p:nvSpPr>
        <p:spPr bwMode="auto">
          <a:xfrm>
            <a:off x="663575" y="1151471"/>
            <a:ext cx="766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02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>
            <a:spLocks noChangeArrowheads="1"/>
          </p:cNvSpPr>
          <p:nvPr/>
        </p:nvSpPr>
        <p:spPr bwMode="auto">
          <a:xfrm>
            <a:off x="639763" y="1716621"/>
            <a:ext cx="1081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024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0" name="文本框 209"/>
          <p:cNvSpPr txBox="1">
            <a:spLocks noChangeArrowheads="1"/>
          </p:cNvSpPr>
          <p:nvPr/>
        </p:nvSpPr>
        <p:spPr bwMode="auto">
          <a:xfrm>
            <a:off x="644515" y="2223034"/>
            <a:ext cx="1081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023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1" name="文本框 210"/>
          <p:cNvSpPr txBox="1">
            <a:spLocks noChangeArrowheads="1"/>
          </p:cNvSpPr>
          <p:nvPr/>
        </p:nvSpPr>
        <p:spPr bwMode="auto">
          <a:xfrm>
            <a:off x="681038" y="2756434"/>
            <a:ext cx="1082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0236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2" name="文本框 211"/>
          <p:cNvSpPr txBox="1">
            <a:spLocks noChangeArrowheads="1"/>
          </p:cNvSpPr>
          <p:nvPr/>
        </p:nvSpPr>
        <p:spPr bwMode="auto">
          <a:xfrm>
            <a:off x="685800" y="3327934"/>
            <a:ext cx="1393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02369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3" name="文本框 212"/>
          <p:cNvSpPr txBox="1">
            <a:spLocks noChangeArrowheads="1"/>
          </p:cNvSpPr>
          <p:nvPr/>
        </p:nvSpPr>
        <p:spPr bwMode="auto">
          <a:xfrm>
            <a:off x="696913" y="3854984"/>
            <a:ext cx="1393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023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674688" y="4383621"/>
            <a:ext cx="139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0237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" name="文本框 214"/>
          <p:cNvSpPr txBox="1">
            <a:spLocks noChangeArrowheads="1"/>
          </p:cNvSpPr>
          <p:nvPr/>
        </p:nvSpPr>
        <p:spPr bwMode="auto">
          <a:xfrm>
            <a:off x="701675" y="4910671"/>
            <a:ext cx="1393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0235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6" name="文本框 215"/>
          <p:cNvSpPr txBox="1">
            <a:spLocks noChangeArrowheads="1"/>
          </p:cNvSpPr>
          <p:nvPr/>
        </p:nvSpPr>
        <p:spPr bwMode="auto">
          <a:xfrm>
            <a:off x="677863" y="5421846"/>
            <a:ext cx="1395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02358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44418" name="Text Box 79"/>
          <p:cNvSpPr txBox="1">
            <a:spLocks noChangeArrowheads="1"/>
          </p:cNvSpPr>
          <p:nvPr/>
        </p:nvSpPr>
        <p:spPr bwMode="auto">
          <a:xfrm>
            <a:off x="4318951" y="320346"/>
            <a:ext cx="4827273" cy="370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mpd="tri">
            <a:solidFill>
              <a:srgbClr val="CC3300"/>
            </a:solidFill>
            <a:prstDash val="solid"/>
            <a:miter lim="800000"/>
          </a:ln>
        </p:spPr>
        <p:txBody>
          <a:bodyPr wrap="square"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18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en-US" altLang="ja-JP" sz="18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18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S</a:t>
            </a:r>
            <a:r>
              <a:rPr lang="en-US" altLang="ja-JP" sz="18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18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aABe</a:t>
            </a:r>
            <a:r>
              <a:rPr lang="en-US" altLang="ja-JP" sz="18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①  </a:t>
            </a:r>
            <a:r>
              <a:rPr lang="en-US" altLang="ja-JP" sz="18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18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ja-JP" sz="18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②</a:t>
            </a:r>
            <a:r>
              <a:rPr lang="en-US" altLang="zh-CN" sz="18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ja-JP" sz="18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18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   </a:t>
            </a:r>
            <a:r>
              <a:rPr lang="en-US" altLang="ja-JP" sz="18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18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ja-JP" sz="18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ja-JP" sz="18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sz="18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19" name="Rectangle 32"/>
          <p:cNvSpPr>
            <a:spLocks noChangeArrowheads="1"/>
          </p:cNvSpPr>
          <p:nvPr/>
        </p:nvSpPr>
        <p:spPr bwMode="auto">
          <a:xfrm>
            <a:off x="7924800" y="1419225"/>
            <a:ext cx="1092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220" name="表格 219"/>
          <p:cNvGraphicFramePr>
            <a:graphicFrameLocks noGrp="1"/>
          </p:cNvGraphicFramePr>
          <p:nvPr/>
        </p:nvGraphicFramePr>
        <p:xfrm>
          <a:off x="5386388" y="1298575"/>
          <a:ext cx="3644897" cy="538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13"/>
                <a:gridCol w="407140"/>
                <a:gridCol w="407140"/>
                <a:gridCol w="407140"/>
                <a:gridCol w="407140"/>
                <a:gridCol w="407140"/>
                <a:gridCol w="407140"/>
                <a:gridCol w="290648"/>
                <a:gridCol w="290648"/>
                <a:gridCol w="290648"/>
              </a:tblGrid>
              <a:tr h="486466">
                <a:tc rowSpan="2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hMerge="1"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hMerge="1">
                  <a:tcPr>
                    <a:noFill/>
                  </a:tcPr>
                </a:tc>
              </a:tr>
              <a:tr h="486466">
                <a:tc vMerge="1">
                  <a:tcPr marL="91470" marR="91470" marT="45717" marB="4571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646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2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3" marB="45713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4560" name="文本框 220"/>
          <p:cNvSpPr txBox="1">
            <a:spLocks noChangeArrowheads="1"/>
          </p:cNvSpPr>
          <p:nvPr/>
        </p:nvSpPr>
        <p:spPr bwMode="auto">
          <a:xfrm>
            <a:off x="5662613" y="2173288"/>
            <a:ext cx="638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561" name="文本框 221"/>
          <p:cNvSpPr txBox="1">
            <a:spLocks noChangeArrowheads="1"/>
          </p:cNvSpPr>
          <p:nvPr/>
        </p:nvSpPr>
        <p:spPr bwMode="auto">
          <a:xfrm>
            <a:off x="6084888" y="3135313"/>
            <a:ext cx="638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562" name="文本框 222"/>
          <p:cNvSpPr txBox="1">
            <a:spLocks noChangeArrowheads="1"/>
          </p:cNvSpPr>
          <p:nvPr/>
        </p:nvSpPr>
        <p:spPr bwMode="auto">
          <a:xfrm>
            <a:off x="8118475" y="3182938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563" name="文本框 223"/>
          <p:cNvSpPr txBox="1">
            <a:spLocks noChangeArrowheads="1"/>
          </p:cNvSpPr>
          <p:nvPr/>
        </p:nvSpPr>
        <p:spPr bwMode="auto">
          <a:xfrm>
            <a:off x="6094413" y="3652838"/>
            <a:ext cx="638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564" name="文本框 224"/>
          <p:cNvSpPr txBox="1">
            <a:spLocks noChangeArrowheads="1"/>
          </p:cNvSpPr>
          <p:nvPr/>
        </p:nvSpPr>
        <p:spPr bwMode="auto">
          <a:xfrm>
            <a:off x="6873875" y="3684588"/>
            <a:ext cx="579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565" name="文本框 225"/>
          <p:cNvSpPr txBox="1">
            <a:spLocks noChangeArrowheads="1"/>
          </p:cNvSpPr>
          <p:nvPr/>
        </p:nvSpPr>
        <p:spPr bwMode="auto">
          <a:xfrm>
            <a:off x="8396288" y="3667125"/>
            <a:ext cx="4032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4566" name="组合 226"/>
          <p:cNvGrpSpPr/>
          <p:nvPr/>
        </p:nvGrpSpPr>
        <p:grpSpPr bwMode="auto">
          <a:xfrm>
            <a:off x="5649913" y="6075363"/>
            <a:ext cx="2727325" cy="620712"/>
            <a:chOff x="5730946" y="4109451"/>
            <a:chExt cx="2727531" cy="620658"/>
          </a:xfrm>
        </p:grpSpPr>
        <p:sp>
          <p:nvSpPr>
            <p:cNvPr id="144617" name="文本框 227"/>
            <p:cNvSpPr txBox="1">
              <a:spLocks noChangeArrowheads="1"/>
            </p:cNvSpPr>
            <p:nvPr/>
          </p:nvSpPr>
          <p:spPr bwMode="auto">
            <a:xfrm>
              <a:off x="5730946" y="414473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18" name="文本框 228"/>
            <p:cNvSpPr txBox="1">
              <a:spLocks noChangeArrowheads="1"/>
            </p:cNvSpPr>
            <p:nvPr/>
          </p:nvSpPr>
          <p:spPr bwMode="auto">
            <a:xfrm>
              <a:off x="6193526" y="4145257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19" name="文本框 229"/>
            <p:cNvSpPr txBox="1">
              <a:spLocks noChangeArrowheads="1"/>
            </p:cNvSpPr>
            <p:nvPr/>
          </p:nvSpPr>
          <p:spPr bwMode="auto">
            <a:xfrm>
              <a:off x="6609216" y="414533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20" name="文本框 230"/>
            <p:cNvSpPr txBox="1">
              <a:spLocks noChangeArrowheads="1"/>
            </p:cNvSpPr>
            <p:nvPr/>
          </p:nvSpPr>
          <p:spPr bwMode="auto">
            <a:xfrm>
              <a:off x="7013073" y="412816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21" name="文本框 231"/>
            <p:cNvSpPr txBox="1">
              <a:spLocks noChangeArrowheads="1"/>
            </p:cNvSpPr>
            <p:nvPr/>
          </p:nvSpPr>
          <p:spPr bwMode="auto">
            <a:xfrm>
              <a:off x="7423023" y="410945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22" name="文本框 232"/>
            <p:cNvSpPr txBox="1">
              <a:spLocks noChangeArrowheads="1"/>
            </p:cNvSpPr>
            <p:nvPr/>
          </p:nvSpPr>
          <p:spPr bwMode="auto">
            <a:xfrm>
              <a:off x="7819650" y="4109451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4567" name="文本框 233"/>
          <p:cNvSpPr txBox="1">
            <a:spLocks noChangeArrowheads="1"/>
          </p:cNvSpPr>
          <p:nvPr/>
        </p:nvSpPr>
        <p:spPr bwMode="auto">
          <a:xfrm>
            <a:off x="7258050" y="4578350"/>
            <a:ext cx="6381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568" name="文本框 234"/>
          <p:cNvSpPr txBox="1">
            <a:spLocks noChangeArrowheads="1"/>
          </p:cNvSpPr>
          <p:nvPr/>
        </p:nvSpPr>
        <p:spPr bwMode="auto">
          <a:xfrm>
            <a:off x="6430963" y="4989513"/>
            <a:ext cx="6397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4569" name="组合 235"/>
          <p:cNvGrpSpPr/>
          <p:nvPr/>
        </p:nvGrpSpPr>
        <p:grpSpPr bwMode="auto">
          <a:xfrm>
            <a:off x="5624513" y="4065588"/>
            <a:ext cx="2727325" cy="620712"/>
            <a:chOff x="5730946" y="4109451"/>
            <a:chExt cx="2727531" cy="620658"/>
          </a:xfrm>
        </p:grpSpPr>
        <p:sp>
          <p:nvSpPr>
            <p:cNvPr id="144611" name="文本框 236"/>
            <p:cNvSpPr txBox="1">
              <a:spLocks noChangeArrowheads="1"/>
            </p:cNvSpPr>
            <p:nvPr/>
          </p:nvSpPr>
          <p:spPr bwMode="auto">
            <a:xfrm>
              <a:off x="5730946" y="414473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12" name="文本框 237"/>
            <p:cNvSpPr txBox="1">
              <a:spLocks noChangeArrowheads="1"/>
            </p:cNvSpPr>
            <p:nvPr/>
          </p:nvSpPr>
          <p:spPr bwMode="auto">
            <a:xfrm>
              <a:off x="6193526" y="4145257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13" name="文本框 238"/>
            <p:cNvSpPr txBox="1">
              <a:spLocks noChangeArrowheads="1"/>
            </p:cNvSpPr>
            <p:nvPr/>
          </p:nvSpPr>
          <p:spPr bwMode="auto">
            <a:xfrm>
              <a:off x="6609216" y="414533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14" name="文本框 239"/>
            <p:cNvSpPr txBox="1">
              <a:spLocks noChangeArrowheads="1"/>
            </p:cNvSpPr>
            <p:nvPr/>
          </p:nvSpPr>
          <p:spPr bwMode="auto">
            <a:xfrm>
              <a:off x="7013073" y="412816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15" name="文本框 240"/>
            <p:cNvSpPr txBox="1">
              <a:spLocks noChangeArrowheads="1"/>
            </p:cNvSpPr>
            <p:nvPr/>
          </p:nvSpPr>
          <p:spPr bwMode="auto">
            <a:xfrm>
              <a:off x="7423023" y="410945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16" name="文本框 241"/>
            <p:cNvSpPr txBox="1">
              <a:spLocks noChangeArrowheads="1"/>
            </p:cNvSpPr>
            <p:nvPr/>
          </p:nvSpPr>
          <p:spPr bwMode="auto">
            <a:xfrm>
              <a:off x="7819650" y="4109451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4570" name="组合 242"/>
          <p:cNvGrpSpPr/>
          <p:nvPr/>
        </p:nvGrpSpPr>
        <p:grpSpPr bwMode="auto">
          <a:xfrm>
            <a:off x="5656263" y="5699125"/>
            <a:ext cx="2727325" cy="620713"/>
            <a:chOff x="5730946" y="4109451"/>
            <a:chExt cx="2727531" cy="620658"/>
          </a:xfrm>
        </p:grpSpPr>
        <p:sp>
          <p:nvSpPr>
            <p:cNvPr id="144605" name="文本框 243"/>
            <p:cNvSpPr txBox="1">
              <a:spLocks noChangeArrowheads="1"/>
            </p:cNvSpPr>
            <p:nvPr/>
          </p:nvSpPr>
          <p:spPr bwMode="auto">
            <a:xfrm>
              <a:off x="5730946" y="414473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06" name="文本框 244"/>
            <p:cNvSpPr txBox="1">
              <a:spLocks noChangeArrowheads="1"/>
            </p:cNvSpPr>
            <p:nvPr/>
          </p:nvSpPr>
          <p:spPr bwMode="auto">
            <a:xfrm>
              <a:off x="6193526" y="4145257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07" name="文本框 245"/>
            <p:cNvSpPr txBox="1">
              <a:spLocks noChangeArrowheads="1"/>
            </p:cNvSpPr>
            <p:nvPr/>
          </p:nvSpPr>
          <p:spPr bwMode="auto">
            <a:xfrm>
              <a:off x="6609216" y="414533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08" name="文本框 246"/>
            <p:cNvSpPr txBox="1">
              <a:spLocks noChangeArrowheads="1"/>
            </p:cNvSpPr>
            <p:nvPr/>
          </p:nvSpPr>
          <p:spPr bwMode="auto">
            <a:xfrm>
              <a:off x="7013073" y="412816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09" name="文本框 247"/>
            <p:cNvSpPr txBox="1">
              <a:spLocks noChangeArrowheads="1"/>
            </p:cNvSpPr>
            <p:nvPr/>
          </p:nvSpPr>
          <p:spPr bwMode="auto">
            <a:xfrm>
              <a:off x="7423023" y="410945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610" name="文本框 248"/>
            <p:cNvSpPr txBox="1">
              <a:spLocks noChangeArrowheads="1"/>
            </p:cNvSpPr>
            <p:nvPr/>
          </p:nvSpPr>
          <p:spPr bwMode="auto">
            <a:xfrm>
              <a:off x="7819650" y="4109451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4571" name="组合 249"/>
          <p:cNvGrpSpPr/>
          <p:nvPr/>
        </p:nvGrpSpPr>
        <p:grpSpPr bwMode="auto">
          <a:xfrm>
            <a:off x="5649913" y="1679575"/>
            <a:ext cx="3529012" cy="608013"/>
            <a:chOff x="5725561" y="1679368"/>
            <a:chExt cx="3528236" cy="607779"/>
          </a:xfrm>
        </p:grpSpPr>
        <p:grpSp>
          <p:nvGrpSpPr>
            <p:cNvPr id="144595" name="组合 250"/>
            <p:cNvGrpSpPr/>
            <p:nvPr/>
          </p:nvGrpSpPr>
          <p:grpSpPr bwMode="auto">
            <a:xfrm>
              <a:off x="5725561" y="1679368"/>
              <a:ext cx="3241691" cy="607319"/>
              <a:chOff x="5776449" y="2192252"/>
              <a:chExt cx="3241691" cy="607319"/>
            </a:xfrm>
          </p:grpSpPr>
          <p:sp>
            <p:nvSpPr>
              <p:cNvPr id="144597" name="文本框 252"/>
              <p:cNvSpPr txBox="1">
                <a:spLocks noChangeArrowheads="1"/>
              </p:cNvSpPr>
              <p:nvPr/>
            </p:nvSpPr>
            <p:spPr bwMode="auto">
              <a:xfrm>
                <a:off x="5776449" y="2213147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8" name="文本框 253"/>
              <p:cNvSpPr txBox="1">
                <a:spLocks noChangeArrowheads="1"/>
              </p:cNvSpPr>
              <p:nvPr/>
            </p:nvSpPr>
            <p:spPr bwMode="auto">
              <a:xfrm>
                <a:off x="6184268" y="2203221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9" name="文本框 254"/>
              <p:cNvSpPr txBox="1">
                <a:spLocks noChangeArrowheads="1"/>
              </p:cNvSpPr>
              <p:nvPr/>
            </p:nvSpPr>
            <p:spPr bwMode="auto">
              <a:xfrm>
                <a:off x="6587112" y="2192256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600" name="文本框 255"/>
              <p:cNvSpPr txBox="1">
                <a:spLocks noChangeArrowheads="1"/>
              </p:cNvSpPr>
              <p:nvPr/>
            </p:nvSpPr>
            <p:spPr bwMode="auto">
              <a:xfrm>
                <a:off x="6993309" y="2192255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</a:t>
                </a:r>
                <a:endPara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601" name="文本框 256"/>
              <p:cNvSpPr txBox="1">
                <a:spLocks noChangeArrowheads="1"/>
              </p:cNvSpPr>
              <p:nvPr/>
            </p:nvSpPr>
            <p:spPr bwMode="auto">
              <a:xfrm>
                <a:off x="7412459" y="2192254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</a:t>
                </a:r>
                <a:endPara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602" name="文本框 257"/>
              <p:cNvSpPr txBox="1">
                <a:spLocks noChangeArrowheads="1"/>
              </p:cNvSpPr>
              <p:nvPr/>
            </p:nvSpPr>
            <p:spPr bwMode="auto">
              <a:xfrm>
                <a:off x="7797416" y="2192253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#</a:t>
                </a:r>
                <a:endPara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603" name="文本框 258"/>
              <p:cNvSpPr txBox="1">
                <a:spLocks noChangeArrowheads="1"/>
              </p:cNvSpPr>
              <p:nvPr/>
            </p:nvSpPr>
            <p:spPr bwMode="auto">
              <a:xfrm>
                <a:off x="8198574" y="2192252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604" name="文本框 259"/>
              <p:cNvSpPr txBox="1">
                <a:spLocks noChangeArrowheads="1"/>
              </p:cNvSpPr>
              <p:nvPr/>
            </p:nvSpPr>
            <p:spPr bwMode="auto">
              <a:xfrm>
                <a:off x="8488870" y="2214796"/>
                <a:ext cx="52927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zh-CN" altLang="en-US" sz="3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4596" name="文本框 251"/>
            <p:cNvSpPr txBox="1">
              <a:spLocks noChangeArrowheads="1"/>
            </p:cNvSpPr>
            <p:nvPr/>
          </p:nvSpPr>
          <p:spPr bwMode="auto">
            <a:xfrm>
              <a:off x="8724527" y="1702372"/>
              <a:ext cx="5292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endParaRPr lang="zh-CN" altLang="en-U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4572" name="组合 260"/>
          <p:cNvGrpSpPr/>
          <p:nvPr/>
        </p:nvGrpSpPr>
        <p:grpSpPr bwMode="auto">
          <a:xfrm>
            <a:off x="5326063" y="2189163"/>
            <a:ext cx="687387" cy="4554537"/>
            <a:chOff x="5401799" y="2188525"/>
            <a:chExt cx="686061" cy="4555816"/>
          </a:xfrm>
        </p:grpSpPr>
        <p:grpSp>
          <p:nvGrpSpPr>
            <p:cNvPr id="144584" name="组合 261"/>
            <p:cNvGrpSpPr/>
            <p:nvPr/>
          </p:nvGrpSpPr>
          <p:grpSpPr bwMode="auto">
            <a:xfrm>
              <a:off x="5401799" y="2188525"/>
              <a:ext cx="686061" cy="4154083"/>
              <a:chOff x="5401799" y="2702091"/>
              <a:chExt cx="686061" cy="4154083"/>
            </a:xfrm>
          </p:grpSpPr>
          <p:sp>
            <p:nvSpPr>
              <p:cNvPr id="144586" name="文本框 263"/>
              <p:cNvSpPr txBox="1">
                <a:spLocks noChangeArrowheads="1"/>
              </p:cNvSpPr>
              <p:nvPr/>
            </p:nvSpPr>
            <p:spPr bwMode="auto">
              <a:xfrm>
                <a:off x="5401799" y="2702091"/>
                <a:ext cx="68606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87" name="文本框 264"/>
              <p:cNvSpPr txBox="1">
                <a:spLocks noChangeArrowheads="1"/>
              </p:cNvSpPr>
              <p:nvPr/>
            </p:nvSpPr>
            <p:spPr bwMode="auto">
              <a:xfrm>
                <a:off x="5409737" y="3166765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88" name="文本框 265"/>
              <p:cNvSpPr txBox="1">
                <a:spLocks noChangeArrowheads="1"/>
              </p:cNvSpPr>
              <p:nvPr/>
            </p:nvSpPr>
            <p:spPr bwMode="auto">
              <a:xfrm>
                <a:off x="5426275" y="3642440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89" name="文本框 266"/>
              <p:cNvSpPr txBox="1">
                <a:spLocks noChangeArrowheads="1"/>
              </p:cNvSpPr>
              <p:nvPr/>
            </p:nvSpPr>
            <p:spPr bwMode="auto">
              <a:xfrm>
                <a:off x="5426274" y="4125547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0" name="文本框 267"/>
              <p:cNvSpPr txBox="1">
                <a:spLocks noChangeArrowheads="1"/>
              </p:cNvSpPr>
              <p:nvPr/>
            </p:nvSpPr>
            <p:spPr bwMode="auto">
              <a:xfrm>
                <a:off x="5409737" y="4675249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1" name="文本框 268"/>
              <p:cNvSpPr txBox="1">
                <a:spLocks noChangeArrowheads="1"/>
              </p:cNvSpPr>
              <p:nvPr/>
            </p:nvSpPr>
            <p:spPr bwMode="auto">
              <a:xfrm>
                <a:off x="5444462" y="5089590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  <a:endPara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2" name="文本框 269"/>
              <p:cNvSpPr txBox="1">
                <a:spLocks noChangeArrowheads="1"/>
              </p:cNvSpPr>
              <p:nvPr/>
            </p:nvSpPr>
            <p:spPr bwMode="auto">
              <a:xfrm>
                <a:off x="5421313" y="5496146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6</a:t>
                </a:r>
                <a:endPara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3" name="文本框 270"/>
              <p:cNvSpPr txBox="1">
                <a:spLocks noChangeArrowheads="1"/>
              </p:cNvSpPr>
              <p:nvPr/>
            </p:nvSpPr>
            <p:spPr bwMode="auto">
              <a:xfrm>
                <a:off x="5421313" y="5887729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  <a:endPara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4" name="文本框 271"/>
              <p:cNvSpPr txBox="1">
                <a:spLocks noChangeArrowheads="1"/>
              </p:cNvSpPr>
              <p:nvPr/>
            </p:nvSpPr>
            <p:spPr bwMode="auto">
              <a:xfrm>
                <a:off x="5421313" y="6271399"/>
                <a:ext cx="5222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i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8</a:t>
                </a:r>
                <a:endPara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4585" name="文本框 262"/>
            <p:cNvSpPr txBox="1">
              <a:spLocks noChangeArrowheads="1"/>
            </p:cNvSpPr>
            <p:nvPr/>
          </p:nvSpPr>
          <p:spPr bwMode="auto">
            <a:xfrm>
              <a:off x="5435596" y="6159566"/>
              <a:ext cx="5222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9</a:t>
              </a:r>
              <a:endPara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4573" name="Text Box 91"/>
          <p:cNvSpPr txBox="1">
            <a:spLocks noChangeArrowheads="1"/>
          </p:cNvSpPr>
          <p:nvPr/>
        </p:nvSpPr>
        <p:spPr bwMode="auto">
          <a:xfrm>
            <a:off x="6049963" y="889000"/>
            <a:ext cx="2493962" cy="43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800" i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lang="ja-JP" altLang="en-US" sz="28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分析表</a:t>
            </a:r>
            <a:endParaRPr lang="zh-CN" altLang="en-US" sz="28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4574" name="组合 273"/>
          <p:cNvGrpSpPr/>
          <p:nvPr/>
        </p:nvGrpSpPr>
        <p:grpSpPr bwMode="auto">
          <a:xfrm>
            <a:off x="5676900" y="5318125"/>
            <a:ext cx="2727325" cy="620713"/>
            <a:chOff x="5730946" y="4109451"/>
            <a:chExt cx="2727531" cy="620658"/>
          </a:xfrm>
        </p:grpSpPr>
        <p:sp>
          <p:nvSpPr>
            <p:cNvPr id="144578" name="文本框 274"/>
            <p:cNvSpPr txBox="1">
              <a:spLocks noChangeArrowheads="1"/>
            </p:cNvSpPr>
            <p:nvPr/>
          </p:nvSpPr>
          <p:spPr bwMode="auto">
            <a:xfrm>
              <a:off x="5730946" y="414473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579" name="文本框 275"/>
            <p:cNvSpPr txBox="1">
              <a:spLocks noChangeArrowheads="1"/>
            </p:cNvSpPr>
            <p:nvPr/>
          </p:nvSpPr>
          <p:spPr bwMode="auto">
            <a:xfrm>
              <a:off x="6193526" y="4145257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580" name="文本框 276"/>
            <p:cNvSpPr txBox="1">
              <a:spLocks noChangeArrowheads="1"/>
            </p:cNvSpPr>
            <p:nvPr/>
          </p:nvSpPr>
          <p:spPr bwMode="auto">
            <a:xfrm>
              <a:off x="6609216" y="414533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581" name="文本框 277"/>
            <p:cNvSpPr txBox="1">
              <a:spLocks noChangeArrowheads="1"/>
            </p:cNvSpPr>
            <p:nvPr/>
          </p:nvSpPr>
          <p:spPr bwMode="auto">
            <a:xfrm>
              <a:off x="7013073" y="4128163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582" name="文本框 278"/>
            <p:cNvSpPr txBox="1">
              <a:spLocks noChangeArrowheads="1"/>
            </p:cNvSpPr>
            <p:nvPr/>
          </p:nvSpPr>
          <p:spPr bwMode="auto">
            <a:xfrm>
              <a:off x="7423023" y="4109454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583" name="文本框 279"/>
            <p:cNvSpPr txBox="1">
              <a:spLocks noChangeArrowheads="1"/>
            </p:cNvSpPr>
            <p:nvPr/>
          </p:nvSpPr>
          <p:spPr bwMode="auto">
            <a:xfrm>
              <a:off x="7819650" y="4109451"/>
              <a:ext cx="6388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i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3200" i="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4575" name="文本框 280"/>
          <p:cNvSpPr txBox="1">
            <a:spLocks noChangeArrowheads="1"/>
          </p:cNvSpPr>
          <p:nvPr/>
        </p:nvSpPr>
        <p:spPr bwMode="auto">
          <a:xfrm>
            <a:off x="8680450" y="2193925"/>
            <a:ext cx="5953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zh-CN" altLang="en-US" sz="3200" i="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576" name="文本框 281"/>
          <p:cNvSpPr txBox="1">
            <a:spLocks noChangeArrowheads="1"/>
          </p:cNvSpPr>
          <p:nvPr/>
        </p:nvSpPr>
        <p:spPr bwMode="auto">
          <a:xfrm>
            <a:off x="7627938" y="2697163"/>
            <a:ext cx="696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acc</a:t>
            </a:r>
            <a:endParaRPr lang="zh-CN" altLang="en-US" sz="2800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" name="文本框 282"/>
          <p:cNvSpPr txBox="1">
            <a:spLocks noChangeArrowheads="1"/>
          </p:cNvSpPr>
          <p:nvPr/>
        </p:nvSpPr>
        <p:spPr bwMode="auto">
          <a:xfrm>
            <a:off x="654050" y="5950484"/>
            <a:ext cx="1393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01</a:t>
            </a:r>
            <a:endParaRPr lang="zh-CN" altLang="en-US" sz="3200" i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54" name="Group 2"/>
          <p:cNvGrpSpPr/>
          <p:nvPr/>
        </p:nvGrpSpPr>
        <p:grpSpPr bwMode="auto">
          <a:xfrm>
            <a:off x="4470770" y="3750323"/>
            <a:ext cx="1844675" cy="577849"/>
            <a:chOff x="2884" y="2385"/>
            <a:chExt cx="1162" cy="364"/>
          </a:xfrm>
        </p:grpSpPr>
        <p:sp>
          <p:nvSpPr>
            <p:cNvPr id="228472" name="Rectangle 3"/>
            <p:cNvSpPr>
              <a:spLocks noChangeArrowheads="1"/>
            </p:cNvSpPr>
            <p:nvPr/>
          </p:nvSpPr>
          <p:spPr bwMode="auto">
            <a:xfrm>
              <a:off x="2884" y="2385"/>
              <a:ext cx="1108" cy="2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73" name="Text Box 4"/>
            <p:cNvSpPr txBox="1">
              <a:spLocks noChangeArrowheads="1"/>
            </p:cNvSpPr>
            <p:nvPr/>
          </p:nvSpPr>
          <p:spPr bwMode="auto">
            <a:xfrm>
              <a:off x="3594" y="2444"/>
              <a:ext cx="45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55" name="Group 5"/>
          <p:cNvGrpSpPr/>
          <p:nvPr/>
        </p:nvGrpSpPr>
        <p:grpSpPr bwMode="auto">
          <a:xfrm>
            <a:off x="6882183" y="2816876"/>
            <a:ext cx="1625600" cy="615950"/>
            <a:chOff x="4596" y="2941"/>
            <a:chExt cx="1024" cy="388"/>
          </a:xfrm>
        </p:grpSpPr>
        <p:sp>
          <p:nvSpPr>
            <p:cNvPr id="228470" name="Rectangle 6"/>
            <p:cNvSpPr>
              <a:spLocks noChangeArrowheads="1"/>
            </p:cNvSpPr>
            <p:nvPr/>
          </p:nvSpPr>
          <p:spPr bwMode="auto">
            <a:xfrm>
              <a:off x="4596" y="3112"/>
              <a:ext cx="1024" cy="2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71" name="Text Box 7"/>
            <p:cNvSpPr txBox="1">
              <a:spLocks noChangeArrowheads="1"/>
            </p:cNvSpPr>
            <p:nvPr/>
          </p:nvSpPr>
          <p:spPr bwMode="auto">
            <a:xfrm>
              <a:off x="5202" y="2941"/>
              <a:ext cx="3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56" name="Text Box 8"/>
          <p:cNvSpPr txBox="1">
            <a:spLocks noChangeArrowheads="1"/>
          </p:cNvSpPr>
          <p:nvPr/>
        </p:nvSpPr>
        <p:spPr bwMode="auto">
          <a:xfrm>
            <a:off x="425820" y="4234513"/>
            <a:ext cx="26543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，＝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/#</a:t>
            </a:r>
            <a:endParaRPr lang="zh-CN" altLang="en-US" sz="32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357" name="Text Box 12"/>
          <p:cNvSpPr txBox="1">
            <a:spLocks noChangeArrowheads="1"/>
          </p:cNvSpPr>
          <p:nvPr/>
        </p:nvSpPr>
        <p:spPr bwMode="auto">
          <a:xfrm>
            <a:off x="209920" y="840438"/>
            <a:ext cx="20447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32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8358" name="Text Box 13"/>
          <p:cNvSpPr txBox="1">
            <a:spLocks noChangeArrowheads="1"/>
          </p:cNvSpPr>
          <p:nvPr/>
        </p:nvSpPr>
        <p:spPr bwMode="auto">
          <a:xfrm>
            <a:off x="171820" y="1350026"/>
            <a:ext cx="25400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8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R|</a:t>
            </a:r>
            <a:r>
              <a:rPr lang="en-US" altLang="zh-CN" sz="28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,#</a:t>
            </a:r>
            <a:endParaRPr lang="en-US" altLang="zh-CN" sz="28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8359" name="Text Box 14"/>
          <p:cNvSpPr txBox="1">
            <a:spLocks noChangeArrowheads="1"/>
          </p:cNvSpPr>
          <p:nvPr/>
        </p:nvSpPr>
        <p:spPr bwMode="auto">
          <a:xfrm>
            <a:off x="165470" y="1769126"/>
            <a:ext cx="2654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*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R|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endParaRPr lang="zh-CN" altLang="en-US" sz="32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8360" name="Text Box 15"/>
          <p:cNvSpPr txBox="1">
            <a:spLocks noChangeArrowheads="1"/>
          </p:cNvSpPr>
          <p:nvPr/>
        </p:nvSpPr>
        <p:spPr bwMode="auto">
          <a:xfrm>
            <a:off x="176583" y="2232676"/>
            <a:ext cx="28067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zh-CN" altLang="en-US" sz="32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361" name="Text Box 16"/>
          <p:cNvSpPr txBox="1">
            <a:spLocks noChangeArrowheads="1"/>
          </p:cNvSpPr>
          <p:nvPr/>
        </p:nvSpPr>
        <p:spPr bwMode="auto">
          <a:xfrm>
            <a:off x="2032370" y="1783413"/>
            <a:ext cx="838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</a:rPr>
              <a:t>   /#</a:t>
            </a:r>
            <a:endParaRPr lang="en-US" altLang="zh-CN" sz="32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362" name="Rectangle 17"/>
          <p:cNvSpPr>
            <a:spLocks noChangeArrowheads="1"/>
          </p:cNvSpPr>
          <p:nvPr/>
        </p:nvSpPr>
        <p:spPr bwMode="auto">
          <a:xfrm>
            <a:off x="171820" y="840438"/>
            <a:ext cx="2654300" cy="1916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82800" bIns="1080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228363" name="Text Box 18"/>
          <p:cNvSpPr txBox="1">
            <a:spLocks noChangeArrowheads="1"/>
          </p:cNvSpPr>
          <p:nvPr/>
        </p:nvSpPr>
        <p:spPr bwMode="auto">
          <a:xfrm>
            <a:off x="2356220" y="804322"/>
            <a:ext cx="3683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i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364" name="Text Box 19"/>
          <p:cNvSpPr txBox="1">
            <a:spLocks noChangeArrowheads="1"/>
          </p:cNvSpPr>
          <p:nvPr/>
        </p:nvSpPr>
        <p:spPr bwMode="auto">
          <a:xfrm>
            <a:off x="3753220" y="510238"/>
            <a:ext cx="24765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zh-CN" altLang="en-US" sz="32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8365" name="Line 20"/>
          <p:cNvSpPr>
            <a:spLocks noChangeShapeType="1"/>
          </p:cNvSpPr>
          <p:nvPr/>
        </p:nvSpPr>
        <p:spPr bwMode="auto">
          <a:xfrm>
            <a:off x="2826120" y="840438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82800" bIns="10800"/>
          <a:lstStyle/>
          <a:p>
            <a:endParaRPr lang="zh-CN" altLang="en-US" sz="3200"/>
          </a:p>
        </p:txBody>
      </p:sp>
      <p:sp>
        <p:nvSpPr>
          <p:cNvPr id="228366" name="Text Box 21"/>
          <p:cNvSpPr txBox="1">
            <a:spLocks noChangeArrowheads="1"/>
          </p:cNvSpPr>
          <p:nvPr/>
        </p:nvSpPr>
        <p:spPr bwMode="auto">
          <a:xfrm>
            <a:off x="3181720" y="395938"/>
            <a:ext cx="3937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endParaRPr lang="en-US" altLang="zh-CN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8367" name="Group 22"/>
          <p:cNvGrpSpPr/>
          <p:nvPr/>
        </p:nvGrpSpPr>
        <p:grpSpPr bwMode="auto">
          <a:xfrm>
            <a:off x="3753220" y="510238"/>
            <a:ext cx="2133600" cy="501650"/>
            <a:chOff x="2432" y="344"/>
            <a:chExt cx="1344" cy="316"/>
          </a:xfrm>
        </p:grpSpPr>
        <p:sp>
          <p:nvSpPr>
            <p:cNvPr id="228468" name="Rectangle 23"/>
            <p:cNvSpPr>
              <a:spLocks noChangeArrowheads="1"/>
            </p:cNvSpPr>
            <p:nvPr/>
          </p:nvSpPr>
          <p:spPr bwMode="auto">
            <a:xfrm>
              <a:off x="2432" y="344"/>
              <a:ext cx="1280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69" name="Text Box 24"/>
            <p:cNvSpPr txBox="1">
              <a:spLocks noChangeArrowheads="1"/>
            </p:cNvSpPr>
            <p:nvPr/>
          </p:nvSpPr>
          <p:spPr bwMode="auto">
            <a:xfrm>
              <a:off x="3544" y="355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68" name="Text Box 25"/>
          <p:cNvSpPr txBox="1">
            <a:spLocks noChangeArrowheads="1"/>
          </p:cNvSpPr>
          <p:nvPr/>
        </p:nvSpPr>
        <p:spPr bwMode="auto">
          <a:xfrm>
            <a:off x="3715120" y="1121426"/>
            <a:ext cx="2768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32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zh-CN" altLang="en-US" sz="32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8369" name="Group 26"/>
          <p:cNvGrpSpPr/>
          <p:nvPr/>
        </p:nvGrpSpPr>
        <p:grpSpPr bwMode="auto">
          <a:xfrm>
            <a:off x="2826120" y="1219851"/>
            <a:ext cx="927100" cy="484187"/>
            <a:chOff x="1848" y="791"/>
            <a:chExt cx="584" cy="305"/>
          </a:xfrm>
        </p:grpSpPr>
        <p:sp>
          <p:nvSpPr>
            <p:cNvPr id="228466" name="Line 27"/>
            <p:cNvSpPr>
              <a:spLocks noChangeShapeType="1"/>
            </p:cNvSpPr>
            <p:nvPr/>
          </p:nvSpPr>
          <p:spPr bwMode="auto">
            <a:xfrm>
              <a:off x="1848" y="1064"/>
              <a:ext cx="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67" name="Text Box 28"/>
            <p:cNvSpPr txBox="1">
              <a:spLocks noChangeArrowheads="1"/>
            </p:cNvSpPr>
            <p:nvPr/>
          </p:nvSpPr>
          <p:spPr bwMode="auto">
            <a:xfrm>
              <a:off x="1992" y="791"/>
              <a:ext cx="36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70" name="Group 29"/>
          <p:cNvGrpSpPr/>
          <p:nvPr/>
        </p:nvGrpSpPr>
        <p:grpSpPr bwMode="auto">
          <a:xfrm>
            <a:off x="3753220" y="1121426"/>
            <a:ext cx="2476500" cy="947737"/>
            <a:chOff x="2432" y="729"/>
            <a:chExt cx="1560" cy="597"/>
          </a:xfrm>
        </p:grpSpPr>
        <p:sp>
          <p:nvSpPr>
            <p:cNvPr id="228464" name="Rectangle 30"/>
            <p:cNvSpPr>
              <a:spLocks noChangeArrowheads="1"/>
            </p:cNvSpPr>
            <p:nvPr/>
          </p:nvSpPr>
          <p:spPr bwMode="auto">
            <a:xfrm>
              <a:off x="2432" y="729"/>
              <a:ext cx="1560" cy="5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65" name="Text Box 31"/>
            <p:cNvSpPr txBox="1">
              <a:spLocks noChangeArrowheads="1"/>
            </p:cNvSpPr>
            <p:nvPr/>
          </p:nvSpPr>
          <p:spPr bwMode="auto">
            <a:xfrm>
              <a:off x="3695" y="964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71" name="Text Box 32"/>
          <p:cNvSpPr txBox="1">
            <a:spLocks noChangeArrowheads="1"/>
          </p:cNvSpPr>
          <p:nvPr/>
        </p:nvSpPr>
        <p:spPr bwMode="auto">
          <a:xfrm>
            <a:off x="3715120" y="2297763"/>
            <a:ext cx="27686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zh-CN" altLang="en-US" sz="32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8372" name="Group 33"/>
          <p:cNvGrpSpPr/>
          <p:nvPr/>
        </p:nvGrpSpPr>
        <p:grpSpPr bwMode="auto">
          <a:xfrm>
            <a:off x="2826120" y="2159651"/>
            <a:ext cx="889000" cy="484187"/>
            <a:chOff x="1848" y="1383"/>
            <a:chExt cx="560" cy="305"/>
          </a:xfrm>
        </p:grpSpPr>
        <p:sp>
          <p:nvSpPr>
            <p:cNvPr id="228462" name="Line 34"/>
            <p:cNvSpPr>
              <a:spLocks noChangeShapeType="1"/>
            </p:cNvSpPr>
            <p:nvPr/>
          </p:nvSpPr>
          <p:spPr bwMode="auto">
            <a:xfrm>
              <a:off x="1848" y="1656"/>
              <a:ext cx="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63" name="Text Box 35"/>
            <p:cNvSpPr txBox="1">
              <a:spLocks noChangeArrowheads="1"/>
            </p:cNvSpPr>
            <p:nvPr/>
          </p:nvSpPr>
          <p:spPr bwMode="auto">
            <a:xfrm>
              <a:off x="1964" y="1383"/>
              <a:ext cx="37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73" name="Text Box 36"/>
          <p:cNvSpPr txBox="1">
            <a:spLocks noChangeArrowheads="1"/>
          </p:cNvSpPr>
          <p:nvPr/>
        </p:nvSpPr>
        <p:spPr bwMode="auto">
          <a:xfrm>
            <a:off x="3689720" y="4718701"/>
            <a:ext cx="302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*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，＝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/#</a:t>
            </a:r>
            <a:endParaRPr lang="zh-CN" altLang="en-US" sz="32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8374" name="Group 37"/>
          <p:cNvGrpSpPr/>
          <p:nvPr/>
        </p:nvGrpSpPr>
        <p:grpSpPr bwMode="auto">
          <a:xfrm>
            <a:off x="3753220" y="2297763"/>
            <a:ext cx="2016125" cy="506413"/>
            <a:chOff x="2432" y="1470"/>
            <a:chExt cx="1270" cy="319"/>
          </a:xfrm>
        </p:grpSpPr>
        <p:sp>
          <p:nvSpPr>
            <p:cNvPr id="228460" name="Rectangle 38"/>
            <p:cNvSpPr>
              <a:spLocks noChangeArrowheads="1"/>
            </p:cNvSpPr>
            <p:nvPr/>
          </p:nvSpPr>
          <p:spPr bwMode="auto">
            <a:xfrm>
              <a:off x="2432" y="1470"/>
              <a:ext cx="1256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61" name="Text Box 39"/>
            <p:cNvSpPr txBox="1">
              <a:spLocks noChangeArrowheads="1"/>
            </p:cNvSpPr>
            <p:nvPr/>
          </p:nvSpPr>
          <p:spPr bwMode="auto">
            <a:xfrm>
              <a:off x="3470" y="1484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75" name="Text Box 40"/>
          <p:cNvSpPr txBox="1">
            <a:spLocks noChangeArrowheads="1"/>
          </p:cNvSpPr>
          <p:nvPr/>
        </p:nvSpPr>
        <p:spPr bwMode="auto">
          <a:xfrm>
            <a:off x="3715120" y="5202888"/>
            <a:ext cx="27686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，＝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/#</a:t>
            </a:r>
            <a:endParaRPr lang="en-US" altLang="zh-CN" sz="32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8376" name="Text Box 41"/>
          <p:cNvSpPr txBox="1">
            <a:spLocks noChangeArrowheads="1"/>
          </p:cNvSpPr>
          <p:nvPr/>
        </p:nvSpPr>
        <p:spPr bwMode="auto">
          <a:xfrm>
            <a:off x="3689720" y="5687076"/>
            <a:ext cx="29845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*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R|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/#</a:t>
            </a:r>
            <a:endParaRPr lang="en-US" altLang="zh-CN" sz="32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8377" name="Group 42"/>
          <p:cNvGrpSpPr/>
          <p:nvPr/>
        </p:nvGrpSpPr>
        <p:grpSpPr bwMode="auto">
          <a:xfrm>
            <a:off x="3715120" y="4691712"/>
            <a:ext cx="2781300" cy="1549400"/>
            <a:chOff x="2336" y="1928"/>
            <a:chExt cx="1752" cy="976"/>
          </a:xfrm>
        </p:grpSpPr>
        <p:sp>
          <p:nvSpPr>
            <p:cNvPr id="228458" name="Rectangle 43"/>
            <p:cNvSpPr>
              <a:spLocks noChangeArrowheads="1"/>
            </p:cNvSpPr>
            <p:nvPr/>
          </p:nvSpPr>
          <p:spPr bwMode="auto">
            <a:xfrm>
              <a:off x="2336" y="1928"/>
              <a:ext cx="1752" cy="9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59" name="Text Box 44"/>
            <p:cNvSpPr txBox="1">
              <a:spLocks noChangeArrowheads="1"/>
            </p:cNvSpPr>
            <p:nvPr/>
          </p:nvSpPr>
          <p:spPr bwMode="auto">
            <a:xfrm>
              <a:off x="3802" y="2275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78" name="Group 45"/>
          <p:cNvGrpSpPr/>
          <p:nvPr/>
        </p:nvGrpSpPr>
        <p:grpSpPr bwMode="auto">
          <a:xfrm>
            <a:off x="1403720" y="2729563"/>
            <a:ext cx="590550" cy="1504950"/>
            <a:chOff x="952" y="1742"/>
            <a:chExt cx="372" cy="948"/>
          </a:xfrm>
        </p:grpSpPr>
        <p:sp>
          <p:nvSpPr>
            <p:cNvPr id="228456" name="Line 46"/>
            <p:cNvSpPr>
              <a:spLocks noChangeShapeType="1"/>
            </p:cNvSpPr>
            <p:nvPr/>
          </p:nvSpPr>
          <p:spPr bwMode="auto">
            <a:xfrm flipH="1">
              <a:off x="952" y="1742"/>
              <a:ext cx="16" cy="9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57" name="Text Box 47"/>
            <p:cNvSpPr txBox="1">
              <a:spLocks noChangeArrowheads="1"/>
            </p:cNvSpPr>
            <p:nvPr/>
          </p:nvSpPr>
          <p:spPr bwMode="auto">
            <a:xfrm>
              <a:off x="952" y="2385"/>
              <a:ext cx="37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79" name="Group 48"/>
          <p:cNvGrpSpPr/>
          <p:nvPr/>
        </p:nvGrpSpPr>
        <p:grpSpPr bwMode="auto">
          <a:xfrm>
            <a:off x="425820" y="4234514"/>
            <a:ext cx="2505075" cy="485775"/>
            <a:chOff x="336" y="2690"/>
            <a:chExt cx="1578" cy="306"/>
          </a:xfrm>
        </p:grpSpPr>
        <p:sp>
          <p:nvSpPr>
            <p:cNvPr id="228454" name="Rectangle 49"/>
            <p:cNvSpPr>
              <a:spLocks noChangeArrowheads="1"/>
            </p:cNvSpPr>
            <p:nvPr/>
          </p:nvSpPr>
          <p:spPr bwMode="auto">
            <a:xfrm>
              <a:off x="336" y="2690"/>
              <a:ext cx="1512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55" name="Text Box 50"/>
            <p:cNvSpPr txBox="1">
              <a:spLocks noChangeArrowheads="1"/>
            </p:cNvSpPr>
            <p:nvPr/>
          </p:nvSpPr>
          <p:spPr bwMode="auto">
            <a:xfrm>
              <a:off x="1682" y="2691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80" name="Text Box 51"/>
          <p:cNvSpPr txBox="1">
            <a:spLocks noChangeArrowheads="1"/>
          </p:cNvSpPr>
          <p:nvPr/>
        </p:nvSpPr>
        <p:spPr bwMode="auto">
          <a:xfrm>
            <a:off x="6693270" y="472138"/>
            <a:ext cx="24638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24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24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*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|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,#</a:t>
            </a:r>
            <a:endParaRPr lang="en-US" altLang="zh-CN" sz="24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8381" name="Group 52"/>
          <p:cNvGrpSpPr/>
          <p:nvPr/>
        </p:nvGrpSpPr>
        <p:grpSpPr bwMode="auto">
          <a:xfrm>
            <a:off x="6134470" y="619776"/>
            <a:ext cx="558800" cy="501651"/>
            <a:chOff x="3932" y="413"/>
            <a:chExt cx="352" cy="316"/>
          </a:xfrm>
        </p:grpSpPr>
        <p:sp>
          <p:nvSpPr>
            <p:cNvPr id="228452" name="Line 53"/>
            <p:cNvSpPr>
              <a:spLocks noChangeShapeType="1"/>
            </p:cNvSpPr>
            <p:nvPr/>
          </p:nvSpPr>
          <p:spPr bwMode="auto">
            <a:xfrm flipV="1">
              <a:off x="3968" y="552"/>
              <a:ext cx="316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53" name="Text Box 54"/>
            <p:cNvSpPr txBox="1">
              <a:spLocks noChangeArrowheads="1"/>
            </p:cNvSpPr>
            <p:nvPr/>
          </p:nvSpPr>
          <p:spPr bwMode="auto">
            <a:xfrm>
              <a:off x="3932" y="413"/>
              <a:ext cx="20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3200" i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82" name="Group 55"/>
          <p:cNvGrpSpPr/>
          <p:nvPr/>
        </p:nvGrpSpPr>
        <p:grpSpPr bwMode="auto">
          <a:xfrm>
            <a:off x="6693270" y="472138"/>
            <a:ext cx="2178050" cy="1149350"/>
            <a:chOff x="4284" y="320"/>
            <a:chExt cx="1372" cy="724"/>
          </a:xfrm>
        </p:grpSpPr>
        <p:sp>
          <p:nvSpPr>
            <p:cNvPr id="228450" name="Rectangle 56"/>
            <p:cNvSpPr>
              <a:spLocks noChangeArrowheads="1"/>
            </p:cNvSpPr>
            <p:nvPr/>
          </p:nvSpPr>
          <p:spPr bwMode="auto">
            <a:xfrm>
              <a:off x="4284" y="320"/>
              <a:ext cx="1372" cy="7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51" name="Text Box 57"/>
            <p:cNvSpPr txBox="1">
              <a:spLocks noChangeArrowheads="1"/>
            </p:cNvSpPr>
            <p:nvPr/>
          </p:nvSpPr>
          <p:spPr bwMode="auto">
            <a:xfrm>
              <a:off x="5440" y="729"/>
              <a:ext cx="18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83" name="Text Box 58"/>
          <p:cNvSpPr txBox="1">
            <a:spLocks noChangeArrowheads="1"/>
          </p:cNvSpPr>
          <p:nvPr/>
        </p:nvSpPr>
        <p:spPr bwMode="auto">
          <a:xfrm>
            <a:off x="190870" y="5056838"/>
            <a:ext cx="305117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i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*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200" i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 </a:t>
            </a:r>
            <a:r>
              <a:rPr lang="zh-CN" altLang="en-US" sz="3200" i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，＝</a:t>
            </a:r>
            <a:r>
              <a:rPr lang="en-US" altLang="zh-CN" sz="3200" i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/#</a:t>
            </a:r>
            <a:endParaRPr lang="zh-CN" altLang="en-US" sz="3200" i="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8384" name="Text Box 59"/>
          <p:cNvSpPr txBox="1">
            <a:spLocks noChangeArrowheads="1"/>
          </p:cNvSpPr>
          <p:nvPr/>
        </p:nvSpPr>
        <p:spPr bwMode="auto">
          <a:xfrm>
            <a:off x="209920" y="5851176"/>
            <a:ext cx="29337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，＝</a:t>
            </a:r>
            <a:r>
              <a: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/#</a:t>
            </a:r>
            <a:endParaRPr lang="zh-CN" altLang="en-US" sz="32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8385" name="Group 60"/>
          <p:cNvGrpSpPr/>
          <p:nvPr/>
        </p:nvGrpSpPr>
        <p:grpSpPr bwMode="auto">
          <a:xfrm>
            <a:off x="209920" y="5044138"/>
            <a:ext cx="2955925" cy="522288"/>
            <a:chOff x="200" y="3200"/>
            <a:chExt cx="1862" cy="329"/>
          </a:xfrm>
        </p:grpSpPr>
        <p:sp>
          <p:nvSpPr>
            <p:cNvPr id="228448" name="Rectangle 61"/>
            <p:cNvSpPr>
              <a:spLocks noChangeArrowheads="1"/>
            </p:cNvSpPr>
            <p:nvPr/>
          </p:nvSpPr>
          <p:spPr bwMode="auto">
            <a:xfrm>
              <a:off x="200" y="3200"/>
              <a:ext cx="1838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49" name="Text Box 62"/>
            <p:cNvSpPr txBox="1">
              <a:spLocks noChangeArrowheads="1"/>
            </p:cNvSpPr>
            <p:nvPr/>
          </p:nvSpPr>
          <p:spPr bwMode="auto">
            <a:xfrm>
              <a:off x="1830" y="3224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86" name="Group 63"/>
          <p:cNvGrpSpPr/>
          <p:nvPr/>
        </p:nvGrpSpPr>
        <p:grpSpPr bwMode="auto">
          <a:xfrm>
            <a:off x="40058" y="5832323"/>
            <a:ext cx="2719388" cy="503238"/>
            <a:chOff x="93" y="3744"/>
            <a:chExt cx="1713" cy="317"/>
          </a:xfrm>
        </p:grpSpPr>
        <p:sp>
          <p:nvSpPr>
            <p:cNvPr id="228446" name="Rectangle 64"/>
            <p:cNvSpPr>
              <a:spLocks noChangeArrowheads="1"/>
            </p:cNvSpPr>
            <p:nvPr/>
          </p:nvSpPr>
          <p:spPr bwMode="auto">
            <a:xfrm>
              <a:off x="188" y="3744"/>
              <a:ext cx="1618" cy="30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47" name="Text Box 65"/>
            <p:cNvSpPr txBox="1">
              <a:spLocks noChangeArrowheads="1"/>
            </p:cNvSpPr>
            <p:nvPr/>
          </p:nvSpPr>
          <p:spPr bwMode="auto">
            <a:xfrm>
              <a:off x="93" y="3756"/>
              <a:ext cx="2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87" name="Text Box 66"/>
          <p:cNvSpPr txBox="1">
            <a:spLocks noChangeArrowheads="1"/>
          </p:cNvSpPr>
          <p:nvPr/>
        </p:nvSpPr>
        <p:spPr bwMode="auto">
          <a:xfrm>
            <a:off x="6807570" y="2272363"/>
            <a:ext cx="22479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 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zh-CN" altLang="en-US" sz="24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8388" name="Group 67"/>
          <p:cNvGrpSpPr/>
          <p:nvPr/>
        </p:nvGrpSpPr>
        <p:grpSpPr bwMode="auto">
          <a:xfrm>
            <a:off x="5632820" y="4320238"/>
            <a:ext cx="1022350" cy="584200"/>
            <a:chOff x="3536" y="1680"/>
            <a:chExt cx="644" cy="368"/>
          </a:xfrm>
        </p:grpSpPr>
        <p:sp>
          <p:nvSpPr>
            <p:cNvPr id="228444" name="Freeform 68"/>
            <p:cNvSpPr/>
            <p:nvPr/>
          </p:nvSpPr>
          <p:spPr bwMode="auto">
            <a:xfrm>
              <a:off x="3536" y="1771"/>
              <a:ext cx="644" cy="277"/>
            </a:xfrm>
            <a:custGeom>
              <a:avLst/>
              <a:gdLst>
                <a:gd name="T0" fmla="*/ 552 w 644"/>
                <a:gd name="T1" fmla="*/ 277 h 277"/>
                <a:gd name="T2" fmla="*/ 552 w 644"/>
                <a:gd name="T3" fmla="*/ 21 h 277"/>
                <a:gd name="T4" fmla="*/ 0 w 644"/>
                <a:gd name="T5" fmla="*/ 149 h 277"/>
                <a:gd name="T6" fmla="*/ 0 60000 65536"/>
                <a:gd name="T7" fmla="*/ 0 60000 65536"/>
                <a:gd name="T8" fmla="*/ 0 60000 65536"/>
                <a:gd name="T9" fmla="*/ 0 w 644"/>
                <a:gd name="T10" fmla="*/ 0 h 277"/>
                <a:gd name="T11" fmla="*/ 644 w 644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4" h="277">
                  <a:moveTo>
                    <a:pt x="552" y="277"/>
                  </a:moveTo>
                  <a:cubicBezTo>
                    <a:pt x="598" y="159"/>
                    <a:pt x="644" y="42"/>
                    <a:pt x="552" y="21"/>
                  </a:cubicBezTo>
                  <a:cubicBezTo>
                    <a:pt x="460" y="0"/>
                    <a:pt x="230" y="74"/>
                    <a:pt x="0" y="1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45" name="Text Box 69"/>
            <p:cNvSpPr txBox="1">
              <a:spLocks noChangeArrowheads="1"/>
            </p:cNvSpPr>
            <p:nvPr/>
          </p:nvSpPr>
          <p:spPr bwMode="auto">
            <a:xfrm>
              <a:off x="3560" y="1680"/>
              <a:ext cx="24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3200" i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3200" i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89" name="Group 70"/>
          <p:cNvGrpSpPr/>
          <p:nvPr/>
        </p:nvGrpSpPr>
        <p:grpSpPr bwMode="auto">
          <a:xfrm>
            <a:off x="7566396" y="1621490"/>
            <a:ext cx="508000" cy="676276"/>
            <a:chOff x="4834" y="1044"/>
            <a:chExt cx="320" cy="426"/>
          </a:xfrm>
        </p:grpSpPr>
        <p:sp>
          <p:nvSpPr>
            <p:cNvPr id="228442" name="Line 71"/>
            <p:cNvSpPr>
              <a:spLocks noChangeShapeType="1"/>
            </p:cNvSpPr>
            <p:nvPr/>
          </p:nvSpPr>
          <p:spPr bwMode="auto">
            <a:xfrm>
              <a:off x="4896" y="1044"/>
              <a:ext cx="0" cy="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43" name="Text Box 72"/>
            <p:cNvSpPr txBox="1">
              <a:spLocks noChangeArrowheads="1"/>
            </p:cNvSpPr>
            <p:nvPr/>
          </p:nvSpPr>
          <p:spPr bwMode="auto">
            <a:xfrm>
              <a:off x="4834" y="1108"/>
              <a:ext cx="32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90" name="Group 73"/>
          <p:cNvGrpSpPr/>
          <p:nvPr/>
        </p:nvGrpSpPr>
        <p:grpSpPr bwMode="auto">
          <a:xfrm>
            <a:off x="6820270" y="2075515"/>
            <a:ext cx="2228850" cy="582613"/>
            <a:chOff x="4356" y="1330"/>
            <a:chExt cx="1404" cy="367"/>
          </a:xfrm>
        </p:grpSpPr>
        <p:sp>
          <p:nvSpPr>
            <p:cNvPr id="228440" name="Rectangle 74"/>
            <p:cNvSpPr>
              <a:spLocks noChangeArrowheads="1"/>
            </p:cNvSpPr>
            <p:nvPr/>
          </p:nvSpPr>
          <p:spPr bwMode="auto">
            <a:xfrm>
              <a:off x="4356" y="1454"/>
              <a:ext cx="1404" cy="2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41" name="Text Box 75"/>
            <p:cNvSpPr txBox="1">
              <a:spLocks noChangeArrowheads="1"/>
            </p:cNvSpPr>
            <p:nvPr/>
          </p:nvSpPr>
          <p:spPr bwMode="auto">
            <a:xfrm>
              <a:off x="5282" y="1330"/>
              <a:ext cx="32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91" name="Text Box 76"/>
          <p:cNvSpPr txBox="1">
            <a:spLocks noChangeArrowheads="1"/>
          </p:cNvSpPr>
          <p:nvPr/>
        </p:nvSpPr>
        <p:spPr bwMode="auto">
          <a:xfrm>
            <a:off x="6871070" y="4067826"/>
            <a:ext cx="2006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*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24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24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*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R|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,#</a:t>
            </a:r>
            <a:endParaRPr lang="en-US" altLang="zh-CN" sz="24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8392" name="Group 77"/>
          <p:cNvGrpSpPr/>
          <p:nvPr/>
        </p:nvGrpSpPr>
        <p:grpSpPr bwMode="auto">
          <a:xfrm>
            <a:off x="6871070" y="3964638"/>
            <a:ext cx="1911350" cy="1219200"/>
            <a:chOff x="4356" y="1944"/>
            <a:chExt cx="1204" cy="768"/>
          </a:xfrm>
        </p:grpSpPr>
        <p:sp>
          <p:nvSpPr>
            <p:cNvPr id="228438" name="Rectangle 78"/>
            <p:cNvSpPr>
              <a:spLocks noChangeArrowheads="1"/>
            </p:cNvSpPr>
            <p:nvPr/>
          </p:nvSpPr>
          <p:spPr bwMode="auto">
            <a:xfrm>
              <a:off x="4356" y="1944"/>
              <a:ext cx="1084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39" name="Text Box 79"/>
            <p:cNvSpPr txBox="1">
              <a:spLocks noChangeArrowheads="1"/>
            </p:cNvSpPr>
            <p:nvPr/>
          </p:nvSpPr>
          <p:spPr bwMode="auto">
            <a:xfrm>
              <a:off x="5164" y="2195"/>
              <a:ext cx="3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393" name="Text Box 80"/>
          <p:cNvSpPr txBox="1">
            <a:spLocks noChangeArrowheads="1"/>
          </p:cNvSpPr>
          <p:nvPr/>
        </p:nvSpPr>
        <p:spPr bwMode="auto">
          <a:xfrm>
            <a:off x="3908795" y="3050238"/>
            <a:ext cx="15748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en-US" altLang="zh-CN" sz="24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8394" name="Group 81"/>
          <p:cNvGrpSpPr/>
          <p:nvPr/>
        </p:nvGrpSpPr>
        <p:grpSpPr bwMode="auto">
          <a:xfrm>
            <a:off x="2210170" y="2748613"/>
            <a:ext cx="2025650" cy="1970088"/>
            <a:chOff x="1460" y="1754"/>
            <a:chExt cx="1276" cy="1241"/>
          </a:xfrm>
        </p:grpSpPr>
        <p:sp>
          <p:nvSpPr>
            <p:cNvPr id="228436" name="Text Box 82"/>
            <p:cNvSpPr txBox="1">
              <a:spLocks noChangeArrowheads="1"/>
            </p:cNvSpPr>
            <p:nvPr/>
          </p:nvSpPr>
          <p:spPr bwMode="auto">
            <a:xfrm>
              <a:off x="1510" y="1926"/>
              <a:ext cx="37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32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437" name="Line 83"/>
            <p:cNvSpPr>
              <a:spLocks noChangeShapeType="1"/>
            </p:cNvSpPr>
            <p:nvPr/>
          </p:nvSpPr>
          <p:spPr bwMode="auto">
            <a:xfrm>
              <a:off x="1460" y="1754"/>
              <a:ext cx="1276" cy="1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 dirty="0"/>
            </a:p>
          </p:txBody>
        </p:sp>
      </p:grpSp>
      <p:grpSp>
        <p:nvGrpSpPr>
          <p:cNvPr id="228395" name="Group 84"/>
          <p:cNvGrpSpPr/>
          <p:nvPr/>
        </p:nvGrpSpPr>
        <p:grpSpPr bwMode="auto">
          <a:xfrm>
            <a:off x="2759445" y="5831538"/>
            <a:ext cx="955675" cy="484188"/>
            <a:chOff x="1806" y="3696"/>
            <a:chExt cx="602" cy="305"/>
          </a:xfrm>
        </p:grpSpPr>
        <p:sp>
          <p:nvSpPr>
            <p:cNvPr id="228434" name="Text Box 85"/>
            <p:cNvSpPr txBox="1">
              <a:spLocks noChangeArrowheads="1"/>
            </p:cNvSpPr>
            <p:nvPr/>
          </p:nvSpPr>
          <p:spPr bwMode="auto">
            <a:xfrm>
              <a:off x="1926" y="3696"/>
              <a:ext cx="33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435" name="Line 86"/>
            <p:cNvSpPr>
              <a:spLocks noChangeShapeType="1"/>
            </p:cNvSpPr>
            <p:nvPr/>
          </p:nvSpPr>
          <p:spPr bwMode="auto">
            <a:xfrm flipH="1">
              <a:off x="1806" y="3954"/>
              <a:ext cx="6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</p:grpSp>
      <p:grpSp>
        <p:nvGrpSpPr>
          <p:cNvPr id="228396" name="Group 87"/>
          <p:cNvGrpSpPr/>
          <p:nvPr/>
        </p:nvGrpSpPr>
        <p:grpSpPr bwMode="auto">
          <a:xfrm>
            <a:off x="3109218" y="4699063"/>
            <a:ext cx="596900" cy="484187"/>
            <a:chOff x="2032" y="2959"/>
            <a:chExt cx="376" cy="305"/>
          </a:xfrm>
        </p:grpSpPr>
        <p:sp>
          <p:nvSpPr>
            <p:cNvPr id="228432" name="Text Box 88"/>
            <p:cNvSpPr txBox="1">
              <a:spLocks noChangeArrowheads="1"/>
            </p:cNvSpPr>
            <p:nvPr/>
          </p:nvSpPr>
          <p:spPr bwMode="auto">
            <a:xfrm>
              <a:off x="2128" y="2959"/>
              <a:ext cx="25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433" name="Line 89"/>
            <p:cNvSpPr>
              <a:spLocks noChangeShapeType="1"/>
            </p:cNvSpPr>
            <p:nvPr/>
          </p:nvSpPr>
          <p:spPr bwMode="auto">
            <a:xfrm flipH="1">
              <a:off x="2032" y="3236"/>
              <a:ext cx="3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</p:grpSp>
      <p:grpSp>
        <p:nvGrpSpPr>
          <p:cNvPr id="228397" name="Group 90"/>
          <p:cNvGrpSpPr/>
          <p:nvPr/>
        </p:nvGrpSpPr>
        <p:grpSpPr bwMode="auto">
          <a:xfrm>
            <a:off x="2826120" y="4263088"/>
            <a:ext cx="889000" cy="482600"/>
            <a:chOff x="1848" y="2708"/>
            <a:chExt cx="560" cy="304"/>
          </a:xfrm>
        </p:grpSpPr>
        <p:sp>
          <p:nvSpPr>
            <p:cNvPr id="228430" name="Text Box 91"/>
            <p:cNvSpPr txBox="1">
              <a:spLocks noChangeArrowheads="1"/>
            </p:cNvSpPr>
            <p:nvPr/>
          </p:nvSpPr>
          <p:spPr bwMode="auto">
            <a:xfrm>
              <a:off x="2106" y="2708"/>
              <a:ext cx="15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431" name="Line 92"/>
            <p:cNvSpPr>
              <a:spLocks noChangeShapeType="1"/>
            </p:cNvSpPr>
            <p:nvPr/>
          </p:nvSpPr>
          <p:spPr bwMode="auto">
            <a:xfrm flipH="1" flipV="1">
              <a:off x="1848" y="2959"/>
              <a:ext cx="560" cy="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</p:grpSp>
      <p:grpSp>
        <p:nvGrpSpPr>
          <p:cNvPr id="228398" name="Group 93"/>
          <p:cNvGrpSpPr/>
          <p:nvPr/>
        </p:nvGrpSpPr>
        <p:grpSpPr bwMode="auto">
          <a:xfrm>
            <a:off x="5302620" y="1605613"/>
            <a:ext cx="1390650" cy="1614488"/>
            <a:chOff x="3408" y="1034"/>
            <a:chExt cx="876" cy="1017"/>
          </a:xfrm>
        </p:grpSpPr>
        <p:sp>
          <p:nvSpPr>
            <p:cNvPr id="228427" name="Line 94"/>
            <p:cNvSpPr>
              <a:spLocks noChangeShapeType="1"/>
            </p:cNvSpPr>
            <p:nvPr/>
          </p:nvSpPr>
          <p:spPr bwMode="auto">
            <a:xfrm flipH="1">
              <a:off x="3904" y="1034"/>
              <a:ext cx="380" cy="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28" name="Line 95"/>
            <p:cNvSpPr>
              <a:spLocks noChangeShapeType="1"/>
            </p:cNvSpPr>
            <p:nvPr/>
          </p:nvSpPr>
          <p:spPr bwMode="auto">
            <a:xfrm flipH="1">
              <a:off x="3408" y="1928"/>
              <a:ext cx="496" cy="1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29" name="Text Box 96"/>
            <p:cNvSpPr txBox="1">
              <a:spLocks noChangeArrowheads="1"/>
            </p:cNvSpPr>
            <p:nvPr/>
          </p:nvSpPr>
          <p:spPr bwMode="auto">
            <a:xfrm>
              <a:off x="3521" y="1737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99" name="Group 97"/>
          <p:cNvGrpSpPr/>
          <p:nvPr/>
        </p:nvGrpSpPr>
        <p:grpSpPr bwMode="auto">
          <a:xfrm>
            <a:off x="3543670" y="2989913"/>
            <a:ext cx="1758950" cy="484188"/>
            <a:chOff x="2300" y="1906"/>
            <a:chExt cx="1108" cy="305"/>
          </a:xfrm>
        </p:grpSpPr>
        <p:sp>
          <p:nvSpPr>
            <p:cNvPr id="228425" name="Rectangle 98"/>
            <p:cNvSpPr>
              <a:spLocks noChangeArrowheads="1"/>
            </p:cNvSpPr>
            <p:nvPr/>
          </p:nvSpPr>
          <p:spPr bwMode="auto">
            <a:xfrm>
              <a:off x="2530" y="1944"/>
              <a:ext cx="878" cy="2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82800" bIns="108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28426" name="Text Box 99"/>
            <p:cNvSpPr txBox="1">
              <a:spLocks noChangeArrowheads="1"/>
            </p:cNvSpPr>
            <p:nvPr/>
          </p:nvSpPr>
          <p:spPr bwMode="auto">
            <a:xfrm>
              <a:off x="2300" y="1906"/>
              <a:ext cx="37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400" name="Text Box 100"/>
          <p:cNvSpPr txBox="1">
            <a:spLocks noChangeArrowheads="1"/>
          </p:cNvSpPr>
          <p:nvPr/>
        </p:nvSpPr>
        <p:spPr bwMode="auto">
          <a:xfrm>
            <a:off x="4461409" y="3690796"/>
            <a:ext cx="19177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i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*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 </a:t>
            </a:r>
            <a:r>
              <a:rPr lang="zh-CN" altLang="en-US" sz="2400" i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zh-CN" altLang="en-US" sz="2400" i="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8401" name="Text Box 101"/>
          <p:cNvSpPr txBox="1">
            <a:spLocks noChangeArrowheads="1"/>
          </p:cNvSpPr>
          <p:nvPr/>
        </p:nvSpPr>
        <p:spPr bwMode="auto">
          <a:xfrm>
            <a:off x="6979020" y="3028808"/>
            <a:ext cx="16827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#</a:t>
            </a:r>
            <a:endParaRPr lang="zh-CN" altLang="en-US" sz="2400" i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8402" name="Group 102"/>
          <p:cNvGrpSpPr/>
          <p:nvPr/>
        </p:nvGrpSpPr>
        <p:grpSpPr bwMode="auto">
          <a:xfrm>
            <a:off x="7614020" y="3596338"/>
            <a:ext cx="1331913" cy="660400"/>
            <a:chOff x="4824" y="1712"/>
            <a:chExt cx="839" cy="416"/>
          </a:xfrm>
        </p:grpSpPr>
        <p:sp>
          <p:nvSpPr>
            <p:cNvPr id="228423" name="Freeform 103"/>
            <p:cNvSpPr/>
            <p:nvPr/>
          </p:nvSpPr>
          <p:spPr bwMode="auto">
            <a:xfrm>
              <a:off x="4824" y="1841"/>
              <a:ext cx="839" cy="287"/>
            </a:xfrm>
            <a:custGeom>
              <a:avLst/>
              <a:gdLst>
                <a:gd name="T0" fmla="*/ 616 w 839"/>
                <a:gd name="T1" fmla="*/ 287 h 287"/>
                <a:gd name="T2" fmla="*/ 736 w 839"/>
                <a:gd name="T3" fmla="*/ 31 h 287"/>
                <a:gd name="T4" fmla="*/ 0 w 839"/>
                <a:gd name="T5" fmla="*/ 103 h 287"/>
                <a:gd name="T6" fmla="*/ 0 60000 65536"/>
                <a:gd name="T7" fmla="*/ 0 60000 65536"/>
                <a:gd name="T8" fmla="*/ 0 60000 65536"/>
                <a:gd name="T9" fmla="*/ 0 w 839"/>
                <a:gd name="T10" fmla="*/ 0 h 287"/>
                <a:gd name="T11" fmla="*/ 839 w 839"/>
                <a:gd name="T12" fmla="*/ 287 h 2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9" h="287">
                  <a:moveTo>
                    <a:pt x="616" y="287"/>
                  </a:moveTo>
                  <a:cubicBezTo>
                    <a:pt x="727" y="174"/>
                    <a:pt x="839" y="62"/>
                    <a:pt x="736" y="31"/>
                  </a:cubicBezTo>
                  <a:cubicBezTo>
                    <a:pt x="633" y="0"/>
                    <a:pt x="316" y="51"/>
                    <a:pt x="0" y="10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24" name="Text Box 104"/>
            <p:cNvSpPr txBox="1">
              <a:spLocks noChangeArrowheads="1"/>
            </p:cNvSpPr>
            <p:nvPr/>
          </p:nvSpPr>
          <p:spPr bwMode="auto">
            <a:xfrm>
              <a:off x="5008" y="1712"/>
              <a:ext cx="37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  <a:endPara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403" name="Group 105"/>
          <p:cNvGrpSpPr/>
          <p:nvPr/>
        </p:nvGrpSpPr>
        <p:grpSpPr bwMode="auto">
          <a:xfrm>
            <a:off x="6229720" y="3923363"/>
            <a:ext cx="654050" cy="541338"/>
            <a:chOff x="3992" y="2494"/>
            <a:chExt cx="412" cy="341"/>
          </a:xfrm>
        </p:grpSpPr>
        <p:sp>
          <p:nvSpPr>
            <p:cNvPr id="228421" name="Text Box 106"/>
            <p:cNvSpPr txBox="1">
              <a:spLocks noChangeArrowheads="1"/>
            </p:cNvSpPr>
            <p:nvPr/>
          </p:nvSpPr>
          <p:spPr bwMode="auto">
            <a:xfrm>
              <a:off x="4108" y="2494"/>
              <a:ext cx="2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422" name="Line 107"/>
            <p:cNvSpPr>
              <a:spLocks noChangeShapeType="1"/>
            </p:cNvSpPr>
            <p:nvPr/>
          </p:nvSpPr>
          <p:spPr bwMode="auto">
            <a:xfrm flipH="1" flipV="1">
              <a:off x="3992" y="2501"/>
              <a:ext cx="404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</p:grpSp>
      <p:grpSp>
        <p:nvGrpSpPr>
          <p:cNvPr id="228404" name="Group 108"/>
          <p:cNvGrpSpPr/>
          <p:nvPr/>
        </p:nvGrpSpPr>
        <p:grpSpPr bwMode="auto">
          <a:xfrm>
            <a:off x="5302620" y="3078813"/>
            <a:ext cx="1568450" cy="885825"/>
            <a:chOff x="3408" y="1962"/>
            <a:chExt cx="988" cy="558"/>
          </a:xfrm>
        </p:grpSpPr>
        <p:sp>
          <p:nvSpPr>
            <p:cNvPr id="228419" name="Text Box 109"/>
            <p:cNvSpPr txBox="1">
              <a:spLocks noChangeArrowheads="1"/>
            </p:cNvSpPr>
            <p:nvPr/>
          </p:nvSpPr>
          <p:spPr bwMode="auto">
            <a:xfrm>
              <a:off x="3704" y="1962"/>
              <a:ext cx="1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420" name="Line 110"/>
            <p:cNvSpPr>
              <a:spLocks noChangeShapeType="1"/>
            </p:cNvSpPr>
            <p:nvPr/>
          </p:nvSpPr>
          <p:spPr bwMode="auto">
            <a:xfrm flipH="1" flipV="1">
              <a:off x="3408" y="2067"/>
              <a:ext cx="988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</p:grpSp>
      <p:grpSp>
        <p:nvGrpSpPr>
          <p:cNvPr id="228405" name="Group 111"/>
          <p:cNvGrpSpPr/>
          <p:nvPr/>
        </p:nvGrpSpPr>
        <p:grpSpPr bwMode="auto">
          <a:xfrm>
            <a:off x="6229720" y="1605613"/>
            <a:ext cx="728663" cy="2359025"/>
            <a:chOff x="3992" y="1034"/>
            <a:chExt cx="459" cy="1486"/>
          </a:xfrm>
        </p:grpSpPr>
        <p:sp>
          <p:nvSpPr>
            <p:cNvPr id="228416" name="Text Box 112"/>
            <p:cNvSpPr txBox="1">
              <a:spLocks noChangeArrowheads="1"/>
            </p:cNvSpPr>
            <p:nvPr/>
          </p:nvSpPr>
          <p:spPr bwMode="auto">
            <a:xfrm>
              <a:off x="3992" y="2008"/>
              <a:ext cx="30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32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*</a:t>
              </a:r>
              <a:endParaRPr lang="zh-CN" altLang="en-US" sz="3200" i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417" name="Line 113"/>
            <p:cNvSpPr>
              <a:spLocks noChangeShapeType="1"/>
            </p:cNvSpPr>
            <p:nvPr/>
          </p:nvSpPr>
          <p:spPr bwMode="auto">
            <a:xfrm flipH="1">
              <a:off x="4032" y="1034"/>
              <a:ext cx="347" cy="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18" name="Line 114"/>
            <p:cNvSpPr>
              <a:spLocks noChangeShapeType="1"/>
            </p:cNvSpPr>
            <p:nvPr/>
          </p:nvSpPr>
          <p:spPr bwMode="auto">
            <a:xfrm>
              <a:off x="4036" y="1906"/>
              <a:ext cx="415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</p:grpSp>
      <p:grpSp>
        <p:nvGrpSpPr>
          <p:cNvPr id="228406" name="Group 115"/>
          <p:cNvGrpSpPr/>
          <p:nvPr/>
        </p:nvGrpSpPr>
        <p:grpSpPr bwMode="auto">
          <a:xfrm>
            <a:off x="6570238" y="1621955"/>
            <a:ext cx="457200" cy="1654176"/>
            <a:chOff x="4200" y="1009"/>
            <a:chExt cx="288" cy="1042"/>
          </a:xfrm>
        </p:grpSpPr>
        <p:sp>
          <p:nvSpPr>
            <p:cNvPr id="228413" name="Line 116"/>
            <p:cNvSpPr>
              <a:spLocks noChangeShapeType="1"/>
            </p:cNvSpPr>
            <p:nvPr/>
          </p:nvSpPr>
          <p:spPr bwMode="auto">
            <a:xfrm flipH="1">
              <a:off x="4200" y="1009"/>
              <a:ext cx="266" cy="7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14" name="Line 117"/>
            <p:cNvSpPr>
              <a:spLocks noChangeShapeType="1"/>
            </p:cNvSpPr>
            <p:nvPr/>
          </p:nvSpPr>
          <p:spPr bwMode="auto">
            <a:xfrm>
              <a:off x="4200" y="1759"/>
              <a:ext cx="187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15" name="Text Box 118"/>
            <p:cNvSpPr txBox="1">
              <a:spLocks noChangeArrowheads="1"/>
            </p:cNvSpPr>
            <p:nvPr/>
          </p:nvSpPr>
          <p:spPr bwMode="auto">
            <a:xfrm>
              <a:off x="4219" y="1638"/>
              <a:ext cx="269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407" name="Group 119"/>
          <p:cNvGrpSpPr/>
          <p:nvPr/>
        </p:nvGrpSpPr>
        <p:grpSpPr bwMode="auto">
          <a:xfrm>
            <a:off x="7281987" y="3414571"/>
            <a:ext cx="444500" cy="541337"/>
            <a:chOff x="4558" y="2179"/>
            <a:chExt cx="280" cy="341"/>
          </a:xfrm>
        </p:grpSpPr>
        <p:sp>
          <p:nvSpPr>
            <p:cNvPr id="228411" name="Line 120"/>
            <p:cNvSpPr>
              <a:spLocks noChangeShapeType="1"/>
            </p:cNvSpPr>
            <p:nvPr/>
          </p:nvSpPr>
          <p:spPr bwMode="auto">
            <a:xfrm flipV="1">
              <a:off x="4616" y="2179"/>
              <a:ext cx="0" cy="3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82800" bIns="10800"/>
            <a:lstStyle/>
            <a:p>
              <a:endParaRPr lang="zh-CN" altLang="en-US" sz="3200"/>
            </a:p>
          </p:txBody>
        </p:sp>
        <p:sp>
          <p:nvSpPr>
            <p:cNvPr id="228412" name="Text Box 121"/>
            <p:cNvSpPr txBox="1">
              <a:spLocks noChangeArrowheads="1"/>
            </p:cNvSpPr>
            <p:nvPr/>
          </p:nvSpPr>
          <p:spPr bwMode="auto">
            <a:xfrm>
              <a:off x="4558" y="2196"/>
              <a:ext cx="28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108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8408" name="Text Box 122" descr="90%"/>
          <p:cNvSpPr txBox="1">
            <a:spLocks noChangeArrowheads="1"/>
          </p:cNvSpPr>
          <p:nvPr/>
        </p:nvSpPr>
        <p:spPr bwMode="auto">
          <a:xfrm>
            <a:off x="0" y="0"/>
            <a:ext cx="9144000" cy="4349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000" i="0">
                <a:solidFill>
                  <a:srgbClr val="8C4600"/>
                </a:solidFill>
                <a:latin typeface="Times New Roman" panose="02020603050405020304" pitchFamily="18" charset="0"/>
              </a:rPr>
              <a:t>    C</a:t>
            </a:r>
            <a:r>
              <a:rPr lang="en-US" altLang="zh-CN" sz="2000" i="0">
                <a:solidFill>
                  <a:srgbClr val="A25100"/>
                </a:solidFill>
                <a:latin typeface="Times New Roman" panose="02020603050405020304" pitchFamily="18" charset="0"/>
              </a:rPr>
              <a:t>h5  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</a:rPr>
              <a:t>语法分析         5.7  </a:t>
            </a:r>
            <a:r>
              <a:rPr lang="en-US" altLang="zh-CN" sz="2000" i="0">
                <a:solidFill>
                  <a:srgbClr val="A25100"/>
                </a:solidFill>
                <a:latin typeface="Times New Roman" panose="02020603050405020304" pitchFamily="18" charset="0"/>
              </a:rPr>
              <a:t>LALR(1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0">
                <a:solidFill>
                  <a:srgbClr val="A251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</a:rPr>
              <a:t>分析	     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5.7.1    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LALR(1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分析实现思想</a:t>
            </a:r>
            <a:endParaRPr lang="zh-CN" altLang="en-US" sz="2000" i="0" u="sng">
              <a:solidFill>
                <a:srgbClr val="A251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409" name="AutoShape 1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41108" y="6108464"/>
            <a:ext cx="608012" cy="244475"/>
          </a:xfrm>
          <a:prstGeom prst="actionButtonForwardNex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82800" bIns="1080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i="0">
                <a:solidFill>
                  <a:schemeClr val="folHlink"/>
                </a:solidFill>
                <a:latin typeface="Times New Roman" panose="02020603050405020304" pitchFamily="18" charset="0"/>
              </a:rPr>
              <a:t>分析表</a:t>
            </a:r>
            <a:endParaRPr lang="zh-CN" altLang="en-US" sz="1400" i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410" name="Text Box 121"/>
          <p:cNvSpPr txBox="1">
            <a:spLocks noChangeArrowheads="1"/>
          </p:cNvSpPr>
          <p:nvPr/>
        </p:nvSpPr>
        <p:spPr bwMode="auto">
          <a:xfrm>
            <a:off x="62934" y="6409929"/>
            <a:ext cx="9055100" cy="390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ja-JP" sz="2400" i="0" dirty="0">
                <a:solidFill>
                  <a:schemeClr val="tx1"/>
                </a:solidFill>
                <a:latin typeface="Times New Roman" panose="02020603050405020304" pitchFamily="18" charset="0"/>
              </a:rPr>
              <a:t>’→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ja-JP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ja-JP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lang="en-US" altLang="ja-JP" sz="2400" i="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①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R </a:t>
            </a:r>
            <a:r>
              <a:rPr lang="en-US" altLang="ja-JP" sz="2400" i="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②</a:t>
            </a:r>
            <a:r>
              <a:rPr lang="en-US" altLang="ja-JP" sz="2400" i="0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ja-JP" sz="2400" i="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③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ja-JP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400" i="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④</a:t>
            </a:r>
            <a:r>
              <a:rPr lang="en-US" altLang="ja-JP" sz="2400" i="0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ja-JP" alt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2400" i="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⑤</a:t>
            </a:r>
            <a:endParaRPr lang="en-US" altLang="ja-JP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 descr="90%"/>
          <p:cNvSpPr txBox="1">
            <a:spLocks noChangeArrowheads="1"/>
          </p:cNvSpPr>
          <p:nvPr/>
        </p:nvSpPr>
        <p:spPr bwMode="auto">
          <a:xfrm>
            <a:off x="0" y="0"/>
            <a:ext cx="9144000" cy="4349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000" i="0">
                <a:solidFill>
                  <a:srgbClr val="8C4600"/>
                </a:solidFill>
                <a:latin typeface="Times New Roman" panose="02020603050405020304" pitchFamily="18" charset="0"/>
              </a:rPr>
              <a:t>   C</a:t>
            </a:r>
            <a:r>
              <a:rPr lang="en-US" altLang="zh-CN" sz="2000" i="0">
                <a:solidFill>
                  <a:srgbClr val="A25100"/>
                </a:solidFill>
                <a:latin typeface="Times New Roman" panose="02020603050405020304" pitchFamily="18" charset="0"/>
              </a:rPr>
              <a:t>h5  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</a:rPr>
              <a:t>语法分析         5.6  </a:t>
            </a:r>
            <a:r>
              <a:rPr lang="en-US" altLang="zh-CN" sz="2000" i="0">
                <a:solidFill>
                  <a:srgbClr val="A25100"/>
                </a:solidFill>
                <a:latin typeface="Times New Roman" panose="02020603050405020304" pitchFamily="18" charset="0"/>
              </a:rPr>
              <a:t>LR(1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0">
                <a:solidFill>
                  <a:srgbClr val="A251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i="0">
                <a:solidFill>
                  <a:srgbClr val="A25100"/>
                </a:solidFill>
                <a:latin typeface="Times New Roman" panose="02020603050405020304" pitchFamily="18" charset="0"/>
              </a:rPr>
              <a:t>分析         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5.6.4   </a:t>
            </a:r>
            <a:r>
              <a:rPr lang="en-US" altLang="zh-CN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LR(1)</a:t>
            </a:r>
            <a:r>
              <a:rPr lang="zh-CN" altLang="en-US" sz="2000" i="0" u="sng">
                <a:solidFill>
                  <a:srgbClr val="A25100"/>
                </a:solidFill>
                <a:latin typeface="Times New Roman" panose="02020603050405020304" pitchFamily="18" charset="0"/>
              </a:rPr>
              <a:t>分析表的构造 </a:t>
            </a:r>
            <a:endParaRPr lang="zh-CN" altLang="en-US" sz="2000" i="0" u="sng">
              <a:solidFill>
                <a:srgbClr val="A251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379" name="Text Box 127"/>
          <p:cNvSpPr txBox="1">
            <a:spLocks noChangeArrowheads="1"/>
          </p:cNvSpPr>
          <p:nvPr/>
        </p:nvSpPr>
        <p:spPr bwMode="auto">
          <a:xfrm>
            <a:off x="147638" y="871538"/>
            <a:ext cx="838200" cy="235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LR</a:t>
            </a:r>
            <a:endParaRPr lang="en-US" altLang="zh-CN" sz="32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(1)</a:t>
            </a:r>
            <a:endParaRPr lang="en-US" altLang="zh-CN" sz="32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i="0" dirty="0">
                <a:solidFill>
                  <a:srgbClr val="C00000"/>
                </a:solidFill>
                <a:latin typeface="Times New Roman" panose="02020603050405020304" pitchFamily="18" charset="0"/>
              </a:rPr>
              <a:t>分析表</a:t>
            </a:r>
            <a:endParaRPr lang="zh-CN" altLang="en-US" sz="3200" i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380" name="AutoShape 1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3540125"/>
            <a:ext cx="617538" cy="230188"/>
          </a:xfrm>
          <a:prstGeom prst="actionButtonBackPrevious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82800" bIns="1080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1400" i="0">
                <a:solidFill>
                  <a:schemeClr val="folHlink"/>
                </a:solidFill>
                <a:latin typeface="Times New Roman" panose="02020603050405020304" pitchFamily="18" charset="0"/>
              </a:rPr>
              <a:t>DFA</a:t>
            </a:r>
            <a:endParaRPr lang="zh-CN" altLang="en-US" sz="1400" i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05954" name="Group 322"/>
          <p:cNvGraphicFramePr>
            <a:graphicFrameLocks noGrp="1"/>
          </p:cNvGraphicFramePr>
          <p:nvPr>
            <p:ph/>
          </p:nvPr>
        </p:nvGraphicFramePr>
        <p:xfrm>
          <a:off x="963103" y="402665"/>
          <a:ext cx="7497059" cy="6384932"/>
        </p:xfrm>
        <a:graphic>
          <a:graphicData uri="http://schemas.openxmlformats.org/drawingml/2006/table">
            <a:tbl>
              <a:tblPr/>
              <a:tblGrid>
                <a:gridCol w="985134"/>
                <a:gridCol w="930275"/>
                <a:gridCol w="930275"/>
                <a:gridCol w="930275"/>
                <a:gridCol w="930275"/>
                <a:gridCol w="930275"/>
                <a:gridCol w="930275"/>
                <a:gridCol w="930275"/>
              </a:tblGrid>
              <a:tr h="3984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state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03225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82778" marB="10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5948" name="Text Box 316"/>
          <p:cNvSpPr txBox="1">
            <a:spLocks noChangeArrowheads="1"/>
          </p:cNvSpPr>
          <p:nvPr/>
        </p:nvSpPr>
        <p:spPr bwMode="auto">
          <a:xfrm>
            <a:off x="7962900" y="1219200"/>
            <a:ext cx="3000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49" name="Text Box 317"/>
          <p:cNvSpPr txBox="1">
            <a:spLocks noChangeArrowheads="1"/>
          </p:cNvSpPr>
          <p:nvPr/>
        </p:nvSpPr>
        <p:spPr bwMode="auto">
          <a:xfrm>
            <a:off x="6057900" y="1157288"/>
            <a:ext cx="300038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50" name="Text Box 318"/>
          <p:cNvSpPr txBox="1">
            <a:spLocks noChangeArrowheads="1"/>
          </p:cNvSpPr>
          <p:nvPr/>
        </p:nvSpPr>
        <p:spPr bwMode="auto">
          <a:xfrm>
            <a:off x="6946900" y="1168400"/>
            <a:ext cx="3000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i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51" name="Text Box 319"/>
          <p:cNvSpPr txBox="1">
            <a:spLocks noChangeArrowheads="1"/>
          </p:cNvSpPr>
          <p:nvPr/>
        </p:nvSpPr>
        <p:spPr bwMode="auto">
          <a:xfrm>
            <a:off x="3225800" y="11430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4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52" name="Text Box 320"/>
          <p:cNvSpPr txBox="1">
            <a:spLocks noChangeArrowheads="1"/>
          </p:cNvSpPr>
          <p:nvPr/>
        </p:nvSpPr>
        <p:spPr bwMode="auto">
          <a:xfrm>
            <a:off x="3965575" y="11557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53" name="Text Box 321"/>
          <p:cNvSpPr txBox="1">
            <a:spLocks noChangeArrowheads="1"/>
          </p:cNvSpPr>
          <p:nvPr/>
        </p:nvSpPr>
        <p:spPr bwMode="auto">
          <a:xfrm>
            <a:off x="4787900" y="1541463"/>
            <a:ext cx="9302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acc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55" name="Text Box 323"/>
          <p:cNvSpPr txBox="1">
            <a:spLocks noChangeArrowheads="1"/>
          </p:cNvSpPr>
          <p:nvPr/>
        </p:nvSpPr>
        <p:spPr bwMode="auto">
          <a:xfrm>
            <a:off x="2232025" y="1951038"/>
            <a:ext cx="60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56" name="Text Box 324"/>
          <p:cNvSpPr txBox="1">
            <a:spLocks noChangeArrowheads="1"/>
          </p:cNvSpPr>
          <p:nvPr/>
        </p:nvSpPr>
        <p:spPr bwMode="auto">
          <a:xfrm>
            <a:off x="4914900" y="200025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r5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57" name="Text Box 325"/>
          <p:cNvSpPr txBox="1">
            <a:spLocks noChangeArrowheads="1"/>
          </p:cNvSpPr>
          <p:nvPr/>
        </p:nvSpPr>
        <p:spPr bwMode="auto">
          <a:xfrm>
            <a:off x="4914900" y="2360613"/>
            <a:ext cx="60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r2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58" name="Text Box 326"/>
          <p:cNvSpPr txBox="1">
            <a:spLocks noChangeArrowheads="1"/>
          </p:cNvSpPr>
          <p:nvPr/>
        </p:nvSpPr>
        <p:spPr bwMode="auto">
          <a:xfrm>
            <a:off x="5953125" y="28067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8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59" name="Text Box 327"/>
          <p:cNvSpPr txBox="1">
            <a:spLocks noChangeArrowheads="1"/>
          </p:cNvSpPr>
          <p:nvPr/>
        </p:nvSpPr>
        <p:spPr bwMode="auto">
          <a:xfrm>
            <a:off x="6851650" y="27686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0" name="Text Box 328"/>
          <p:cNvSpPr txBox="1">
            <a:spLocks noChangeArrowheads="1"/>
          </p:cNvSpPr>
          <p:nvPr/>
        </p:nvSpPr>
        <p:spPr bwMode="auto">
          <a:xfrm>
            <a:off x="3100388" y="27559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4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1" name="Text Box 329"/>
          <p:cNvSpPr txBox="1">
            <a:spLocks noChangeArrowheads="1"/>
          </p:cNvSpPr>
          <p:nvPr/>
        </p:nvSpPr>
        <p:spPr bwMode="auto">
          <a:xfrm>
            <a:off x="3940175" y="27686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2" name="Text Box 330"/>
          <p:cNvSpPr txBox="1">
            <a:spLocks noChangeArrowheads="1"/>
          </p:cNvSpPr>
          <p:nvPr/>
        </p:nvSpPr>
        <p:spPr bwMode="auto">
          <a:xfrm>
            <a:off x="2232025" y="3203575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r4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3" name="Text Box 331"/>
          <p:cNvSpPr txBox="1">
            <a:spLocks noChangeArrowheads="1"/>
          </p:cNvSpPr>
          <p:nvPr/>
        </p:nvSpPr>
        <p:spPr bwMode="auto">
          <a:xfrm>
            <a:off x="4914900" y="3201988"/>
            <a:ext cx="60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r4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4" name="Text Box 332"/>
          <p:cNvSpPr txBox="1">
            <a:spLocks noChangeArrowheads="1"/>
          </p:cNvSpPr>
          <p:nvPr/>
        </p:nvSpPr>
        <p:spPr bwMode="auto">
          <a:xfrm>
            <a:off x="5865813" y="36322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10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5" name="Text Box 333"/>
          <p:cNvSpPr txBox="1">
            <a:spLocks noChangeArrowheads="1"/>
          </p:cNvSpPr>
          <p:nvPr/>
        </p:nvSpPr>
        <p:spPr bwMode="auto">
          <a:xfrm>
            <a:off x="6838950" y="36195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9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6" name="Text Box 334"/>
          <p:cNvSpPr txBox="1">
            <a:spLocks noChangeArrowheads="1"/>
          </p:cNvSpPr>
          <p:nvPr/>
        </p:nvSpPr>
        <p:spPr bwMode="auto">
          <a:xfrm>
            <a:off x="2914650" y="3543300"/>
            <a:ext cx="7794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11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7" name="Text Box 335"/>
          <p:cNvSpPr txBox="1">
            <a:spLocks noChangeArrowheads="1"/>
          </p:cNvSpPr>
          <p:nvPr/>
        </p:nvSpPr>
        <p:spPr bwMode="auto">
          <a:xfrm>
            <a:off x="3927475" y="3556000"/>
            <a:ext cx="8477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12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8" name="Text Box 336"/>
          <p:cNvSpPr txBox="1">
            <a:spLocks noChangeArrowheads="1"/>
          </p:cNvSpPr>
          <p:nvPr/>
        </p:nvSpPr>
        <p:spPr bwMode="auto">
          <a:xfrm>
            <a:off x="2232025" y="4016375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r3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69" name="Text Box 337"/>
          <p:cNvSpPr txBox="1">
            <a:spLocks noChangeArrowheads="1"/>
          </p:cNvSpPr>
          <p:nvPr/>
        </p:nvSpPr>
        <p:spPr bwMode="auto">
          <a:xfrm>
            <a:off x="4914900" y="4014788"/>
            <a:ext cx="60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r3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0" name="Text Box 338"/>
          <p:cNvSpPr txBox="1">
            <a:spLocks noChangeArrowheads="1"/>
          </p:cNvSpPr>
          <p:nvPr/>
        </p:nvSpPr>
        <p:spPr bwMode="auto">
          <a:xfrm>
            <a:off x="2232025" y="4397375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r5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1" name="Text Box 339"/>
          <p:cNvSpPr txBox="1">
            <a:spLocks noChangeArrowheads="1"/>
          </p:cNvSpPr>
          <p:nvPr/>
        </p:nvSpPr>
        <p:spPr bwMode="auto">
          <a:xfrm>
            <a:off x="4914900" y="4395788"/>
            <a:ext cx="60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r5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2" name="Text Box 340"/>
          <p:cNvSpPr txBox="1">
            <a:spLocks noChangeArrowheads="1"/>
          </p:cNvSpPr>
          <p:nvPr/>
        </p:nvSpPr>
        <p:spPr bwMode="auto">
          <a:xfrm>
            <a:off x="4914900" y="4772025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r1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3" name="Text Box 341"/>
          <p:cNvSpPr txBox="1">
            <a:spLocks noChangeArrowheads="1"/>
          </p:cNvSpPr>
          <p:nvPr/>
        </p:nvSpPr>
        <p:spPr bwMode="auto">
          <a:xfrm>
            <a:off x="4914900" y="5157788"/>
            <a:ext cx="60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r5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4" name="Text Box 342"/>
          <p:cNvSpPr txBox="1">
            <a:spLocks noChangeArrowheads="1"/>
          </p:cNvSpPr>
          <p:nvPr/>
        </p:nvSpPr>
        <p:spPr bwMode="auto">
          <a:xfrm>
            <a:off x="5878513" y="55753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10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5" name="Text Box 343"/>
          <p:cNvSpPr txBox="1">
            <a:spLocks noChangeArrowheads="1"/>
          </p:cNvSpPr>
          <p:nvPr/>
        </p:nvSpPr>
        <p:spPr bwMode="auto">
          <a:xfrm>
            <a:off x="6851650" y="55626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13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6" name="Text Box 344"/>
          <p:cNvSpPr txBox="1">
            <a:spLocks noChangeArrowheads="1"/>
          </p:cNvSpPr>
          <p:nvPr/>
        </p:nvSpPr>
        <p:spPr bwMode="auto">
          <a:xfrm>
            <a:off x="2927350" y="5486400"/>
            <a:ext cx="7794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11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7" name="Text Box 345"/>
          <p:cNvSpPr txBox="1">
            <a:spLocks noChangeArrowheads="1"/>
          </p:cNvSpPr>
          <p:nvPr/>
        </p:nvSpPr>
        <p:spPr bwMode="auto">
          <a:xfrm>
            <a:off x="3940175" y="5499100"/>
            <a:ext cx="8477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i="0" baseline="-2500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12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8" name="Text Box 346"/>
          <p:cNvSpPr txBox="1">
            <a:spLocks noChangeArrowheads="1"/>
          </p:cNvSpPr>
          <p:nvPr/>
        </p:nvSpPr>
        <p:spPr bwMode="auto">
          <a:xfrm>
            <a:off x="4984750" y="5943600"/>
            <a:ext cx="606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r4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05979" name="Text Box 347"/>
          <p:cNvSpPr txBox="1">
            <a:spLocks noChangeArrowheads="1"/>
          </p:cNvSpPr>
          <p:nvPr/>
        </p:nvSpPr>
        <p:spPr bwMode="auto">
          <a:xfrm>
            <a:off x="4984750" y="6335713"/>
            <a:ext cx="60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i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r3</a:t>
            </a:r>
            <a:endParaRPr lang="en-US" altLang="zh-CN" sz="3200" i="0" baseline="-2500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0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0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0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0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0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0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0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0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0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0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0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0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0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0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0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0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0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0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0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0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0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0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0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0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0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948" grpId="0"/>
      <p:bldP spid="1605949" grpId="0"/>
      <p:bldP spid="1605950" grpId="0"/>
      <p:bldP spid="1605951" grpId="0"/>
      <p:bldP spid="1605952" grpId="0"/>
      <p:bldP spid="1605953" grpId="0"/>
      <p:bldP spid="1605955" grpId="0"/>
      <p:bldP spid="1605956" grpId="0"/>
      <p:bldP spid="1605957" grpId="0"/>
      <p:bldP spid="1605958" grpId="0"/>
      <p:bldP spid="1605959" grpId="0"/>
      <p:bldP spid="1605960" grpId="0"/>
      <p:bldP spid="1605961" grpId="0"/>
      <p:bldP spid="1605962" grpId="0"/>
      <p:bldP spid="1605963" grpId="0"/>
      <p:bldP spid="1605964" grpId="0"/>
      <p:bldP spid="1605965" grpId="0"/>
      <p:bldP spid="1605966" grpId="0"/>
      <p:bldP spid="1605967" grpId="0"/>
      <p:bldP spid="1605968" grpId="0"/>
      <p:bldP spid="1605969" grpId="0"/>
      <p:bldP spid="1605970" grpId="0"/>
      <p:bldP spid="1605971" grpId="0"/>
      <p:bldP spid="1605972" grpId="0"/>
      <p:bldP spid="1605973" grpId="0"/>
      <p:bldP spid="1605974" grpId="0"/>
      <p:bldP spid="1605975" grpId="0"/>
      <p:bldP spid="1605976" grpId="0"/>
      <p:bldP spid="1605977" grpId="0"/>
      <p:bldP spid="1605978" grpId="0"/>
      <p:bldP spid="16059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3154" name="标题 43315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551940"/>
          </a:xfrm>
        </p:spPr>
        <p:txBody>
          <a:bodyPr anchor="ctr" anchorCtr="0"/>
          <a:p>
            <a:r>
              <a:rPr lang="zh-CN" altLang="en-US" sz="2400" dirty="0"/>
              <a:t>把下面的语句翻译成四元式序列：</a:t>
            </a:r>
            <a:br>
              <a:rPr lang="zh-CN" altLang="en-US" sz="2400" dirty="0"/>
            </a:br>
            <a:r>
              <a:rPr lang="zh-CN" altLang="en-US" sz="2400" dirty="0"/>
              <a:t>	</a:t>
            </a:r>
            <a:r>
              <a:rPr lang="en-US" altLang="zh-CN" sz="2400"/>
              <a:t>while A &lt; C and B &lt; D do</a:t>
            </a:r>
            <a:br>
              <a:rPr lang="en-US" altLang="zh-CN" sz="2400"/>
            </a:br>
            <a:r>
              <a:rPr lang="en-US" altLang="zh-CN" sz="2400"/>
              <a:t>		if A=1 then C:=C+1 </a:t>
            </a:r>
            <a:br>
              <a:rPr lang="en-US" altLang="zh-CN" sz="2400"/>
            </a:br>
            <a:r>
              <a:rPr lang="en-US" altLang="zh-CN" sz="2400"/>
              <a:t>                          else  while A </a:t>
            </a:r>
            <a:r>
              <a:rPr lang="en-US" altLang="zh-CN" sz="2400">
                <a:sym typeface="Symbol" panose="05050102010706020507" pitchFamily="18" charset="2"/>
              </a:rPr>
              <a:t></a:t>
            </a:r>
            <a:r>
              <a:rPr lang="en-US" altLang="zh-CN" sz="2400"/>
              <a:t> D do A:=A+2;</a:t>
            </a:r>
            <a:endParaRPr lang="en-GB" altLang="zh-CN" sz="2400"/>
          </a:p>
        </p:txBody>
      </p:sp>
      <p:sp>
        <p:nvSpPr>
          <p:cNvPr id="433156" name="文本占位符 433155"/>
          <p:cNvSpPr>
            <a:spLocks noGrp="1"/>
          </p:cNvSpPr>
          <p:nvPr>
            <p:ph type="body" sz="half" idx="1"/>
          </p:nvPr>
        </p:nvSpPr>
        <p:spPr>
          <a:xfrm>
            <a:off x="457200" y="2085023"/>
            <a:ext cx="4038600" cy="2725737"/>
          </a:xfrm>
        </p:spPr>
        <p:txBody>
          <a:bodyPr/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100. (j&lt;, A, C, 102)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101. (j, -, -, </a:t>
            </a:r>
            <a:r>
              <a:rPr lang="en-US" altLang="zh-CN" sz="2400">
                <a:solidFill>
                  <a:srgbClr val="FF9900"/>
                </a:solidFill>
                <a:latin typeface="微软雅黑" panose="020B0503020204020204" charset="-122"/>
              </a:rPr>
              <a:t>0</a:t>
            </a:r>
            <a:r>
              <a:rPr lang="en-US" altLang="zh-CN" sz="2400">
                <a:latin typeface="微软雅黑" panose="020B0503020204020204" charset="-122"/>
              </a:rPr>
              <a:t>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102. (j&lt;, B, D, 104)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103. (j, -, -, </a:t>
            </a:r>
            <a:r>
              <a:rPr lang="en-US" altLang="zh-CN" sz="2400">
                <a:solidFill>
                  <a:srgbClr val="FF9900"/>
                </a:solidFill>
                <a:latin typeface="微软雅黑" panose="020B0503020204020204" charset="-122"/>
              </a:rPr>
              <a:t>101)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104. (j=, A, ‘1’, 106)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105. (j, -, -, 109)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FF"/>
                </a:solidFill>
                <a:latin typeface="微软雅黑" panose="020B0503020204020204" charset="-122"/>
              </a:rPr>
              <a:t>106.</a:t>
            </a:r>
            <a:r>
              <a:rPr lang="en-US" altLang="zh-CN" sz="2400">
                <a:latin typeface="微软雅黑" panose="020B0503020204020204" charset="-122"/>
              </a:rPr>
              <a:t> (+, C, ‘1’, T1)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107. (:=, T1, -, C)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GB" altLang="zh-CN" sz="2400">
              <a:latin typeface="微软雅黑" panose="020B0503020204020204" charset="-122"/>
            </a:endParaRPr>
          </a:p>
        </p:txBody>
      </p:sp>
      <p:sp>
        <p:nvSpPr>
          <p:cNvPr id="433157" name="文本占位符 433156"/>
          <p:cNvSpPr>
            <a:spLocks noGrp="1"/>
          </p:cNvSpPr>
          <p:nvPr>
            <p:ph type="body" sz="half" idx="2"/>
          </p:nvPr>
        </p:nvSpPr>
        <p:spPr>
          <a:xfrm>
            <a:off x="4577080" y="2085023"/>
            <a:ext cx="4038600" cy="2725737"/>
          </a:xfrm>
        </p:spPr>
        <p:txBody>
          <a:bodyPr/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charset="-122"/>
              </a:rPr>
              <a:t>108. (</a:t>
            </a:r>
            <a:r>
              <a:rPr lang="en-US" altLang="zh-CN" sz="2400">
                <a:latin typeface="微软雅黑" panose="020B0503020204020204" charset="-122"/>
              </a:rPr>
              <a:t>j, -, -, </a:t>
            </a:r>
            <a:r>
              <a:rPr lang="en-US" altLang="zh-CN" sz="2400">
                <a:solidFill>
                  <a:srgbClr val="FF0066"/>
                </a:solidFill>
                <a:latin typeface="微软雅黑" panose="020B0503020204020204" charset="-122"/>
              </a:rPr>
              <a:t>100</a:t>
            </a:r>
            <a:r>
              <a:rPr lang="en-US" altLang="zh-CN" sz="2400">
                <a:latin typeface="微软雅黑" panose="020B0503020204020204" charset="-122"/>
              </a:rPr>
              <a:t>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CC00"/>
                </a:solidFill>
                <a:latin typeface="微软雅黑" panose="020B0503020204020204" charset="-122"/>
              </a:rPr>
              <a:t>109</a:t>
            </a:r>
            <a:r>
              <a:rPr lang="en-US" altLang="zh-CN" sz="2400">
                <a:solidFill>
                  <a:schemeClr val="folHlink"/>
                </a:solidFill>
                <a:latin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</a:rPr>
              <a:t> (j≤, A, D, 111)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110. (j, -, -, </a:t>
            </a:r>
            <a:r>
              <a:rPr lang="en-US" altLang="zh-CN" sz="2400">
                <a:solidFill>
                  <a:srgbClr val="FF0066"/>
                </a:solidFill>
                <a:latin typeface="微软雅黑" panose="020B0503020204020204" charset="-122"/>
              </a:rPr>
              <a:t>100</a:t>
            </a:r>
            <a:r>
              <a:rPr lang="en-US" altLang="zh-CN" sz="2400">
                <a:latin typeface="微软雅黑" panose="020B0503020204020204" charset="-122"/>
              </a:rPr>
              <a:t>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111. (+, A, ‘2’, T2)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112. (:=, T2, -, A)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113. (j, -, -, </a:t>
            </a:r>
            <a:r>
              <a:rPr lang="en-US" altLang="zh-CN" sz="2400">
                <a:solidFill>
                  <a:srgbClr val="00CC00"/>
                </a:solidFill>
                <a:latin typeface="微软雅黑" panose="020B0503020204020204" charset="-122"/>
              </a:rPr>
              <a:t>109</a:t>
            </a:r>
            <a:r>
              <a:rPr lang="en-US" altLang="zh-CN" sz="2400">
                <a:latin typeface="微软雅黑" panose="020B0503020204020204" charset="-122"/>
              </a:rPr>
              <a:t>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charset="-122"/>
              </a:rPr>
              <a:t>114. (j, -, - 100)</a:t>
            </a:r>
            <a:endParaRPr lang="en-US" altLang="zh-CN" sz="2400">
              <a:latin typeface="微软雅黑" panose="020B0503020204020204" charset="-122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GB" altLang="zh-CN" sz="2400"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826" name="标题 4618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en-GB" altLang="x-none"/>
          </a:p>
        </p:txBody>
      </p:sp>
      <p:sp>
        <p:nvSpPr>
          <p:cNvPr id="461827" name="文本占位符 461826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p>
            <a:pPr>
              <a:buNone/>
            </a:pPr>
            <a:r>
              <a:rPr lang="en-US" altLang="zh-CN">
                <a:solidFill>
                  <a:srgbClr val="CC0000"/>
                </a:solidFill>
              </a:rPr>
              <a:t>		read C</a:t>
            </a:r>
            <a:br>
              <a:rPr lang="en-US" altLang="zh-CN">
                <a:solidFill>
                  <a:srgbClr val="CC0000"/>
                </a:solidFill>
              </a:rPr>
            </a:br>
            <a:r>
              <a:rPr lang="en-US" altLang="zh-CN"/>
              <a:t>	A: =0</a:t>
            </a:r>
            <a:br>
              <a:rPr lang="en-US" altLang="zh-CN"/>
            </a:br>
            <a:r>
              <a:rPr lang="en-US" altLang="zh-CN"/>
              <a:t>	B:=1</a:t>
            </a:r>
            <a:br>
              <a:rPr lang="en-US" altLang="zh-CN"/>
            </a:br>
            <a:r>
              <a:rPr lang="en-US" altLang="zh-CN">
                <a:solidFill>
                  <a:srgbClr val="CC0000"/>
                </a:solidFill>
              </a:rPr>
              <a:t>L1:	A:=A+B</a:t>
            </a:r>
            <a:br>
              <a:rPr lang="en-US" altLang="zh-CN"/>
            </a:br>
            <a:r>
              <a:rPr lang="en-US" altLang="zh-CN"/>
              <a:t>	if B</a:t>
            </a:r>
            <a:r>
              <a:rPr lang="en-US" altLang="zh-CN">
                <a:sym typeface="Symbol" panose="05050102010706020507" pitchFamily="18" charset="2"/>
              </a:rPr>
              <a:t></a:t>
            </a:r>
            <a:r>
              <a:rPr lang="en-US" altLang="zh-CN"/>
              <a:t>C goto L2</a:t>
            </a:r>
            <a:br>
              <a:rPr lang="en-US" altLang="zh-CN"/>
            </a:br>
            <a:r>
              <a:rPr lang="en-US" altLang="zh-CN">
                <a:solidFill>
                  <a:srgbClr val="CC0000"/>
                </a:solidFill>
              </a:rPr>
              <a:t>	B:=B+1</a:t>
            </a:r>
            <a:br>
              <a:rPr lang="en-US" altLang="zh-CN">
                <a:solidFill>
                  <a:srgbClr val="CC0000"/>
                </a:solidFill>
              </a:rPr>
            </a:br>
            <a:r>
              <a:rPr lang="en-US" altLang="zh-CN"/>
              <a:t>	goto L1</a:t>
            </a:r>
            <a:br>
              <a:rPr lang="en-US" altLang="zh-CN"/>
            </a:br>
            <a:r>
              <a:rPr lang="en-US" altLang="zh-CN">
                <a:solidFill>
                  <a:srgbClr val="CC0000"/>
                </a:solidFill>
              </a:rPr>
              <a:t>L2:	write A</a:t>
            </a:r>
            <a:br>
              <a:rPr lang="en-US" altLang="zh-CN">
                <a:solidFill>
                  <a:srgbClr val="CC0000"/>
                </a:solidFill>
              </a:rPr>
            </a:br>
            <a:r>
              <a:rPr lang="en-US" altLang="zh-CN"/>
              <a:t>	halt</a:t>
            </a:r>
            <a:endParaRPr lang="en-GB" altLang="zh-CN"/>
          </a:p>
        </p:txBody>
      </p:sp>
      <p:sp>
        <p:nvSpPr>
          <p:cNvPr id="461828" name="文本框 461827"/>
          <p:cNvSpPr txBox="1"/>
          <p:nvPr/>
        </p:nvSpPr>
        <p:spPr>
          <a:xfrm>
            <a:off x="3492500" y="0"/>
            <a:ext cx="5651500" cy="2301875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>
            <a:spAutoFit/>
          </a:bodyPr>
          <a:p>
            <a:pPr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求出四元式程序中各个基本块的入口语句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程序第一个语句，或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能由条件转移语句或无条件转移语句转移到的语句，或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3) 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紧跟在条件转移语句后面的语句</a:t>
            </a:r>
            <a:endParaRPr lang="zh-CN" altLang="en-US" sz="24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3874" name="矩形 463873"/>
          <p:cNvSpPr/>
          <p:nvPr/>
        </p:nvSpPr>
        <p:spPr>
          <a:xfrm>
            <a:off x="684213" y="5502275"/>
            <a:ext cx="3600450" cy="944563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 sz="2400"/>
          </a:p>
        </p:txBody>
      </p:sp>
      <p:sp>
        <p:nvSpPr>
          <p:cNvPr id="463875" name="矩形 463874"/>
          <p:cNvSpPr/>
          <p:nvPr/>
        </p:nvSpPr>
        <p:spPr>
          <a:xfrm>
            <a:off x="684213" y="4508500"/>
            <a:ext cx="3600450" cy="944563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 sz="2400"/>
          </a:p>
        </p:txBody>
      </p:sp>
      <p:sp>
        <p:nvSpPr>
          <p:cNvPr id="463876" name="矩形 463875"/>
          <p:cNvSpPr/>
          <p:nvPr/>
        </p:nvSpPr>
        <p:spPr>
          <a:xfrm>
            <a:off x="684213" y="3521075"/>
            <a:ext cx="3600450" cy="944563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 sz="2400"/>
          </a:p>
        </p:txBody>
      </p:sp>
      <p:sp>
        <p:nvSpPr>
          <p:cNvPr id="463877" name="矩形 463876"/>
          <p:cNvSpPr/>
          <p:nvPr/>
        </p:nvSpPr>
        <p:spPr>
          <a:xfrm>
            <a:off x="684213" y="2024063"/>
            <a:ext cx="3600450" cy="1404937"/>
          </a:xfrm>
          <a:prstGeom prst="rect">
            <a:avLst/>
          </a:prstGeom>
          <a:solidFill>
            <a:srgbClr val="CCFF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 sz="2400"/>
          </a:p>
        </p:txBody>
      </p:sp>
      <p:sp>
        <p:nvSpPr>
          <p:cNvPr id="463878" name="标题 4638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en-GB" altLang="x-none"/>
          </a:p>
        </p:txBody>
      </p:sp>
      <p:sp>
        <p:nvSpPr>
          <p:cNvPr id="463879" name="文本占位符 46387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p>
            <a:pPr>
              <a:buNone/>
            </a:pPr>
            <a:r>
              <a:rPr lang="en-US" altLang="zh-CN">
                <a:solidFill>
                  <a:srgbClr val="CC0000"/>
                </a:solidFill>
              </a:rPr>
              <a:t>		read C</a:t>
            </a:r>
            <a:br>
              <a:rPr lang="en-US" altLang="zh-CN">
                <a:solidFill>
                  <a:srgbClr val="CC0000"/>
                </a:solidFill>
              </a:rPr>
            </a:br>
            <a:r>
              <a:rPr lang="en-US" altLang="zh-CN"/>
              <a:t>	A: =0</a:t>
            </a:r>
            <a:br>
              <a:rPr lang="en-US" altLang="zh-CN"/>
            </a:br>
            <a:r>
              <a:rPr lang="en-US" altLang="zh-CN"/>
              <a:t>	B:=1</a:t>
            </a:r>
            <a:br>
              <a:rPr lang="en-US" altLang="zh-CN"/>
            </a:br>
            <a:r>
              <a:rPr lang="en-US" altLang="zh-CN">
                <a:solidFill>
                  <a:srgbClr val="CC0000"/>
                </a:solidFill>
              </a:rPr>
              <a:t>L1:	A:=A+B</a:t>
            </a:r>
            <a:br>
              <a:rPr lang="en-US" altLang="zh-CN"/>
            </a:br>
            <a:r>
              <a:rPr lang="en-US" altLang="zh-CN"/>
              <a:t>	if B</a:t>
            </a:r>
            <a:r>
              <a:rPr lang="en-US" altLang="zh-CN">
                <a:sym typeface="Symbol" panose="05050102010706020507" pitchFamily="18" charset="2"/>
              </a:rPr>
              <a:t></a:t>
            </a:r>
            <a:r>
              <a:rPr lang="en-US" altLang="zh-CN"/>
              <a:t>C goto L2</a:t>
            </a:r>
            <a:br>
              <a:rPr lang="en-US" altLang="zh-CN"/>
            </a:br>
            <a:r>
              <a:rPr lang="en-US" altLang="zh-CN">
                <a:solidFill>
                  <a:srgbClr val="CC0000"/>
                </a:solidFill>
              </a:rPr>
              <a:t>	B:=B+1</a:t>
            </a:r>
            <a:br>
              <a:rPr lang="en-US" altLang="zh-CN">
                <a:solidFill>
                  <a:srgbClr val="CC0000"/>
                </a:solidFill>
              </a:rPr>
            </a:br>
            <a:r>
              <a:rPr lang="en-US" altLang="zh-CN"/>
              <a:t>	goto L1</a:t>
            </a:r>
            <a:br>
              <a:rPr lang="en-US" altLang="zh-CN"/>
            </a:br>
            <a:r>
              <a:rPr lang="en-US" altLang="zh-CN">
                <a:solidFill>
                  <a:srgbClr val="CC0000"/>
                </a:solidFill>
              </a:rPr>
              <a:t>L2:	write A</a:t>
            </a:r>
            <a:br>
              <a:rPr lang="en-US" altLang="zh-CN">
                <a:solidFill>
                  <a:srgbClr val="CC0000"/>
                </a:solidFill>
              </a:rPr>
            </a:br>
            <a:r>
              <a:rPr lang="en-US" altLang="zh-CN"/>
              <a:t>	halt</a:t>
            </a:r>
            <a:endParaRPr lang="en-GB" altLang="zh-CN"/>
          </a:p>
        </p:txBody>
      </p:sp>
      <p:sp>
        <p:nvSpPr>
          <p:cNvPr id="463880" name="文本框 463879"/>
          <p:cNvSpPr txBox="1"/>
          <p:nvPr/>
        </p:nvSpPr>
        <p:spPr>
          <a:xfrm>
            <a:off x="4572000" y="2492375"/>
            <a:ext cx="5572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B1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3881" name="文本框 463880"/>
          <p:cNvSpPr txBox="1"/>
          <p:nvPr/>
        </p:nvSpPr>
        <p:spPr>
          <a:xfrm>
            <a:off x="4575175" y="3716338"/>
            <a:ext cx="5572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B2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3882" name="文本框 463881"/>
          <p:cNvSpPr txBox="1"/>
          <p:nvPr/>
        </p:nvSpPr>
        <p:spPr>
          <a:xfrm>
            <a:off x="4572000" y="4772025"/>
            <a:ext cx="5572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B3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3883" name="文本框 463882"/>
          <p:cNvSpPr txBox="1"/>
          <p:nvPr/>
        </p:nvSpPr>
        <p:spPr>
          <a:xfrm>
            <a:off x="4575175" y="5734050"/>
            <a:ext cx="5572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B4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3894" name="文本框 463893"/>
          <p:cNvSpPr txBox="1"/>
          <p:nvPr/>
        </p:nvSpPr>
        <p:spPr>
          <a:xfrm>
            <a:off x="5364163" y="0"/>
            <a:ext cx="3779837" cy="3032125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>
            <a:spAutoFit/>
          </a:bodyPr>
          <a:p>
            <a:pPr algn="l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对以上求出的每个入口语句，确定其所属的基本块。它是由该入口语句到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下一入口语句</a:t>
            </a:r>
            <a:r>
              <a:rPr lang="en-US" altLang="zh-CN" sz="240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不包括该入口语句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、或到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一转移语句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包括该转移语句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、或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一停语句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包括该停语句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之间的语句序列组成的。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63895" name="组合 463894"/>
          <p:cNvGrpSpPr/>
          <p:nvPr/>
        </p:nvGrpSpPr>
        <p:grpSpPr>
          <a:xfrm>
            <a:off x="5940425" y="3141663"/>
            <a:ext cx="2593975" cy="3382962"/>
            <a:chOff x="3742" y="1207"/>
            <a:chExt cx="1634" cy="2131"/>
          </a:xfrm>
        </p:grpSpPr>
        <p:sp>
          <p:nvSpPr>
            <p:cNvPr id="463896" name="椭圆 463895"/>
            <p:cNvSpPr/>
            <p:nvPr/>
          </p:nvSpPr>
          <p:spPr>
            <a:xfrm>
              <a:off x="4468" y="1524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 anchorCtr="0"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B1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3897" name="椭圆 463896"/>
            <p:cNvSpPr/>
            <p:nvPr/>
          </p:nvSpPr>
          <p:spPr>
            <a:xfrm>
              <a:off x="4468" y="2204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 anchorCtr="0"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B2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3898" name="椭圆 463897"/>
            <p:cNvSpPr/>
            <p:nvPr/>
          </p:nvSpPr>
          <p:spPr>
            <a:xfrm>
              <a:off x="3969" y="2884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 anchorCtr="0"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B3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3899" name="椭圆 463898"/>
            <p:cNvSpPr/>
            <p:nvPr/>
          </p:nvSpPr>
          <p:spPr>
            <a:xfrm>
              <a:off x="5013" y="2884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 anchorCtr="0"/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B4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3900" name="直接连接符 463899"/>
            <p:cNvSpPr/>
            <p:nvPr/>
          </p:nvSpPr>
          <p:spPr>
            <a:xfrm>
              <a:off x="4650" y="1887"/>
              <a:ext cx="0" cy="3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63901" name="直接连接符 463900"/>
            <p:cNvSpPr/>
            <p:nvPr/>
          </p:nvSpPr>
          <p:spPr>
            <a:xfrm flipH="1">
              <a:off x="4196" y="2567"/>
              <a:ext cx="454" cy="3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63902" name="直接连接符 463901"/>
            <p:cNvSpPr/>
            <p:nvPr/>
          </p:nvSpPr>
          <p:spPr>
            <a:xfrm>
              <a:off x="4650" y="2567"/>
              <a:ext cx="499" cy="3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63903" name="任意多边形 463902"/>
            <p:cNvSpPr/>
            <p:nvPr/>
          </p:nvSpPr>
          <p:spPr>
            <a:xfrm>
              <a:off x="3742" y="2385"/>
              <a:ext cx="726" cy="953"/>
            </a:xfrm>
            <a:custGeom>
              <a:avLst/>
              <a:gdLst/>
              <a:ahLst/>
              <a:cxnLst/>
              <a:pathLst>
                <a:path w="726" h="953">
                  <a:moveTo>
                    <a:pt x="408" y="862"/>
                  </a:moveTo>
                  <a:lnTo>
                    <a:pt x="408" y="953"/>
                  </a:lnTo>
                  <a:lnTo>
                    <a:pt x="0" y="953"/>
                  </a:ln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463904" name="直接连接符 463903"/>
            <p:cNvSpPr/>
            <p:nvPr/>
          </p:nvSpPr>
          <p:spPr>
            <a:xfrm>
              <a:off x="4649" y="1207"/>
              <a:ext cx="0" cy="3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0" grpId="0"/>
      <p:bldP spid="463881" grpId="0"/>
      <p:bldP spid="463882" grpId="0"/>
      <p:bldP spid="4638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5144" name="文本占位符 475143"/>
          <p:cNvSpPr>
            <a:spLocks noGrp="1"/>
          </p:cNvSpPr>
          <p:nvPr>
            <p:ph type="body" idx="4294967295"/>
          </p:nvPr>
        </p:nvSpPr>
        <p:spPr>
          <a:xfrm>
            <a:off x="395288" y="1095693"/>
            <a:ext cx="2736850" cy="3529012"/>
          </a:xfrm>
        </p:spPr>
        <p:txBody>
          <a:bodyPr/>
          <a:p>
            <a:pPr>
              <a:buNone/>
            </a:pPr>
            <a:r>
              <a:rPr lang="en-US" altLang="zh-CN" sz="2400"/>
              <a:t>B1:	A:=B*C	D:=B/C	E:=A+D	F:=2*E	G:=B*C	H:=G*G	F:=H*G	L:=F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		M:=L</a:t>
            </a:r>
            <a:br>
              <a:rPr lang="en-US" altLang="zh-CN" sz="2400"/>
            </a:br>
            <a:endParaRPr lang="en-GB" altLang="zh-CN" sz="2400"/>
          </a:p>
        </p:txBody>
      </p:sp>
      <p:grpSp>
        <p:nvGrpSpPr>
          <p:cNvPr id="475209" name="组合 475208"/>
          <p:cNvGrpSpPr/>
          <p:nvPr/>
        </p:nvGrpSpPr>
        <p:grpSpPr>
          <a:xfrm>
            <a:off x="4284663" y="1095693"/>
            <a:ext cx="4703762" cy="4883150"/>
            <a:chOff x="2699" y="1071"/>
            <a:chExt cx="2963" cy="3076"/>
          </a:xfrm>
        </p:grpSpPr>
        <p:sp>
          <p:nvSpPr>
            <p:cNvPr id="475169" name="椭圆 475168"/>
            <p:cNvSpPr/>
            <p:nvPr/>
          </p:nvSpPr>
          <p:spPr>
            <a:xfrm>
              <a:off x="3606" y="3530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n1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70" name="椭圆 475169"/>
            <p:cNvSpPr/>
            <p:nvPr/>
          </p:nvSpPr>
          <p:spPr>
            <a:xfrm>
              <a:off x="5133" y="3530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n2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71" name="椭圆 475170"/>
            <p:cNvSpPr/>
            <p:nvPr/>
          </p:nvSpPr>
          <p:spPr>
            <a:xfrm>
              <a:off x="3984" y="2668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n3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72" name="直接连接符 475171"/>
            <p:cNvSpPr/>
            <p:nvPr/>
          </p:nvSpPr>
          <p:spPr>
            <a:xfrm flipH="1">
              <a:off x="3757" y="3022"/>
              <a:ext cx="348" cy="5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3" name="直接连接符 475172"/>
            <p:cNvSpPr/>
            <p:nvPr/>
          </p:nvSpPr>
          <p:spPr>
            <a:xfrm>
              <a:off x="4241" y="3022"/>
              <a:ext cx="952" cy="54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4" name="椭圆 475173"/>
            <p:cNvSpPr/>
            <p:nvPr/>
          </p:nvSpPr>
          <p:spPr>
            <a:xfrm>
              <a:off x="5042" y="2650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n4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75" name="直接连接符 475174"/>
            <p:cNvSpPr/>
            <p:nvPr/>
          </p:nvSpPr>
          <p:spPr>
            <a:xfrm flipV="1">
              <a:off x="3757" y="3022"/>
              <a:ext cx="1482" cy="5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6" name="直接连接符 475175"/>
            <p:cNvSpPr/>
            <p:nvPr/>
          </p:nvSpPr>
          <p:spPr>
            <a:xfrm flipH="1" flipV="1">
              <a:off x="5236" y="3022"/>
              <a:ext cx="93" cy="499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7" name="椭圆 475176"/>
            <p:cNvSpPr/>
            <p:nvPr/>
          </p:nvSpPr>
          <p:spPr>
            <a:xfrm>
              <a:off x="4513" y="2151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n5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78" name="直接连接符 475177"/>
            <p:cNvSpPr/>
            <p:nvPr/>
          </p:nvSpPr>
          <p:spPr>
            <a:xfrm flipH="1">
              <a:off x="4211" y="2496"/>
              <a:ext cx="378" cy="17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9" name="直接连接符 475178"/>
            <p:cNvSpPr/>
            <p:nvPr/>
          </p:nvSpPr>
          <p:spPr>
            <a:xfrm>
              <a:off x="4815" y="2496"/>
              <a:ext cx="303" cy="17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80" name="椭圆 475179"/>
            <p:cNvSpPr/>
            <p:nvPr/>
          </p:nvSpPr>
          <p:spPr>
            <a:xfrm>
              <a:off x="2935" y="3539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n6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81" name="椭圆 475180"/>
            <p:cNvSpPr/>
            <p:nvPr/>
          </p:nvSpPr>
          <p:spPr>
            <a:xfrm>
              <a:off x="3491" y="1618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n7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82" name="直接连接符 475181"/>
            <p:cNvSpPr/>
            <p:nvPr/>
          </p:nvSpPr>
          <p:spPr>
            <a:xfrm flipH="1">
              <a:off x="3153" y="1980"/>
              <a:ext cx="453" cy="156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83" name="直接连接符 475182"/>
            <p:cNvSpPr/>
            <p:nvPr/>
          </p:nvSpPr>
          <p:spPr>
            <a:xfrm>
              <a:off x="3757" y="1980"/>
              <a:ext cx="756" cy="34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84" name="椭圆 475183"/>
            <p:cNvSpPr/>
            <p:nvPr/>
          </p:nvSpPr>
          <p:spPr>
            <a:xfrm>
              <a:off x="2699" y="1962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n8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85" name="任意多边形 475184"/>
            <p:cNvSpPr/>
            <p:nvPr/>
          </p:nvSpPr>
          <p:spPr>
            <a:xfrm>
              <a:off x="3016" y="2296"/>
              <a:ext cx="1044" cy="377"/>
            </a:xfrm>
            <a:custGeom>
              <a:avLst/>
              <a:gdLst/>
              <a:ahLst/>
              <a:cxnLst/>
              <a:pathLst>
                <a:path w="1365" h="855">
                  <a:moveTo>
                    <a:pt x="0" y="0"/>
                  </a:moveTo>
                  <a:cubicBezTo>
                    <a:pt x="358" y="71"/>
                    <a:pt x="717" y="142"/>
                    <a:pt x="945" y="285"/>
                  </a:cubicBezTo>
                  <a:cubicBezTo>
                    <a:pt x="1173" y="428"/>
                    <a:pt x="1269" y="641"/>
                    <a:pt x="1365" y="85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475186" name="任意多边形 475185"/>
            <p:cNvSpPr/>
            <p:nvPr/>
          </p:nvSpPr>
          <p:spPr>
            <a:xfrm>
              <a:off x="2850" y="2324"/>
              <a:ext cx="1134" cy="521"/>
            </a:xfrm>
            <a:custGeom>
              <a:avLst/>
              <a:gdLst/>
              <a:ahLst/>
              <a:cxnLst/>
              <a:pathLst>
                <a:path w="1575" h="855">
                  <a:moveTo>
                    <a:pt x="0" y="0"/>
                  </a:moveTo>
                  <a:cubicBezTo>
                    <a:pt x="26" y="213"/>
                    <a:pt x="53" y="427"/>
                    <a:pt x="315" y="570"/>
                  </a:cubicBezTo>
                  <a:cubicBezTo>
                    <a:pt x="577" y="713"/>
                    <a:pt x="1076" y="784"/>
                    <a:pt x="1575" y="85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475187" name="椭圆 475186"/>
            <p:cNvSpPr/>
            <p:nvPr/>
          </p:nvSpPr>
          <p:spPr>
            <a:xfrm>
              <a:off x="3833" y="1071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n9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89" name="直接连接符 475188"/>
            <p:cNvSpPr/>
            <p:nvPr/>
          </p:nvSpPr>
          <p:spPr>
            <a:xfrm>
              <a:off x="4105" y="1434"/>
              <a:ext cx="106" cy="124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91" name="文本框 475190"/>
            <p:cNvSpPr txBox="1"/>
            <p:nvPr/>
          </p:nvSpPr>
          <p:spPr>
            <a:xfrm>
              <a:off x="2971" y="3851"/>
              <a:ext cx="22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2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92" name="文本框 475191"/>
            <p:cNvSpPr txBox="1"/>
            <p:nvPr/>
          </p:nvSpPr>
          <p:spPr>
            <a:xfrm>
              <a:off x="3669" y="3856"/>
              <a:ext cx="24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B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93" name="文本框 475192"/>
            <p:cNvSpPr txBox="1"/>
            <p:nvPr/>
          </p:nvSpPr>
          <p:spPr>
            <a:xfrm>
              <a:off x="5236" y="3859"/>
              <a:ext cx="25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C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94" name="文本框 475193"/>
            <p:cNvSpPr txBox="1"/>
            <p:nvPr/>
          </p:nvSpPr>
          <p:spPr>
            <a:xfrm>
              <a:off x="4050" y="3097"/>
              <a:ext cx="191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*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95" name="文本框 475194"/>
            <p:cNvSpPr txBox="1"/>
            <p:nvPr/>
          </p:nvSpPr>
          <p:spPr>
            <a:xfrm>
              <a:off x="5070" y="3022"/>
              <a:ext cx="16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/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96" name="文本框 475195"/>
            <p:cNvSpPr txBox="1"/>
            <p:nvPr/>
          </p:nvSpPr>
          <p:spPr>
            <a:xfrm>
              <a:off x="4319" y="2672"/>
              <a:ext cx="44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A,G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97" name="文本框 475196"/>
            <p:cNvSpPr txBox="1"/>
            <p:nvPr/>
          </p:nvSpPr>
          <p:spPr>
            <a:xfrm>
              <a:off x="5407" y="2672"/>
              <a:ext cx="25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D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98" name="文本框 475197"/>
            <p:cNvSpPr txBox="1"/>
            <p:nvPr/>
          </p:nvSpPr>
          <p:spPr>
            <a:xfrm>
              <a:off x="4602" y="2432"/>
              <a:ext cx="22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+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199" name="文本框 475198"/>
            <p:cNvSpPr txBox="1"/>
            <p:nvPr/>
          </p:nvSpPr>
          <p:spPr>
            <a:xfrm>
              <a:off x="4909" y="2173"/>
              <a:ext cx="24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E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200" name="文本框 475199"/>
            <p:cNvSpPr txBox="1"/>
            <p:nvPr/>
          </p:nvSpPr>
          <p:spPr>
            <a:xfrm>
              <a:off x="3611" y="1982"/>
              <a:ext cx="191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*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201" name="文本框 475200"/>
            <p:cNvSpPr txBox="1"/>
            <p:nvPr/>
          </p:nvSpPr>
          <p:spPr>
            <a:xfrm>
              <a:off x="2925" y="2296"/>
              <a:ext cx="191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*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202" name="文本框 475201"/>
            <p:cNvSpPr txBox="1"/>
            <p:nvPr/>
          </p:nvSpPr>
          <p:spPr>
            <a:xfrm>
              <a:off x="3049" y="1979"/>
              <a:ext cx="25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H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203" name="文本框 475202"/>
            <p:cNvSpPr txBox="1"/>
            <p:nvPr/>
          </p:nvSpPr>
          <p:spPr>
            <a:xfrm>
              <a:off x="3878" y="1434"/>
              <a:ext cx="191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*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204" name="任意多边形 475203"/>
            <p:cNvSpPr/>
            <p:nvPr/>
          </p:nvSpPr>
          <p:spPr>
            <a:xfrm>
              <a:off x="2889" y="1371"/>
              <a:ext cx="998" cy="590"/>
            </a:xfrm>
            <a:custGeom>
              <a:avLst/>
              <a:gdLst/>
              <a:ahLst/>
              <a:cxnLst/>
              <a:pathLst>
                <a:path w="998" h="590">
                  <a:moveTo>
                    <a:pt x="0" y="590"/>
                  </a:moveTo>
                  <a:cubicBezTo>
                    <a:pt x="53" y="434"/>
                    <a:pt x="107" y="279"/>
                    <a:pt x="273" y="181"/>
                  </a:cubicBezTo>
                  <a:cubicBezTo>
                    <a:pt x="439" y="83"/>
                    <a:pt x="718" y="41"/>
                    <a:pt x="998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475206" name="文本框 475205"/>
            <p:cNvSpPr txBox="1"/>
            <p:nvPr/>
          </p:nvSpPr>
          <p:spPr>
            <a:xfrm>
              <a:off x="4183" y="1101"/>
              <a:ext cx="60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F,L,M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207" name="文本框 475206"/>
            <p:cNvSpPr txBox="1"/>
            <p:nvPr/>
          </p:nvSpPr>
          <p:spPr>
            <a:xfrm>
              <a:off x="3820" y="1661"/>
              <a:ext cx="23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F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5208" name="直接连接符 475207"/>
            <p:cNvSpPr/>
            <p:nvPr/>
          </p:nvSpPr>
          <p:spPr>
            <a:xfrm flipH="1">
              <a:off x="3833" y="1661"/>
              <a:ext cx="226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49" y="1348773"/>
            <a:ext cx="7387259" cy="4738518"/>
          </a:xfrm>
        </p:spPr>
        <p:txBody>
          <a:bodyPr>
            <a:normAutofit/>
          </a:bodyPr>
          <a:lstStyle/>
          <a:p>
            <a:r>
              <a:rPr lang="zh-CN" altLang="en-US" sz="2325" dirty="0"/>
              <a:t>源语言： </a:t>
            </a:r>
            <a:r>
              <a:rPr lang="en-US" altLang="zh-CN" sz="2325" dirty="0"/>
              <a:t>(source language)</a:t>
            </a:r>
            <a:endParaRPr lang="en-US" altLang="zh-CN" sz="2325" dirty="0"/>
          </a:p>
          <a:p>
            <a:pPr lvl="1"/>
            <a:r>
              <a:rPr lang="zh-CN" altLang="en-US" sz="2000" dirty="0" smtClean="0"/>
              <a:t>编译器输入程序的描述语言</a:t>
            </a:r>
            <a:r>
              <a:rPr lang="en-US" altLang="zh-CN" sz="2000" dirty="0" smtClean="0"/>
              <a:t>, </a:t>
            </a:r>
            <a:r>
              <a:rPr lang="zh-CN" altLang="en-US" sz="2000" dirty="0"/>
              <a:t>一般</a:t>
            </a:r>
            <a:r>
              <a:rPr lang="zh-CN" altLang="en-US" sz="2000" dirty="0" smtClean="0"/>
              <a:t>是高级</a:t>
            </a:r>
            <a:r>
              <a:rPr lang="zh-CN" altLang="en-US" sz="2000" dirty="0"/>
              <a:t>程序设计语言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325" dirty="0"/>
              <a:t>源程序： </a:t>
            </a:r>
            <a:r>
              <a:rPr lang="en-US" altLang="zh-CN" sz="2325" dirty="0"/>
              <a:t>(source program)</a:t>
            </a:r>
            <a:endParaRPr lang="en-US" altLang="zh-CN" sz="2325" dirty="0"/>
          </a:p>
          <a:p>
            <a:pPr lvl="1"/>
            <a:r>
              <a:rPr lang="zh-CN" altLang="en-US" sz="2000" dirty="0" smtClean="0"/>
              <a:t>编译程序的输入程序称为源程序。</a:t>
            </a:r>
            <a:endParaRPr lang="zh-CN" altLang="en-US" sz="2000" dirty="0" smtClean="0"/>
          </a:p>
          <a:p>
            <a:pPr marL="274320" lvl="1" indent="0">
              <a:buNone/>
            </a:pPr>
            <a:endParaRPr lang="en-US" altLang="zh-CN" sz="2325" dirty="0" smtClean="0"/>
          </a:p>
          <a:p>
            <a:r>
              <a:rPr lang="zh-CN" altLang="en-US" sz="2325" dirty="0"/>
              <a:t>目标语言：</a:t>
            </a:r>
            <a:r>
              <a:rPr lang="en-US" altLang="zh-CN" sz="2325" dirty="0"/>
              <a:t>(target language)</a:t>
            </a:r>
            <a:endParaRPr lang="en-US" altLang="zh-CN" sz="2325" dirty="0"/>
          </a:p>
          <a:p>
            <a:pPr lvl="1"/>
            <a:r>
              <a:rPr lang="zh-CN" altLang="en-US" sz="2000" dirty="0" smtClean="0"/>
              <a:t>目标程序的描述语言称为目标语言。</a:t>
            </a:r>
            <a:r>
              <a:rPr lang="zh-CN" altLang="en-US" sz="2325" dirty="0"/>
              <a:t> </a:t>
            </a:r>
            <a:endParaRPr lang="en-US" altLang="zh-CN" sz="2325" dirty="0" smtClean="0"/>
          </a:p>
          <a:p>
            <a:r>
              <a:rPr lang="zh-CN" altLang="en-US" sz="2325" dirty="0"/>
              <a:t>目标程序：</a:t>
            </a:r>
            <a:r>
              <a:rPr lang="en-US" altLang="zh-CN" sz="2325" dirty="0"/>
              <a:t>(target program)</a:t>
            </a:r>
            <a:endParaRPr lang="en-US" altLang="zh-CN" sz="2325" dirty="0"/>
          </a:p>
          <a:p>
            <a:pPr lvl="1"/>
            <a:r>
              <a:rPr lang="zh-CN" altLang="en-US" sz="2000" dirty="0" smtClean="0"/>
              <a:t>源程序经过编译后生成的程序称之为目标程序。</a:t>
            </a:r>
            <a:r>
              <a:rPr lang="zh-CN" altLang="en-US" dirty="0"/>
              <a:t>  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7189" name="文本占位符 477188"/>
          <p:cNvSpPr>
            <a:spLocks noGrp="1"/>
          </p:cNvSpPr>
          <p:nvPr>
            <p:ph type="body" idx="4294967295"/>
          </p:nvPr>
        </p:nvSpPr>
        <p:spPr>
          <a:xfrm>
            <a:off x="468313" y="1654493"/>
            <a:ext cx="3106737" cy="3816350"/>
          </a:xfrm>
        </p:spPr>
        <p:txBody>
          <a:bodyPr/>
          <a:p>
            <a:pPr>
              <a:spcBef>
                <a:spcPct val="0"/>
              </a:spcBef>
              <a:buNone/>
            </a:pPr>
            <a:r>
              <a:rPr lang="en-US" altLang="zh-CN" sz="2400"/>
              <a:t>B2:	B:=3</a:t>
            </a:r>
            <a:endParaRPr lang="en-US" altLang="zh-CN" sz="2400"/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	D:=A+C</a:t>
            </a:r>
            <a:endParaRPr lang="en-US" altLang="zh-CN" sz="2400"/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	E:=A*C</a:t>
            </a:r>
            <a:endParaRPr lang="en-US" altLang="zh-CN" sz="2400"/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	G:=B*F</a:t>
            </a:r>
            <a:endParaRPr lang="en-US" altLang="zh-CN" sz="2400"/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	H:=A+C</a:t>
            </a:r>
            <a:endParaRPr lang="en-US" altLang="zh-CN" sz="2400"/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	I:=A*C</a:t>
            </a:r>
            <a:endParaRPr lang="en-US" altLang="zh-CN" sz="2400"/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	J:=H+I</a:t>
            </a:r>
            <a:endParaRPr lang="en-US" altLang="zh-CN" sz="2400"/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	K:=B*5</a:t>
            </a:r>
            <a:endParaRPr lang="en-US" altLang="zh-CN" sz="2400"/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	L:=K+J</a:t>
            </a:r>
            <a:endParaRPr lang="en-US" altLang="zh-CN" sz="2400"/>
          </a:p>
          <a:p>
            <a:pPr>
              <a:spcBef>
                <a:spcPct val="0"/>
              </a:spcBef>
              <a:buNone/>
            </a:pPr>
            <a:r>
              <a:rPr lang="en-US" altLang="zh-CN" sz="2400"/>
              <a:t>		M:=L</a:t>
            </a:r>
            <a:endParaRPr lang="en-GB" altLang="zh-CN" sz="2400"/>
          </a:p>
        </p:txBody>
      </p:sp>
      <p:grpSp>
        <p:nvGrpSpPr>
          <p:cNvPr id="477268" name="组合 477267"/>
          <p:cNvGrpSpPr/>
          <p:nvPr/>
        </p:nvGrpSpPr>
        <p:grpSpPr>
          <a:xfrm>
            <a:off x="3132138" y="1654493"/>
            <a:ext cx="5832475" cy="4032250"/>
            <a:chOff x="1882" y="391"/>
            <a:chExt cx="3674" cy="2540"/>
          </a:xfrm>
        </p:grpSpPr>
        <p:sp>
          <p:nvSpPr>
            <p:cNvPr id="477191" name="椭圆 477190"/>
            <p:cNvSpPr/>
            <p:nvPr/>
          </p:nvSpPr>
          <p:spPr>
            <a:xfrm>
              <a:off x="1882" y="2280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n1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12" name="文本框 477211"/>
            <p:cNvSpPr txBox="1"/>
            <p:nvPr/>
          </p:nvSpPr>
          <p:spPr>
            <a:xfrm>
              <a:off x="1959" y="2624"/>
              <a:ext cx="22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3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28" name="文本框 477227"/>
            <p:cNvSpPr txBox="1"/>
            <p:nvPr/>
          </p:nvSpPr>
          <p:spPr>
            <a:xfrm>
              <a:off x="2200" y="2325"/>
              <a:ext cx="24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B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29" name="椭圆 477228"/>
            <p:cNvSpPr/>
            <p:nvPr/>
          </p:nvSpPr>
          <p:spPr>
            <a:xfrm>
              <a:off x="3950" y="2280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n2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30" name="文本框 477229"/>
            <p:cNvSpPr txBox="1"/>
            <p:nvPr/>
          </p:nvSpPr>
          <p:spPr>
            <a:xfrm>
              <a:off x="4027" y="2624"/>
              <a:ext cx="24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A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32" name="椭圆 477231"/>
            <p:cNvSpPr/>
            <p:nvPr/>
          </p:nvSpPr>
          <p:spPr>
            <a:xfrm>
              <a:off x="5065" y="2280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n3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33" name="文本框 477232"/>
            <p:cNvSpPr txBox="1"/>
            <p:nvPr/>
          </p:nvSpPr>
          <p:spPr>
            <a:xfrm>
              <a:off x="5142" y="2624"/>
              <a:ext cx="25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C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34" name="椭圆 477233"/>
            <p:cNvSpPr/>
            <p:nvPr/>
          </p:nvSpPr>
          <p:spPr>
            <a:xfrm>
              <a:off x="4022" y="1619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n4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35" name="文本框 477234"/>
            <p:cNvSpPr txBox="1"/>
            <p:nvPr/>
          </p:nvSpPr>
          <p:spPr>
            <a:xfrm>
              <a:off x="4099" y="1963"/>
              <a:ext cx="22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+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36" name="直接连接符 477235"/>
            <p:cNvSpPr/>
            <p:nvPr/>
          </p:nvSpPr>
          <p:spPr>
            <a:xfrm flipH="1">
              <a:off x="4059" y="1979"/>
              <a:ext cx="99" cy="3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37" name="直接连接符 477236"/>
            <p:cNvSpPr/>
            <p:nvPr/>
          </p:nvSpPr>
          <p:spPr>
            <a:xfrm>
              <a:off x="4294" y="1979"/>
              <a:ext cx="809" cy="3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38" name="文本框 477237"/>
            <p:cNvSpPr txBox="1"/>
            <p:nvPr/>
          </p:nvSpPr>
          <p:spPr>
            <a:xfrm>
              <a:off x="4344" y="1661"/>
              <a:ext cx="44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D,H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39" name="椭圆 477238"/>
            <p:cNvSpPr/>
            <p:nvPr/>
          </p:nvSpPr>
          <p:spPr>
            <a:xfrm>
              <a:off x="4866" y="1619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n5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40" name="文本框 477239"/>
            <p:cNvSpPr txBox="1"/>
            <p:nvPr/>
          </p:nvSpPr>
          <p:spPr>
            <a:xfrm>
              <a:off x="4943" y="1963"/>
              <a:ext cx="191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*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41" name="直接连接符 477240"/>
            <p:cNvSpPr/>
            <p:nvPr/>
          </p:nvSpPr>
          <p:spPr>
            <a:xfrm flipH="1">
              <a:off x="4241" y="1979"/>
              <a:ext cx="761" cy="3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42" name="直接连接符 477241"/>
            <p:cNvSpPr/>
            <p:nvPr/>
          </p:nvSpPr>
          <p:spPr>
            <a:xfrm>
              <a:off x="5138" y="1979"/>
              <a:ext cx="101" cy="3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43" name="文本框 477242"/>
            <p:cNvSpPr txBox="1"/>
            <p:nvPr/>
          </p:nvSpPr>
          <p:spPr>
            <a:xfrm>
              <a:off x="5206" y="1661"/>
              <a:ext cx="35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E,I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44" name="椭圆 477243"/>
            <p:cNvSpPr/>
            <p:nvPr/>
          </p:nvSpPr>
          <p:spPr>
            <a:xfrm>
              <a:off x="2536" y="2280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n6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45" name="文本框 477244"/>
            <p:cNvSpPr txBox="1"/>
            <p:nvPr/>
          </p:nvSpPr>
          <p:spPr>
            <a:xfrm>
              <a:off x="2613" y="2624"/>
              <a:ext cx="23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F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47" name="椭圆 477246"/>
            <p:cNvSpPr/>
            <p:nvPr/>
          </p:nvSpPr>
          <p:spPr>
            <a:xfrm>
              <a:off x="2154" y="1616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n7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48" name="文本框 477247"/>
            <p:cNvSpPr txBox="1"/>
            <p:nvPr/>
          </p:nvSpPr>
          <p:spPr>
            <a:xfrm>
              <a:off x="2231" y="1960"/>
              <a:ext cx="191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*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49" name="文本框 477248"/>
            <p:cNvSpPr txBox="1"/>
            <p:nvPr/>
          </p:nvSpPr>
          <p:spPr>
            <a:xfrm>
              <a:off x="2484" y="1658"/>
              <a:ext cx="26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G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50" name="直接连接符 477249"/>
            <p:cNvSpPr/>
            <p:nvPr/>
          </p:nvSpPr>
          <p:spPr>
            <a:xfrm flipH="1">
              <a:off x="2064" y="1988"/>
              <a:ext cx="226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51" name="直接连接符 477250"/>
            <p:cNvSpPr/>
            <p:nvPr/>
          </p:nvSpPr>
          <p:spPr>
            <a:xfrm>
              <a:off x="2426" y="1979"/>
              <a:ext cx="227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52" name="椭圆 477251"/>
            <p:cNvSpPr/>
            <p:nvPr/>
          </p:nvSpPr>
          <p:spPr>
            <a:xfrm>
              <a:off x="4435" y="938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n8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53" name="文本框 477252"/>
            <p:cNvSpPr txBox="1"/>
            <p:nvPr/>
          </p:nvSpPr>
          <p:spPr>
            <a:xfrm>
              <a:off x="4512" y="1282"/>
              <a:ext cx="22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+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54" name="直接连接符 477253"/>
            <p:cNvSpPr/>
            <p:nvPr/>
          </p:nvSpPr>
          <p:spPr>
            <a:xfrm flipH="1">
              <a:off x="4208" y="1298"/>
              <a:ext cx="35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55" name="直接连接符 477254"/>
            <p:cNvSpPr/>
            <p:nvPr/>
          </p:nvSpPr>
          <p:spPr>
            <a:xfrm>
              <a:off x="4694" y="1298"/>
              <a:ext cx="33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56" name="文本框 477255"/>
            <p:cNvSpPr txBox="1"/>
            <p:nvPr/>
          </p:nvSpPr>
          <p:spPr>
            <a:xfrm>
              <a:off x="4797" y="967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J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57" name="椭圆 477256"/>
            <p:cNvSpPr/>
            <p:nvPr/>
          </p:nvSpPr>
          <p:spPr>
            <a:xfrm>
              <a:off x="3152" y="2299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36000" anchor="ctr" anchorCtr="1"/>
            <a:p>
              <a:pPr algn="l"/>
              <a:r>
                <a:rPr lang="en-GB" altLang="zh-CN" sz="2400">
                  <a:latin typeface="Arial" panose="020B0604020202020204" pitchFamily="34" charset="0"/>
                  <a:ea typeface="微软雅黑" panose="020B0503020204020204" charset="-122"/>
                </a:rPr>
                <a:t>n9</a:t>
              </a:r>
              <a:endParaRPr lang="en-GB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58" name="文本框 477257"/>
            <p:cNvSpPr txBox="1"/>
            <p:nvPr/>
          </p:nvSpPr>
          <p:spPr>
            <a:xfrm>
              <a:off x="3152" y="2643"/>
              <a:ext cx="33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15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59" name="椭圆 477258"/>
            <p:cNvSpPr/>
            <p:nvPr/>
          </p:nvSpPr>
          <p:spPr>
            <a:xfrm>
              <a:off x="3787" y="391"/>
              <a:ext cx="363" cy="363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36000" rIns="0" bIns="36000" anchor="ctr" anchorCtr="1"/>
            <a:p>
              <a:pPr algn="l"/>
              <a:r>
                <a:rPr lang="en-GB" altLang="zh-CN" sz="2000">
                  <a:latin typeface="Arial" panose="020B0604020202020204" pitchFamily="34" charset="0"/>
                  <a:ea typeface="微软雅黑" panose="020B0503020204020204" charset="-122"/>
                </a:rPr>
                <a:t>n10</a:t>
              </a:r>
              <a:endParaRPr lang="en-GB" altLang="zh-CN" sz="20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60" name="文本框 477259"/>
            <p:cNvSpPr txBox="1"/>
            <p:nvPr/>
          </p:nvSpPr>
          <p:spPr>
            <a:xfrm>
              <a:off x="3878" y="745"/>
              <a:ext cx="22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+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7261" name="直接连接符 477260"/>
            <p:cNvSpPr/>
            <p:nvPr/>
          </p:nvSpPr>
          <p:spPr>
            <a:xfrm flipH="1">
              <a:off x="3334" y="754"/>
              <a:ext cx="544" cy="154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62" name="直接连接符 477261"/>
            <p:cNvSpPr/>
            <p:nvPr/>
          </p:nvSpPr>
          <p:spPr>
            <a:xfrm>
              <a:off x="4068" y="718"/>
              <a:ext cx="400" cy="2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477263" name="文本框 477262"/>
            <p:cNvSpPr txBox="1"/>
            <p:nvPr/>
          </p:nvSpPr>
          <p:spPr>
            <a:xfrm>
              <a:off x="4160" y="421"/>
              <a:ext cx="48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L, M</a:t>
              </a:r>
              <a:endParaRPr lang="en-US" altLang="zh-CN" sz="24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29"/>
          <p:cNvGrpSpPr/>
          <p:nvPr/>
        </p:nvGrpSpPr>
        <p:grpSpPr bwMode="auto">
          <a:xfrm>
            <a:off x="558187" y="2548255"/>
            <a:ext cx="7961570" cy="1931035"/>
            <a:chOff x="776" y="326"/>
            <a:chExt cx="4588" cy="622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2196" y="326"/>
              <a:ext cx="1419" cy="622"/>
            </a:xfrm>
            <a:prstGeom prst="rect">
              <a:avLst/>
            </a:prstGeom>
            <a:gradFill rotWithShape="0">
              <a:gsLst>
                <a:gs pos="0">
                  <a:srgbClr val="764F4F"/>
                </a:gs>
                <a:gs pos="50000">
                  <a:srgbClr val="FFABAB"/>
                </a:gs>
                <a:gs pos="100000">
                  <a:srgbClr val="764F4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dirty="0"/>
                <a:t>编译器</a:t>
              </a:r>
              <a:endParaRPr lang="zh-CN" altLang="en-US" sz="2800" dirty="0"/>
            </a:p>
            <a:p>
              <a:pPr algn="ctr"/>
              <a:r>
                <a:rPr lang="zh-CN" altLang="en-US" sz="2000" dirty="0"/>
                <a:t>（编译方法与工具）</a:t>
              </a:r>
              <a:endParaRPr lang="zh-CN" altLang="en-US" sz="2000" dirty="0"/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776" y="559"/>
              <a:ext cx="79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/>
                <a:t>源程序</a:t>
              </a:r>
              <a:endParaRPr lang="zh-CN" altLang="en-US" sz="2200"/>
            </a:p>
            <a:p>
              <a:pPr algn="ctr">
                <a:spcBef>
                  <a:spcPct val="50000"/>
                </a:spcBef>
              </a:pPr>
              <a:r>
                <a:rPr lang="zh-CN" altLang="en-US" sz="1800"/>
                <a:t>（源语言）</a:t>
              </a:r>
              <a:endParaRPr lang="zh-CN" altLang="en-US" sz="1800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986" y="559"/>
              <a:ext cx="137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/>
                <a:t>目标程序</a:t>
              </a:r>
              <a:endParaRPr lang="zh-CN" altLang="en-US" sz="2200"/>
            </a:p>
            <a:p>
              <a:pPr algn="ctr">
                <a:spcBef>
                  <a:spcPct val="50000"/>
                </a:spcBef>
              </a:pPr>
              <a:r>
                <a:rPr lang="zh-CN" altLang="en-US" sz="1800"/>
                <a:t>（目标语言与</a:t>
              </a:r>
              <a:r>
                <a:rPr lang="zh-CN" altLang="en-US" sz="1800"/>
                <a:t>目标机）</a:t>
              </a:r>
              <a:endParaRPr lang="zh-CN" altLang="en-US" sz="1800"/>
            </a:p>
          </p:txBody>
        </p:sp>
      </p:grpSp>
      <p:grpSp>
        <p:nvGrpSpPr>
          <p:cNvPr id="11" name="Group 25"/>
          <p:cNvGrpSpPr/>
          <p:nvPr/>
        </p:nvGrpSpPr>
        <p:grpSpPr bwMode="auto">
          <a:xfrm>
            <a:off x="1711270" y="4897509"/>
            <a:ext cx="2514600" cy="781050"/>
            <a:chOff x="672" y="1428"/>
            <a:chExt cx="1584" cy="492"/>
          </a:xfrm>
        </p:grpSpPr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 rot="10800000">
              <a:off x="672" y="1428"/>
              <a:ext cx="1584" cy="492"/>
            </a:xfrm>
            <a:prstGeom prst="wedgeEllipseCallout">
              <a:avLst>
                <a:gd name="adj1" fmla="val -43690"/>
                <a:gd name="adj2" fmla="val 70120"/>
              </a:avLst>
            </a:prstGeom>
            <a:noFill/>
            <a:ln w="38100">
              <a:solidFill>
                <a:srgbClr val="99CC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924" y="1512"/>
              <a:ext cx="10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99FF"/>
                </a:buClr>
                <a:buFont typeface="Monotype Sorts" pitchFamily="2" charset="2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等价变换</a:t>
              </a:r>
              <a:endParaRPr lang="zh-CN" altLang="en-US"/>
            </a:p>
          </p:txBody>
        </p:sp>
      </p:grpSp>
      <p:sp>
        <p:nvSpPr>
          <p:cNvPr id="10" name="Line 3"/>
          <p:cNvSpPr>
            <a:spLocks noChangeShapeType="1"/>
          </p:cNvSpPr>
          <p:nvPr/>
        </p:nvSpPr>
        <p:spPr bwMode="auto">
          <a:xfrm flipV="1">
            <a:off x="589225" y="4192659"/>
            <a:ext cx="2343150" cy="0"/>
          </a:xfrm>
          <a:prstGeom prst="line">
            <a:avLst/>
          </a:prstGeom>
          <a:noFill/>
          <a:ln w="38100">
            <a:solidFill>
              <a:srgbClr val="FFBFB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5530795" y="4173609"/>
            <a:ext cx="2343150" cy="0"/>
          </a:xfrm>
          <a:prstGeom prst="line">
            <a:avLst/>
          </a:prstGeom>
          <a:noFill/>
          <a:ln w="38100">
            <a:solidFill>
              <a:srgbClr val="FFBFB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585" y="1348773"/>
            <a:ext cx="7772472" cy="4658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sz="2800" dirty="0"/>
              <a:t>将</a:t>
            </a:r>
            <a:r>
              <a:rPr lang="en-US" altLang="zh-CN" sz="2800" dirty="0"/>
              <a:t>A</a:t>
            </a:r>
            <a:r>
              <a:rPr lang="zh-CN" altLang="en-US" sz="2800" dirty="0"/>
              <a:t>机器上已经存在的</a:t>
            </a:r>
            <a:r>
              <a:rPr lang="en-US" altLang="zh-CN" sz="2800" dirty="0"/>
              <a:t>L</a:t>
            </a:r>
            <a:r>
              <a:rPr lang="zh-CN" altLang="en-US" sz="2800" dirty="0"/>
              <a:t>语言的</a:t>
            </a:r>
            <a:r>
              <a:rPr lang="zh-CN" altLang="en-US" sz="2800" dirty="0" smtClean="0"/>
              <a:t>编译程序</a:t>
            </a:r>
            <a:r>
              <a:rPr lang="zh-CN" altLang="en-US" sz="2800" dirty="0"/>
              <a:t>移植到</a:t>
            </a:r>
            <a:r>
              <a:rPr lang="en-US" altLang="zh-CN" sz="2800" dirty="0"/>
              <a:t>B</a:t>
            </a:r>
            <a:r>
              <a:rPr lang="zh-CN" altLang="en-US" sz="2800" dirty="0"/>
              <a:t>机器上。</a:t>
            </a:r>
            <a:endParaRPr lang="zh-CN" altLang="en-US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234" y="2932044"/>
            <a:ext cx="6985532" cy="3065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 descr="90%"/>
          <p:cNvSpPr txBox="1"/>
          <p:nvPr/>
        </p:nvSpPr>
        <p:spPr>
          <a:xfrm>
            <a:off x="0" y="0"/>
            <a:ext cx="9144000" cy="460375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CC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 kern="1200">
                <a:solidFill>
                  <a:srgbClr val="66FF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 kern="1200">
                <a:solidFill>
                  <a:srgbClr val="00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49251" name="Group 3"/>
          <p:cNvGrpSpPr/>
          <p:nvPr/>
        </p:nvGrpSpPr>
        <p:grpSpPr>
          <a:xfrm>
            <a:off x="76200" y="541338"/>
            <a:ext cx="8953500" cy="1371600"/>
            <a:chOff x="0" y="341"/>
            <a:chExt cx="5640" cy="864"/>
          </a:xfrm>
        </p:grpSpPr>
        <p:sp>
          <p:nvSpPr>
            <p:cNvPr id="17429" name="Text Box 4"/>
            <p:cNvSpPr txBox="1"/>
            <p:nvPr/>
          </p:nvSpPr>
          <p:spPr>
            <a:xfrm>
              <a:off x="0" y="341"/>
              <a:ext cx="5640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lnSpc>
                  <a:spcPct val="130000"/>
                </a:lnSpc>
                <a:spcBef>
                  <a:spcPct val="0"/>
                </a:spcBef>
                <a:buClr>
                  <a:schemeClr val="tx1"/>
                </a:buClr>
                <a:buSzPct val="120000"/>
                <a:buNone/>
              </a:pPr>
              <a:r>
                <a:rPr lang="zh-CN" altLang="en-US" sz="3200" dirty="0">
                  <a:latin typeface="Times New Roman" panose="02020603050405020304" pitchFamily="18" charset="0"/>
                  <a:sym typeface="Wingdings 3" panose="05040102010807070707" pitchFamily="18" charset="2"/>
                </a:rPr>
                <a:t>     </a:t>
              </a:r>
              <a:r>
                <a:rPr lang="en-US" altLang="zh-CN" sz="3200" dirty="0">
                  <a:latin typeface="Times New Roman" panose="02020603050405020304" pitchFamily="18" charset="0"/>
                  <a:sym typeface="Wingdings 3" panose="05040102010807070707" pitchFamily="18" charset="2"/>
                </a:rPr>
                <a:t>FA</a:t>
              </a:r>
              <a:r>
                <a:rPr lang="zh-CN" altLang="en-US" sz="3200" dirty="0">
                  <a:latin typeface="Times New Roman" panose="02020603050405020304" pitchFamily="18" charset="0"/>
                  <a:sym typeface="Wingdings 3" panose="05040102010807070707" pitchFamily="18" charset="2"/>
                </a:rPr>
                <a:t>的变换</a:t>
              </a:r>
              <a:endParaRPr lang="zh-CN" altLang="en-US" sz="3200" dirty="0">
                <a:latin typeface="Times New Roman" panose="02020603050405020304" pitchFamily="18" charset="0"/>
                <a:sym typeface="Wingdings 3" panose="05040102010807070707" pitchFamily="18" charset="2"/>
              </a:endParaRPr>
            </a:p>
            <a:p>
              <a:pPr marL="0" lvl="0" indent="0" algn="just">
                <a:lnSpc>
                  <a:spcPct val="130000"/>
                </a:lnSpc>
                <a:spcBef>
                  <a:spcPct val="0"/>
                </a:spcBef>
                <a:buClr>
                  <a:schemeClr val="tx1"/>
                </a:buClr>
                <a:buSzPct val="120000"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sym typeface="Wingdings 3" panose="05040102010807070707" pitchFamily="18" charset="2"/>
                </a:rPr>
                <a:t>          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sym typeface="Wingdings 3" panose="05040102010807070707" pitchFamily="18" charset="2"/>
                </a:rPr>
                <a:t>NFA                DFA                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sym typeface="Wingdings 3" panose="05040102010807070707" pitchFamily="18" charset="2"/>
                </a:rPr>
                <a:t>归约的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sym typeface="Wingdings 3" panose="05040102010807070707" pitchFamily="18" charset="2"/>
                </a:rPr>
                <a:t>DFA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Wingdings 3" panose="05040102010807070707" pitchFamily="18" charset="2"/>
              </a:endParaRPr>
            </a:p>
          </p:txBody>
        </p:sp>
        <p:sp>
          <p:nvSpPr>
            <p:cNvPr id="17430" name="Line 5"/>
            <p:cNvSpPr/>
            <p:nvPr/>
          </p:nvSpPr>
          <p:spPr>
            <a:xfrm>
              <a:off x="1296" y="996"/>
              <a:ext cx="906" cy="12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1" name="Line 6"/>
            <p:cNvSpPr/>
            <p:nvPr/>
          </p:nvSpPr>
          <p:spPr>
            <a:xfrm>
              <a:off x="2844" y="984"/>
              <a:ext cx="906" cy="12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49255" name="Group 7"/>
          <p:cNvGrpSpPr/>
          <p:nvPr/>
        </p:nvGrpSpPr>
        <p:grpSpPr>
          <a:xfrm>
            <a:off x="1809750" y="1600200"/>
            <a:ext cx="2438400" cy="1966913"/>
            <a:chOff x="1092" y="1008"/>
            <a:chExt cx="1536" cy="1239"/>
          </a:xfrm>
        </p:grpSpPr>
        <p:sp>
          <p:nvSpPr>
            <p:cNvPr id="17425" name="Text Box 8"/>
            <p:cNvSpPr txBox="1"/>
            <p:nvPr/>
          </p:nvSpPr>
          <p:spPr>
            <a:xfrm>
              <a:off x="1296" y="1272"/>
              <a:ext cx="9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子集法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Text Box 9"/>
            <p:cNvSpPr txBox="1"/>
            <p:nvPr/>
          </p:nvSpPr>
          <p:spPr>
            <a:xfrm>
              <a:off x="1104" y="1596"/>
              <a:ext cx="1524" cy="6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85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dirty="0">
                  <a:solidFill>
                    <a:srgbClr val="00FF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 </a:t>
              </a:r>
              <a:r>
                <a:rPr lang="zh-CN" altLang="en-US" sz="2800" dirty="0">
                  <a:solidFill>
                    <a:srgbClr val="00FFFF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00FFFF"/>
                  </a:solidFill>
                  <a:latin typeface="Times New Roman" panose="02020603050405020304" pitchFamily="18" charset="0"/>
                </a:rPr>
                <a:t>closure(I)</a:t>
              </a:r>
              <a:endPara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lnSpc>
                  <a:spcPct val="85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rgbClr val="00FFFF"/>
                  </a:solidFill>
                  <a:latin typeface="Times New Roman" panose="02020603050405020304" pitchFamily="18" charset="0"/>
                </a:rPr>
                <a:t>   Ia</a:t>
              </a:r>
              <a:endParaRPr lang="en-US" altLang="zh-CN" sz="2800" dirty="0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AutoShape 10"/>
            <p:cNvSpPr/>
            <p:nvPr/>
          </p:nvSpPr>
          <p:spPr>
            <a:xfrm>
              <a:off x="1092" y="1632"/>
              <a:ext cx="104" cy="583"/>
            </a:xfrm>
            <a:prstGeom prst="leftBrace">
              <a:avLst>
                <a:gd name="adj1" fmla="val 46714"/>
                <a:gd name="adj2" fmla="val 50000"/>
              </a:avLst>
            </a:prstGeom>
            <a:noFill/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Line 11"/>
            <p:cNvSpPr/>
            <p:nvPr/>
          </p:nvSpPr>
          <p:spPr>
            <a:xfrm>
              <a:off x="1668" y="1008"/>
              <a:ext cx="12" cy="26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49260" name="Group 12"/>
          <p:cNvGrpSpPr/>
          <p:nvPr/>
        </p:nvGrpSpPr>
        <p:grpSpPr>
          <a:xfrm>
            <a:off x="495300" y="3981450"/>
            <a:ext cx="8229600" cy="2601913"/>
            <a:chOff x="264" y="2568"/>
            <a:chExt cx="5184" cy="1639"/>
          </a:xfrm>
        </p:grpSpPr>
        <p:sp>
          <p:nvSpPr>
            <p:cNvPr id="17417" name="Text Box 13"/>
            <p:cNvSpPr txBox="1"/>
            <p:nvPr/>
          </p:nvSpPr>
          <p:spPr>
            <a:xfrm>
              <a:off x="264" y="2568"/>
              <a:ext cx="5184" cy="14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7200" lvl="0" indent="-457200">
                <a:spcBef>
                  <a:spcPct val="50000"/>
                </a:spcBef>
                <a:buClr>
                  <a:srgbClr val="FF00FF"/>
                </a:buClr>
                <a:buSzTx/>
                <a:buFont typeface="Monotype Sorts" pitchFamily="2" charset="2"/>
                <a:buNone/>
              </a:pPr>
              <a:r>
                <a:rPr lang="en-US" altLang="zh-CN" sz="3200" dirty="0">
                  <a:latin typeface="Times New Roman" panose="02020603050405020304" pitchFamily="18" charset="0"/>
                </a:rPr>
                <a:t>r           FA：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语言描述和识别统一起来</a:t>
              </a:r>
              <a:r>
                <a:rPr lang="zh-CN" altLang="en-US" sz="3200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200" dirty="0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  <a:p>
              <a:pPr marL="457200" lvl="0" indent="-457200">
                <a:lnSpc>
                  <a:spcPct val="7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3200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           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、L(r)：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运算 </a:t>
              </a:r>
              <a:r>
                <a:rPr lang="zh-CN" altLang="en-US" sz="3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•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、|、</a:t>
              </a:r>
              <a:r>
                <a:rPr lang="zh-CN" altLang="en-US" sz="3200" dirty="0">
                  <a:solidFill>
                    <a:schemeClr val="tx1"/>
                  </a:solidFill>
                  <a:latin typeface="宋体" panose="02010600030101010101" pitchFamily="2" charset="-122"/>
                </a:rPr>
                <a:t>*</a:t>
              </a:r>
              <a:endPara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457200" lvl="0" indent="-457200">
                <a:lnSpc>
                  <a:spcPct val="7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marL="457200" lvl="0" indent="-457200">
                <a:lnSpc>
                  <a:spcPct val="50000"/>
                </a:lnSpc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3200" dirty="0">
                  <a:solidFill>
                    <a:srgbClr val="FF00FF"/>
                  </a:solidFill>
                  <a:latin typeface="Times New Roman" panose="02020603050405020304" pitchFamily="18" charset="0"/>
                </a:rPr>
                <a:t>           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NFA                DFA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AutoShape 14"/>
            <p:cNvSpPr/>
            <p:nvPr/>
          </p:nvSpPr>
          <p:spPr>
            <a:xfrm>
              <a:off x="576" y="2698"/>
              <a:ext cx="528" cy="118"/>
            </a:xfrm>
            <a:prstGeom prst="leftRightArrow">
              <a:avLst>
                <a:gd name="adj1" fmla="val 50000"/>
                <a:gd name="adj2" fmla="val 89491"/>
              </a:avLst>
            </a:prstGeom>
            <a:solidFill>
              <a:srgbClr val="FFFF00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9" name="Line 15"/>
            <p:cNvSpPr/>
            <p:nvPr/>
          </p:nvSpPr>
          <p:spPr>
            <a:xfrm>
              <a:off x="1280" y="3780"/>
              <a:ext cx="79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0" name="Line 16"/>
            <p:cNvSpPr/>
            <p:nvPr/>
          </p:nvSpPr>
          <p:spPr>
            <a:xfrm>
              <a:off x="2772" y="3828"/>
              <a:ext cx="79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1" name="Line 17"/>
            <p:cNvSpPr/>
            <p:nvPr/>
          </p:nvSpPr>
          <p:spPr>
            <a:xfrm flipH="1">
              <a:off x="1268" y="3919"/>
              <a:ext cx="79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2" name="Text Box 18"/>
            <p:cNvSpPr txBox="1"/>
            <p:nvPr/>
          </p:nvSpPr>
          <p:spPr>
            <a:xfrm>
              <a:off x="1344" y="3492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分解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3" name="Text Box 19"/>
            <p:cNvSpPr txBox="1"/>
            <p:nvPr/>
          </p:nvSpPr>
          <p:spPr>
            <a:xfrm>
              <a:off x="1380" y="3919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合成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AutoShape 20"/>
            <p:cNvSpPr/>
            <p:nvPr/>
          </p:nvSpPr>
          <p:spPr>
            <a:xfrm>
              <a:off x="792" y="3120"/>
              <a:ext cx="107" cy="708"/>
            </a:xfrm>
            <a:prstGeom prst="leftBrace">
              <a:avLst>
                <a:gd name="adj1" fmla="val 55140"/>
                <a:gd name="adj2" fmla="val 50000"/>
              </a:avLst>
            </a:prstGeom>
            <a:noFill/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49269" name="Group 21"/>
          <p:cNvGrpSpPr/>
          <p:nvPr/>
        </p:nvGrpSpPr>
        <p:grpSpPr>
          <a:xfrm>
            <a:off x="4572000" y="1644650"/>
            <a:ext cx="1438275" cy="876300"/>
            <a:chOff x="2880" y="1036"/>
            <a:chExt cx="906" cy="552"/>
          </a:xfrm>
        </p:grpSpPr>
        <p:sp>
          <p:nvSpPr>
            <p:cNvPr id="17415" name="Text Box 22"/>
            <p:cNvSpPr txBox="1"/>
            <p:nvPr/>
          </p:nvSpPr>
          <p:spPr>
            <a:xfrm>
              <a:off x="2880" y="1300"/>
              <a:ext cx="9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 kern="1200">
                  <a:solidFill>
                    <a:srgbClr val="66FF33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 kern="1200">
                  <a:solidFill>
                    <a:srgbClr val="00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划分法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Line 23"/>
            <p:cNvSpPr/>
            <p:nvPr/>
          </p:nvSpPr>
          <p:spPr>
            <a:xfrm>
              <a:off x="3252" y="1036"/>
              <a:ext cx="12" cy="26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9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9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9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22" name="标题 389121"/>
          <p:cNvSpPr>
            <a:spLocks noGrp="1"/>
          </p:cNvSpPr>
          <p:nvPr>
            <p:ph type="title"/>
          </p:nvPr>
        </p:nvSpPr>
        <p:spPr>
          <a:xfrm>
            <a:off x="612775" y="915334"/>
            <a:ext cx="7200900" cy="696873"/>
          </a:xfrm>
        </p:spPr>
        <p:txBody>
          <a:bodyPr anchor="ctr" anchorCtr="0">
            <a:normAutofit fontScale="90000"/>
          </a:bodyPr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构造一个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DFA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，它接受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＝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{0,1}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上所有满足如下条件的字符串：每个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都有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直接跟在右边</a:t>
            </a:r>
            <a:r>
              <a:rPr lang="zh-CN" altLang="en-US" sz="3200" dirty="0"/>
              <a:t>。</a:t>
            </a:r>
            <a:endParaRPr lang="en-GB" altLang="zh-CN" sz="3200"/>
          </a:p>
        </p:txBody>
      </p:sp>
      <p:sp>
        <p:nvSpPr>
          <p:cNvPr id="389123" name="文本占位符 389122"/>
          <p:cNvSpPr>
            <a:spLocks noGrp="1"/>
          </p:cNvSpPr>
          <p:nvPr>
            <p:ph type="body" idx="1"/>
          </p:nvPr>
        </p:nvSpPr>
        <p:spPr>
          <a:xfrm>
            <a:off x="395288" y="1989138"/>
            <a:ext cx="8229600" cy="3886200"/>
          </a:xfrm>
        </p:spPr>
        <p:txBody>
          <a:bodyPr/>
          <a:p>
            <a:pPr marL="506095" lvl="2" indent="0" algn="l">
              <a:buNone/>
            </a:pP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语言特点：</a:t>
            </a:r>
            <a:endParaRPr lang="zh-CN" altLang="en-US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2" algn="l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</a:rPr>
              <a:t>01000101000010</a:t>
            </a:r>
            <a:endParaRPr lang="en-US" altLang="zh-CN" sz="2800">
              <a:latin typeface="Times New Roman" panose="02020603050405020304" pitchFamily="18" charset="0"/>
              <a:ea typeface="华文楷体" panose="02010600040101010101" charset="-122"/>
            </a:endParaRPr>
          </a:p>
          <a:p>
            <a:pPr marL="506095" lvl="2" indent="0" algn="l">
              <a:buNone/>
            </a:pP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写出正规式</a:t>
            </a:r>
            <a:endParaRPr lang="zh-CN" altLang="en-US" sz="28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2" algn="l"/>
            <a:r>
              <a:rPr lang="zh-CN" altLang="en-US" sz="2800">
                <a:latin typeface="Times New Roman" panose="02020603050405020304" pitchFamily="18" charset="0"/>
                <a:ea typeface="华文楷体" panose="02010600040101010101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charset="-122"/>
              </a:rPr>
              <a:t>( 0 | 10)*</a:t>
            </a:r>
            <a:endParaRPr lang="en-US" altLang="zh-CN" sz="2800">
              <a:latin typeface="Times New Roman" panose="02020603050405020304" pitchFamily="18" charset="0"/>
              <a:ea typeface="华文楷体" panose="02010600040101010101" charset="-122"/>
            </a:endParaRPr>
          </a:p>
          <a:p>
            <a:pPr marL="506095" lvl="2" indent="0" algn="l">
              <a:buNone/>
            </a:pP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正规式 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NFA 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Symbol" panose="05050102010706020507" pitchFamily="18" charset="2"/>
              </a:rPr>
              <a:t>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DFA</a:t>
            </a:r>
            <a:endParaRPr lang="en-GB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89124" name="文本框 389123"/>
          <p:cNvSpPr txBox="1"/>
          <p:nvPr/>
        </p:nvSpPr>
        <p:spPr>
          <a:xfrm>
            <a:off x="5798503" y="2133600"/>
            <a:ext cx="14319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 ( 0 | 10)*</a:t>
            </a:r>
            <a:endParaRPr lang="zh-CN" altLang="en-GB" sz="2400" dirty="0">
              <a:latin typeface="Arial" panose="020B0604020202020204" pitchFamily="34" charset="0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grpSp>
        <p:nvGrpSpPr>
          <p:cNvPr id="389125" name="组合 389124"/>
          <p:cNvGrpSpPr/>
          <p:nvPr/>
        </p:nvGrpSpPr>
        <p:grpSpPr>
          <a:xfrm>
            <a:off x="4861878" y="2398713"/>
            <a:ext cx="2951162" cy="457200"/>
            <a:chOff x="1565" y="1873"/>
            <a:chExt cx="1859" cy="288"/>
          </a:xfrm>
        </p:grpSpPr>
        <p:sp>
          <p:nvSpPr>
            <p:cNvPr id="389126" name="右箭头 389125"/>
            <p:cNvSpPr/>
            <p:nvPr/>
          </p:nvSpPr>
          <p:spPr>
            <a:xfrm>
              <a:off x="1565" y="1947"/>
              <a:ext cx="227" cy="136"/>
            </a:xfrm>
            <a:prstGeom prst="rightArrow">
              <a:avLst>
                <a:gd name="adj1" fmla="val 50000"/>
                <a:gd name="adj2" fmla="val 4172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127" name="椭圆 389126"/>
            <p:cNvSpPr/>
            <p:nvPr/>
          </p:nvSpPr>
          <p:spPr>
            <a:xfrm>
              <a:off x="3136" y="1873"/>
              <a:ext cx="288" cy="288"/>
            </a:xfrm>
            <a:prstGeom prst="ellipse">
              <a:avLst/>
            </a:prstGeom>
            <a:noFill/>
            <a:ln w="63500" cap="sq" cmpd="dbl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28" name="椭圆 389127"/>
            <p:cNvSpPr/>
            <p:nvPr/>
          </p:nvSpPr>
          <p:spPr>
            <a:xfrm>
              <a:off x="1837" y="1873"/>
              <a:ext cx="288" cy="288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129" name="直接连接符 389128"/>
          <p:cNvSpPr/>
          <p:nvPr/>
        </p:nvSpPr>
        <p:spPr>
          <a:xfrm>
            <a:off x="5798503" y="2614613"/>
            <a:ext cx="15113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stealth" w="lg" len="lg"/>
          </a:ln>
        </p:spPr>
      </p:sp>
      <p:grpSp>
        <p:nvGrpSpPr>
          <p:cNvPr id="389130" name="组合 389129"/>
          <p:cNvGrpSpPr/>
          <p:nvPr/>
        </p:nvGrpSpPr>
        <p:grpSpPr>
          <a:xfrm>
            <a:off x="2522855" y="4400550"/>
            <a:ext cx="5251450" cy="1884363"/>
            <a:chOff x="1020" y="2795"/>
            <a:chExt cx="3308" cy="1187"/>
          </a:xfrm>
        </p:grpSpPr>
        <p:sp>
          <p:nvSpPr>
            <p:cNvPr id="389131" name="文本框 389130"/>
            <p:cNvSpPr txBox="1"/>
            <p:nvPr/>
          </p:nvSpPr>
          <p:spPr>
            <a:xfrm>
              <a:off x="1952" y="3217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1</a:t>
              </a:r>
              <a:endParaRPr lang="zh-CN" altLang="en-GB" sz="2400" dirty="0">
                <a:latin typeface="Arial" panose="020B0604020202020204" pitchFamily="34" charset="0"/>
                <a:ea typeface="微软雅黑" panose="020B0503020204020204" charset="-122"/>
                <a:sym typeface="Symbol" panose="05050102010706020507" pitchFamily="18" charset="2"/>
              </a:endParaRPr>
            </a:p>
          </p:txBody>
        </p:sp>
        <p:sp>
          <p:nvSpPr>
            <p:cNvPr id="389132" name="右箭头 389131"/>
            <p:cNvSpPr/>
            <p:nvPr/>
          </p:nvSpPr>
          <p:spPr>
            <a:xfrm>
              <a:off x="1020" y="3490"/>
              <a:ext cx="227" cy="136"/>
            </a:xfrm>
            <a:prstGeom prst="rightArrow">
              <a:avLst>
                <a:gd name="adj1" fmla="val 50000"/>
                <a:gd name="adj2" fmla="val 4172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133" name="椭圆 389132"/>
            <p:cNvSpPr/>
            <p:nvPr/>
          </p:nvSpPr>
          <p:spPr>
            <a:xfrm>
              <a:off x="1293" y="3385"/>
              <a:ext cx="288" cy="288"/>
            </a:xfrm>
            <a:prstGeom prst="ellipse">
              <a:avLst/>
            </a:prstGeom>
            <a:noFill/>
            <a:ln w="63500" cap="sq" cmpd="dbl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34" name="椭圆 389133"/>
            <p:cNvSpPr/>
            <p:nvPr/>
          </p:nvSpPr>
          <p:spPr>
            <a:xfrm>
              <a:off x="2608" y="3385"/>
              <a:ext cx="288" cy="288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35" name="直接连接符 389134"/>
            <p:cNvSpPr/>
            <p:nvPr/>
          </p:nvSpPr>
          <p:spPr>
            <a:xfrm>
              <a:off x="1610" y="3476"/>
              <a:ext cx="99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89136" name="文本框 389135"/>
            <p:cNvSpPr txBox="1"/>
            <p:nvPr/>
          </p:nvSpPr>
          <p:spPr>
            <a:xfrm>
              <a:off x="3288" y="3249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1</a:t>
              </a:r>
              <a:endParaRPr lang="zh-CN" altLang="en-GB" sz="2400" dirty="0">
                <a:latin typeface="Arial" panose="020B0604020202020204" pitchFamily="34" charset="0"/>
                <a:ea typeface="微软雅黑" panose="020B0503020204020204" charset="-122"/>
                <a:sym typeface="Symbol" panose="05050102010706020507" pitchFamily="18" charset="2"/>
              </a:endParaRPr>
            </a:p>
          </p:txBody>
        </p:sp>
        <p:sp>
          <p:nvSpPr>
            <p:cNvPr id="389137" name="椭圆 389136"/>
            <p:cNvSpPr/>
            <p:nvPr/>
          </p:nvSpPr>
          <p:spPr>
            <a:xfrm>
              <a:off x="3878" y="3385"/>
              <a:ext cx="288" cy="288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lIns="90000" tIns="46800" rIns="90000" bIns="46800" anchor="ctr" anchorCtr="0"/>
            <a:p>
              <a:pPr algn="ctr"/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38" name="直接连接符 389137"/>
            <p:cNvSpPr/>
            <p:nvPr/>
          </p:nvSpPr>
          <p:spPr>
            <a:xfrm>
              <a:off x="2925" y="3552"/>
              <a:ext cx="95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89139" name="任意多边形 389138"/>
            <p:cNvSpPr/>
            <p:nvPr/>
          </p:nvSpPr>
          <p:spPr>
            <a:xfrm>
              <a:off x="1314" y="2978"/>
              <a:ext cx="272" cy="460"/>
            </a:xfrm>
            <a:custGeom>
              <a:avLst/>
              <a:gdLst/>
              <a:ahLst/>
              <a:cxnLst/>
              <a:pathLst>
                <a:path w="272" h="460">
                  <a:moveTo>
                    <a:pt x="272" y="460"/>
                  </a:moveTo>
                  <a:cubicBezTo>
                    <a:pt x="249" y="237"/>
                    <a:pt x="226" y="14"/>
                    <a:pt x="181" y="7"/>
                  </a:cubicBezTo>
                  <a:cubicBezTo>
                    <a:pt x="136" y="0"/>
                    <a:pt x="68" y="207"/>
                    <a:pt x="0" y="415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140" name="文本框 389139"/>
            <p:cNvSpPr txBox="1"/>
            <p:nvPr/>
          </p:nvSpPr>
          <p:spPr>
            <a:xfrm>
              <a:off x="1474" y="2795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0</a:t>
              </a:r>
              <a:endParaRPr lang="zh-CN" altLang="en-GB" sz="2400" dirty="0">
                <a:latin typeface="Arial" panose="020B0604020202020204" pitchFamily="34" charset="0"/>
                <a:ea typeface="微软雅黑" panose="020B0503020204020204" charset="-122"/>
                <a:sym typeface="Symbol" panose="05050102010706020507" pitchFamily="18" charset="2"/>
              </a:endParaRPr>
            </a:p>
          </p:txBody>
        </p:sp>
        <p:sp>
          <p:nvSpPr>
            <p:cNvPr id="389141" name="直接连接符 389140"/>
            <p:cNvSpPr/>
            <p:nvPr/>
          </p:nvSpPr>
          <p:spPr>
            <a:xfrm flipH="1">
              <a:off x="1610" y="3566"/>
              <a:ext cx="99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89142" name="文本框 389141"/>
            <p:cNvSpPr txBox="1"/>
            <p:nvPr/>
          </p:nvSpPr>
          <p:spPr>
            <a:xfrm>
              <a:off x="1973" y="3521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0</a:t>
              </a:r>
              <a:endParaRPr lang="zh-CN" altLang="en-GB" sz="2400" dirty="0">
                <a:latin typeface="Arial" panose="020B0604020202020204" pitchFamily="34" charset="0"/>
                <a:ea typeface="微软雅黑" panose="020B0503020204020204" charset="-122"/>
                <a:sym typeface="Symbol" panose="05050102010706020507" pitchFamily="18" charset="2"/>
              </a:endParaRPr>
            </a:p>
          </p:txBody>
        </p:sp>
        <p:sp>
          <p:nvSpPr>
            <p:cNvPr id="389143" name="任意多边形 389142"/>
            <p:cNvSpPr/>
            <p:nvPr/>
          </p:nvSpPr>
          <p:spPr>
            <a:xfrm>
              <a:off x="3924" y="3060"/>
              <a:ext cx="227" cy="370"/>
            </a:xfrm>
            <a:custGeom>
              <a:avLst/>
              <a:gdLst/>
              <a:ahLst/>
              <a:cxnLst/>
              <a:pathLst>
                <a:path w="227" h="370">
                  <a:moveTo>
                    <a:pt x="227" y="370"/>
                  </a:moveTo>
                  <a:cubicBezTo>
                    <a:pt x="200" y="192"/>
                    <a:pt x="174" y="14"/>
                    <a:pt x="136" y="7"/>
                  </a:cubicBezTo>
                  <a:cubicBezTo>
                    <a:pt x="98" y="0"/>
                    <a:pt x="49" y="162"/>
                    <a:pt x="0" y="325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144" name="任意多边形 389143"/>
            <p:cNvSpPr/>
            <p:nvPr/>
          </p:nvSpPr>
          <p:spPr>
            <a:xfrm>
              <a:off x="3924" y="3612"/>
              <a:ext cx="227" cy="370"/>
            </a:xfrm>
            <a:custGeom>
              <a:avLst/>
              <a:gdLst/>
              <a:ahLst/>
              <a:cxnLst/>
              <a:pathLst>
                <a:path w="227" h="370">
                  <a:moveTo>
                    <a:pt x="227" y="0"/>
                  </a:moveTo>
                  <a:cubicBezTo>
                    <a:pt x="177" y="178"/>
                    <a:pt x="128" y="356"/>
                    <a:pt x="90" y="363"/>
                  </a:cubicBezTo>
                  <a:cubicBezTo>
                    <a:pt x="52" y="370"/>
                    <a:pt x="26" y="207"/>
                    <a:pt x="0" y="45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145" name="文本框 389144"/>
            <p:cNvSpPr txBox="1"/>
            <p:nvPr/>
          </p:nvSpPr>
          <p:spPr>
            <a:xfrm>
              <a:off x="4105" y="3067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0</a:t>
              </a:r>
              <a:endParaRPr lang="zh-CN" altLang="en-GB" sz="2400" dirty="0">
                <a:latin typeface="Arial" panose="020B0604020202020204" pitchFamily="34" charset="0"/>
                <a:ea typeface="微软雅黑" panose="020B0503020204020204" charset="-122"/>
                <a:sym typeface="Symbol" panose="05050102010706020507" pitchFamily="18" charset="2"/>
              </a:endParaRPr>
            </a:p>
          </p:txBody>
        </p:sp>
        <p:sp>
          <p:nvSpPr>
            <p:cNvPr id="389146" name="文本框 389145"/>
            <p:cNvSpPr txBox="1"/>
            <p:nvPr/>
          </p:nvSpPr>
          <p:spPr>
            <a:xfrm>
              <a:off x="4105" y="3657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微软雅黑" panose="020B0503020204020204" charset="-122"/>
                </a:rPr>
                <a:t>1</a:t>
              </a:r>
              <a:endParaRPr lang="zh-CN" altLang="en-GB" sz="2400" dirty="0">
                <a:latin typeface="Arial" panose="020B0604020202020204" pitchFamily="34" charset="0"/>
                <a:ea typeface="微软雅黑" panose="020B0503020204020204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389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标题 258049"/>
          <p:cNvSpPr>
            <a:spLocks noGrp="1"/>
          </p:cNvSpPr>
          <p:nvPr>
            <p:ph type="title"/>
          </p:nvPr>
        </p:nvSpPr>
        <p:spPr>
          <a:xfrm>
            <a:off x="468313" y="473075"/>
            <a:ext cx="8229600" cy="1371600"/>
          </a:xfrm>
        </p:spPr>
        <p:txBody>
          <a:bodyPr anchor="ctr" anchorCtr="0"/>
          <a:p>
            <a:r>
              <a:rPr lang="zh-CN" altLang="en-US" dirty="0"/>
              <a:t>上下文无关文法</a:t>
            </a:r>
            <a:endParaRPr lang="zh-CN" altLang="en-US"/>
          </a:p>
        </p:txBody>
      </p:sp>
      <p:sp>
        <p:nvSpPr>
          <p:cNvPr id="258051" name="文本占位符 258050"/>
          <p:cNvSpPr>
            <a:spLocks noGrp="1"/>
          </p:cNvSpPr>
          <p:nvPr>
            <p:ph type="body" idx="1"/>
          </p:nvPr>
        </p:nvSpPr>
        <p:spPr>
          <a:xfrm>
            <a:off x="468313" y="1646873"/>
            <a:ext cx="8351837" cy="4105275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一个上下文无关文法</a:t>
            </a:r>
            <a:r>
              <a:rPr lang="en-US" altLang="zh-CN"/>
              <a:t>G</a:t>
            </a:r>
            <a:r>
              <a:rPr lang="zh-CN" altLang="en-US" dirty="0"/>
              <a:t>是一个四元式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   </a:t>
            </a:r>
            <a:r>
              <a:rPr lang="en-US" altLang="zh-CN"/>
              <a:t>G=(V</a:t>
            </a:r>
            <a:r>
              <a:rPr lang="en-US" altLang="zh-CN" baseline="-25000"/>
              <a:t>T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en-US" altLang="zh-CN" baseline="-25000"/>
              <a:t>N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P)</a:t>
            </a:r>
            <a:r>
              <a:rPr lang="zh-CN" altLang="en-US"/>
              <a:t>，</a:t>
            </a:r>
            <a:r>
              <a:rPr lang="zh-CN" altLang="en-US" dirty="0"/>
              <a:t>其中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/>
              <a:t>V</a:t>
            </a:r>
            <a:r>
              <a:rPr lang="en-US" altLang="zh-CN" baseline="-25000"/>
              <a:t>T</a:t>
            </a:r>
            <a:r>
              <a:rPr lang="zh-CN" altLang="en-US"/>
              <a:t>：</a:t>
            </a:r>
            <a:r>
              <a:rPr lang="zh-CN" altLang="en-US" dirty="0">
                <a:solidFill>
                  <a:srgbClr val="CC0000"/>
                </a:solidFill>
              </a:rPr>
              <a:t>终结符</a:t>
            </a:r>
            <a:r>
              <a:rPr lang="zh-CN" altLang="en-US" dirty="0"/>
              <a:t>集合</a:t>
            </a:r>
            <a:r>
              <a:rPr lang="en-US" altLang="zh-CN"/>
              <a:t>(</a:t>
            </a:r>
            <a:r>
              <a:rPr lang="zh-CN" altLang="en-US" dirty="0"/>
              <a:t>非空</a:t>
            </a:r>
            <a:r>
              <a:rPr lang="en-US" altLang="zh-CN"/>
              <a:t>)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V</a:t>
            </a:r>
            <a:r>
              <a:rPr lang="en-US" altLang="zh-CN" baseline="-25000"/>
              <a:t>N</a:t>
            </a:r>
            <a:r>
              <a:rPr lang="zh-CN" altLang="en-US"/>
              <a:t>：</a:t>
            </a:r>
            <a:r>
              <a:rPr lang="zh-CN" altLang="en-US" dirty="0">
                <a:solidFill>
                  <a:srgbClr val="CC0000"/>
                </a:solidFill>
              </a:rPr>
              <a:t>非终结符</a:t>
            </a:r>
            <a:r>
              <a:rPr lang="zh-CN" altLang="en-US" dirty="0"/>
              <a:t>集合</a:t>
            </a:r>
            <a:r>
              <a:rPr lang="en-US" altLang="zh-CN"/>
              <a:t>(</a:t>
            </a:r>
            <a:r>
              <a:rPr lang="zh-CN" altLang="en-US" dirty="0"/>
              <a:t>非空</a:t>
            </a:r>
            <a:r>
              <a:rPr lang="en-US" altLang="zh-CN"/>
              <a:t>)</a:t>
            </a:r>
            <a:r>
              <a:rPr lang="zh-CN" altLang="en-US" dirty="0"/>
              <a:t>，且</a:t>
            </a:r>
            <a:r>
              <a:rPr lang="en-US" altLang="zh-CN"/>
              <a:t>V</a:t>
            </a:r>
            <a:r>
              <a:rPr lang="en-US" altLang="zh-CN" baseline="-25000"/>
              <a:t>T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 V</a:t>
            </a:r>
            <a:r>
              <a:rPr lang="en-US" altLang="zh-CN" baseline="-25000"/>
              <a:t>N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S</a:t>
            </a:r>
            <a:r>
              <a:rPr lang="zh-CN" altLang="en-US"/>
              <a:t>：</a:t>
            </a:r>
            <a:r>
              <a:rPr lang="zh-CN" altLang="en-US" dirty="0"/>
              <a:t>文法的</a:t>
            </a:r>
            <a:r>
              <a:rPr lang="zh-CN" altLang="en-US" dirty="0">
                <a:solidFill>
                  <a:srgbClr val="CC0000"/>
                </a:solidFill>
              </a:rPr>
              <a:t>开始符号</a:t>
            </a:r>
            <a:r>
              <a:rPr lang="zh-CN" altLang="en-US" dirty="0"/>
              <a:t>，</a:t>
            </a:r>
            <a:r>
              <a:rPr lang="en-US" altLang="zh-CN"/>
              <a:t>S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 baseline="-25000"/>
              <a:t>N</a:t>
            </a:r>
            <a:endParaRPr lang="en-US" altLang="zh-CN" baseline="-25000"/>
          </a:p>
          <a:p>
            <a:pPr lvl="1">
              <a:lnSpc>
                <a:spcPct val="90000"/>
              </a:lnSpc>
            </a:pPr>
            <a:r>
              <a:rPr lang="en-US" altLang="zh-CN"/>
              <a:t>P</a:t>
            </a:r>
            <a:r>
              <a:rPr lang="zh-CN" altLang="en-US"/>
              <a:t>：</a:t>
            </a:r>
            <a:r>
              <a:rPr lang="zh-CN" altLang="en-US" dirty="0">
                <a:solidFill>
                  <a:srgbClr val="CC0000"/>
                </a:solidFill>
              </a:rPr>
              <a:t>产生式</a:t>
            </a:r>
            <a:r>
              <a:rPr lang="zh-CN" altLang="en-US" dirty="0"/>
              <a:t>集合</a:t>
            </a:r>
            <a:r>
              <a:rPr lang="en-US" altLang="zh-CN"/>
              <a:t>(</a:t>
            </a:r>
            <a:r>
              <a:rPr lang="zh-CN" altLang="en-US" dirty="0"/>
              <a:t>有限</a:t>
            </a:r>
            <a:r>
              <a:rPr lang="en-US" altLang="zh-CN"/>
              <a:t>)</a:t>
            </a:r>
            <a:r>
              <a:rPr lang="zh-CN" altLang="en-US" dirty="0"/>
              <a:t>，每个产生式形式为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en-US" altLang="zh-CN"/>
              <a:t>P</a:t>
            </a:r>
            <a:r>
              <a:rPr lang="en-US" altLang="zh-CN">
                <a:sym typeface="Symbol" panose="05050102010706020507" pitchFamily="18" charset="2"/>
              </a:rPr>
              <a:t></a:t>
            </a:r>
            <a:r>
              <a:rPr lang="zh-CN" altLang="en-US">
                <a:sym typeface="Symbol" panose="05050102010706020507" pitchFamily="18" charset="2"/>
              </a:rPr>
              <a:t>， </a:t>
            </a:r>
            <a:r>
              <a:rPr lang="en-US" altLang="zh-CN"/>
              <a:t>P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V</a:t>
            </a:r>
            <a:r>
              <a:rPr lang="en-US" altLang="zh-CN" sz="2800" baseline="-25000"/>
              <a:t>N</a:t>
            </a:r>
            <a:r>
              <a:rPr lang="zh-CN" altLang="en-US"/>
              <a:t>， </a:t>
            </a:r>
            <a:r>
              <a:rPr lang="en-US" altLang="zh-CN">
                <a:sym typeface="Symbol" panose="05050102010706020507" pitchFamily="18" charset="2"/>
              </a:rPr>
              <a:t>  (</a:t>
            </a:r>
            <a:r>
              <a:rPr lang="en-US" altLang="zh-CN"/>
              <a:t>V</a:t>
            </a:r>
            <a:r>
              <a:rPr lang="en-US" altLang="zh-CN" sz="2800" baseline="-25000"/>
              <a:t>T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 V</a:t>
            </a:r>
            <a:r>
              <a:rPr lang="en-US" altLang="zh-CN" sz="2800" baseline="-25000"/>
              <a:t>N</a:t>
            </a:r>
            <a:r>
              <a:rPr lang="en-US" altLang="zh-CN"/>
              <a:t>)*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 dirty="0"/>
              <a:t>开始符</a:t>
            </a:r>
            <a:r>
              <a:rPr lang="en-US" altLang="zh-CN"/>
              <a:t>S</a:t>
            </a:r>
            <a:r>
              <a:rPr lang="zh-CN" altLang="en-US" dirty="0"/>
              <a:t>至少必须在某个产生式的左部出现一次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commondata" val="eyJoZGlkIjoiYjMyNTU0NWE3ZmRkMzEyODZmNTJjMGM3MWZjZmFlYmIifQ==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个人主页 (标准)">
  <a:themeElements>
    <a:clrScheme name="个人主页 (标准) 3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99FF"/>
          </a:buClr>
          <a:buSzTx/>
          <a:buFont typeface="Monotype Sorts" pitchFamily="2" charset="2"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个人主页 (标准) 1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5246</Words>
  <Application>WPS 演示</Application>
  <PresentationFormat>全屏显示(4:3)</PresentationFormat>
  <Paragraphs>1243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8" baseType="lpstr">
      <vt:lpstr>Arial</vt:lpstr>
      <vt:lpstr>宋体</vt:lpstr>
      <vt:lpstr>Wingdings</vt:lpstr>
      <vt:lpstr>Microsoft YaHei UI</vt:lpstr>
      <vt:lpstr>Times New Roman</vt:lpstr>
      <vt:lpstr>黑体</vt:lpstr>
      <vt:lpstr>仿宋_GB2312</vt:lpstr>
      <vt:lpstr>仿宋</vt:lpstr>
      <vt:lpstr>Arial</vt:lpstr>
      <vt:lpstr>幼圆</vt:lpstr>
      <vt:lpstr>Arial Black</vt:lpstr>
      <vt:lpstr>微软雅黑</vt:lpstr>
      <vt:lpstr>Monotype Sorts</vt:lpstr>
      <vt:lpstr>Wingdings</vt:lpstr>
      <vt:lpstr>楷体_GB2312</vt:lpstr>
      <vt:lpstr>Wingdings 3</vt:lpstr>
      <vt:lpstr>Symbol</vt:lpstr>
      <vt:lpstr>华文楷体</vt:lpstr>
      <vt:lpstr>Arial Unicode MS</vt:lpstr>
      <vt:lpstr>新宋体</vt:lpstr>
      <vt:lpstr>Diamond Grid 16x9</vt:lpstr>
      <vt:lpstr>1_Diamond Grid 16x9</vt:lpstr>
      <vt:lpstr>2_Diamond Grid 16x9</vt:lpstr>
      <vt:lpstr>Pixel</vt:lpstr>
      <vt:lpstr>个人主页 (标准)</vt:lpstr>
      <vt:lpstr>1_Pixel</vt:lpstr>
      <vt:lpstr>Equation.3</vt:lpstr>
      <vt:lpstr>Equation.3</vt:lpstr>
      <vt:lpstr>编译原理与设计   北京理工大学 计算机学院</vt:lpstr>
      <vt:lpstr>编译过程</vt:lpstr>
      <vt:lpstr>编译器定义</vt:lpstr>
      <vt:lpstr>编译器定义</vt:lpstr>
      <vt:lpstr>编译器表示</vt:lpstr>
      <vt:lpstr>编译器表示</vt:lpstr>
      <vt:lpstr>PowerPoint 演示文稿</vt:lpstr>
      <vt:lpstr>构造一个DFA，它接受＝{0,1}上所有满足如下条件的字符串：每个1都有0直接跟在右边。</vt:lpstr>
      <vt:lpstr>上下文无关文法</vt:lpstr>
      <vt:lpstr>写一个文法，使其语言是奇数集，且每个奇数不以0开头。</vt:lpstr>
      <vt:lpstr>给出下面语言的相应文法</vt:lpstr>
      <vt:lpstr>语法树与二义性(ambiguity)</vt:lpstr>
      <vt:lpstr>证明下面的文法是二义的： G： S  iSeS | iS | a</vt:lpstr>
      <vt:lpstr>考虑下面文法G1(S)： 		S → a |  | (T) 		T → T, S | S (1) 消去G1的左递归。 (2) 经改写后的文法是否是LL（1）的？给出它的预测分析表。</vt:lpstr>
      <vt:lpstr>G1(S)：  S → a |  | (T) T → T, S | S</vt:lpstr>
      <vt:lpstr>G’1(S)： S → a |  | (T) T → S T’ T’ → , S T’ | </vt:lpstr>
      <vt:lpstr>构造不带回溯的自上而下分析的文法条件</vt:lpstr>
      <vt:lpstr>G’1(S)： S → a |  | (T) T → S T’ T’ → , S T’ | </vt:lpstr>
      <vt:lpstr>分析表M[A，a]的构造</vt:lpstr>
      <vt:lpstr>G’1(S)： S → a |  | (T) T → S T’ T’ → , S T’ | 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把下面的语句翻译成四元式序列： 	while A &lt; C and B &lt; D do 		if A=1 then C:=C+1                            else  while A  D do A:=A+2;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丁立中</cp:lastModifiedBy>
  <cp:revision>201</cp:revision>
  <dcterms:created xsi:type="dcterms:W3CDTF">2015-12-02T12:30:00Z</dcterms:created>
  <dcterms:modified xsi:type="dcterms:W3CDTF">2024-06-12T06:26:35Z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  <property fmtid="{D5CDD505-2E9C-101B-9397-08002B2CF9AE}" pid="3" name="ICV">
    <vt:lpwstr>C1171EF334B641FBAC6D8260E2F2B4A0</vt:lpwstr>
  </property>
  <property fmtid="{D5CDD505-2E9C-101B-9397-08002B2CF9AE}" pid="4" name="KSOProductBuildVer">
    <vt:lpwstr>2052-12.1.0.16729</vt:lpwstr>
  </property>
</Properties>
</file>