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2" r:id="rId7"/>
    <p:sldId id="274" r:id="rId8"/>
    <p:sldId id="276" r:id="rId9"/>
    <p:sldId id="277" r:id="rId10"/>
    <p:sldId id="278" r:id="rId11"/>
    <p:sldId id="279" r:id="rId12"/>
    <p:sldId id="273" r:id="rId13"/>
    <p:sldId id="280" r:id="rId14"/>
    <p:sldId id="260" r:id="rId15"/>
    <p:sldId id="261" r:id="rId16"/>
    <p:sldId id="281" r:id="rId17"/>
    <p:sldId id="282" r:id="rId18"/>
    <p:sldId id="283" r:id="rId19"/>
    <p:sldId id="284" r:id="rId20"/>
    <p:sldId id="285" r:id="rId21"/>
    <p:sldId id="286" r:id="rId22"/>
    <p:sldId id="262" r:id="rId23"/>
    <p:sldId id="287" r:id="rId24"/>
    <p:sldId id="263" r:id="rId25"/>
    <p:sldId id="299" r:id="rId26"/>
    <p:sldId id="300" r:id="rId27"/>
    <p:sldId id="288" r:id="rId28"/>
    <p:sldId id="264" r:id="rId29"/>
    <p:sldId id="265" r:id="rId30"/>
    <p:sldId id="290" r:id="rId31"/>
    <p:sldId id="291" r:id="rId32"/>
    <p:sldId id="292" r:id="rId33"/>
    <p:sldId id="293" r:id="rId34"/>
    <p:sldId id="294" r:id="rId35"/>
    <p:sldId id="295" r:id="rId36"/>
    <p:sldId id="266" r:id="rId37"/>
    <p:sldId id="289" r:id="rId38"/>
    <p:sldId id="296" r:id="rId39"/>
    <p:sldId id="297" r:id="rId40"/>
    <p:sldId id="298" r:id="rId41"/>
    <p:sldId id="271" r:id="rId42"/>
    <p:sldId id="301" r:id="rId43"/>
    <p:sldId id="30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3823-147A-4FA2-B022-60E21076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27B45D-A25A-479A-BB3D-30889A7B4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270FE-395B-4BFB-8E84-C9D3986E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1D0D9-D3BB-4B4E-BBC8-2B3F503E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25F06-6B17-4518-A444-CF42C70A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8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9CB58-B2A8-4E49-9A06-6A19309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48908-9C06-431D-8C1D-02C04DDF2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9815E-646A-47F8-8E3C-8EFD81B5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EEE86-DFB0-4D3A-9F22-296451C7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1B013-3429-4521-A407-2A66EF41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4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79DE56-1CF7-4F0C-BA90-22E560934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70064-BFA2-432D-8652-F3A938AC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A2406-07C5-4F28-A2CA-B54A3B26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7188C-BF1D-4D9B-814D-5A9FB453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BC5CA-2157-49D9-8DA2-64B7948F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E650E-4C00-42A9-8C23-653925D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C2125-61CA-421C-8F00-00E2B6BA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B6CC8-B082-4CDB-9BCD-19EAE2E5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5C557-C497-41A8-9843-F55687C8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4F1FB-C2E1-443B-838F-0AAAC787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8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810CF-DEB1-4D39-BE2E-CE334B5E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F6DE6-F4E8-4AEA-B70B-76086967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36219-440B-44DB-9614-824DFB04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2FF60-F7DA-440E-8E9A-B8E7E5B0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DF923-C8DF-4DB6-9A0D-0A7E6D18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8F28-BCAF-435C-A28E-984327F0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F3194-A08A-4E88-BCDA-9EBC77F72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10101-5BDF-4F44-9C47-F2FB9126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72058-D874-4948-A6D7-F461D29C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64134-1DFF-49FD-985B-C7C5CB5B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00809-46AC-4E3F-AD61-C963531B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F3A58-E937-4A7A-A4AB-65A9E48F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DE4C4-101B-4E14-AFE5-F38129A1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23296-7D63-4834-BFC2-07D38F34D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66A72A-D67E-4CEE-A81D-5574E96D2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38546D-C4B7-4886-8F9D-B3B6FFBB3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45AC1D-7932-47D8-9200-A3AEE85A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E7F845-D659-4F87-A801-4BDE92A2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954C4-2D70-4092-99E2-74B65B25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3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144A-AE9F-433E-86FA-D1AA8117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4D79C-73B2-4C77-B1E5-7CD833B8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3DCA85-7A29-4FDE-8367-D9E1F068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C83B33-C74F-4114-9FCF-1446317A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2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725470-67F8-4A25-BD21-63F834FD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F336C1-980A-4558-83D7-76A7FCA9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22CA9-068C-4B76-B049-98A4C767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DF6C8-26E2-4F8E-AA6F-B0186812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CACDC-CBC2-4650-8BC8-1E056EDE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7AAA60-7B84-49DC-8F64-69E783C8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46D1F-9EA6-43B5-9839-389892AC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34786-BC92-408F-83FD-906387F5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A2B065-AA50-4D65-823F-401A000D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4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037E6-97D3-41CF-A3C6-B4726216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9A4197-DDD3-4B99-8923-59C453D27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2F9E5-6896-4FB8-82ED-609E36E48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BC9E5-F7D4-4901-8BAA-D42368DA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85EB6-2580-439C-81FF-C3727487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2B7FF-7432-4F3B-8B67-D00BDB2F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74D1EF-D357-400F-9469-6EE1C389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74073-A13D-4AA4-A335-D5F18537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95697-8894-443D-9E2E-5603CECF4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A436-BA18-4068-A247-DC5449489D83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7892C-9EE1-4386-BE1D-1053F6280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79793-A374-455F-B247-EBC873DAA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AECC-06E8-495E-AA9A-C53AFE237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6277F-F5D7-4CA7-BD10-AF13C1C94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第一次讨论课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46EAF7-6848-493B-8C82-22348A6EA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第二组</a:t>
            </a:r>
            <a:endParaRPr lang="en-US" altLang="zh-CN" dirty="0"/>
          </a:p>
          <a:p>
            <a:r>
              <a:rPr lang="zh-CN" altLang="en-US" dirty="0"/>
              <a:t>组长：周豪捷        组员：戴千惠、覃洋洋</a:t>
            </a:r>
          </a:p>
        </p:txBody>
      </p:sp>
    </p:spTree>
    <p:extLst>
      <p:ext uri="{BB962C8B-B14F-4D97-AF65-F5344CB8AC3E}">
        <p14:creationId xmlns:p14="http://schemas.microsoft.com/office/powerpoint/2010/main" val="346667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9BB61-B587-4334-8C06-BB7846DC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D418B-6352-4E8D-8C70-D8AE6319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交流论坛模块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帖子管理功能：学生和管理员可以在论坛上发布帖子，包括问题求助、分享经验、系统反馈等。发布帖子时应包含标题、内容、分类等信息。帖子的作者可以编辑自己发布的帖子，修改标题、内容、分类等信息。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帖子浏览功能：用户可以浏览论坛上的帖子列表，按照发布时间或分类进行排序，还可以点击帖子标题查看帖子的详细内容，包括作者、发布时间、回复等信息。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搜索帖子功能：用户可以通过关键词搜索帖子内容，以便快速找到感兴趣的帖子。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回复功能：用户可以在帖子下方进行回复，对帖子内容进行评论或提问，回复的作者可以编辑或删除自己发布的回复内容。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公告发布功能：管理员可以在论坛上发布公告，通知学生有关系统更新、活动安排等重要信息。用户可以浏览论坛上发布的公告，了解相关通知和重要提示。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用户通知功能：用户发布的帖子被回复时，系统应发送通知提醒用户。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40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3A29E-238A-4825-8FDD-10C971D8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70718-7A03-45F3-A753-E87F7F9C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统计分析模块</a:t>
            </a:r>
          </a:p>
          <a:p>
            <a:pPr indent="22796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宿舍入住统计：系统应能够统计宿舍整体的入住率，包括已入住床位数量、总床位数量，计算出宿舍的总入住率。</a:t>
            </a:r>
          </a:p>
          <a:p>
            <a:pPr indent="22796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维修记录统计：系统应能够统计一段时间内的维修申报数量，包括各种类型的维修申报，还能够统计维修申报的处理情况，包括已完成维修、正在处理中、无法处理等情况的数量。</a:t>
            </a:r>
          </a:p>
          <a:p>
            <a:pPr indent="22796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学生活动统计：系统应能够统计留言板上的留言数量，包括总留言数量和每个用户发布的留言数量。</a:t>
            </a:r>
          </a:p>
          <a:p>
            <a:pPr indent="22796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报表生成功能：系统应能够生成各类统计报表，以图表或表格形式展示，方便管理员进行数据分析和决策。管理员可以将统计报表导出为常见的文件格式，如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PDF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等，以便进行保存和分享。</a:t>
            </a:r>
          </a:p>
          <a:p>
            <a:pPr indent="22796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数据可视化功能：系统应能够通过图表的形式展示统计数据，如柱状图、饼图、折线图等，直观展示数据趋势和比例。</a:t>
            </a:r>
          </a:p>
        </p:txBody>
      </p:sp>
    </p:spTree>
    <p:extLst>
      <p:ext uri="{BB962C8B-B14F-4D97-AF65-F5344CB8AC3E}">
        <p14:creationId xmlns:p14="http://schemas.microsoft.com/office/powerpoint/2010/main" val="82347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CA36F-F90E-4505-9E86-AC99F297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25CE8-D364-49B9-AEEC-EA86E42E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响应时间</a:t>
            </a:r>
            <a:endParaRPr lang="en-US" altLang="zh-CN" dirty="0"/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登录响应时间：系统应在用户输入账号密码后，不超过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秒内完成登录验证，以确保用户体验流畅。</a:t>
            </a:r>
          </a:p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页面加载响应时间：页面加载时间应控制在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秒以内，以确保用户在操作系统时不感到明显的延迟。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并发用户</a:t>
            </a:r>
            <a:endParaRPr lang="en-US" altLang="zh-CN" sz="1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最大并发登录用户数： 系统应支持至少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名用户同时登录系统，并保持正常的响应速度。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最大并发访问用户数： 系统应支持至少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名用户同时访问系统，并保持正常的页面加载速度。</a:t>
            </a:r>
          </a:p>
          <a:p>
            <a:pPr marL="0" indent="0" algn="l">
              <a:buNone/>
            </a:pPr>
            <a:r>
              <a:rPr lang="zh-CN" altLang="en-US" b="1" i="0" dirty="0">
                <a:effectLst/>
                <a:latin typeface="Söhne"/>
              </a:rPr>
              <a:t>数据处理能力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系统应能够在一分钟内处理并导入</a:t>
            </a:r>
            <a:r>
              <a:rPr lang="en-US" altLang="zh-CN" b="0" i="0" dirty="0">
                <a:effectLst/>
                <a:latin typeface="Söhne"/>
              </a:rPr>
              <a:t>1000</a:t>
            </a:r>
            <a:r>
              <a:rPr lang="zh-CN" altLang="en-US" b="0" i="0" dirty="0">
                <a:effectLst/>
                <a:latin typeface="Söhne"/>
              </a:rPr>
              <a:t>条宿舍分配信息。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系统应支持每日处理</a:t>
            </a:r>
            <a:r>
              <a:rPr lang="en-US" altLang="zh-CN" b="0" i="0" dirty="0">
                <a:effectLst/>
                <a:latin typeface="Söhne"/>
              </a:rPr>
              <a:t>1000</a:t>
            </a:r>
            <a:r>
              <a:rPr lang="zh-CN" altLang="en-US" b="0" i="0" dirty="0">
                <a:effectLst/>
                <a:latin typeface="Söhne"/>
              </a:rPr>
              <a:t>条维修申报。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08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AF66-C0CA-4BC1-AC67-E489CFF9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46C53-C3A2-4047-8157-CABF0A63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安全性</a:t>
            </a:r>
            <a:endParaRPr lang="en-US" altLang="zh-CN" dirty="0"/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用户数据安全： 系统应采取必要的安全措施，保护用户的个人信息和账号安全，确保数据不被非法访问或篡改。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权限控制： 系统应实现严格的权限控制机制，确保用户只能访问其具有权限的功能和数据，防止信息泄露和恶意操作。</a:t>
            </a:r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algn="l">
              <a:buFont typeface="+mj-lt"/>
              <a:buAutoNum type="arabicPeriod"/>
            </a:pP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系统界面设计应简洁友好，操作简单易懂。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提供详细的用户手册和操作指南。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系统应支持多语言，以适应不同语言背景的用户。</a:t>
            </a:r>
          </a:p>
          <a:p>
            <a:pPr marL="0" indent="0" algn="l">
              <a:buNone/>
            </a:pPr>
            <a:br>
              <a:rPr lang="zh-CN" altLang="en-US" dirty="0"/>
            </a:br>
            <a:r>
              <a:rPr lang="zh-CN" altLang="en-US" b="1" i="0" dirty="0">
                <a:effectLst/>
                <a:latin typeface="Söhne"/>
              </a:rPr>
              <a:t>扩展性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系统应具有良好的扩展性，便于后续功能的扩展和升级。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Söhne"/>
              </a:rPr>
              <a:t>系统应设计为模块化结构，各模块之间耦合度低，便于单独维护和升级。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20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1597D-0B6E-4B0C-AF6D-DF630C50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结构化需求建模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BB047-8620-45E8-AC1E-96B302D7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3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64B18-7CC4-4BFE-A5E1-82C87247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86A0B-ABFB-4910-80B3-A2FFCC0A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1" i="0" dirty="0">
                <a:effectLst/>
                <a:latin typeface="Söhne"/>
              </a:rPr>
              <a:t>User</a:t>
            </a:r>
            <a:r>
              <a:rPr lang="zh-CN" altLang="en-US" b="1" i="0" dirty="0">
                <a:effectLst/>
                <a:latin typeface="Söhne"/>
              </a:rPr>
              <a:t>（用户）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UserID</a:t>
            </a:r>
            <a:r>
              <a:rPr lang="en-US" altLang="zh-CN" b="0" i="0" dirty="0">
                <a:effectLst/>
                <a:latin typeface="Söhne"/>
              </a:rPr>
              <a:t>: PK, </a:t>
            </a:r>
            <a:r>
              <a:rPr lang="zh-CN" altLang="en-US" b="0" i="0" dirty="0">
                <a:effectLst/>
                <a:latin typeface="Söhne"/>
              </a:rPr>
              <a:t>用户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Name: </a:t>
            </a:r>
            <a:r>
              <a:rPr lang="zh-CN" altLang="en-US" b="0" i="0" dirty="0">
                <a:effectLst/>
                <a:latin typeface="Söhne"/>
              </a:rPr>
              <a:t>用户姓名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Gender: </a:t>
            </a:r>
            <a:r>
              <a:rPr lang="zh-CN" altLang="en-US" b="0" i="0" dirty="0">
                <a:effectLst/>
                <a:latin typeface="Söhne"/>
              </a:rPr>
              <a:t>用户性别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StudentID</a:t>
            </a:r>
            <a:r>
              <a:rPr lang="en-US" altLang="zh-CN" b="0" i="0" dirty="0">
                <a:effectLst/>
                <a:latin typeface="Söhne"/>
              </a:rPr>
              <a:t>/</a:t>
            </a:r>
            <a:r>
              <a:rPr lang="en-US" altLang="zh-CN" b="0" i="0" dirty="0" err="1">
                <a:effectLst/>
                <a:latin typeface="Söhne"/>
              </a:rPr>
              <a:t>StaffID</a:t>
            </a:r>
            <a:r>
              <a:rPr lang="en-US" altLang="zh-CN" b="0" i="0" dirty="0">
                <a:effectLst/>
                <a:latin typeface="Söhne"/>
              </a:rPr>
              <a:t>: </a:t>
            </a:r>
            <a:r>
              <a:rPr lang="zh-CN" altLang="en-US" b="0" i="0" dirty="0">
                <a:effectLst/>
                <a:latin typeface="Söhne"/>
              </a:rPr>
              <a:t>学号</a:t>
            </a:r>
            <a:r>
              <a:rPr lang="en-US" altLang="zh-CN" b="0" i="0" dirty="0">
                <a:effectLst/>
                <a:latin typeface="Söhne"/>
              </a:rPr>
              <a:t>/</a:t>
            </a:r>
            <a:r>
              <a:rPr lang="zh-CN" altLang="en-US" b="0" i="0" dirty="0">
                <a:effectLst/>
                <a:latin typeface="Söhne"/>
              </a:rPr>
              <a:t>工号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Password: </a:t>
            </a:r>
            <a:r>
              <a:rPr lang="zh-CN" altLang="en-US" b="0" i="0" dirty="0">
                <a:effectLst/>
                <a:latin typeface="Söhne"/>
              </a:rPr>
              <a:t>登录密码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Contact: </a:t>
            </a:r>
            <a:r>
              <a:rPr lang="zh-CN" altLang="en-US" b="0" i="0" dirty="0">
                <a:effectLst/>
                <a:latin typeface="Söhne"/>
              </a:rPr>
              <a:t>联系方式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4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6533D-A0FF-4115-871A-6BD20631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AB63F-4AB6-4222-85FA-987585A5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1" i="0" dirty="0">
                <a:effectLst/>
                <a:latin typeface="Söhne"/>
              </a:rPr>
              <a:t>Dormitory</a:t>
            </a:r>
            <a:r>
              <a:rPr lang="zh-CN" altLang="en-US" b="1" i="0" dirty="0">
                <a:effectLst/>
                <a:latin typeface="Söhne"/>
              </a:rPr>
              <a:t>（宿舍）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RoomNumber</a:t>
            </a:r>
            <a:r>
              <a:rPr lang="en-US" altLang="zh-CN" b="0" i="0" dirty="0">
                <a:effectLst/>
                <a:latin typeface="Söhne"/>
              </a:rPr>
              <a:t> : PK, </a:t>
            </a:r>
            <a:r>
              <a:rPr lang="zh-CN" altLang="en-US" b="0" i="0" dirty="0">
                <a:effectLst/>
                <a:latin typeface="Söhne"/>
              </a:rPr>
              <a:t>宿舍</a:t>
            </a:r>
            <a:r>
              <a:rPr lang="zh-CN" altLang="en-US" dirty="0">
                <a:latin typeface="Söhne"/>
              </a:rPr>
              <a:t>号</a:t>
            </a:r>
            <a:endParaRPr lang="en-US" altLang="zh-CN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Building: </a:t>
            </a:r>
            <a:r>
              <a:rPr lang="zh-CN" altLang="en-US" b="0" i="0" dirty="0">
                <a:effectLst/>
                <a:latin typeface="Söhne"/>
              </a:rPr>
              <a:t>楼栋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Capacity: </a:t>
            </a:r>
            <a:r>
              <a:rPr lang="zh-CN" altLang="en-US" b="0" i="0" dirty="0">
                <a:effectLst/>
                <a:latin typeface="Söhne"/>
              </a:rPr>
              <a:t>容量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SpaceLeft</a:t>
            </a:r>
            <a:r>
              <a:rPr lang="en-US" altLang="zh-CN" b="0" i="0" dirty="0">
                <a:effectLst/>
                <a:latin typeface="Söhne"/>
              </a:rPr>
              <a:t>: </a:t>
            </a:r>
            <a:r>
              <a:rPr lang="zh-CN" altLang="en-US" b="0" i="0" dirty="0">
                <a:effectLst/>
                <a:latin typeface="Söhne"/>
              </a:rPr>
              <a:t>剩余床位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GenderRestriction</a:t>
            </a:r>
            <a:r>
              <a:rPr lang="en-US" altLang="zh-CN" b="0" i="0" dirty="0">
                <a:effectLst/>
                <a:latin typeface="Söhne"/>
              </a:rPr>
              <a:t>: </a:t>
            </a:r>
            <a:r>
              <a:rPr lang="zh-CN" altLang="en-US" b="0" i="0" dirty="0">
                <a:effectLst/>
                <a:latin typeface="Söhne"/>
              </a:rPr>
              <a:t>性别限制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4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2B429-1DC2-4BCA-8372-097E1E76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AAC0D-1D25-4421-BD84-CE90FD02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1" i="0" dirty="0">
                <a:effectLst/>
                <a:latin typeface="Söhne"/>
              </a:rPr>
              <a:t>Allocation</a:t>
            </a:r>
            <a:r>
              <a:rPr lang="zh-CN" altLang="en-US" b="1" i="0" dirty="0">
                <a:effectLst/>
                <a:latin typeface="Söhne"/>
              </a:rPr>
              <a:t>（宿舍分配）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AllocationID</a:t>
            </a:r>
            <a:r>
              <a:rPr lang="en-US" altLang="zh-CN" b="0" i="0" dirty="0">
                <a:effectLst/>
                <a:latin typeface="Söhne"/>
              </a:rPr>
              <a:t>: PK, </a:t>
            </a:r>
            <a:r>
              <a:rPr lang="zh-CN" altLang="en-US" b="0" i="0" dirty="0">
                <a:effectLst/>
                <a:latin typeface="Söhne"/>
              </a:rPr>
              <a:t>宿舍分配操作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RoomNumber</a:t>
            </a:r>
            <a:r>
              <a:rPr lang="en-US" altLang="zh-CN" b="0" i="0" dirty="0">
                <a:effectLst/>
                <a:latin typeface="Söhne"/>
              </a:rPr>
              <a:t>: </a:t>
            </a:r>
            <a:r>
              <a:rPr lang="zh-CN" altLang="en-US" b="0" i="0" dirty="0">
                <a:effectLst/>
                <a:latin typeface="Söhne"/>
              </a:rPr>
              <a:t>宿舍号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StudentID</a:t>
            </a:r>
            <a:r>
              <a:rPr lang="en-US" altLang="zh-CN" b="0" i="0" dirty="0">
                <a:effectLst/>
                <a:latin typeface="Söhne"/>
              </a:rPr>
              <a:t>: </a:t>
            </a:r>
            <a:r>
              <a:rPr lang="zh-CN" altLang="en-US" b="0" i="0" dirty="0">
                <a:effectLst/>
                <a:latin typeface="Söhne"/>
              </a:rPr>
              <a:t>被分配学生的学号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StudentName</a:t>
            </a:r>
            <a:r>
              <a:rPr lang="en-US" altLang="zh-CN" b="0" i="0" dirty="0">
                <a:effectLst/>
                <a:latin typeface="Söhne"/>
              </a:rPr>
              <a:t>: </a:t>
            </a:r>
            <a:r>
              <a:rPr lang="zh-CN" altLang="en-US" b="0" i="0" dirty="0">
                <a:effectLst/>
                <a:latin typeface="Söhne"/>
              </a:rPr>
              <a:t>被分配学生的姓名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BedNumber</a:t>
            </a:r>
            <a:r>
              <a:rPr lang="en-US" altLang="zh-CN" b="0" i="0" dirty="0">
                <a:effectLst/>
                <a:latin typeface="Söhne"/>
              </a:rPr>
              <a:t>: </a:t>
            </a:r>
            <a:r>
              <a:rPr lang="zh-CN" altLang="en-US" b="0" i="0" dirty="0">
                <a:effectLst/>
                <a:latin typeface="Söhne"/>
              </a:rPr>
              <a:t>床位号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AllocationDate</a:t>
            </a:r>
            <a:r>
              <a:rPr lang="en-US" altLang="zh-CN" b="0" i="0" dirty="0">
                <a:effectLst/>
                <a:latin typeface="Söhne"/>
              </a:rPr>
              <a:t>: </a:t>
            </a:r>
            <a:r>
              <a:rPr lang="zh-CN" altLang="en-US" b="0" i="0" dirty="0">
                <a:effectLst/>
                <a:latin typeface="Söhne"/>
              </a:rPr>
              <a:t>分配日期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4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C8537-596E-42E6-B93B-8C905040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2324E-6DB6-4145-96A4-5EAA1397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1" i="0" dirty="0">
                <a:effectLst/>
                <a:latin typeface="Söhne"/>
              </a:rPr>
              <a:t>MaintenanceRequest</a:t>
            </a:r>
            <a:r>
              <a:rPr lang="zh-CN" altLang="en-US" b="1" i="0" dirty="0">
                <a:effectLst/>
                <a:latin typeface="Söhne"/>
              </a:rPr>
              <a:t>（维修申报）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RequestID</a:t>
            </a:r>
            <a:r>
              <a:rPr lang="en-US" altLang="zh-CN" b="0" i="0" dirty="0">
                <a:effectLst/>
                <a:latin typeface="Söhne"/>
              </a:rPr>
              <a:t>: PK, </a:t>
            </a:r>
            <a:r>
              <a:rPr lang="zh-CN" altLang="en-US" b="0" i="0" dirty="0">
                <a:effectLst/>
                <a:latin typeface="Söhne"/>
              </a:rPr>
              <a:t>申报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StudentID</a:t>
            </a:r>
            <a:r>
              <a:rPr lang="en-US" altLang="zh-CN" b="0" i="0" dirty="0">
                <a:effectLst/>
                <a:latin typeface="Söhne"/>
              </a:rPr>
              <a:t>: FK, </a:t>
            </a:r>
            <a:r>
              <a:rPr lang="zh-CN" altLang="en-US" b="0" i="0" dirty="0">
                <a:effectLst/>
                <a:latin typeface="Söhne"/>
              </a:rPr>
              <a:t>提交申报的学生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dirty="0" err="1">
                <a:latin typeface="Söhne"/>
              </a:rPr>
              <a:t>RoomNumber</a:t>
            </a:r>
            <a:r>
              <a:rPr lang="en-US" altLang="zh-CN" b="0" i="0" dirty="0">
                <a:effectLst/>
                <a:latin typeface="Söhne"/>
              </a:rPr>
              <a:t>: FK, </a:t>
            </a:r>
            <a:r>
              <a:rPr lang="zh-CN" altLang="en-US" b="0" i="0" dirty="0">
                <a:effectLst/>
                <a:latin typeface="Söhne"/>
              </a:rPr>
              <a:t>宿舍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Type: </a:t>
            </a:r>
            <a:r>
              <a:rPr lang="zh-CN" altLang="en-US" b="0" i="0" dirty="0">
                <a:effectLst/>
                <a:latin typeface="Söhne"/>
              </a:rPr>
              <a:t>维修类型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Description: </a:t>
            </a:r>
            <a:r>
              <a:rPr lang="zh-CN" altLang="en-US" b="0" i="0" dirty="0">
                <a:effectLst/>
                <a:latin typeface="Söhne"/>
              </a:rPr>
              <a:t>描述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00E7-12D4-4099-BAF1-C6A427FF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E2A6F-C8D6-49BD-853E-DF1C2082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1" i="0" dirty="0">
                <a:effectLst/>
                <a:latin typeface="Söhne"/>
              </a:rPr>
              <a:t>Message</a:t>
            </a:r>
            <a:r>
              <a:rPr lang="zh-CN" altLang="en-US" b="1" i="0" dirty="0">
                <a:effectLst/>
                <a:latin typeface="Söhne"/>
              </a:rPr>
              <a:t>（留言）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MessageID</a:t>
            </a:r>
            <a:r>
              <a:rPr lang="en-US" altLang="zh-CN" b="0" i="0" dirty="0">
                <a:effectLst/>
                <a:latin typeface="Söhne"/>
              </a:rPr>
              <a:t>: PK, </a:t>
            </a:r>
            <a:r>
              <a:rPr lang="zh-CN" altLang="en-US" b="0" i="0" dirty="0">
                <a:effectLst/>
                <a:latin typeface="Söhne"/>
              </a:rPr>
              <a:t>留言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UserID</a:t>
            </a:r>
            <a:r>
              <a:rPr lang="en-US" altLang="zh-CN" b="0" i="0" dirty="0">
                <a:effectLst/>
                <a:latin typeface="Söhne"/>
              </a:rPr>
              <a:t>: FK, </a:t>
            </a:r>
            <a:r>
              <a:rPr lang="zh-CN" altLang="en-US" b="0" i="0" dirty="0">
                <a:effectLst/>
                <a:latin typeface="Söhne"/>
              </a:rPr>
              <a:t>发布留言的用户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Title: </a:t>
            </a:r>
            <a:r>
              <a:rPr lang="zh-CN" altLang="en-US" b="0" i="0" dirty="0">
                <a:effectLst/>
                <a:latin typeface="Söhne"/>
              </a:rPr>
              <a:t>标题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Content: </a:t>
            </a:r>
            <a:r>
              <a:rPr lang="zh-CN" altLang="en-US" b="0" i="0" dirty="0">
                <a:effectLst/>
                <a:latin typeface="Söhne"/>
              </a:rPr>
              <a:t>内容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Timestamp: </a:t>
            </a:r>
            <a:r>
              <a:rPr lang="zh-CN" altLang="en-US" b="0" i="0" dirty="0">
                <a:effectLst/>
                <a:latin typeface="Söhne"/>
              </a:rPr>
              <a:t>发布时间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D99BB-A06F-4D0E-8C17-16BAE73E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8F47-174F-4511-9EAF-AFA31068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现如今，随着高校扩招，伴随而来的就是学生数增加。对于学校宿舍而言，管理宿舍的信息就显得尤为重要。如果使用传统的人工方法来管理会比较繁琐，并且管理起来也很有可能出现差错。</a:t>
            </a:r>
            <a:endParaRPr lang="en-US" altLang="zh-CN" sz="2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设计开发一套</a:t>
            </a:r>
            <a:r>
              <a:rPr lang="zh-CN" altLang="en-US" sz="2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高校</a:t>
            </a:r>
            <a:r>
              <a:rPr lang="zh-CN" altLang="zh-CN" sz="2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学生宿舍管理系统，不仅可以减少人力、物力和财力资源的浪费，更重要的是有助于提高宿舍管理的效率。</a:t>
            </a:r>
            <a:endParaRPr lang="en-US" altLang="zh-CN" sz="2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宿舍管理人员管理学生信息、管理宿舍信息时是一项复杂的组织工作，这种复杂性不仅仅体现在学生学籍变更快，变更人数多，更突出地表现在宿舍管理对象的数据量大，管理难度高，所以开发一个实用、高效的宿舍管理信息系统是很有必要的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6635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19564-4059-4F7B-9EAA-ED423C9F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A1851-EC46-4A2A-A86E-75E38D73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1" i="0" dirty="0">
                <a:effectLst/>
                <a:latin typeface="Söhne"/>
              </a:rPr>
              <a:t>Post</a:t>
            </a:r>
            <a:r>
              <a:rPr lang="zh-CN" altLang="en-US" b="1" i="0" dirty="0">
                <a:effectLst/>
                <a:latin typeface="Söhne"/>
              </a:rPr>
              <a:t>（帖子）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PostID</a:t>
            </a:r>
            <a:r>
              <a:rPr lang="en-US" altLang="zh-CN" b="0" i="0" dirty="0">
                <a:effectLst/>
                <a:latin typeface="Söhne"/>
              </a:rPr>
              <a:t>: PK, </a:t>
            </a:r>
            <a:r>
              <a:rPr lang="zh-CN" altLang="en-US" b="0" i="0" dirty="0">
                <a:effectLst/>
                <a:latin typeface="Söhne"/>
              </a:rPr>
              <a:t>帖子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Title: </a:t>
            </a:r>
            <a:r>
              <a:rPr lang="zh-CN" altLang="en-US" b="0" i="0" dirty="0">
                <a:effectLst/>
                <a:latin typeface="Söhne"/>
              </a:rPr>
              <a:t>标题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Content: </a:t>
            </a:r>
            <a:r>
              <a:rPr lang="zh-CN" altLang="en-US" b="0" i="0" dirty="0">
                <a:effectLst/>
                <a:latin typeface="Söhne"/>
              </a:rPr>
              <a:t>内容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Timestamp: </a:t>
            </a:r>
            <a:r>
              <a:rPr lang="zh-CN" altLang="en-US" b="0" i="0" dirty="0">
                <a:effectLst/>
                <a:latin typeface="Söhne"/>
              </a:rPr>
              <a:t>发布时间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UserID</a:t>
            </a:r>
            <a:r>
              <a:rPr lang="en-US" altLang="zh-CN" b="0" i="0" dirty="0">
                <a:effectLst/>
                <a:latin typeface="Söhne"/>
              </a:rPr>
              <a:t>: FK, </a:t>
            </a:r>
            <a:r>
              <a:rPr lang="zh-CN" altLang="en-US" b="0" i="0" dirty="0">
                <a:effectLst/>
                <a:latin typeface="Söhne"/>
              </a:rPr>
              <a:t>发布帖子的用户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Replies: </a:t>
            </a:r>
            <a:r>
              <a:rPr lang="zh-CN" altLang="en-US" b="0" i="0" dirty="0">
                <a:effectLst/>
                <a:latin typeface="Söhne"/>
              </a:rPr>
              <a:t>回复数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Söhne"/>
              </a:rPr>
              <a:t>Likes: </a:t>
            </a:r>
            <a:r>
              <a:rPr lang="zh-CN" altLang="en-US" b="0" i="0" dirty="0">
                <a:effectLst/>
                <a:latin typeface="Söhne"/>
              </a:rPr>
              <a:t>点赞数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Söhne"/>
              </a:rPr>
              <a:t>LastReplyTimestamp</a:t>
            </a:r>
            <a:r>
              <a:rPr lang="en-US" altLang="zh-CN" b="0" i="0" dirty="0">
                <a:effectLst/>
                <a:latin typeface="Söhne"/>
              </a:rPr>
              <a:t>: </a:t>
            </a:r>
            <a:r>
              <a:rPr lang="zh-CN" altLang="en-US" b="0" i="0" dirty="0">
                <a:effectLst/>
                <a:latin typeface="Söhne"/>
              </a:rPr>
              <a:t>最后回复时间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03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9E55B7-B6FF-4E4B-94C1-718507E1D1D1}"/>
              </a:ext>
            </a:extLst>
          </p:cNvPr>
          <p:cNvSpPr/>
          <p:nvPr/>
        </p:nvSpPr>
        <p:spPr>
          <a:xfrm>
            <a:off x="4314548" y="2949605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用户（</a:t>
            </a:r>
            <a:r>
              <a:rPr lang="en-US" altLang="zh-CN" dirty="0"/>
              <a:t>User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5B60C-86D9-4434-8A1A-D039C619F439}"/>
              </a:ext>
            </a:extLst>
          </p:cNvPr>
          <p:cNvSpPr/>
          <p:nvPr/>
        </p:nvSpPr>
        <p:spPr>
          <a:xfrm>
            <a:off x="196789" y="2949604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宿舍分配（</a:t>
            </a:r>
            <a:r>
              <a:rPr lang="en-US" altLang="zh-CN" dirty="0"/>
              <a:t>Allocation</a:t>
            </a:r>
            <a:r>
              <a:rPr lang="zh-CN" altLang="en-US" dirty="0"/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5BED3F-6B7F-4A97-BA32-386B2A869175}"/>
              </a:ext>
            </a:extLst>
          </p:cNvPr>
          <p:cNvSpPr/>
          <p:nvPr/>
        </p:nvSpPr>
        <p:spPr>
          <a:xfrm>
            <a:off x="8432307" y="2949605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维修申报（</a:t>
            </a:r>
            <a:r>
              <a:rPr lang="en-US" altLang="zh-CN" dirty="0"/>
              <a:t>MaintenanceRequest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E74943-7313-44A3-8A37-19F5638E076B}"/>
              </a:ext>
            </a:extLst>
          </p:cNvPr>
          <p:cNvSpPr/>
          <p:nvPr/>
        </p:nvSpPr>
        <p:spPr>
          <a:xfrm>
            <a:off x="1532137" y="378778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留言（</a:t>
            </a:r>
            <a:r>
              <a:rPr lang="en-US" altLang="zh-CN" dirty="0"/>
              <a:t>Message</a:t>
            </a:r>
            <a:r>
              <a:rPr lang="zh-CN" altLang="en-US" dirty="0"/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E9C6FC-8090-4E6F-9A6F-3DA738F2EC13}"/>
              </a:ext>
            </a:extLst>
          </p:cNvPr>
          <p:cNvSpPr/>
          <p:nvPr/>
        </p:nvSpPr>
        <p:spPr>
          <a:xfrm>
            <a:off x="4314548" y="5581095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宿舍（</a:t>
            </a:r>
            <a:r>
              <a:rPr lang="en-US" altLang="zh-CN" dirty="0"/>
              <a:t>Dormitory</a:t>
            </a:r>
            <a:r>
              <a:rPr lang="zh-CN" altLang="en-US" dirty="0"/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D6935D-E4D8-4D8B-9032-BE80F6D412FD}"/>
              </a:ext>
            </a:extLst>
          </p:cNvPr>
          <p:cNvSpPr/>
          <p:nvPr/>
        </p:nvSpPr>
        <p:spPr>
          <a:xfrm>
            <a:off x="7208665" y="384695"/>
            <a:ext cx="2894120" cy="95878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帖子（</a:t>
            </a:r>
            <a:r>
              <a:rPr lang="en-US" altLang="zh-CN" dirty="0"/>
              <a:t>Post</a:t>
            </a:r>
            <a:r>
              <a:rPr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3C7AB49-71A6-48D8-89D6-F7621E681B35}"/>
              </a:ext>
            </a:extLst>
          </p:cNvPr>
          <p:cNvSpPr txBox="1"/>
          <p:nvPr/>
        </p:nvSpPr>
        <p:spPr>
          <a:xfrm>
            <a:off x="4173613" y="1743923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 n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3447978-D39A-4211-871D-AF5B0C9560F1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H="1" flipV="1">
            <a:off x="2979197" y="1337567"/>
            <a:ext cx="2782411" cy="161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36B83D1-D9AF-47C0-B441-F10BC9065802}"/>
              </a:ext>
            </a:extLst>
          </p:cNvPr>
          <p:cNvCxnSpPr>
            <a:stCxn id="4" idx="0"/>
            <a:endCxn id="15" idx="2"/>
          </p:cNvCxnSpPr>
          <p:nvPr/>
        </p:nvCxnSpPr>
        <p:spPr>
          <a:xfrm flipV="1">
            <a:off x="5761608" y="1343484"/>
            <a:ext cx="2894117" cy="160612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1BC6901-BB37-4ACF-9C52-F30F434D23F0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090909" y="3428999"/>
            <a:ext cx="12236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7FEA58D6-7F52-4ADE-97AA-388157318196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1903150" y="3649091"/>
            <a:ext cx="2152097" cy="267069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C50587B-4E6D-406E-A7B3-BDA9C9364EC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7208668" y="3429000"/>
            <a:ext cx="122363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35670BB-9342-4A9F-A2C5-5741A994A8FC}"/>
              </a:ext>
            </a:extLst>
          </p:cNvPr>
          <p:cNvCxnSpPr/>
          <p:nvPr/>
        </p:nvCxnSpPr>
        <p:spPr>
          <a:xfrm flipH="1" flipV="1">
            <a:off x="2979197" y="1337565"/>
            <a:ext cx="2782411" cy="1612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DBE8A73-7322-4CB7-A968-F36D3DCAB320}"/>
              </a:ext>
            </a:extLst>
          </p:cNvPr>
          <p:cNvCxnSpPr/>
          <p:nvPr/>
        </p:nvCxnSpPr>
        <p:spPr>
          <a:xfrm>
            <a:off x="3090909" y="3428997"/>
            <a:ext cx="1223639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AE12840-D855-420A-955C-628531BE45D6}"/>
              </a:ext>
            </a:extLst>
          </p:cNvPr>
          <p:cNvSpPr txBox="1"/>
          <p:nvPr/>
        </p:nvSpPr>
        <p:spPr>
          <a:xfrm>
            <a:off x="6698942" y="1743923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 n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7B58625-11F9-4DE5-871E-B634BF350E59}"/>
              </a:ext>
            </a:extLst>
          </p:cNvPr>
          <p:cNvSpPr txBox="1"/>
          <p:nvPr/>
        </p:nvSpPr>
        <p:spPr>
          <a:xfrm>
            <a:off x="3377582" y="3045808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 1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FD6CB24-20D5-4D7A-853F-8FAAD705F014}"/>
              </a:ext>
            </a:extLst>
          </p:cNvPr>
          <p:cNvSpPr txBox="1"/>
          <p:nvPr/>
        </p:nvSpPr>
        <p:spPr>
          <a:xfrm>
            <a:off x="7422472" y="3022138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 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511E8F9-1103-4213-B4E5-E99EE301A5C3}"/>
              </a:ext>
            </a:extLst>
          </p:cNvPr>
          <p:cNvSpPr txBox="1"/>
          <p:nvPr/>
        </p:nvSpPr>
        <p:spPr>
          <a:xfrm>
            <a:off x="2488335" y="5581095"/>
            <a:ext cx="7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: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9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8EB9C-3551-440E-A003-B1C718D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20573-F90F-4650-B39E-854B5F07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顶层</a:t>
            </a:r>
            <a:r>
              <a:rPr lang="en-US" altLang="zh-CN" dirty="0"/>
              <a:t>DFD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8D514C-A7F8-4388-B225-919903272DAD}"/>
              </a:ext>
            </a:extLst>
          </p:cNvPr>
          <p:cNvSpPr/>
          <p:nvPr/>
        </p:nvSpPr>
        <p:spPr>
          <a:xfrm>
            <a:off x="2663301" y="3096086"/>
            <a:ext cx="1225118" cy="665825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B12B2-624B-4D98-9428-FB1CBBB8EBD3}"/>
              </a:ext>
            </a:extLst>
          </p:cNvPr>
          <p:cNvSpPr/>
          <p:nvPr/>
        </p:nvSpPr>
        <p:spPr>
          <a:xfrm>
            <a:off x="7679183" y="3096087"/>
            <a:ext cx="1225118" cy="665825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35C3E9-4108-4291-87FD-7E07BC312E01}"/>
              </a:ext>
            </a:extLst>
          </p:cNvPr>
          <p:cNvSpPr/>
          <p:nvPr/>
        </p:nvSpPr>
        <p:spPr>
          <a:xfrm>
            <a:off x="5171242" y="3096087"/>
            <a:ext cx="1225118" cy="66582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8906B2-2703-49F3-BC90-47F4CE2DC060}"/>
              </a:ext>
            </a:extLst>
          </p:cNvPr>
          <p:cNvSpPr/>
          <p:nvPr/>
        </p:nvSpPr>
        <p:spPr>
          <a:xfrm>
            <a:off x="3888419" y="4834399"/>
            <a:ext cx="3790764" cy="665825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3114FCC-1DD9-4724-8886-C3BD2A6D3BF4}"/>
              </a:ext>
            </a:extLst>
          </p:cNvPr>
          <p:cNvCxnSpPr/>
          <p:nvPr/>
        </p:nvCxnSpPr>
        <p:spPr>
          <a:xfrm>
            <a:off x="4234648" y="4834399"/>
            <a:ext cx="0" cy="6658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51120F-9AA8-41D0-B6E6-2EE29574570D}"/>
              </a:ext>
            </a:extLst>
          </p:cNvPr>
          <p:cNvCxnSpPr/>
          <p:nvPr/>
        </p:nvCxnSpPr>
        <p:spPr>
          <a:xfrm flipV="1">
            <a:off x="5424256" y="3761911"/>
            <a:ext cx="0" cy="1072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0190326-C8F3-46BE-ABDD-F2DC1AEEC9E8}"/>
              </a:ext>
            </a:extLst>
          </p:cNvPr>
          <p:cNvCxnSpPr/>
          <p:nvPr/>
        </p:nvCxnSpPr>
        <p:spPr>
          <a:xfrm>
            <a:off x="6096000" y="3761911"/>
            <a:ext cx="0" cy="1072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687B96-483F-4204-9EE6-96398391A84D}"/>
              </a:ext>
            </a:extLst>
          </p:cNvPr>
          <p:cNvCxnSpPr/>
          <p:nvPr/>
        </p:nvCxnSpPr>
        <p:spPr>
          <a:xfrm flipH="1">
            <a:off x="3888419" y="3284738"/>
            <a:ext cx="128282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BC769D-F60A-4F35-8440-491293964C6C}"/>
              </a:ext>
            </a:extLst>
          </p:cNvPr>
          <p:cNvCxnSpPr/>
          <p:nvPr/>
        </p:nvCxnSpPr>
        <p:spPr>
          <a:xfrm>
            <a:off x="3888419" y="3568823"/>
            <a:ext cx="128282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8945A4-1D69-45DD-8209-E6459D0C7723}"/>
              </a:ext>
            </a:extLst>
          </p:cNvPr>
          <p:cNvCxnSpPr/>
          <p:nvPr/>
        </p:nvCxnSpPr>
        <p:spPr>
          <a:xfrm>
            <a:off x="6396360" y="3284738"/>
            <a:ext cx="128282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142689F-85D7-4879-86D4-7B9F5D2B2186}"/>
              </a:ext>
            </a:extLst>
          </p:cNvPr>
          <p:cNvCxnSpPr/>
          <p:nvPr/>
        </p:nvCxnSpPr>
        <p:spPr>
          <a:xfrm flipH="1">
            <a:off x="6396360" y="3568823"/>
            <a:ext cx="128282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2DEEBEA-CBDD-411B-B030-C6E02C95FF22}"/>
              </a:ext>
            </a:extLst>
          </p:cNvPr>
          <p:cNvSpPr txBox="1"/>
          <p:nvPr/>
        </p:nvSpPr>
        <p:spPr>
          <a:xfrm flipH="1">
            <a:off x="4193958" y="3354963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6011D9-8F39-456C-BD94-444A9B438A32}"/>
              </a:ext>
            </a:extLst>
          </p:cNvPr>
          <p:cNvSpPr txBox="1"/>
          <p:nvPr/>
        </p:nvSpPr>
        <p:spPr>
          <a:xfrm flipH="1">
            <a:off x="4825008" y="3894364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75751B-7B26-4A57-999C-FE29C77916FE}"/>
              </a:ext>
            </a:extLst>
          </p:cNvPr>
          <p:cNvSpPr txBox="1"/>
          <p:nvPr/>
        </p:nvSpPr>
        <p:spPr>
          <a:xfrm flipH="1">
            <a:off x="6696716" y="3328659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输入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B6F8D9-54B3-4D27-8D0F-6435BA8DBF75}"/>
              </a:ext>
            </a:extLst>
          </p:cNvPr>
          <p:cNvSpPr txBox="1"/>
          <p:nvPr/>
        </p:nvSpPr>
        <p:spPr>
          <a:xfrm flipH="1">
            <a:off x="4193957" y="2544081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750586-B476-4E77-84D4-03DA23B6DB66}"/>
              </a:ext>
            </a:extLst>
          </p:cNvPr>
          <p:cNvSpPr txBox="1"/>
          <p:nvPr/>
        </p:nvSpPr>
        <p:spPr>
          <a:xfrm flipH="1">
            <a:off x="6696716" y="2562246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4158C0-4751-435F-AADD-D415A495D158}"/>
              </a:ext>
            </a:extLst>
          </p:cNvPr>
          <p:cNvSpPr txBox="1"/>
          <p:nvPr/>
        </p:nvSpPr>
        <p:spPr>
          <a:xfrm flipH="1">
            <a:off x="6095999" y="3878446"/>
            <a:ext cx="67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14416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AA8F-75BD-4EA4-87E6-69D3380F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E9894-94A7-480C-87A4-EFB9C78C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一层</a:t>
            </a:r>
            <a:r>
              <a:rPr lang="en-US" altLang="zh-CN" dirty="0"/>
              <a:t>DFD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307583-F32B-4761-85BE-64EB6CA2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89" y="286978"/>
            <a:ext cx="7177411" cy="62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97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B910-3474-4DBC-9213-E91E2D87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C027A-5B71-4CAB-8A4C-6F75131F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8AB18E-7AEB-47FC-B79F-4241CD58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06" y="81610"/>
            <a:ext cx="42576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4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DF49-7EF3-4D2E-9F6A-25B546F4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EB7B6-AB82-4437-8583-05ED3BD0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宿舍分配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A09622-ADC6-4529-B25C-263076B3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59" y="775640"/>
            <a:ext cx="5082383" cy="53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5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C9B6-B7C8-4570-B461-4EEF952C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91835-ED6D-484B-B96A-F7377BBB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维修申请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AE3DC5-93F6-4A55-BA82-5236945A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30" y="1177679"/>
            <a:ext cx="4229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47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1075C-78D3-4440-8995-434B430B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6875D-8D23-4E7D-BA6E-CB53A6B7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81"/>
            <a:ext cx="10515600" cy="4351338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-</a:t>
            </a:r>
            <a:r>
              <a:rPr lang="zh-CN" altLang="en-US" dirty="0"/>
              <a:t>添加用户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B7446-3B4D-48D7-ACF9-F024F240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53" y="0"/>
            <a:ext cx="277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1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5397-A778-479E-9344-05C84863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F487B-7525-42C4-B6E6-577D55F5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086"/>
            <a:ext cx="10515600" cy="4351338"/>
          </a:xfrm>
        </p:spPr>
        <p:txBody>
          <a:bodyPr/>
          <a:lstStyle/>
          <a:p>
            <a:r>
              <a:rPr lang="zh-CN" altLang="en-US" dirty="0"/>
              <a:t>系统架构设计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B2FA05-4C93-4C9F-B8BF-7A9FBD1B9ACA}"/>
              </a:ext>
            </a:extLst>
          </p:cNvPr>
          <p:cNvSpPr/>
          <p:nvPr/>
        </p:nvSpPr>
        <p:spPr>
          <a:xfrm>
            <a:off x="704252" y="4027756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0B89C0-631B-4F3A-920B-69890F7AA4BF}"/>
              </a:ext>
            </a:extLst>
          </p:cNvPr>
          <p:cNvSpPr/>
          <p:nvPr/>
        </p:nvSpPr>
        <p:spPr>
          <a:xfrm>
            <a:off x="2517423" y="4027756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Java/html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BCDF44-01DC-4A4A-996B-D7F2D6C6BDC4}"/>
              </a:ext>
            </a:extLst>
          </p:cNvPr>
          <p:cNvSpPr/>
          <p:nvPr/>
        </p:nvSpPr>
        <p:spPr>
          <a:xfrm>
            <a:off x="4465865" y="4033928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3432EA-879C-4FB2-9503-25A2E180FE54}"/>
              </a:ext>
            </a:extLst>
          </p:cNvPr>
          <p:cNvSpPr/>
          <p:nvPr/>
        </p:nvSpPr>
        <p:spPr>
          <a:xfrm>
            <a:off x="6414307" y="4027755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1EBBFF-3F05-40C3-A56E-AA3C1DCEA8A0}"/>
              </a:ext>
            </a:extLst>
          </p:cNvPr>
          <p:cNvSpPr/>
          <p:nvPr/>
        </p:nvSpPr>
        <p:spPr>
          <a:xfrm>
            <a:off x="8419162" y="4027755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BE37C8-C86A-4AB5-B020-950E3743882B}"/>
              </a:ext>
            </a:extLst>
          </p:cNvPr>
          <p:cNvSpPr/>
          <p:nvPr/>
        </p:nvSpPr>
        <p:spPr>
          <a:xfrm>
            <a:off x="10491845" y="4027755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10ED76-779B-4688-83F9-C6442A53EDB0}"/>
              </a:ext>
            </a:extLst>
          </p:cNvPr>
          <p:cNvSpPr/>
          <p:nvPr/>
        </p:nvSpPr>
        <p:spPr>
          <a:xfrm>
            <a:off x="2425038" y="2437343"/>
            <a:ext cx="1349406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2810E6-E327-489D-A58F-B2EB8A5500C0}"/>
              </a:ext>
            </a:extLst>
          </p:cNvPr>
          <p:cNvSpPr/>
          <p:nvPr/>
        </p:nvSpPr>
        <p:spPr>
          <a:xfrm>
            <a:off x="6335155" y="2437344"/>
            <a:ext cx="1349406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E91D75-380D-44F0-A355-B280CC8099FB}"/>
              </a:ext>
            </a:extLst>
          </p:cNvPr>
          <p:cNvSpPr/>
          <p:nvPr/>
        </p:nvSpPr>
        <p:spPr>
          <a:xfrm>
            <a:off x="10399460" y="2437344"/>
            <a:ext cx="1349406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持久层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F85876-7F71-41EB-A0D0-888A6D64FA5E}"/>
              </a:ext>
            </a:extLst>
          </p:cNvPr>
          <p:cNvSpPr/>
          <p:nvPr/>
        </p:nvSpPr>
        <p:spPr>
          <a:xfrm>
            <a:off x="4465865" y="4027755"/>
            <a:ext cx="1164637" cy="6214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3BD465-DB82-48EA-AFA0-AAD8B0AD5738}"/>
              </a:ext>
            </a:extLst>
          </p:cNvPr>
          <p:cNvSpPr/>
          <p:nvPr/>
        </p:nvSpPr>
        <p:spPr>
          <a:xfrm>
            <a:off x="4147748" y="3340068"/>
            <a:ext cx="5724221" cy="203092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2B257C71-4127-40F4-8AA3-6CB59B504697}"/>
              </a:ext>
            </a:extLst>
          </p:cNvPr>
          <p:cNvSpPr/>
          <p:nvPr/>
        </p:nvSpPr>
        <p:spPr>
          <a:xfrm>
            <a:off x="1856722" y="4247642"/>
            <a:ext cx="672869" cy="215772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9858FD81-4B47-4106-B44E-C4EFB8D89CA9}"/>
              </a:ext>
            </a:extLst>
          </p:cNvPr>
          <p:cNvSpPr/>
          <p:nvPr/>
        </p:nvSpPr>
        <p:spPr>
          <a:xfrm>
            <a:off x="3674296" y="4230587"/>
            <a:ext cx="812956" cy="232827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8038F7C6-F27D-42F0-A0F7-29FEC303E9C2}"/>
              </a:ext>
            </a:extLst>
          </p:cNvPr>
          <p:cNvSpPr/>
          <p:nvPr/>
        </p:nvSpPr>
        <p:spPr>
          <a:xfrm>
            <a:off x="5662286" y="4230587"/>
            <a:ext cx="752021" cy="232826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E07F1099-FC05-482C-BB5A-91FB355672A1}"/>
              </a:ext>
            </a:extLst>
          </p:cNvPr>
          <p:cNvSpPr/>
          <p:nvPr/>
        </p:nvSpPr>
        <p:spPr>
          <a:xfrm>
            <a:off x="7578944" y="4230587"/>
            <a:ext cx="840218" cy="215772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DBCC1443-872A-4757-9117-22ADAFE6348F}"/>
              </a:ext>
            </a:extLst>
          </p:cNvPr>
          <p:cNvSpPr/>
          <p:nvPr/>
        </p:nvSpPr>
        <p:spPr>
          <a:xfrm>
            <a:off x="9609370" y="4230586"/>
            <a:ext cx="882475" cy="232827"/>
          </a:xfrm>
          <a:prstGeom prst="left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4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1DB69-7F0C-4214-8DF9-928C9DC5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9BF0B-56A1-4706-8440-D1E1DA28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模块划分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D50AE0F3-7490-4F2E-B4C6-CD71310BF24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0" y="2318674"/>
            <a:ext cx="6911939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5BFCB-35D9-4BBB-BE35-026FE4CA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AFD44-7203-4642-97FA-3B3D2C8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本项目旨在开发一个基于</a:t>
            </a:r>
            <a:r>
              <a:rPr lang="en-US" altLang="zh-CN" b="0" i="0" dirty="0">
                <a:effectLst/>
                <a:latin typeface="Söhne"/>
              </a:rPr>
              <a:t>Spring Boot</a:t>
            </a:r>
            <a:r>
              <a:rPr lang="zh-CN" altLang="en-US" b="0" i="0" dirty="0">
                <a:effectLst/>
                <a:latin typeface="Söhne"/>
              </a:rPr>
              <a:t>的宿舍管理系统，以实现对宿舍资源的高效管理。</a:t>
            </a:r>
            <a:endParaRPr lang="en-US" altLang="zh-CN" b="0" i="0" dirty="0">
              <a:effectLst/>
              <a:latin typeface="Söhne"/>
            </a:endParaRPr>
          </a:p>
          <a:p>
            <a:r>
              <a:rPr lang="zh-CN" altLang="en-US" dirty="0">
                <a:latin typeface="Söhne"/>
              </a:rPr>
              <a:t>系统功能</a:t>
            </a:r>
            <a:r>
              <a:rPr lang="zh-CN" altLang="en-US" b="0" i="0" dirty="0">
                <a:effectLst/>
                <a:latin typeface="Söhne"/>
              </a:rPr>
              <a:t>涵盖宿舍生活方方面面，包括用户管理、宿舍管理、维修申报、留言管理、统计分析和交流论坛等功能，可切实提升宿舍管理效率和学生住宿体验。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21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461D2-FBA0-4F49-AEE4-14E9B7E3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6085B-AD0A-4E52-BEF0-893AE03D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用户（</a:t>
            </a:r>
            <a:r>
              <a:rPr lang="en-US" altLang="zh-CN" dirty="0"/>
              <a:t>User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8F9F50-BF77-4638-B97E-10D237E09D75}"/>
              </a:ext>
            </a:extLst>
          </p:cNvPr>
          <p:cNvGraphicFramePr>
            <a:graphicFrameLocks noGrp="1"/>
          </p:cNvGraphicFramePr>
          <p:nvPr/>
        </p:nvGraphicFramePr>
        <p:xfrm>
          <a:off x="3652837" y="2363629"/>
          <a:ext cx="4886325" cy="3275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265">
                  <a:extLst>
                    <a:ext uri="{9D8B030D-6E8A-4147-A177-3AD203B41FA5}">
                      <a16:colId xmlns:a16="http://schemas.microsoft.com/office/drawing/2014/main" val="371727126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1981482694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905635592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3620036278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333662922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数据长度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65787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（唯一标识）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70879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用户姓名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781153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Gender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用户性别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872225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StudentID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学号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工号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229222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Password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用户登录密码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310111"/>
                  </a:ext>
                </a:extLst>
              </a:tr>
              <a:tr h="890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Contact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用户联系方式（手机号）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26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11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57791-3402-439F-B5FC-698FB3DE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6D8B6-C7EB-4046-BA55-A441DBD2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宿舍（</a:t>
            </a:r>
            <a:r>
              <a:rPr lang="en-US" altLang="zh-CN" dirty="0"/>
              <a:t>Dormitory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B61B15-36CF-4327-87F7-BD6932B2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29801"/>
              </p:ext>
            </p:extLst>
          </p:nvPr>
        </p:nvGraphicFramePr>
        <p:xfrm>
          <a:off x="4489219" y="1940878"/>
          <a:ext cx="4918075" cy="4236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6074676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79565307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602303659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1824662088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712005775"/>
                    </a:ext>
                  </a:extLst>
                </a:gridCol>
              </a:tblGrid>
              <a:tr h="6026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数据长度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46036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DormitoryID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宿舍号（唯一标识）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891615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Building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50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楼栋编号或名称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187633"/>
                  </a:ext>
                </a:extLst>
              </a:tr>
              <a:tr h="909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Capacity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宿舍容量（可容纳人数）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652394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SpaceLeft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剩余床位数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6291"/>
                  </a:ext>
                </a:extLst>
              </a:tr>
              <a:tr h="6083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GenderRestriction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性别限制（男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女）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0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153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F8DF1-4C39-4047-93E1-3039AB5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FC763-14AE-4EDE-8CDA-CF816664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宿舍分配（</a:t>
            </a:r>
            <a:r>
              <a:rPr lang="en-US" altLang="zh-CN" dirty="0"/>
              <a:t>Allocation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AF3A83-198B-42CD-AE54-9AFA99A00E73}"/>
              </a:ext>
            </a:extLst>
          </p:cNvPr>
          <p:cNvGraphicFramePr>
            <a:graphicFrameLocks noGrp="1"/>
          </p:cNvGraphicFramePr>
          <p:nvPr/>
        </p:nvGraphicFramePr>
        <p:xfrm>
          <a:off x="3610292" y="2494121"/>
          <a:ext cx="4971415" cy="3014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258533149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90483594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20902585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42211843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38773344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数据长度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200579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AllocationID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宿舍分配操作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（唯一标识）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1024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DormitoryID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宿舍号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38077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StudentID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学生学号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1070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StudentName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学生姓名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53478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BedNumber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床位号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259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AllocationDate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分配日期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44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117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F56A-2256-43E0-9C46-C798B981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FC175-565F-42C5-BD7F-7DCA98EE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维修申报（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MaintenanceRequest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4B80FB-7C99-45E4-A05A-0523A34B2311}"/>
              </a:ext>
            </a:extLst>
          </p:cNvPr>
          <p:cNvGraphicFramePr>
            <a:graphicFrameLocks noGrp="1"/>
          </p:cNvGraphicFramePr>
          <p:nvPr/>
        </p:nvGraphicFramePr>
        <p:xfrm>
          <a:off x="3597910" y="2490946"/>
          <a:ext cx="4996180" cy="3020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890744796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83033042"/>
                    </a:ext>
                  </a:extLst>
                </a:gridCol>
                <a:gridCol w="956945">
                  <a:extLst>
                    <a:ext uri="{9D8B030D-6E8A-4147-A177-3AD203B41FA5}">
                      <a16:colId xmlns:a16="http://schemas.microsoft.com/office/drawing/2014/main" val="1386008673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119947246"/>
                    </a:ext>
                  </a:extLst>
                </a:gridCol>
                <a:gridCol w="956945">
                  <a:extLst>
                    <a:ext uri="{9D8B030D-6E8A-4147-A177-3AD203B41FA5}">
                      <a16:colId xmlns:a16="http://schemas.microsoft.com/office/drawing/2014/main" val="271517019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数据长度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218688"/>
                  </a:ext>
                </a:extLst>
              </a:tr>
              <a:tr h="9074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RequestID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维修申报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（唯一标识）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738012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StudentID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学生学号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35846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DormitoryID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宿舍号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356728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Type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维修类型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349059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维修描述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765483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Photo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照片（可选）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13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332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7976A-5FE2-40EB-ABC8-3FF3B80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AA0DB-6E6B-4CC6-BF4A-5A0061FC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留言（</a:t>
            </a:r>
            <a:r>
              <a:rPr lang="en-US" altLang="zh-CN" dirty="0"/>
              <a:t>Message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9BDB5B-7163-43B1-BAA1-C4A7E2E0DD85}"/>
              </a:ext>
            </a:extLst>
          </p:cNvPr>
          <p:cNvGraphicFramePr>
            <a:graphicFrameLocks noGrp="1"/>
          </p:cNvGraphicFramePr>
          <p:nvPr/>
        </p:nvGraphicFramePr>
        <p:xfrm>
          <a:off x="3570287" y="2960529"/>
          <a:ext cx="5051425" cy="2081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285">
                  <a:extLst>
                    <a:ext uri="{9D8B030D-6E8A-4147-A177-3AD203B41FA5}">
                      <a16:colId xmlns:a16="http://schemas.microsoft.com/office/drawing/2014/main" val="1402727446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3270389653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3460537831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3304097714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802085075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数据长度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783859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MessageID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帖子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（唯一标识）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22551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发布者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577494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标题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596152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95385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Timestamp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发布时间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79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4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B275C-4A04-4012-B0D8-097B16EA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826F1-90D7-4398-B5B2-56747723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论坛帖子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E19587-C0CE-4360-B742-5EC27CB5BC13}"/>
              </a:ext>
            </a:extLst>
          </p:cNvPr>
          <p:cNvGraphicFramePr>
            <a:graphicFrameLocks noGrp="1"/>
          </p:cNvGraphicFramePr>
          <p:nvPr/>
        </p:nvGraphicFramePr>
        <p:xfrm>
          <a:off x="3528060" y="2511677"/>
          <a:ext cx="5135880" cy="3579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val="127788056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34529408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97722437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489744790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7187100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190763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数据长度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默认值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3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PostID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帖子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（唯一标识）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817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标题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294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281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Timestamp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发布时间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04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UserID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发布者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36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Replies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回复数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677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Likes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点赞数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16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LastReplyTimestamp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最后回复时间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77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538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2C8BE-5B35-44A9-8AB9-487F690F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接口设计（部分）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19504-6903-4946-9B85-E64D3CE0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宿舍用户管理模块</a:t>
            </a:r>
            <a:endParaRPr lang="en-US" altLang="zh-CN" dirty="0"/>
          </a:p>
          <a:p>
            <a:r>
              <a:rPr lang="zh-CN" altLang="en-US" dirty="0"/>
              <a:t>学生注册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接口路径：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POST  /</a:t>
            </a:r>
            <a:r>
              <a:rPr lang="en-US" altLang="zh-CN" b="0" i="0" dirty="0" err="1">
                <a:effectLst/>
                <a:latin typeface="Söhne"/>
              </a:rPr>
              <a:t>api</a:t>
            </a:r>
            <a:r>
              <a:rPr lang="en-US" altLang="zh-CN" b="0" i="0" dirty="0">
                <a:effectLst/>
                <a:latin typeface="Söhne"/>
              </a:rPr>
              <a:t>/user/register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请求参数：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Name (string): </a:t>
            </a:r>
            <a:r>
              <a:rPr lang="zh-CN" altLang="en-US" b="0" i="0" dirty="0">
                <a:effectLst/>
                <a:latin typeface="Söhne"/>
              </a:rPr>
              <a:t>学生姓名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StudentID</a:t>
            </a:r>
            <a:r>
              <a:rPr lang="en-US" altLang="zh-CN" b="0" i="0" dirty="0">
                <a:effectLst/>
                <a:latin typeface="Söhne"/>
              </a:rPr>
              <a:t> (string): </a:t>
            </a:r>
            <a:r>
              <a:rPr lang="zh-CN" altLang="en-US" b="0" i="0" dirty="0">
                <a:effectLst/>
                <a:latin typeface="Söhne"/>
              </a:rPr>
              <a:t>学生学号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Password (string): </a:t>
            </a:r>
            <a:r>
              <a:rPr lang="zh-CN" altLang="en-US" b="0" i="0" dirty="0">
                <a:effectLst/>
                <a:latin typeface="Söhne"/>
              </a:rPr>
              <a:t>密码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响应参数：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Status (string): </a:t>
            </a:r>
            <a:r>
              <a:rPr lang="zh-CN" altLang="en-US" b="0" i="0" dirty="0">
                <a:effectLst/>
                <a:latin typeface="Söhne"/>
              </a:rPr>
              <a:t>注册状态 </a:t>
            </a:r>
            <a:r>
              <a:rPr lang="en-US" altLang="zh-CN" b="0" i="0" dirty="0">
                <a:effectLst/>
                <a:latin typeface="Söhne"/>
              </a:rPr>
              <a:t>("Success" </a:t>
            </a:r>
            <a:r>
              <a:rPr lang="zh-CN" altLang="en-US" b="0" i="0" dirty="0">
                <a:effectLst/>
                <a:latin typeface="Söhne"/>
              </a:rPr>
              <a:t>或 </a:t>
            </a:r>
            <a:r>
              <a:rPr lang="en-US" altLang="zh-CN" b="0" i="0" dirty="0">
                <a:effectLst/>
                <a:latin typeface="Söhne"/>
              </a:rPr>
              <a:t>"Error")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Message (string): </a:t>
            </a:r>
            <a:r>
              <a:rPr lang="zh-CN" altLang="en-US" b="0" i="0" dirty="0">
                <a:effectLst/>
                <a:latin typeface="Söhne"/>
              </a:rPr>
              <a:t>注册结果消息</a:t>
            </a:r>
          </a:p>
        </p:txBody>
      </p:sp>
    </p:spTree>
    <p:extLst>
      <p:ext uri="{BB962C8B-B14F-4D97-AF65-F5344CB8AC3E}">
        <p14:creationId xmlns:p14="http://schemas.microsoft.com/office/powerpoint/2010/main" val="4158054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D64BE-9621-49A4-AF03-D553996E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4610B-53C7-477D-AC71-473A1CAA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获取用户信息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接口路径：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GET  /</a:t>
            </a:r>
            <a:r>
              <a:rPr lang="en-US" altLang="zh-CN" b="0" i="0" dirty="0" err="1">
                <a:effectLst/>
                <a:latin typeface="Söhne"/>
              </a:rPr>
              <a:t>api</a:t>
            </a:r>
            <a:r>
              <a:rPr lang="en-US" altLang="zh-CN" b="0" i="0" dirty="0">
                <a:effectLst/>
                <a:latin typeface="Söhne"/>
              </a:rPr>
              <a:t>/user/:</a:t>
            </a:r>
            <a:r>
              <a:rPr lang="en-US" altLang="zh-CN" b="0" i="0" dirty="0" err="1">
                <a:effectLst/>
                <a:latin typeface="Söhne"/>
              </a:rPr>
              <a:t>userId</a:t>
            </a:r>
            <a:endParaRPr lang="en-US" altLang="zh-C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请求参数：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userId</a:t>
            </a:r>
            <a:r>
              <a:rPr lang="en-US" altLang="zh-CN" b="0" i="0" dirty="0">
                <a:effectLst/>
                <a:latin typeface="Söhne"/>
              </a:rPr>
              <a:t> (string): </a:t>
            </a:r>
            <a:r>
              <a:rPr lang="zh-CN" altLang="en-US" b="0" i="0" dirty="0">
                <a:effectLst/>
                <a:latin typeface="Söhne"/>
              </a:rPr>
              <a:t>用户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响应参数：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Name (string): </a:t>
            </a:r>
            <a:r>
              <a:rPr lang="zh-CN" altLang="en-US" b="0" i="0" dirty="0">
                <a:effectLst/>
                <a:latin typeface="Söhne"/>
              </a:rPr>
              <a:t>用户姓名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StudentID</a:t>
            </a:r>
            <a:r>
              <a:rPr lang="en-US" altLang="zh-CN" b="0" i="0" dirty="0">
                <a:effectLst/>
                <a:latin typeface="Söhne"/>
              </a:rPr>
              <a:t> (string): </a:t>
            </a:r>
            <a:r>
              <a:rPr lang="zh-CN" altLang="en-US" b="0" i="0" dirty="0">
                <a:effectLst/>
                <a:latin typeface="Söhne"/>
              </a:rPr>
              <a:t>学号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Contact (string): </a:t>
            </a:r>
            <a:r>
              <a:rPr lang="zh-CN" altLang="en-US" b="0" i="0" dirty="0">
                <a:effectLst/>
                <a:latin typeface="Söhne"/>
              </a:rPr>
              <a:t>联系方式</a:t>
            </a:r>
          </a:p>
        </p:txBody>
      </p:sp>
    </p:spTree>
    <p:extLst>
      <p:ext uri="{BB962C8B-B14F-4D97-AF65-F5344CB8AC3E}">
        <p14:creationId xmlns:p14="http://schemas.microsoft.com/office/powerpoint/2010/main" val="1687558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DA1EE-D4FA-46E2-859B-0D22C661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C83CD-34F2-406F-AE65-B6CE1BF6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宿舍信息管理</a:t>
            </a:r>
            <a:endParaRPr lang="en-US" altLang="zh-CN" dirty="0"/>
          </a:p>
          <a:p>
            <a:r>
              <a:rPr lang="zh-CN" altLang="en-US" dirty="0"/>
              <a:t>查看宿舍信息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接口路径：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GET /</a:t>
            </a:r>
            <a:r>
              <a:rPr lang="en-US" altLang="zh-CN" b="0" i="0" dirty="0" err="1">
                <a:effectLst/>
                <a:latin typeface="Söhne"/>
              </a:rPr>
              <a:t>api</a:t>
            </a:r>
            <a:r>
              <a:rPr lang="en-US" altLang="zh-CN" b="0" i="0" dirty="0">
                <a:effectLst/>
                <a:latin typeface="Söhne"/>
              </a:rPr>
              <a:t>/dormitory/:</a:t>
            </a:r>
            <a:r>
              <a:rPr lang="en-US" altLang="zh-CN" b="0" i="0" dirty="0" err="1">
                <a:effectLst/>
                <a:latin typeface="Söhne"/>
              </a:rPr>
              <a:t>dormitoryId</a:t>
            </a:r>
            <a:endParaRPr lang="en-US" altLang="zh-C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请求参数：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dormitoryId</a:t>
            </a:r>
            <a:r>
              <a:rPr lang="en-US" altLang="zh-CN" b="0" i="0" dirty="0">
                <a:effectLst/>
                <a:latin typeface="Söhne"/>
              </a:rPr>
              <a:t> (string): </a:t>
            </a:r>
            <a:r>
              <a:rPr lang="zh-CN" altLang="en-US" b="0" i="0" dirty="0">
                <a:effectLst/>
                <a:latin typeface="Söhne"/>
              </a:rPr>
              <a:t>宿舍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响应参数：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RoomNumber</a:t>
            </a:r>
            <a:r>
              <a:rPr lang="en-US" altLang="zh-CN" b="0" i="0" dirty="0">
                <a:effectLst/>
                <a:latin typeface="Söhne"/>
              </a:rPr>
              <a:t> (string): </a:t>
            </a:r>
            <a:r>
              <a:rPr lang="zh-CN" altLang="en-US" b="0" i="0" dirty="0">
                <a:effectLst/>
                <a:latin typeface="Söhne"/>
              </a:rPr>
              <a:t>宿舍号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Building (string): </a:t>
            </a:r>
            <a:r>
              <a:rPr lang="zh-CN" altLang="en-US" b="0" i="0" dirty="0">
                <a:effectLst/>
                <a:latin typeface="Söhne"/>
              </a:rPr>
              <a:t>楼栋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Capacity (number): </a:t>
            </a:r>
            <a:r>
              <a:rPr lang="zh-CN" altLang="en-US" b="0" i="0" dirty="0">
                <a:effectLst/>
                <a:latin typeface="Söhne"/>
              </a:rPr>
              <a:t>容量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GenderRestriction</a:t>
            </a:r>
            <a:r>
              <a:rPr lang="en-US" altLang="zh-CN" b="0" i="0" dirty="0">
                <a:effectLst/>
                <a:latin typeface="Söhne"/>
              </a:rPr>
              <a:t> (string): </a:t>
            </a:r>
            <a:r>
              <a:rPr lang="zh-CN" altLang="en-US" b="0" i="0" dirty="0">
                <a:effectLst/>
                <a:latin typeface="Söhne"/>
              </a:rPr>
              <a:t>性别限制</a:t>
            </a:r>
          </a:p>
        </p:txBody>
      </p:sp>
    </p:spTree>
    <p:extLst>
      <p:ext uri="{BB962C8B-B14F-4D97-AF65-F5344CB8AC3E}">
        <p14:creationId xmlns:p14="http://schemas.microsoft.com/office/powerpoint/2010/main" val="2214467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55261-A9CA-4C02-9776-60C6EB9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BC29F-8C55-4A22-A611-D6C79BD8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维修申报提交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接口路径：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POST /</a:t>
            </a:r>
            <a:r>
              <a:rPr lang="en-US" altLang="zh-CN" b="0" i="0" dirty="0" err="1">
                <a:effectLst/>
                <a:latin typeface="Söhne"/>
              </a:rPr>
              <a:t>api</a:t>
            </a:r>
            <a:r>
              <a:rPr lang="en-US" altLang="zh-CN" b="0" i="0" dirty="0">
                <a:effectLst/>
                <a:latin typeface="Söhne"/>
              </a:rPr>
              <a:t>/maintenance/request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请求参数：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StudentID</a:t>
            </a:r>
            <a:r>
              <a:rPr lang="en-US" altLang="zh-CN" b="0" i="0" dirty="0">
                <a:effectLst/>
                <a:latin typeface="Söhne"/>
              </a:rPr>
              <a:t> (string): </a:t>
            </a:r>
            <a:r>
              <a:rPr lang="zh-CN" altLang="en-US" b="0" i="0" dirty="0">
                <a:effectLst/>
                <a:latin typeface="Söhne"/>
              </a:rPr>
              <a:t>学生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DormitoryID</a:t>
            </a:r>
            <a:r>
              <a:rPr lang="en-US" altLang="zh-CN" b="0" i="0" dirty="0">
                <a:effectLst/>
                <a:latin typeface="Söhne"/>
              </a:rPr>
              <a:t> (string): </a:t>
            </a:r>
            <a:r>
              <a:rPr lang="zh-CN" altLang="en-US" b="0" i="0" dirty="0">
                <a:effectLst/>
                <a:latin typeface="Söhne"/>
              </a:rPr>
              <a:t>宿舍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Type (string): </a:t>
            </a:r>
            <a:r>
              <a:rPr lang="zh-CN" altLang="en-US" b="0" i="0" dirty="0">
                <a:effectLst/>
                <a:latin typeface="Söhne"/>
              </a:rPr>
              <a:t>维修类型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Description (string): </a:t>
            </a:r>
            <a:r>
              <a:rPr lang="zh-CN" altLang="en-US" b="0" i="0" dirty="0">
                <a:effectLst/>
                <a:latin typeface="Söhne"/>
              </a:rPr>
              <a:t>维修描述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Photo (string): </a:t>
            </a:r>
            <a:r>
              <a:rPr lang="zh-CN" altLang="en-US" b="0" i="0" dirty="0">
                <a:effectLst/>
                <a:latin typeface="Söhne"/>
              </a:rPr>
              <a:t>维修照片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响应参数：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Status (string): </a:t>
            </a:r>
            <a:r>
              <a:rPr lang="zh-CN" altLang="en-US" b="0" i="0" dirty="0">
                <a:effectLst/>
                <a:latin typeface="Söhne"/>
              </a:rPr>
              <a:t>提交状态 </a:t>
            </a:r>
            <a:r>
              <a:rPr lang="en-US" altLang="zh-CN" b="0" i="0" dirty="0">
                <a:effectLst/>
                <a:latin typeface="Söhne"/>
              </a:rPr>
              <a:t>("Success" </a:t>
            </a:r>
            <a:r>
              <a:rPr lang="zh-CN" altLang="en-US" b="0" i="0" dirty="0">
                <a:effectLst/>
                <a:latin typeface="Söhne"/>
              </a:rPr>
              <a:t>或 </a:t>
            </a:r>
            <a:r>
              <a:rPr lang="en-US" altLang="zh-CN" b="0" i="0" dirty="0">
                <a:effectLst/>
                <a:latin typeface="Söhne"/>
              </a:rPr>
              <a:t>"Error")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Message (string): </a:t>
            </a:r>
            <a:r>
              <a:rPr lang="zh-CN" altLang="en-US" b="0" i="0" dirty="0">
                <a:effectLst/>
                <a:latin typeface="Söhne"/>
              </a:rPr>
              <a:t>提交结果消息</a:t>
            </a:r>
          </a:p>
        </p:txBody>
      </p:sp>
    </p:spTree>
    <p:extLst>
      <p:ext uri="{BB962C8B-B14F-4D97-AF65-F5344CB8AC3E}">
        <p14:creationId xmlns:p14="http://schemas.microsoft.com/office/powerpoint/2010/main" val="173154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09D7F-7A19-4A3D-856D-C5EC6317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A8183-EF22-4ACE-8886-2E18D735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23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160B8-F386-4979-AEC4-73B9AC09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1501B-E94E-4584-951D-E001988C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交流论坛发布帖子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接口路径：</a:t>
            </a:r>
            <a:r>
              <a:rPr lang="zh-CN" altLang="en-US" b="0" i="0" dirty="0">
                <a:effectLst/>
                <a:latin typeface="Söhne"/>
              </a:rPr>
              <a:t> </a:t>
            </a:r>
            <a:r>
              <a:rPr lang="en-US" altLang="zh-CN" b="0" i="0" dirty="0">
                <a:effectLst/>
                <a:latin typeface="Söhne"/>
              </a:rPr>
              <a:t>POST /</a:t>
            </a:r>
            <a:r>
              <a:rPr lang="en-US" altLang="zh-CN" b="0" i="0" dirty="0" err="1">
                <a:effectLst/>
                <a:latin typeface="Söhne"/>
              </a:rPr>
              <a:t>api</a:t>
            </a:r>
            <a:r>
              <a:rPr lang="en-US" altLang="zh-CN" b="0" i="0" dirty="0">
                <a:effectLst/>
                <a:latin typeface="Söhne"/>
              </a:rPr>
              <a:t>/forum/post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请求参数：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Söhne"/>
              </a:rPr>
              <a:t>UserID</a:t>
            </a:r>
            <a:r>
              <a:rPr lang="en-US" altLang="zh-CN" b="0" i="0" dirty="0">
                <a:effectLst/>
                <a:latin typeface="Söhne"/>
              </a:rPr>
              <a:t> (string): </a:t>
            </a:r>
            <a:r>
              <a:rPr lang="zh-CN" altLang="en-US" b="0" i="0" dirty="0">
                <a:effectLst/>
                <a:latin typeface="Söhne"/>
              </a:rPr>
              <a:t>用户</a:t>
            </a:r>
            <a:r>
              <a:rPr lang="en-US" altLang="zh-CN" b="0" i="0" dirty="0">
                <a:effectLst/>
                <a:latin typeface="Söhne"/>
              </a:rPr>
              <a:t>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Title (string): </a:t>
            </a:r>
            <a:r>
              <a:rPr lang="zh-CN" altLang="en-US" b="0" i="0" dirty="0">
                <a:effectLst/>
                <a:latin typeface="Söhne"/>
              </a:rPr>
              <a:t>帖子标题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Content (string): </a:t>
            </a:r>
            <a:r>
              <a:rPr lang="zh-CN" altLang="en-US" b="0" i="0" dirty="0">
                <a:effectLst/>
                <a:latin typeface="Söhne"/>
              </a:rPr>
              <a:t>帖子内容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Category (string): </a:t>
            </a:r>
            <a:r>
              <a:rPr lang="zh-CN" altLang="en-US" b="0" i="0" dirty="0">
                <a:effectLst/>
                <a:latin typeface="Söhne"/>
              </a:rPr>
              <a:t>帖子分类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响应参数：</a:t>
            </a:r>
            <a:endParaRPr lang="zh-CN" alt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Status (string): </a:t>
            </a:r>
            <a:r>
              <a:rPr lang="zh-CN" altLang="en-US" b="0" i="0" dirty="0">
                <a:effectLst/>
                <a:latin typeface="Söhne"/>
              </a:rPr>
              <a:t>发布状态 </a:t>
            </a:r>
            <a:r>
              <a:rPr lang="en-US" altLang="zh-CN" b="0" i="0" dirty="0">
                <a:effectLst/>
                <a:latin typeface="Söhne"/>
              </a:rPr>
              <a:t>("Success" </a:t>
            </a:r>
            <a:r>
              <a:rPr lang="zh-CN" altLang="en-US" b="0" i="0" dirty="0">
                <a:effectLst/>
                <a:latin typeface="Söhne"/>
              </a:rPr>
              <a:t>或 </a:t>
            </a:r>
            <a:r>
              <a:rPr lang="en-US" altLang="zh-CN" b="0" i="0" dirty="0">
                <a:effectLst/>
                <a:latin typeface="Söhne"/>
              </a:rPr>
              <a:t>"Error")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öhne"/>
              </a:rPr>
              <a:t>Message (string): </a:t>
            </a:r>
            <a:r>
              <a:rPr lang="zh-CN" altLang="en-US" b="0" i="0" dirty="0">
                <a:effectLst/>
                <a:latin typeface="Söhne"/>
              </a:rPr>
              <a:t>发布结果消息</a:t>
            </a:r>
          </a:p>
        </p:txBody>
      </p:sp>
    </p:spTree>
    <p:extLst>
      <p:ext uri="{BB962C8B-B14F-4D97-AF65-F5344CB8AC3E}">
        <p14:creationId xmlns:p14="http://schemas.microsoft.com/office/powerpoint/2010/main" val="21186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3177-465D-4E68-9CF3-06F0030F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A7031-7539-4F1A-AD37-F04AD774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交流论坛</a:t>
            </a:r>
            <a:r>
              <a:rPr lang="en-US" altLang="zh-CN" dirty="0"/>
              <a:t>-</a:t>
            </a:r>
            <a:r>
              <a:rPr lang="zh-CN" altLang="en-US" dirty="0"/>
              <a:t>基于</a:t>
            </a:r>
            <a:r>
              <a:rPr lang="en-US" altLang="zh-CN" dirty="0"/>
              <a:t>DFA</a:t>
            </a:r>
            <a:r>
              <a:rPr lang="zh-CN" altLang="en-US" dirty="0"/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 Deterministic Finite Automaton </a:t>
            </a:r>
            <a:r>
              <a:rPr lang="zh-CN" altLang="en-US" dirty="0"/>
              <a:t>）的敏感词屏蔽算法</a:t>
            </a:r>
            <a:endParaRPr lang="en-US" altLang="zh-CN" dirty="0"/>
          </a:p>
          <a:p>
            <a:pPr algn="l"/>
            <a:r>
              <a:rPr lang="zh-CN" altLang="en-US" b="0" i="0" dirty="0">
                <a:effectLst/>
                <a:latin typeface="Söhne"/>
              </a:rPr>
              <a:t>使用敏感词库构建</a:t>
            </a:r>
            <a:r>
              <a:rPr lang="en-US" altLang="zh-CN" b="0" i="0" dirty="0">
                <a:effectLst/>
                <a:latin typeface="Söhne"/>
              </a:rPr>
              <a:t>DFA</a:t>
            </a:r>
            <a:r>
              <a:rPr lang="zh-CN" altLang="en-US" b="0" i="0" dirty="0">
                <a:effectLst/>
                <a:latin typeface="Söhne"/>
              </a:rPr>
              <a:t>模型。</a:t>
            </a:r>
            <a:r>
              <a:rPr lang="en-US" altLang="zh-CN" b="0" i="0" dirty="0">
                <a:effectLst/>
                <a:latin typeface="Söhne"/>
              </a:rPr>
              <a:t>DFA</a:t>
            </a:r>
            <a:r>
              <a:rPr lang="zh-CN" altLang="en-US" b="0" i="0" dirty="0">
                <a:effectLst/>
                <a:latin typeface="Söhne"/>
              </a:rPr>
              <a:t>是一种状态机，它能够在给定的输入下，根据当前状态进行状态转移，最终确定是否匹配某个敏感词。</a:t>
            </a:r>
          </a:p>
          <a:p>
            <a:pPr algn="l"/>
            <a:r>
              <a:rPr lang="zh-CN" altLang="en-US" b="0" i="0" dirty="0">
                <a:effectLst/>
                <a:latin typeface="Söhne"/>
              </a:rPr>
              <a:t>构建</a:t>
            </a:r>
            <a:r>
              <a:rPr lang="en-US" altLang="zh-CN" b="0" i="0" dirty="0">
                <a:effectLst/>
                <a:latin typeface="Söhne"/>
              </a:rPr>
              <a:t>DFA</a:t>
            </a:r>
            <a:r>
              <a:rPr lang="zh-CN" altLang="en-US" b="0" i="0" dirty="0">
                <a:effectLst/>
                <a:latin typeface="Söhne"/>
              </a:rPr>
              <a:t>模型的步骤如下：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初始化：</a:t>
            </a:r>
            <a:r>
              <a:rPr lang="zh-CN" altLang="en-US" b="0" i="0" dirty="0">
                <a:effectLst/>
                <a:latin typeface="Söhne"/>
              </a:rPr>
              <a:t> 创建一个空的哈希表，作为</a:t>
            </a:r>
            <a:r>
              <a:rPr lang="zh-CN" altLang="en-US" dirty="0">
                <a:latin typeface="Söhne"/>
              </a:rPr>
              <a:t>空白根节点</a:t>
            </a:r>
            <a:r>
              <a:rPr lang="zh-CN" altLang="en-US" b="0" i="0" dirty="0"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添加敏感词：</a:t>
            </a:r>
            <a:r>
              <a:rPr lang="zh-CN" altLang="en-US" b="0" i="0" dirty="0">
                <a:effectLst/>
                <a:latin typeface="Söhne"/>
              </a:rPr>
              <a:t> 遍历敏感词库中的每个敏感词，逐个将其添加到</a:t>
            </a:r>
            <a:r>
              <a:rPr lang="en-US" altLang="zh-CN" b="0" i="0" dirty="0">
                <a:effectLst/>
                <a:latin typeface="Söhne"/>
              </a:rPr>
              <a:t>DFA</a:t>
            </a:r>
            <a:r>
              <a:rPr lang="zh-CN" altLang="en-US" b="0" i="0" dirty="0">
                <a:effectLst/>
                <a:latin typeface="Söhne"/>
              </a:rPr>
              <a:t>模型中。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遍历敏感词字符串，得到一个当前遍历字符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在树结构中查找是否已经包含了当前遍历字符，如果包含则直接走到树结构中已经存在的这个节点，然后继续向下遍历字符。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Söhne"/>
              </a:rPr>
              <a:t>标记敏感词结尾状态：</a:t>
            </a:r>
            <a:r>
              <a:rPr lang="zh-CN" altLang="en-US" b="0" i="0" dirty="0">
                <a:effectLst/>
                <a:latin typeface="Söhne"/>
              </a:rPr>
              <a:t> 当一个敏感词的所有字符都添加到</a:t>
            </a:r>
            <a:r>
              <a:rPr lang="en-US" altLang="zh-CN" b="0" i="0" dirty="0">
                <a:effectLst/>
                <a:latin typeface="Söhne"/>
              </a:rPr>
              <a:t>DFA</a:t>
            </a:r>
            <a:r>
              <a:rPr lang="zh-CN" altLang="en-US" b="0" i="0" dirty="0">
                <a:effectLst/>
                <a:latin typeface="Söhne"/>
              </a:rPr>
              <a:t>模型后，在最后一个字符添加键值对</a:t>
            </a:r>
            <a:r>
              <a:rPr lang="en-US" altLang="zh-CN" b="0" i="0" dirty="0">
                <a:effectLst/>
                <a:latin typeface="Söhne"/>
              </a:rPr>
              <a:t>{</a:t>
            </a:r>
            <a:r>
              <a:rPr lang="en-US" altLang="zh-CN" b="0" i="0" dirty="0" err="1">
                <a:effectLst/>
                <a:latin typeface="Söhne"/>
              </a:rPr>
              <a:t>isEnd</a:t>
            </a:r>
            <a:r>
              <a:rPr lang="zh-CN" altLang="en-US" dirty="0">
                <a:latin typeface="Söhne"/>
              </a:rPr>
              <a:t>，</a:t>
            </a:r>
            <a:r>
              <a:rPr lang="en-US" altLang="zh-CN" dirty="0">
                <a:latin typeface="Söhne"/>
              </a:rPr>
              <a:t>1</a:t>
            </a:r>
            <a:r>
              <a:rPr lang="en-US" altLang="zh-CN" b="0" i="0" dirty="0">
                <a:effectLst/>
                <a:latin typeface="Söhne"/>
              </a:rPr>
              <a:t>}</a:t>
            </a:r>
            <a:r>
              <a:rPr lang="zh-CN" altLang="en-US" b="0" i="0" dirty="0">
                <a:effectLst/>
                <a:latin typeface="Söhne"/>
              </a:rPr>
              <a:t>，表示敏感词结束。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073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20B3-5AD1-4934-BFC2-D5AAFFAE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DFA</a:t>
            </a:r>
            <a:r>
              <a:rPr lang="zh-CN" altLang="en-US" dirty="0"/>
              <a:t>的敏感词屏蔽算法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F3659-47AE-4DB4-964F-0D3AABD2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'</a:t>
            </a:r>
            <a:r>
              <a:rPr lang="zh-CN" altLang="en-US" dirty="0"/>
              <a:t>原</a:t>
            </a:r>
            <a:r>
              <a:rPr lang="en-US" altLang="zh-CN" dirty="0"/>
              <a:t>’: {</a:t>
            </a:r>
          </a:p>
          <a:p>
            <a:r>
              <a:rPr lang="en-US" altLang="zh-CN" dirty="0"/>
              <a:t>        '</a:t>
            </a:r>
            <a:r>
              <a:rPr lang="en-US" altLang="zh-CN" dirty="0" err="1"/>
              <a:t>IsEnd</a:t>
            </a:r>
            <a:r>
              <a:rPr lang="en-US" altLang="zh-CN" dirty="0"/>
              <a:t>‘: 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   '</a:t>
            </a:r>
            <a:r>
              <a:rPr lang="zh-CN" altLang="en-US" dirty="0"/>
              <a:t>神</a:t>
            </a:r>
            <a:r>
              <a:rPr lang="en-US" altLang="zh-CN" dirty="0"/>
              <a:t>’: {</a:t>
            </a:r>
          </a:p>
          <a:p>
            <a:r>
              <a:rPr lang="en-US" altLang="zh-CN" dirty="0"/>
              <a:t> 	‘</a:t>
            </a:r>
            <a:r>
              <a:rPr lang="en-US" altLang="zh-CN" dirty="0" err="1"/>
              <a:t>IsEnd</a:t>
            </a:r>
            <a:r>
              <a:rPr lang="en-US" altLang="zh-CN" dirty="0"/>
              <a:t>’: 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       '</a:t>
            </a:r>
            <a:r>
              <a:rPr lang="zh-CN" altLang="en-US" dirty="0"/>
              <a:t>玩</a:t>
            </a:r>
            <a:r>
              <a:rPr lang="en-US" altLang="zh-CN" dirty="0"/>
              <a:t>’: {</a:t>
            </a:r>
          </a:p>
          <a:p>
            <a:r>
              <a:rPr lang="en-US" altLang="zh-CN" dirty="0"/>
              <a:t> 	‘</a:t>
            </a:r>
            <a:r>
              <a:rPr lang="en-US" altLang="zh-CN" dirty="0" err="1"/>
              <a:t>IsEnd</a:t>
            </a:r>
            <a:r>
              <a:rPr lang="en-US" altLang="zh-CN" dirty="0"/>
              <a:t>’: 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           '</a:t>
            </a:r>
            <a:r>
              <a:rPr lang="zh-CN" altLang="en-US" dirty="0"/>
              <a:t>家</a:t>
            </a:r>
            <a:r>
              <a:rPr lang="en-US" altLang="zh-CN" dirty="0"/>
              <a:t>': {</a:t>
            </a:r>
          </a:p>
          <a:p>
            <a:r>
              <a:rPr lang="en-US" altLang="zh-CN" dirty="0"/>
              <a:t>                    '</a:t>
            </a:r>
            <a:r>
              <a:rPr lang="en-US" altLang="zh-CN" dirty="0" err="1"/>
              <a:t>IsEnd</a:t>
            </a:r>
            <a:r>
              <a:rPr lang="en-US" altLang="zh-CN" dirty="0"/>
              <a:t>': 1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},</a:t>
            </a:r>
          </a:p>
          <a:p>
            <a:r>
              <a:rPr lang="en-US" altLang="zh-CN" dirty="0"/>
              <a:t>        'p': {</a:t>
            </a:r>
          </a:p>
          <a:p>
            <a:r>
              <a:rPr lang="en-US" altLang="zh-CN" dirty="0"/>
              <a:t>            '</a:t>
            </a:r>
            <a:r>
              <a:rPr lang="en-US" altLang="zh-CN" dirty="0" err="1"/>
              <a:t>IsEnd</a:t>
            </a:r>
            <a:r>
              <a:rPr lang="en-US" altLang="zh-CN" dirty="0"/>
              <a:t>': 1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0A7A912-FEB8-4319-BCF1-3F3011FF2ACB}"/>
              </a:ext>
            </a:extLst>
          </p:cNvPr>
          <p:cNvSpPr/>
          <p:nvPr/>
        </p:nvSpPr>
        <p:spPr>
          <a:xfrm>
            <a:off x="4691139" y="3653821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A766501-2E22-4C24-95A8-82E26960C102}"/>
              </a:ext>
            </a:extLst>
          </p:cNvPr>
          <p:cNvSpPr/>
          <p:nvPr/>
        </p:nvSpPr>
        <p:spPr>
          <a:xfrm>
            <a:off x="5769981" y="2826115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B73E03FA-F0B0-4AB4-9DBC-9B9FEDDDBFC7}"/>
              </a:ext>
            </a:extLst>
          </p:cNvPr>
          <p:cNvSpPr/>
          <p:nvPr/>
        </p:nvSpPr>
        <p:spPr>
          <a:xfrm>
            <a:off x="7074924" y="2826114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22C0E8A-88B4-4B07-9562-03F00F4532B4}"/>
              </a:ext>
            </a:extLst>
          </p:cNvPr>
          <p:cNvSpPr/>
          <p:nvPr/>
        </p:nvSpPr>
        <p:spPr>
          <a:xfrm>
            <a:off x="8379868" y="2826115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ACE669A2-4C42-4244-B373-DB7DD91C0287}"/>
              </a:ext>
            </a:extLst>
          </p:cNvPr>
          <p:cNvSpPr/>
          <p:nvPr/>
        </p:nvSpPr>
        <p:spPr>
          <a:xfrm>
            <a:off x="5769980" y="4543945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3D15156-C5EB-44AB-8802-1D4D543EF7B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5229147" y="3145712"/>
            <a:ext cx="540834" cy="60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5459DB-06ED-4074-A8A6-D7B27E0C27B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400296" y="3145711"/>
            <a:ext cx="6746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2D5257-33E3-4473-B64E-A5426C55B6A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705239" y="3145711"/>
            <a:ext cx="6746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E0D9EE-0E06-4236-8927-66388141289F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5229147" y="4199406"/>
            <a:ext cx="633140" cy="43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B1D0446-B62B-4E70-ACCB-494FCA5D3D93}"/>
              </a:ext>
            </a:extLst>
          </p:cNvPr>
          <p:cNvCxnSpPr/>
          <p:nvPr/>
        </p:nvCxnSpPr>
        <p:spPr>
          <a:xfrm flipV="1">
            <a:off x="5229147" y="3145710"/>
            <a:ext cx="540834" cy="601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66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9F81E-CABC-4DE2-85AC-18C7696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DFA</a:t>
            </a:r>
            <a:r>
              <a:rPr lang="zh-CN" altLang="en-US" dirty="0"/>
              <a:t>的敏感词屏蔽算法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8EAED-E1B6-46AB-800C-72BB625A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hashMap</a:t>
            </a:r>
            <a:r>
              <a:rPr lang="zh-CN" altLang="en-US" dirty="0"/>
              <a:t>不断的</a:t>
            </a:r>
            <a:r>
              <a:rPr lang="en-US" altLang="zh-CN" dirty="0"/>
              <a:t>get</a:t>
            </a:r>
            <a:r>
              <a:rPr lang="zh-CN" altLang="en-US" dirty="0"/>
              <a:t>操作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、第一个字“原”，我们在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hashMap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中可以找到。得到一个新的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map =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hashMap.get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原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”)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，跳至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、如果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map == null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，则不是敏感词，结束匹配，跳到下一个字开始新的匹配。否则跳至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 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、获取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中的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isEnd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，通过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isEnd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是否等于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来判断该字是否为敏感词最后一个字。如果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isEnd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 == 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表示该词为敏感词，否则对下一个字继续匹配。</a:t>
            </a:r>
          </a:p>
          <a:p>
            <a:endParaRPr lang="zh-CN" altLang="en-US" dirty="0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0E21A94-C09D-4750-8A1D-0B5BC114B511}"/>
              </a:ext>
            </a:extLst>
          </p:cNvPr>
          <p:cNvSpPr/>
          <p:nvPr/>
        </p:nvSpPr>
        <p:spPr>
          <a:xfrm>
            <a:off x="7603015" y="827707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0200A3C3-5FCF-4DE2-985C-F4FF41920971}"/>
              </a:ext>
            </a:extLst>
          </p:cNvPr>
          <p:cNvSpPr/>
          <p:nvPr/>
        </p:nvSpPr>
        <p:spPr>
          <a:xfrm>
            <a:off x="8681857" y="1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A8094ADA-AD42-4A21-8610-F545B29E6513}"/>
              </a:ext>
            </a:extLst>
          </p:cNvPr>
          <p:cNvSpPr/>
          <p:nvPr/>
        </p:nvSpPr>
        <p:spPr>
          <a:xfrm>
            <a:off x="9986800" y="0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E299E2B-DDB0-4F6B-8CFD-2FBAEAAB22D7}"/>
              </a:ext>
            </a:extLst>
          </p:cNvPr>
          <p:cNvSpPr/>
          <p:nvPr/>
        </p:nvSpPr>
        <p:spPr>
          <a:xfrm>
            <a:off x="11291744" y="1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D857113-D93E-4BAA-9027-0178FEF3A678}"/>
              </a:ext>
            </a:extLst>
          </p:cNvPr>
          <p:cNvSpPr/>
          <p:nvPr/>
        </p:nvSpPr>
        <p:spPr>
          <a:xfrm>
            <a:off x="8681856" y="1717831"/>
            <a:ext cx="630315" cy="639193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EED2D9F-F9F6-4983-B84E-97E67738F194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8141023" y="319598"/>
            <a:ext cx="540834" cy="60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13E71C-2E86-43FE-9362-1BED72C174F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9312172" y="319597"/>
            <a:ext cx="6746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E4B0CE-B8BA-44FD-9B49-B2AE9D6C5097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0617115" y="319597"/>
            <a:ext cx="6746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D071067-D22C-40BD-9018-0DFBB26EABDE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141023" y="1373292"/>
            <a:ext cx="633140" cy="43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7E27B24-E71C-47F8-916E-097190CAFAA2}"/>
              </a:ext>
            </a:extLst>
          </p:cNvPr>
          <p:cNvCxnSpPr/>
          <p:nvPr/>
        </p:nvCxnSpPr>
        <p:spPr>
          <a:xfrm flipV="1">
            <a:off x="8141023" y="319596"/>
            <a:ext cx="540834" cy="601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7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3139F-BE54-4967-BDC5-D1E818E0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5BD4E2-AF66-4223-9ACD-0C9E95E1F7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030" y="2013559"/>
            <a:ext cx="6911939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0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6C518-90FE-4B58-8374-389D589D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D4A346-C474-459A-95F5-2171616D11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148" y="1690688"/>
            <a:ext cx="3836669" cy="47189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84BEBC-B9AC-401E-B149-BE592EB11F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6981" y="2746456"/>
            <a:ext cx="3972036" cy="25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4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85C31-5905-4551-9EE5-29B9488A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51273-24C7-4EE6-B394-91365167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主要包含以下功能模块：</a:t>
            </a:r>
            <a:endParaRPr lang="en-US" altLang="zh-CN" dirty="0"/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宿舍用户管理模块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注册功能：学生可以通过系统注册账号，提供姓名、学号、密码等信息。系统应验证学号的唯一性，并保证注册信息的合法性和完整性。管理员可以通过系统注册账号，提供工号、密码等信息。</a:t>
            </a:r>
          </a:p>
          <a:p>
            <a:pPr indent="26987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登录功能：用户可以使用注册的账号进行登录系统。由系统验证用户输入的账号和密码的正确性，确保登录安全。</a:t>
            </a:r>
          </a:p>
          <a:p>
            <a:pPr indent="26987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用户信息管理：管理员可以添加、删除、修改管理员和学生用户的信息。学生可以查看和修改自己的个人信息，如联系方式、密码等。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权限管理功能：系统应设置不同角色的用户，如学生和管理员，分别具有不同的权限。管理员可以分配角色给注册的用户，以确定其在系统中的权限范围。管理员可以设置不同角色用户的权限，包括查看、添加、删除、修改等操作的权限范围。</a:t>
            </a:r>
          </a:p>
        </p:txBody>
      </p:sp>
    </p:spTree>
    <p:extLst>
      <p:ext uri="{BB962C8B-B14F-4D97-AF65-F5344CB8AC3E}">
        <p14:creationId xmlns:p14="http://schemas.microsoft.com/office/powerpoint/2010/main" val="183497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5D212-91A7-41E6-A7E1-CB3521C9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DB9CA-715B-4C5F-9758-6980FA12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宿舍管理模块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宿舍信息管理：管理员可以添加、删除、修改宿舍信息，包括楼栋、房间号、宿舍类型和容量。系统应提供宿舍信息的查看和搜索功能，方便用户查询宿舍信息。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宿舍分配功能：管理员可以将学生分配到宿舍中，或者调整学生的宿舍分配。学生可以查看自己的宿舍分配情况，并进行申请调整。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宿舍查询功能：学生和管理员可以查看特定宿舍的入住情况，管理员可看到包括已入住人员名单和剩余空床位等全部信息，学生只能看到空余床位信息。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5AD85-3E4E-4ABD-8A76-12D76E1E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EA738-14CA-4297-AB3E-07B41954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维修管理模块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维修申报功能：学生可以提交宿舍维修申报，包括维修描述和照片。系统应提供维修申报的处理状态追踪，方便学生和管理员了解维修进展。</a:t>
            </a: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查看维修功能：学生可以查看自己提交的维修申报历史记录，包括申报时间、维修状态等信息。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修处理功能：管理员可以处理维修申报，分配维修任务给维修人员，并更新维修状态。管理员可以更新维修申报的状态，包括处理中、已完成、无法处理等状态。管理员可以查看系统中的维修历史记录，包括申报时间、处理人员、处理结果等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5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2722</Words>
  <Application>Microsoft Office PowerPoint</Application>
  <PresentationFormat>宽屏</PresentationFormat>
  <Paragraphs>490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-apple-system</vt:lpstr>
      <vt:lpstr>PingFang SC</vt:lpstr>
      <vt:lpstr>Söhne</vt:lpstr>
      <vt:lpstr>等线</vt:lpstr>
      <vt:lpstr>等线 Light</vt:lpstr>
      <vt:lpstr>宋体</vt:lpstr>
      <vt:lpstr>Arial</vt:lpstr>
      <vt:lpstr>Times New Roman</vt:lpstr>
      <vt:lpstr>Office 主题​​</vt:lpstr>
      <vt:lpstr>第一次讨论课</vt:lpstr>
      <vt:lpstr>项目背景</vt:lpstr>
      <vt:lpstr>项目描述</vt:lpstr>
      <vt:lpstr>需求分析</vt:lpstr>
      <vt:lpstr>功能需求</vt:lpstr>
      <vt:lpstr>功能需求</vt:lpstr>
      <vt:lpstr>功能需求</vt:lpstr>
      <vt:lpstr>功能需求</vt:lpstr>
      <vt:lpstr>功能需求</vt:lpstr>
      <vt:lpstr>功能需求</vt:lpstr>
      <vt:lpstr>功能需求</vt:lpstr>
      <vt:lpstr>性能需求</vt:lpstr>
      <vt:lpstr>其他需求</vt:lpstr>
      <vt:lpstr>结构化需求建模</vt:lpstr>
      <vt:lpstr>数据建模</vt:lpstr>
      <vt:lpstr>数据建模</vt:lpstr>
      <vt:lpstr>数据建模</vt:lpstr>
      <vt:lpstr>数据建模</vt:lpstr>
      <vt:lpstr>数据建模</vt:lpstr>
      <vt:lpstr>数据建模</vt:lpstr>
      <vt:lpstr>PowerPoint 演示文稿</vt:lpstr>
      <vt:lpstr>功能建模</vt:lpstr>
      <vt:lpstr>功能建模</vt:lpstr>
      <vt:lpstr>行为建模</vt:lpstr>
      <vt:lpstr>行为建模</vt:lpstr>
      <vt:lpstr>行为建模</vt:lpstr>
      <vt:lpstr>行为建模</vt:lpstr>
      <vt:lpstr>系统设计</vt:lpstr>
      <vt:lpstr>概要设计</vt:lpstr>
      <vt:lpstr>详细设计</vt:lpstr>
      <vt:lpstr>数据设计</vt:lpstr>
      <vt:lpstr>数据设计</vt:lpstr>
      <vt:lpstr>数据设计</vt:lpstr>
      <vt:lpstr>数据设计</vt:lpstr>
      <vt:lpstr>数据设计</vt:lpstr>
      <vt:lpstr>接口设计（部分）</vt:lpstr>
      <vt:lpstr>接口设计</vt:lpstr>
      <vt:lpstr>接口设计</vt:lpstr>
      <vt:lpstr>接口设计</vt:lpstr>
      <vt:lpstr>接口设计</vt:lpstr>
      <vt:lpstr>核心功能设计</vt:lpstr>
      <vt:lpstr>基于DFA的敏感词屏蔽算法</vt:lpstr>
      <vt:lpstr>基于DFA的敏感词屏蔽算法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第一次讨论课</dc:title>
  <dc:creator>豪捷 周</dc:creator>
  <cp:lastModifiedBy>豪捷 周</cp:lastModifiedBy>
  <cp:revision>89</cp:revision>
  <dcterms:created xsi:type="dcterms:W3CDTF">2024-05-20T01:45:12Z</dcterms:created>
  <dcterms:modified xsi:type="dcterms:W3CDTF">2024-05-20T11:30:43Z</dcterms:modified>
</cp:coreProperties>
</file>