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67" r:id="rId4"/>
  </p:sldMasterIdLst>
  <p:notesMasterIdLst>
    <p:notesMasterId r:id="rId53"/>
  </p:notesMasterIdLst>
  <p:sldIdLst>
    <p:sldId id="1833" r:id="rId5"/>
    <p:sldId id="1729" r:id="rId6"/>
    <p:sldId id="1795" r:id="rId7"/>
    <p:sldId id="2726" r:id="rId8"/>
    <p:sldId id="2727" r:id="rId9"/>
    <p:sldId id="1796" r:id="rId10"/>
    <p:sldId id="2728" r:id="rId11"/>
    <p:sldId id="2729" r:id="rId12"/>
    <p:sldId id="2730" r:id="rId13"/>
    <p:sldId id="2731" r:id="rId14"/>
    <p:sldId id="2732" r:id="rId15"/>
    <p:sldId id="2733" r:id="rId16"/>
    <p:sldId id="2734" r:id="rId17"/>
    <p:sldId id="2735" r:id="rId18"/>
    <p:sldId id="2736" r:id="rId19"/>
    <p:sldId id="1797" r:id="rId20"/>
    <p:sldId id="2737" r:id="rId21"/>
    <p:sldId id="2738" r:id="rId22"/>
    <p:sldId id="2739" r:id="rId23"/>
    <p:sldId id="2740" r:id="rId24"/>
    <p:sldId id="2741" r:id="rId25"/>
    <p:sldId id="2742" r:id="rId26"/>
    <p:sldId id="2743" r:id="rId27"/>
    <p:sldId id="2744" r:id="rId28"/>
    <p:sldId id="2745" r:id="rId29"/>
    <p:sldId id="2746" r:id="rId30"/>
    <p:sldId id="2747" r:id="rId31"/>
    <p:sldId id="2748" r:id="rId32"/>
    <p:sldId id="2749" r:id="rId33"/>
    <p:sldId id="1798" r:id="rId34"/>
    <p:sldId id="2750" r:id="rId35"/>
    <p:sldId id="2751" r:id="rId36"/>
    <p:sldId id="2752" r:id="rId37"/>
    <p:sldId id="2753" r:id="rId38"/>
    <p:sldId id="2754" r:id="rId39"/>
    <p:sldId id="2755" r:id="rId40"/>
    <p:sldId id="2756" r:id="rId41"/>
    <p:sldId id="2757" r:id="rId42"/>
    <p:sldId id="2758" r:id="rId43"/>
    <p:sldId id="2759" r:id="rId44"/>
    <p:sldId id="2760" r:id="rId45"/>
    <p:sldId id="2761" r:id="rId46"/>
    <p:sldId id="2762" r:id="rId47"/>
    <p:sldId id="1799" r:id="rId48"/>
    <p:sldId id="2763" r:id="rId49"/>
    <p:sldId id="2764" r:id="rId50"/>
    <p:sldId id="2765" r:id="rId51"/>
    <p:sldId id="1835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40D74-9421-4CF0-98CC-5E10D4DAD162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E75F0-A892-4F55-9965-9845B9595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89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63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25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091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29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623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252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372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85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9AF1A-C455-4844-80A4-D9AEE66907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917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372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055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886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357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100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532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33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95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25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896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156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649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249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132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066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164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609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92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602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590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870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233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61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9492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2309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31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10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134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81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7C06C-47B0-43E0-BD1D-F8F056B87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BDB999-2CD9-4364-A11F-6A6518EA8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9E510-B6AA-4873-8E7C-A4DE251B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C30FB-15DB-4BF4-9BC9-674869A4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864AE-825B-4BFC-9388-43FB05A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1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AF84B-0160-48B4-95A5-4D77B232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538F3-3472-4434-97EA-F9F0A379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C3624-CC86-4E09-B0E3-0413D1D9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DBC07-4D1C-4ED1-8C5A-54E9E69C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43069-6F79-4307-A4C3-2A13069C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3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DA1DE8-CF6B-46D2-80A5-D75D6C268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281F2-05C8-4B88-BA6D-17A40DE1A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0F3CC-2700-4658-9B19-CB6DC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B7C37-7E05-4D8A-A10C-C5298E80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268BC-AEDB-448C-821F-844284AF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0320542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0219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310326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5955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18664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020868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4509687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699620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4C3B-8D87-408C-B319-87EA9D6C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02FBE-4B0C-4B12-9897-1376A83C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32398-213C-41BC-B4C1-AD799BA1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71DCB-07CB-4EB4-8823-5E698E69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195DE-E0D4-4997-857F-F9584C93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30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56240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133899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8117999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47722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98136122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0323447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867619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8859998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78516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3898544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7414-20BF-4920-A606-FFD463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8BF2E-CC8E-4719-AB24-1184A502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3EB1B-D8B5-4F63-A9B3-0DF3F4AB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A3033-E7FD-4E79-AFC1-9E19F538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32E7F-0AEE-4D81-90F7-A0F53D8C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90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36956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768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7535579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9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4956554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11970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36907687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4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1101289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5832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31497471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963126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38517-901C-4242-B095-67C762BF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CAFFD-A290-4AD1-A3D1-271965340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08844-5959-40D4-815D-9690AB2C2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812A3-B4BA-4606-9923-313E029E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A2261-01ED-43BE-A84E-229AC8FB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D83DB-B3B0-45EF-9DDF-C918DB71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534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687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41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4ED40-5282-44F9-A531-CE69611C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12B46-A5E5-4387-8255-B90A3F5F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74D4DE-A754-450D-B3A6-61AB6028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5E8A73-3A2B-4FC1-93B9-CB3DB041A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46F07D-D04E-43BD-B9D9-156E76C2C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48862-5543-45A7-963C-E6E2C881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48044F-F904-4DB7-801B-9312AE9E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F850F-0ADB-4D3F-8C05-183F3192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8ECB-C63B-4B35-AE9B-9863842C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0AF77-F24A-44E4-9686-C5C7A2D9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D5199-5501-4932-91AB-12E00F36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CD508-6A41-4B89-BD08-0036C393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B799B1-B064-4086-9721-F0188796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F990E-64C7-445F-8AD2-FA2C635A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E3A34-E5E6-4B13-803E-80F658BA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5654C-D329-4C27-89B8-962A81C4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23310-432B-462B-8916-82E1D736C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49A2C-A8D5-49E9-84D8-81511673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676E4-54A6-400F-B051-7448E891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5B8207-A259-4EC3-BF40-736EB17D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57B04-3E12-4EDB-BFCC-0A2CE727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9A768-DF30-4053-B3E6-3D5CF3D1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8B71E3-42BF-4A2A-BE71-76D13ADA8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7781D8-A0C2-4194-968D-95D69E6D0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468E9-1D6C-4551-AE91-B34B33C4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C7F38-977B-42FB-8AD5-876720A1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1E182-5DF5-46EC-A17E-C5C938B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F7FA9-7EFA-4E7B-A834-78FD4C94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4C3BE-7300-4376-B72C-B17C5909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1FB09-1E32-48DB-BA84-791A44E1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D9DB-E5DE-44E1-8A25-52B5940DB6B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163E3-1168-490D-958B-92A303A8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9F774-8D33-49A1-8128-8308F369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CBCF-1995-43C2-A8F0-C8E120C5F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2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2024/5/22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55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2024/5/22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3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92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43364" y="2558484"/>
            <a:ext cx="6206079" cy="1200329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Spring Boot</a:t>
            </a:r>
            <a:r>
              <a:rPr lang="zh-CN" altLang="en-US" dirty="0"/>
              <a:t>的学生宿舍管理系统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143364" y="4198688"/>
            <a:ext cx="6229674" cy="345094"/>
          </a:xfrm>
        </p:spPr>
        <p:txBody>
          <a:bodyPr/>
          <a:lstStyle/>
          <a:p>
            <a:r>
              <a:rPr lang="zh-CN" altLang="en-US" dirty="0"/>
              <a:t>组长：周豪捷　　　组员：戴千惠、覃洋洋　　　时间：</a:t>
            </a:r>
            <a:fld id="{7FE9B91D-69D4-41E0-B26E-5023391A4E5E}" type="datetime1">
              <a:rPr lang="zh-CN" altLang="en-US" dirty="0" smtClean="0"/>
              <a:t>2024/5/22</a:t>
            </a:fld>
            <a:endParaRPr lang="en-US" altLang="zh-CN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1327150" y="1446221"/>
            <a:ext cx="93585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effectLst/>
                <a:latin typeface="+mn-ea"/>
                <a:cs typeface="Times New Roman" panose="02020603050405020304" pitchFamily="18" charset="0"/>
              </a:rPr>
              <a:t>宿舍管理模块</a:t>
            </a:r>
            <a:endParaRPr lang="en-US" altLang="zh-CN" sz="24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宿舍信息管理</a:t>
            </a:r>
            <a:r>
              <a:rPr lang="zh-CN" altLang="zh-CN" sz="2000" kern="100" dirty="0">
                <a:effectLst/>
                <a:latin typeface="+mn-ea"/>
              </a:rPr>
              <a:t>：管理员可以添加、删除、修改宿舍信息，包括楼栋、房间号、宿舍类型和容量。系统应提供宿舍信息的查看和搜索功能，方便用户查询宿舍信息。</a:t>
            </a:r>
            <a:endParaRPr lang="en-US" altLang="zh-CN" sz="2000" kern="10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kern="10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宿舍分配功能</a:t>
            </a:r>
            <a:r>
              <a:rPr lang="zh-CN" altLang="zh-CN" sz="2000" kern="100" dirty="0">
                <a:effectLst/>
                <a:latin typeface="+mn-ea"/>
              </a:rPr>
              <a:t>：管理员可以将学生分配到宿舍中，或者调整学生的宿舍分配。学生可以查看自己的宿舍分配情况，并进行申请调整。</a:t>
            </a:r>
            <a:endParaRPr lang="en-US" altLang="zh-CN" sz="2000" kern="10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kern="10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宿舍查询功能</a:t>
            </a:r>
            <a:r>
              <a:rPr lang="zh-CN" altLang="zh-CN" sz="2000" kern="100" dirty="0">
                <a:effectLst/>
                <a:latin typeface="+mn-ea"/>
              </a:rPr>
              <a:t>：学生和管理员可以查看特定宿舍的入住情况，管理员可看到包括已入住人员名单和剩余空床位等全部信息，学生只能看到空余床位信息。</a:t>
            </a:r>
          </a:p>
        </p:txBody>
      </p:sp>
    </p:spTree>
    <p:extLst>
      <p:ext uri="{BB962C8B-B14F-4D97-AF65-F5344CB8AC3E}">
        <p14:creationId xmlns:p14="http://schemas.microsoft.com/office/powerpoint/2010/main" val="4106760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705004" y="824448"/>
            <a:ext cx="10781992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+mn-ea"/>
              </a:rPr>
              <a:t>维修管理模块</a:t>
            </a:r>
            <a:endParaRPr lang="en-US" altLang="zh-CN" sz="2400" b="1" kern="100" dirty="0">
              <a:effectLst/>
              <a:latin typeface="+mn-ea"/>
            </a:endParaRPr>
          </a:p>
          <a:p>
            <a:pPr indent="228600" algn="just">
              <a:lnSpc>
                <a:spcPct val="150000"/>
              </a:lnSpc>
            </a:pPr>
            <a:endParaRPr lang="en-US" altLang="zh-CN" sz="2000" kern="100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维修申报功能</a:t>
            </a:r>
            <a:r>
              <a:rPr lang="zh-CN" altLang="zh-CN" sz="2000" kern="100" dirty="0">
                <a:effectLst/>
                <a:latin typeface="+mn-ea"/>
              </a:rPr>
              <a:t>：学生可以提交宿舍维修申报，包括维修描述和照片。系统应提供维</a:t>
            </a:r>
            <a:r>
              <a:rPr lang="en-US" altLang="zh-CN" sz="2000" kern="100" dirty="0">
                <a:effectLst/>
                <a:latin typeface="+mn-ea"/>
              </a:rPr>
              <a:t>  </a:t>
            </a:r>
            <a:r>
              <a:rPr lang="zh-CN" altLang="zh-CN" sz="2000" kern="100" dirty="0">
                <a:effectLst/>
                <a:latin typeface="+mn-ea"/>
              </a:rPr>
              <a:t>修申报的处理状态追踪，方便学生和管理员了解维修进展。</a:t>
            </a:r>
            <a:endParaRPr lang="en-US" altLang="zh-CN" sz="2000" kern="100" dirty="0">
              <a:effectLst/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kern="100" dirty="0">
              <a:effectLst/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查看维修功能</a:t>
            </a:r>
            <a:r>
              <a:rPr lang="zh-CN" altLang="zh-CN" sz="2000" kern="100" dirty="0">
                <a:effectLst/>
                <a:latin typeface="+mn-ea"/>
              </a:rPr>
              <a:t>：学生可以查看自己提交的维修申报历史记录，包括申报时间、维修状态等信息。</a:t>
            </a:r>
            <a:endParaRPr lang="en-US" altLang="zh-CN" sz="2000" kern="100" dirty="0">
              <a:effectLst/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kern="100" dirty="0">
              <a:effectLst/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  <a:cs typeface="Times New Roman" panose="02020603050405020304" pitchFamily="18" charset="0"/>
              </a:rPr>
              <a:t>维修处理功能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：管理员可以处理维修申报，分配维修任务给维修人员，并更新维修状态。管理员可以更新维修申报的状态，包括处理中、已完成、无法处理等状态。管理员可以查看系统中的维修历史记录，包括申报时间、处理人员、处理结果等信息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2781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239697" y="824448"/>
            <a:ext cx="11712606" cy="543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+mn-ea"/>
              </a:rPr>
              <a:t>交流论坛模块</a:t>
            </a:r>
            <a:endParaRPr lang="en-US" altLang="zh-CN" sz="2400" b="1" kern="100" dirty="0">
              <a:effectLst/>
              <a:latin typeface="+mn-ea"/>
            </a:endParaRPr>
          </a:p>
          <a:p>
            <a:pPr indent="228600" algn="just">
              <a:lnSpc>
                <a:spcPct val="150000"/>
              </a:lnSpc>
            </a:pPr>
            <a:endParaRPr lang="zh-CN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b="1" kern="100" dirty="0">
                <a:effectLst/>
                <a:latin typeface="+mn-ea"/>
              </a:rPr>
              <a:t>帖子管理功能</a:t>
            </a:r>
            <a:r>
              <a:rPr lang="zh-CN" altLang="zh-CN" sz="1900" kern="100" dirty="0">
                <a:effectLst/>
                <a:latin typeface="+mn-ea"/>
              </a:rPr>
              <a:t>：学生和管理员可以在论坛上发布帖子，包括问题求助、分享经验、系统反馈等。发布帖子时应包含标题、内容、分类等信息。帖子的作者可以编辑自己发布的帖子，修改标题、内容、分类等信息。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b="1" kern="100" dirty="0">
                <a:effectLst/>
                <a:latin typeface="+mn-ea"/>
              </a:rPr>
              <a:t>帖子浏览功能</a:t>
            </a:r>
            <a:r>
              <a:rPr lang="zh-CN" altLang="zh-CN" sz="1900" kern="100" dirty="0">
                <a:effectLst/>
                <a:latin typeface="+mn-ea"/>
              </a:rPr>
              <a:t>：用户可以浏览论坛上的帖子列表，按照发布时间或分类进行排序，还可以点击帖子标题查看帖子的详细内容，包括作者、发布时间、回复等信息。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b="1" kern="100" dirty="0">
                <a:effectLst/>
                <a:latin typeface="+mn-ea"/>
              </a:rPr>
              <a:t>搜索帖子功能</a:t>
            </a:r>
            <a:r>
              <a:rPr lang="zh-CN" altLang="zh-CN" sz="1900" kern="100" dirty="0">
                <a:effectLst/>
                <a:latin typeface="+mn-ea"/>
              </a:rPr>
              <a:t>：用户可以通过关键词搜索帖子内容，以便快速找到感兴趣的帖子。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b="1" kern="100" dirty="0">
                <a:effectLst/>
                <a:latin typeface="+mn-ea"/>
              </a:rPr>
              <a:t>回复功能</a:t>
            </a:r>
            <a:r>
              <a:rPr lang="zh-CN" altLang="zh-CN" sz="1900" kern="100" dirty="0">
                <a:effectLst/>
                <a:latin typeface="+mn-ea"/>
              </a:rPr>
              <a:t>：用户可以在帖子下方进行回复，对帖子内容进行评论或提问，回复的作者可以编辑或删除自己发布的回复内容。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b="1" kern="100" dirty="0">
                <a:effectLst/>
                <a:latin typeface="+mn-ea"/>
              </a:rPr>
              <a:t>公告发布功能</a:t>
            </a:r>
            <a:r>
              <a:rPr lang="zh-CN" altLang="zh-CN" sz="1900" kern="100" dirty="0">
                <a:effectLst/>
                <a:latin typeface="+mn-ea"/>
              </a:rPr>
              <a:t>：管理员可以在论坛上发布公告，通知学生有关系统更新、活动安排等重要信息。用户可以浏览论坛上发布的公告，了解相关通知和重要提示。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1900" b="1" kern="100" dirty="0">
                <a:effectLst/>
                <a:latin typeface="+mn-ea"/>
                <a:cs typeface="Times New Roman" panose="02020603050405020304" pitchFamily="18" charset="0"/>
              </a:rPr>
              <a:t>通知功能</a:t>
            </a:r>
            <a:r>
              <a:rPr lang="zh-CN" altLang="zh-CN" sz="1900" kern="100" dirty="0">
                <a:effectLst/>
                <a:latin typeface="+mn-ea"/>
                <a:cs typeface="Times New Roman" panose="02020603050405020304" pitchFamily="18" charset="0"/>
              </a:rPr>
              <a:t>：用户发布的帖子被回复时，系统应发送通知提醒用户。</a:t>
            </a:r>
            <a:endParaRPr lang="zh-CN" altLang="en-US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461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125767" y="881223"/>
            <a:ext cx="11940466" cy="530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+mn-ea"/>
              </a:rPr>
              <a:t>统计分析模块</a:t>
            </a:r>
            <a:endParaRPr lang="en-US" altLang="zh-CN" sz="2400" b="1" kern="100" dirty="0">
              <a:effectLst/>
              <a:latin typeface="+mn-ea"/>
            </a:endParaRPr>
          </a:p>
          <a:p>
            <a:pPr indent="228600" algn="just">
              <a:lnSpc>
                <a:spcPct val="150000"/>
              </a:lnSpc>
            </a:pPr>
            <a:endParaRPr lang="zh-CN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宿舍入住统计</a:t>
            </a:r>
            <a:r>
              <a:rPr lang="zh-CN" altLang="zh-CN" sz="2000" kern="100" dirty="0">
                <a:effectLst/>
                <a:latin typeface="+mn-ea"/>
              </a:rPr>
              <a:t>：系统应能够统计宿舍整体的入住率，包括已入住床位数量、总床位数量，计算出宿舍的总入住率。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维修记录统计</a:t>
            </a:r>
            <a:r>
              <a:rPr lang="zh-CN" altLang="zh-CN" sz="2000" kern="100" dirty="0">
                <a:effectLst/>
                <a:latin typeface="+mn-ea"/>
              </a:rPr>
              <a:t>：系统应能够统计一段时间内的维修申报数量，包括各种类型的维修申报，还能够统计维修申报的处理情况，包括已完成维修、正在处理中、无法处理等情况的数量。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学生活动统计</a:t>
            </a:r>
            <a:r>
              <a:rPr lang="zh-CN" altLang="zh-CN" sz="2000" kern="100" dirty="0">
                <a:effectLst/>
                <a:latin typeface="+mn-ea"/>
              </a:rPr>
              <a:t>：系统应能够统计留言板上的留言数量，包括总留言数量和每个用户发布的留言数量。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报表生成功能</a:t>
            </a:r>
            <a:r>
              <a:rPr lang="zh-CN" altLang="zh-CN" sz="2000" kern="100" dirty="0">
                <a:effectLst/>
                <a:latin typeface="+mn-ea"/>
              </a:rPr>
              <a:t>：系统应能够生成各类统计报表，以图表或表格形式展示，方便管理员进行数据分析和决策。管理员可以将统计报表导出为常见的文件格式，如</a:t>
            </a:r>
            <a:r>
              <a:rPr lang="en-US" altLang="zh-CN" sz="2000" kern="100" dirty="0">
                <a:effectLst/>
                <a:latin typeface="+mn-ea"/>
              </a:rPr>
              <a:t>Excel</a:t>
            </a:r>
            <a:r>
              <a:rPr lang="zh-CN" altLang="zh-CN" sz="2000" kern="100" dirty="0">
                <a:effectLst/>
                <a:latin typeface="+mn-ea"/>
              </a:rPr>
              <a:t>、</a:t>
            </a:r>
            <a:r>
              <a:rPr lang="en-US" altLang="zh-CN" sz="2000" kern="100" dirty="0">
                <a:effectLst/>
                <a:latin typeface="+mn-ea"/>
              </a:rPr>
              <a:t>PDF</a:t>
            </a:r>
            <a:r>
              <a:rPr lang="zh-CN" altLang="zh-CN" sz="2000" kern="100" dirty="0">
                <a:effectLst/>
                <a:latin typeface="+mn-ea"/>
              </a:rPr>
              <a:t>等，以便进行保存和分享。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数据可视化功能</a:t>
            </a:r>
            <a:r>
              <a:rPr lang="zh-CN" altLang="zh-CN" sz="2000" kern="100" dirty="0">
                <a:effectLst/>
                <a:latin typeface="+mn-ea"/>
              </a:rPr>
              <a:t>：系统应能够通过图表的形式展示统计数据，如柱状图、饼图、折线图等，直观展示数据趋势和比例。</a:t>
            </a:r>
          </a:p>
        </p:txBody>
      </p:sp>
    </p:spTree>
    <p:extLst>
      <p:ext uri="{BB962C8B-B14F-4D97-AF65-F5344CB8AC3E}">
        <p14:creationId xmlns:p14="http://schemas.microsoft.com/office/powerpoint/2010/main" val="2898770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性能需求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842251" y="1136064"/>
            <a:ext cx="1099239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响应时间</a:t>
            </a:r>
            <a:endParaRPr lang="en-US" altLang="zh-CN" sz="2000" b="1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</a:rPr>
              <a:t>登录响应时间：系统应在用户输入账号密码后，不超过</a:t>
            </a:r>
            <a:r>
              <a:rPr lang="en-US" altLang="zh-CN" sz="1800" kern="100" dirty="0">
                <a:effectLst/>
                <a:latin typeface="+mn-ea"/>
              </a:rPr>
              <a:t>2</a:t>
            </a:r>
            <a:r>
              <a:rPr lang="zh-CN" altLang="zh-CN" sz="1800" kern="100" dirty="0">
                <a:effectLst/>
                <a:latin typeface="+mn-ea"/>
              </a:rPr>
              <a:t>秒内完成登录验证，以确保用户体验流畅。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页面加载响应时间：页面加载时间应控制在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秒以内，以确保用户在操作系统时不感到明显的延迟。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并发用户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18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</a:rPr>
              <a:t>最大并发登录用户数： 系统应支持至少</a:t>
            </a:r>
            <a:r>
              <a:rPr lang="en-US" altLang="zh-CN" sz="1800" kern="100" dirty="0">
                <a:effectLst/>
                <a:latin typeface="+mn-ea"/>
              </a:rPr>
              <a:t>1000</a:t>
            </a:r>
            <a:r>
              <a:rPr lang="zh-CN" altLang="zh-CN" sz="1800" kern="100" dirty="0">
                <a:effectLst/>
                <a:latin typeface="+mn-ea"/>
              </a:rPr>
              <a:t>名用户同时登录系统，并保持正常的响应速度。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</a:rPr>
              <a:t>最大并发访问用户数： 系统应支持至少</a:t>
            </a:r>
            <a:r>
              <a:rPr lang="en-US" altLang="zh-CN" sz="1800" kern="100" dirty="0">
                <a:effectLst/>
                <a:latin typeface="+mn-ea"/>
              </a:rPr>
              <a:t>500</a:t>
            </a:r>
            <a:r>
              <a:rPr lang="zh-CN" altLang="zh-CN" sz="1800" kern="100" dirty="0">
                <a:effectLst/>
                <a:latin typeface="+mn-ea"/>
              </a:rPr>
              <a:t>名用户同时访问系统，并保持正常的页面加载速度。</a:t>
            </a:r>
            <a:endParaRPr lang="en-US" altLang="zh-CN" sz="1800" kern="100" dirty="0">
              <a:effectLst/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+mn-ea"/>
            </a:endParaRPr>
          </a:p>
          <a:p>
            <a:pPr marL="0" indent="0" algn="l">
              <a:buNone/>
            </a:pPr>
            <a:r>
              <a:rPr lang="zh-CN" altLang="en-US" b="1" i="0" dirty="0">
                <a:effectLst/>
                <a:latin typeface="+mn-ea"/>
              </a:rPr>
              <a:t>数据处理能力</a:t>
            </a:r>
            <a:endParaRPr lang="en-US" altLang="zh-CN" b="1" i="0" dirty="0">
              <a:effectLst/>
              <a:latin typeface="+mn-ea"/>
            </a:endParaRPr>
          </a:p>
          <a:p>
            <a:pPr marL="0" indent="0" algn="l">
              <a:buNone/>
            </a:pPr>
            <a:endParaRPr lang="en-US" altLang="zh-CN" i="0" dirty="0">
              <a:effectLst/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+mn-ea"/>
              </a:rPr>
              <a:t>系统应能够在一分钟内处理并导入</a:t>
            </a:r>
            <a:r>
              <a:rPr lang="en-US" altLang="zh-CN" i="0" dirty="0">
                <a:effectLst/>
                <a:latin typeface="+mn-ea"/>
              </a:rPr>
              <a:t>1000</a:t>
            </a:r>
            <a:r>
              <a:rPr lang="zh-CN" altLang="en-US" i="0" dirty="0">
                <a:effectLst/>
                <a:latin typeface="+mn-ea"/>
              </a:rPr>
              <a:t>条宿舍分配信息。</a:t>
            </a:r>
            <a:endParaRPr lang="en-US" altLang="zh-CN" i="0" dirty="0">
              <a:effectLst/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+mn-ea"/>
              </a:rPr>
              <a:t>系统应支持每日处理</a:t>
            </a:r>
            <a:r>
              <a:rPr lang="en-US" altLang="zh-CN" i="0" dirty="0">
                <a:effectLst/>
                <a:latin typeface="+mn-ea"/>
              </a:rPr>
              <a:t>1000</a:t>
            </a:r>
            <a:r>
              <a:rPr lang="zh-CN" altLang="en-US" i="0" dirty="0">
                <a:effectLst/>
                <a:latin typeface="+mn-ea"/>
              </a:rPr>
              <a:t>条维修申报。</a:t>
            </a:r>
          </a:p>
        </p:txBody>
      </p:sp>
    </p:spTree>
    <p:extLst>
      <p:ext uri="{BB962C8B-B14F-4D97-AF65-F5344CB8AC3E}">
        <p14:creationId xmlns:p14="http://schemas.microsoft.com/office/powerpoint/2010/main" val="1115503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其他需求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1403051" y="997565"/>
            <a:ext cx="9050846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安全性</a:t>
            </a:r>
            <a:endParaRPr lang="en-US" altLang="zh-CN" sz="2000" b="1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</a:rPr>
              <a:t>用户数据安全： 系统应采取必要的安全措施，保护用户的个人信息和账号安全，确保数据不被非法访问或篡改。</a:t>
            </a:r>
            <a:endParaRPr lang="en-US" altLang="zh-CN" sz="1800" kern="10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</a:rPr>
              <a:t>权限控制： 系统应实现严格的权限控制机制，确保用户只能访问其具有权限的功能和数据，防止信息泄露和恶意操作。</a:t>
            </a:r>
            <a:endParaRPr lang="en-US" altLang="zh-CN" kern="100" dirty="0">
              <a:latin typeface="+mn-ea"/>
            </a:endParaRPr>
          </a:p>
          <a:p>
            <a:endParaRPr lang="zh-CN" altLang="zh-CN" sz="1800" kern="100" dirty="0">
              <a:effectLst/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易用性</a:t>
            </a:r>
            <a:endParaRPr lang="en-US" altLang="zh-CN" sz="2000" b="1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+mn-ea"/>
              </a:rPr>
              <a:t>系统界面设计应简洁友好，操作简单易懂。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+mn-ea"/>
              </a:rPr>
              <a:t>提供详细的用户手册和操作指南。</a:t>
            </a:r>
            <a:endParaRPr lang="en-US" altLang="zh-CN" i="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+mn-ea"/>
              </a:rPr>
              <a:t>系统应支持多语言，以适应不同语言背景的用户。</a:t>
            </a:r>
          </a:p>
          <a:p>
            <a:pPr marL="0" indent="0" algn="l">
              <a:buNone/>
            </a:pPr>
            <a:br>
              <a:rPr lang="zh-CN" altLang="en-US" dirty="0">
                <a:latin typeface="+mn-ea"/>
              </a:rPr>
            </a:br>
            <a:r>
              <a:rPr lang="zh-CN" altLang="en-US" sz="2000" b="1" i="0" dirty="0">
                <a:effectLst/>
                <a:latin typeface="+mn-ea"/>
              </a:rPr>
              <a:t>扩展性</a:t>
            </a:r>
            <a:endParaRPr lang="en-US" altLang="zh-CN" sz="2000" b="1" i="0" dirty="0">
              <a:effectLst/>
              <a:latin typeface="+mn-ea"/>
            </a:endParaRPr>
          </a:p>
          <a:p>
            <a:pPr marL="0" indent="0" algn="l">
              <a:buNone/>
            </a:pPr>
            <a:endParaRPr lang="en-US" altLang="zh-CN" i="0" dirty="0">
              <a:effectLst/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+mn-ea"/>
              </a:rPr>
              <a:t>系统应具有良好的扩展性，便于后续功能的扩展和升级。</a:t>
            </a:r>
            <a:endParaRPr lang="en-US" altLang="zh-CN" i="0" dirty="0">
              <a:effectLst/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+mn-ea"/>
              </a:rPr>
              <a:t>系统应设计为模块化结构，各模块之间耦合度低，便于单独维护和升级。</a:t>
            </a:r>
          </a:p>
        </p:txBody>
      </p:sp>
    </p:spTree>
    <p:extLst>
      <p:ext uri="{BB962C8B-B14F-4D97-AF65-F5344CB8AC3E}">
        <p14:creationId xmlns:p14="http://schemas.microsoft.com/office/powerpoint/2010/main" val="2518754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4378166" cy="857460"/>
            <a:chOff x="5588007" y="1590635"/>
            <a:chExt cx="437816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341632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结构化需求建模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842251" y="1545406"/>
            <a:ext cx="86438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400" b="1" i="0" dirty="0">
                <a:effectLst/>
                <a:latin typeface="+mn-ea"/>
              </a:rPr>
              <a:t>User</a:t>
            </a:r>
            <a:r>
              <a:rPr lang="zh-CN" altLang="en-US" sz="2400" b="1" i="0" dirty="0">
                <a:effectLst/>
                <a:latin typeface="+mn-ea"/>
              </a:rPr>
              <a:t>（用户）</a:t>
            </a:r>
            <a:endParaRPr lang="en-US" altLang="zh-CN" sz="2400" b="1" i="0" dirty="0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effectLst/>
              <a:latin typeface="+mn-ea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UserID</a:t>
            </a:r>
            <a:r>
              <a:rPr lang="en-US" altLang="zh-CN" sz="2400" b="0" i="0" dirty="0">
                <a:effectLst/>
                <a:latin typeface="+mn-ea"/>
              </a:rPr>
              <a:t>: PK, </a:t>
            </a:r>
            <a:r>
              <a:rPr lang="zh-CN" altLang="en-US" sz="2400" b="0" i="0" dirty="0">
                <a:effectLst/>
                <a:latin typeface="+mn-ea"/>
              </a:rPr>
              <a:t>用户</a:t>
            </a:r>
            <a:r>
              <a:rPr lang="en-US" altLang="zh-CN" sz="24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Name: </a:t>
            </a:r>
            <a:r>
              <a:rPr lang="zh-CN" altLang="en-US" sz="2400" b="0" i="0" dirty="0">
                <a:effectLst/>
                <a:latin typeface="+mn-ea"/>
              </a:rPr>
              <a:t>用户姓名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Gender: </a:t>
            </a:r>
            <a:r>
              <a:rPr lang="zh-CN" altLang="en-US" sz="2400" b="0" i="0" dirty="0">
                <a:effectLst/>
                <a:latin typeface="+mn-ea"/>
              </a:rPr>
              <a:t>用户性别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StudentID</a:t>
            </a:r>
            <a:r>
              <a:rPr lang="en-US" altLang="zh-CN" sz="2400" b="0" i="0" dirty="0">
                <a:effectLst/>
                <a:latin typeface="+mn-ea"/>
              </a:rPr>
              <a:t>/</a:t>
            </a:r>
            <a:r>
              <a:rPr lang="en-US" altLang="zh-CN" sz="2400" b="0" i="0" dirty="0" err="1">
                <a:effectLst/>
                <a:latin typeface="+mn-ea"/>
              </a:rPr>
              <a:t>StaffID</a:t>
            </a:r>
            <a:r>
              <a:rPr lang="en-US" altLang="zh-CN" sz="2400" b="0" i="0" dirty="0">
                <a:effectLst/>
                <a:latin typeface="+mn-ea"/>
              </a:rPr>
              <a:t>: </a:t>
            </a:r>
            <a:r>
              <a:rPr lang="zh-CN" altLang="en-US" sz="2400" b="0" i="0" dirty="0">
                <a:effectLst/>
                <a:latin typeface="+mn-ea"/>
              </a:rPr>
              <a:t>学号</a:t>
            </a:r>
            <a:r>
              <a:rPr lang="en-US" altLang="zh-CN" sz="2400" b="0" i="0" dirty="0">
                <a:effectLst/>
                <a:latin typeface="+mn-ea"/>
              </a:rPr>
              <a:t>/</a:t>
            </a:r>
            <a:r>
              <a:rPr lang="zh-CN" altLang="en-US" sz="2400" b="0" i="0" dirty="0">
                <a:effectLst/>
                <a:latin typeface="+mn-ea"/>
              </a:rPr>
              <a:t>工号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Password: </a:t>
            </a:r>
            <a:r>
              <a:rPr lang="zh-CN" altLang="en-US" sz="2400" b="0" i="0" dirty="0">
                <a:effectLst/>
                <a:latin typeface="+mn-ea"/>
              </a:rPr>
              <a:t>登录密码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Contact: </a:t>
            </a:r>
            <a:r>
              <a:rPr lang="zh-CN" altLang="en-US" sz="2400" b="0" i="0" dirty="0">
                <a:effectLst/>
                <a:latin typeface="+mn-ea"/>
              </a:rPr>
              <a:t>联系方式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DB9B0C58-ECA8-4717-82F9-F0D899249A73}"/>
              </a:ext>
            </a:extLst>
          </p:cNvPr>
          <p:cNvSpPr/>
          <p:nvPr/>
        </p:nvSpPr>
        <p:spPr>
          <a:xfrm>
            <a:off x="8124249" y="2606428"/>
            <a:ext cx="1464816" cy="1361710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DAFE6BC-F454-454A-B16C-EB189EBD1A19}"/>
              </a:ext>
            </a:extLst>
          </p:cNvPr>
          <p:cNvSpPr/>
          <p:nvPr/>
        </p:nvSpPr>
        <p:spPr>
          <a:xfrm>
            <a:off x="5773301" y="1975340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5C30A45E-7648-453D-9674-E839FED0B68C}"/>
              </a:ext>
            </a:extLst>
          </p:cNvPr>
          <p:cNvSpPr/>
          <p:nvPr/>
        </p:nvSpPr>
        <p:spPr>
          <a:xfrm>
            <a:off x="7929742" y="1090396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UserID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4C1942BD-1B26-4C92-9453-B2181FB04FE4}"/>
              </a:ext>
            </a:extLst>
          </p:cNvPr>
          <p:cNvSpPr/>
          <p:nvPr/>
        </p:nvSpPr>
        <p:spPr>
          <a:xfrm>
            <a:off x="10091978" y="1975339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Contact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1F88383E-0244-486F-B5A3-65B337DE952F}"/>
              </a:ext>
            </a:extLst>
          </p:cNvPr>
          <p:cNvSpPr/>
          <p:nvPr/>
        </p:nvSpPr>
        <p:spPr>
          <a:xfrm>
            <a:off x="5848164" y="3669402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Gender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551FE63A-8FF6-43DE-844E-B2BECE3011F1}"/>
              </a:ext>
            </a:extLst>
          </p:cNvPr>
          <p:cNvSpPr/>
          <p:nvPr/>
        </p:nvSpPr>
        <p:spPr>
          <a:xfrm>
            <a:off x="10085033" y="3632091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0101101-3679-4958-BBD7-C55486A4AF92}"/>
              </a:ext>
            </a:extLst>
          </p:cNvPr>
          <p:cNvSpPr/>
          <p:nvPr/>
        </p:nvSpPr>
        <p:spPr>
          <a:xfrm>
            <a:off x="7973236" y="4600964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StudentID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571252B-C987-4EED-8234-BBE7DF4773C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7537216" y="2606428"/>
            <a:ext cx="801550" cy="1994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A75E7A7-5838-4357-BCF0-58C18F7C5691}"/>
              </a:ext>
            </a:extLst>
          </p:cNvPr>
          <p:cNvCxnSpPr>
            <a:stCxn id="3" idx="0"/>
            <a:endCxn id="11" idx="4"/>
          </p:cNvCxnSpPr>
          <p:nvPr/>
        </p:nvCxnSpPr>
        <p:spPr>
          <a:xfrm flipH="1" flipV="1">
            <a:off x="8853760" y="2050699"/>
            <a:ext cx="2897" cy="5557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9B218A3-BE35-411C-8635-F67532C01BA9}"/>
              </a:ext>
            </a:extLst>
          </p:cNvPr>
          <p:cNvCxnSpPr>
            <a:stCxn id="3" idx="7"/>
            <a:endCxn id="12" idx="2"/>
          </p:cNvCxnSpPr>
          <p:nvPr/>
        </p:nvCxnSpPr>
        <p:spPr>
          <a:xfrm flipV="1">
            <a:off x="9374548" y="2455491"/>
            <a:ext cx="717430" cy="350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CE05949-F1AD-44EE-B9F6-FEB9EC42F1AE}"/>
              </a:ext>
            </a:extLst>
          </p:cNvPr>
          <p:cNvCxnSpPr>
            <a:stCxn id="3" idx="3"/>
          </p:cNvCxnSpPr>
          <p:nvPr/>
        </p:nvCxnSpPr>
        <p:spPr>
          <a:xfrm flipH="1">
            <a:off x="7696199" y="3768720"/>
            <a:ext cx="642567" cy="317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6D358CC-5524-4973-A569-65DA588CDC46}"/>
              </a:ext>
            </a:extLst>
          </p:cNvPr>
          <p:cNvCxnSpPr>
            <a:endCxn id="15" idx="0"/>
          </p:cNvCxnSpPr>
          <p:nvPr/>
        </p:nvCxnSpPr>
        <p:spPr>
          <a:xfrm>
            <a:off x="8897253" y="3968138"/>
            <a:ext cx="1" cy="632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3C574D3-A319-4441-8B7F-6B632214A73E}"/>
              </a:ext>
            </a:extLst>
          </p:cNvPr>
          <p:cNvCxnSpPr/>
          <p:nvPr/>
        </p:nvCxnSpPr>
        <p:spPr>
          <a:xfrm>
            <a:off x="9486099" y="3632091"/>
            <a:ext cx="763222" cy="2208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68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842251" y="1596814"/>
            <a:ext cx="86438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effectLst/>
                <a:latin typeface="+mn-ea"/>
              </a:rPr>
              <a:t>2.Dormitory</a:t>
            </a:r>
            <a:r>
              <a:rPr lang="zh-CN" altLang="en-US" sz="2400" b="1" i="0" dirty="0">
                <a:effectLst/>
                <a:latin typeface="+mn-ea"/>
              </a:rPr>
              <a:t>（宿舍）</a:t>
            </a:r>
            <a:endParaRPr lang="en-US" altLang="zh-CN" sz="2400" b="1" i="0" dirty="0">
              <a:effectLst/>
              <a:latin typeface="+mn-ea"/>
            </a:endParaRPr>
          </a:p>
          <a:p>
            <a:pPr algn="l"/>
            <a:endParaRPr lang="zh-CN" altLang="en-US" sz="2400" b="0" i="0" dirty="0">
              <a:effectLst/>
              <a:latin typeface="+mn-ea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RoomNumber</a:t>
            </a:r>
            <a:r>
              <a:rPr lang="en-US" altLang="zh-CN" sz="2400" b="0" i="0" dirty="0">
                <a:effectLst/>
                <a:latin typeface="+mn-ea"/>
              </a:rPr>
              <a:t> : PK, </a:t>
            </a:r>
            <a:r>
              <a:rPr lang="zh-CN" altLang="en-US" sz="2400" b="0" i="0" dirty="0">
                <a:effectLst/>
                <a:latin typeface="+mn-ea"/>
              </a:rPr>
              <a:t>宿舍</a:t>
            </a:r>
            <a:r>
              <a:rPr lang="zh-CN" altLang="en-US" sz="2400" dirty="0">
                <a:latin typeface="+mn-ea"/>
              </a:rPr>
              <a:t>号</a:t>
            </a:r>
            <a:endParaRPr lang="en-US" altLang="zh-CN" sz="2400" b="0" i="0" dirty="0">
              <a:effectLst/>
              <a:latin typeface="+mn-ea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Building: </a:t>
            </a:r>
            <a:r>
              <a:rPr lang="zh-CN" altLang="en-US" sz="2400" b="0" i="0" dirty="0">
                <a:effectLst/>
                <a:latin typeface="+mn-ea"/>
              </a:rPr>
              <a:t>楼栋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Capacity: </a:t>
            </a:r>
            <a:r>
              <a:rPr lang="zh-CN" altLang="en-US" sz="2400" b="0" i="0" dirty="0">
                <a:effectLst/>
                <a:latin typeface="+mn-ea"/>
              </a:rPr>
              <a:t>容量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SpaceLeft</a:t>
            </a:r>
            <a:r>
              <a:rPr lang="en-US" altLang="zh-CN" sz="2400" b="0" i="0" dirty="0">
                <a:effectLst/>
                <a:latin typeface="+mn-ea"/>
              </a:rPr>
              <a:t>: </a:t>
            </a:r>
            <a:r>
              <a:rPr lang="zh-CN" altLang="en-US" sz="2400" b="0" i="0" dirty="0">
                <a:effectLst/>
                <a:latin typeface="+mn-ea"/>
              </a:rPr>
              <a:t>剩余床位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GenderRestriction</a:t>
            </a:r>
            <a:r>
              <a:rPr lang="en-US" altLang="zh-CN" sz="2400" b="0" i="0" dirty="0">
                <a:effectLst/>
                <a:latin typeface="+mn-ea"/>
              </a:rPr>
              <a:t>: </a:t>
            </a:r>
            <a:r>
              <a:rPr lang="zh-CN" altLang="en-US" sz="2400" b="0" i="0" dirty="0">
                <a:effectLst/>
                <a:latin typeface="+mn-ea"/>
              </a:rPr>
              <a:t>性别限制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A6AC598-ED77-4BC3-B8F2-920D59C87639}"/>
              </a:ext>
            </a:extLst>
          </p:cNvPr>
          <p:cNvSpPr/>
          <p:nvPr/>
        </p:nvSpPr>
        <p:spPr>
          <a:xfrm>
            <a:off x="8124249" y="2606428"/>
            <a:ext cx="1464816" cy="1361710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Dormitory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2EC30671-8E96-49D6-90B0-DD62E88FF36F}"/>
              </a:ext>
            </a:extLst>
          </p:cNvPr>
          <p:cNvSpPr/>
          <p:nvPr/>
        </p:nvSpPr>
        <p:spPr>
          <a:xfrm>
            <a:off x="5773301" y="1975340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RoomNumber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1213A92-3770-4503-B454-F2DFF4730DA3}"/>
              </a:ext>
            </a:extLst>
          </p:cNvPr>
          <p:cNvSpPr/>
          <p:nvPr/>
        </p:nvSpPr>
        <p:spPr>
          <a:xfrm>
            <a:off x="7929742" y="1090396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Building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76486B63-5D99-4B75-87C5-C13971D66EFB}"/>
              </a:ext>
            </a:extLst>
          </p:cNvPr>
          <p:cNvSpPr/>
          <p:nvPr/>
        </p:nvSpPr>
        <p:spPr>
          <a:xfrm>
            <a:off x="10091978" y="1975339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Capacity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31204245-2E48-4EEB-8E10-EF6E50E9D5AB}"/>
              </a:ext>
            </a:extLst>
          </p:cNvPr>
          <p:cNvSpPr/>
          <p:nvPr/>
        </p:nvSpPr>
        <p:spPr>
          <a:xfrm>
            <a:off x="6490731" y="4470768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SpaceLeft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149956-E6F3-41A7-9676-977B87A5C2AB}"/>
              </a:ext>
            </a:extLst>
          </p:cNvPr>
          <p:cNvSpPr/>
          <p:nvPr/>
        </p:nvSpPr>
        <p:spPr>
          <a:xfrm>
            <a:off x="9874508" y="4436889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GenderRestriction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CAD31A-6AD9-4C97-B8F2-AB70C1ADEF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537216" y="2606428"/>
            <a:ext cx="801550" cy="1994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9FBB69C-976F-4350-80BD-A3DD450F231B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8853760" y="2050699"/>
            <a:ext cx="2897" cy="5557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8052C7-031F-4483-B4AA-23A21BEB05EA}"/>
              </a:ext>
            </a:extLst>
          </p:cNvPr>
          <p:cNvCxnSpPr>
            <a:stCxn id="5" idx="7"/>
            <a:endCxn id="11" idx="2"/>
          </p:cNvCxnSpPr>
          <p:nvPr/>
        </p:nvCxnSpPr>
        <p:spPr>
          <a:xfrm flipV="1">
            <a:off x="9374548" y="2455491"/>
            <a:ext cx="717430" cy="350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806B2FC-8DCA-495D-9303-B2C52A465A8F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H="1">
            <a:off x="7414749" y="3768720"/>
            <a:ext cx="924017" cy="70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5263E3-0932-4375-A995-6016280F8CFD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9374548" y="3768720"/>
            <a:ext cx="1423978" cy="668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00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 animBg="1"/>
      <p:bldP spid="8" grpId="0" animBg="1"/>
      <p:bldP spid="11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842251" y="1466137"/>
            <a:ext cx="86438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effectLst/>
                <a:latin typeface="+mn-ea"/>
              </a:rPr>
              <a:t>3.Allocation</a:t>
            </a:r>
            <a:r>
              <a:rPr lang="zh-CN" altLang="en-US" sz="2400" b="1" i="0" dirty="0">
                <a:effectLst/>
                <a:latin typeface="+mn-ea"/>
              </a:rPr>
              <a:t>（宿舍分配）</a:t>
            </a:r>
            <a:endParaRPr lang="en-US" altLang="zh-CN" sz="2400" b="1" i="0" dirty="0">
              <a:effectLst/>
              <a:latin typeface="+mn-ea"/>
            </a:endParaRPr>
          </a:p>
          <a:p>
            <a:pPr algn="l"/>
            <a:endParaRPr lang="zh-CN" altLang="en-US" sz="2400" b="0" i="0" dirty="0">
              <a:effectLst/>
              <a:latin typeface="+mn-ea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AllocationID</a:t>
            </a:r>
            <a:r>
              <a:rPr lang="en-US" altLang="zh-CN" sz="2400" b="0" i="0" dirty="0">
                <a:effectLst/>
                <a:latin typeface="+mn-ea"/>
              </a:rPr>
              <a:t>: PK, </a:t>
            </a:r>
            <a:r>
              <a:rPr lang="zh-CN" altLang="en-US" sz="2400" b="0" i="0" dirty="0">
                <a:effectLst/>
                <a:latin typeface="+mn-ea"/>
              </a:rPr>
              <a:t>宿舍分配操作</a:t>
            </a:r>
            <a:r>
              <a:rPr lang="en-US" altLang="zh-CN" sz="24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RoomNumber</a:t>
            </a:r>
            <a:r>
              <a:rPr lang="en-US" altLang="zh-CN" sz="2400" b="0" i="0" dirty="0">
                <a:effectLst/>
                <a:latin typeface="+mn-ea"/>
              </a:rPr>
              <a:t>: </a:t>
            </a:r>
            <a:r>
              <a:rPr lang="zh-CN" altLang="en-US" sz="2400" b="0" i="0" dirty="0">
                <a:effectLst/>
                <a:latin typeface="+mn-ea"/>
              </a:rPr>
              <a:t>宿舍号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StudentID</a:t>
            </a:r>
            <a:r>
              <a:rPr lang="en-US" altLang="zh-CN" sz="2400" b="0" i="0" dirty="0">
                <a:effectLst/>
                <a:latin typeface="+mn-ea"/>
              </a:rPr>
              <a:t>: </a:t>
            </a:r>
            <a:r>
              <a:rPr lang="zh-CN" altLang="en-US" sz="2400" b="0" i="0" dirty="0">
                <a:effectLst/>
                <a:latin typeface="+mn-ea"/>
              </a:rPr>
              <a:t>被分配学生的学号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StudentName</a:t>
            </a:r>
            <a:r>
              <a:rPr lang="en-US" altLang="zh-CN" sz="2400" b="0" i="0" dirty="0">
                <a:effectLst/>
                <a:latin typeface="+mn-ea"/>
              </a:rPr>
              <a:t>: </a:t>
            </a:r>
            <a:r>
              <a:rPr lang="zh-CN" altLang="en-US" sz="2400" b="0" i="0" dirty="0">
                <a:effectLst/>
                <a:latin typeface="+mn-ea"/>
              </a:rPr>
              <a:t>被分配学生的姓名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BedNumber</a:t>
            </a:r>
            <a:r>
              <a:rPr lang="en-US" altLang="zh-CN" sz="2400" b="0" i="0" dirty="0">
                <a:effectLst/>
                <a:latin typeface="+mn-ea"/>
              </a:rPr>
              <a:t>: </a:t>
            </a:r>
            <a:r>
              <a:rPr lang="zh-CN" altLang="en-US" sz="2400" b="0" i="0" dirty="0">
                <a:effectLst/>
                <a:latin typeface="+mn-ea"/>
              </a:rPr>
              <a:t>床位号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AllocationDate</a:t>
            </a:r>
            <a:r>
              <a:rPr lang="en-US" altLang="zh-CN" sz="2400" b="0" i="0" dirty="0">
                <a:effectLst/>
                <a:latin typeface="+mn-ea"/>
              </a:rPr>
              <a:t>: </a:t>
            </a:r>
            <a:r>
              <a:rPr lang="zh-CN" altLang="en-US" sz="2400" b="0" i="0" dirty="0">
                <a:effectLst/>
                <a:latin typeface="+mn-ea"/>
              </a:rPr>
              <a:t>分配日期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C1C4BB69-2C3D-4371-8ED6-E9DA021AA921}"/>
              </a:ext>
            </a:extLst>
          </p:cNvPr>
          <p:cNvSpPr/>
          <p:nvPr/>
        </p:nvSpPr>
        <p:spPr>
          <a:xfrm>
            <a:off x="8124249" y="2606428"/>
            <a:ext cx="1464816" cy="1361710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Allocation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DF78ED6-C68B-4F7D-B6FF-32190A276E14}"/>
              </a:ext>
            </a:extLst>
          </p:cNvPr>
          <p:cNvSpPr/>
          <p:nvPr/>
        </p:nvSpPr>
        <p:spPr>
          <a:xfrm>
            <a:off x="5928474" y="1376053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AllocationID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25B34D6A-A24B-4928-ADD1-A55A7F675E0D}"/>
              </a:ext>
            </a:extLst>
          </p:cNvPr>
          <p:cNvSpPr/>
          <p:nvPr/>
        </p:nvSpPr>
        <p:spPr>
          <a:xfrm>
            <a:off x="8401286" y="997500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RoomNumber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D79A88F-2F90-4B22-8E99-CD6AF7DCB905}"/>
              </a:ext>
            </a:extLst>
          </p:cNvPr>
          <p:cNvSpPr/>
          <p:nvPr/>
        </p:nvSpPr>
        <p:spPr>
          <a:xfrm>
            <a:off x="10091978" y="1975339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StudentID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4A123774-1313-42DD-A916-C7B674F70763}"/>
              </a:ext>
            </a:extLst>
          </p:cNvPr>
          <p:cNvSpPr/>
          <p:nvPr/>
        </p:nvSpPr>
        <p:spPr>
          <a:xfrm>
            <a:off x="5848164" y="3669402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StudentName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C787FAA-73B8-4798-85C9-C2E4171BD91B}"/>
              </a:ext>
            </a:extLst>
          </p:cNvPr>
          <p:cNvSpPr/>
          <p:nvPr/>
        </p:nvSpPr>
        <p:spPr>
          <a:xfrm>
            <a:off x="10085033" y="3632091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BedNumber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E4FAE9-289F-4AA3-8E2C-BC8D5AF17EE9}"/>
              </a:ext>
            </a:extLst>
          </p:cNvPr>
          <p:cNvSpPr/>
          <p:nvPr/>
        </p:nvSpPr>
        <p:spPr>
          <a:xfrm>
            <a:off x="7973236" y="4600964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AllocationDate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AE592C-9E3A-4973-A075-3373DD332679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7505871" y="2195723"/>
            <a:ext cx="832895" cy="6101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2DD0EC-38C3-4030-988F-7290091AD9AF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V="1">
            <a:off x="8856657" y="1957803"/>
            <a:ext cx="468647" cy="648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3F393D9-10A8-4F11-9747-2C3A4836E50C}"/>
              </a:ext>
            </a:extLst>
          </p:cNvPr>
          <p:cNvCxnSpPr>
            <a:stCxn id="5" idx="7"/>
            <a:endCxn id="11" idx="2"/>
          </p:cNvCxnSpPr>
          <p:nvPr/>
        </p:nvCxnSpPr>
        <p:spPr>
          <a:xfrm flipV="1">
            <a:off x="9374548" y="2455491"/>
            <a:ext cx="717430" cy="350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3D70C8F-09C7-4C47-A170-28DAF7DE976D}"/>
              </a:ext>
            </a:extLst>
          </p:cNvPr>
          <p:cNvCxnSpPr>
            <a:stCxn id="5" idx="3"/>
          </p:cNvCxnSpPr>
          <p:nvPr/>
        </p:nvCxnSpPr>
        <p:spPr>
          <a:xfrm flipH="1">
            <a:off x="7696199" y="3768720"/>
            <a:ext cx="642567" cy="317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B120A7-4680-4F16-B346-E2B3BDFFF9A1}"/>
              </a:ext>
            </a:extLst>
          </p:cNvPr>
          <p:cNvCxnSpPr>
            <a:endCxn id="14" idx="0"/>
          </p:cNvCxnSpPr>
          <p:nvPr/>
        </p:nvCxnSpPr>
        <p:spPr>
          <a:xfrm>
            <a:off x="8897253" y="3968138"/>
            <a:ext cx="1" cy="632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4C2729-CBF1-4B1A-8A81-4F58C107CF5B}"/>
              </a:ext>
            </a:extLst>
          </p:cNvPr>
          <p:cNvCxnSpPr/>
          <p:nvPr/>
        </p:nvCxnSpPr>
        <p:spPr>
          <a:xfrm>
            <a:off x="9486099" y="3632091"/>
            <a:ext cx="763222" cy="2208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390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2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目录 </a:t>
            </a:r>
            <a:r>
              <a:rPr kumimoji="0" lang="en-US" altLang="zh-CN" sz="4400" b="1" i="0" u="none" strike="noStrike" kern="1200" cap="none" spc="2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| </a:t>
            </a:r>
            <a:r>
              <a:rPr kumimoji="0" lang="en-US" altLang="zh-CN" sz="4400" b="1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92665" y="1070567"/>
            <a:ext cx="3392601" cy="4766065"/>
            <a:chOff x="6597449" y="1148208"/>
            <a:chExt cx="3392601" cy="4766065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3392601" cy="620713"/>
              <a:chOff x="5855427" y="1647453"/>
              <a:chExt cx="3392601" cy="62071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b="1" dirty="0">
                    <a:solidFill>
                      <a:prstClr val="black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+mn-lt"/>
                  </a:rPr>
                  <a:t>项目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+mn-lt"/>
                  </a:rPr>
                  <a:t>背景与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+mn-lt"/>
                  </a:rPr>
                  <a:t>目的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2315383" cy="620713"/>
              <a:chOff x="5855427" y="1647453"/>
              <a:chExt cx="2315383" cy="620713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+mn-lt"/>
                  </a:rPr>
                  <a:t>需求分析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3392601" cy="620713"/>
              <a:chOff x="5855427" y="1647453"/>
              <a:chExt cx="3392601" cy="620713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+mn-lt"/>
                  </a:rPr>
                  <a:t>结构化需求建模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597449" y="4257388"/>
              <a:ext cx="2315383" cy="620713"/>
              <a:chOff x="5855427" y="1647453"/>
              <a:chExt cx="2315383" cy="620713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+mn-lt"/>
                  </a:rPr>
                  <a:t>系统设计</a:t>
                </a: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rPr>
                  <a:t>4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597449" y="5293560"/>
              <a:ext cx="2315383" cy="620713"/>
              <a:chOff x="5855427" y="1647453"/>
              <a:chExt cx="2315383" cy="620713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+mn-lt"/>
                  </a:rPr>
                  <a:t>核心功能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rPr>
                  <a:t>5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842251" y="1628136"/>
            <a:ext cx="86438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effectLst/>
                <a:latin typeface="+mn-ea"/>
              </a:rPr>
              <a:t>4.MaintenanceRequest</a:t>
            </a:r>
            <a:r>
              <a:rPr lang="zh-CN" altLang="en-US" sz="2400" b="1" i="0" dirty="0">
                <a:effectLst/>
                <a:latin typeface="+mn-ea"/>
              </a:rPr>
              <a:t>（维修申报）</a:t>
            </a:r>
            <a:endParaRPr lang="en-US" altLang="zh-CN" sz="2400" b="1" i="0" dirty="0">
              <a:effectLst/>
              <a:latin typeface="+mn-ea"/>
            </a:endParaRPr>
          </a:p>
          <a:p>
            <a:pPr algn="l"/>
            <a:endParaRPr lang="zh-CN" altLang="en-US" sz="2400" b="0" i="0" dirty="0">
              <a:effectLst/>
              <a:latin typeface="+mn-ea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RequestID</a:t>
            </a:r>
            <a:r>
              <a:rPr lang="en-US" altLang="zh-CN" sz="2400" b="0" i="0" dirty="0">
                <a:effectLst/>
                <a:latin typeface="+mn-ea"/>
              </a:rPr>
              <a:t>: PK, </a:t>
            </a:r>
            <a:r>
              <a:rPr lang="zh-CN" altLang="en-US" sz="2400" b="0" i="0" dirty="0">
                <a:effectLst/>
                <a:latin typeface="+mn-ea"/>
              </a:rPr>
              <a:t>申报</a:t>
            </a:r>
            <a:r>
              <a:rPr lang="en-US" altLang="zh-CN" sz="24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StudentID</a:t>
            </a:r>
            <a:r>
              <a:rPr lang="en-US" altLang="zh-CN" sz="2400" b="0" i="0" dirty="0">
                <a:effectLst/>
                <a:latin typeface="+mn-ea"/>
              </a:rPr>
              <a:t>: FK, </a:t>
            </a:r>
            <a:r>
              <a:rPr lang="zh-CN" altLang="en-US" sz="2400" b="0" i="0" dirty="0">
                <a:effectLst/>
                <a:latin typeface="+mn-ea"/>
              </a:rPr>
              <a:t>提交申报的学生</a:t>
            </a:r>
            <a:r>
              <a:rPr lang="en-US" altLang="zh-CN" sz="24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dirty="0" err="1">
                <a:latin typeface="+mn-ea"/>
              </a:rPr>
              <a:t>RoomNumber</a:t>
            </a:r>
            <a:r>
              <a:rPr lang="en-US" altLang="zh-CN" sz="2400" b="0" i="0" dirty="0">
                <a:effectLst/>
                <a:latin typeface="+mn-ea"/>
              </a:rPr>
              <a:t>: FK, </a:t>
            </a:r>
            <a:r>
              <a:rPr lang="zh-CN" altLang="en-US" sz="2400" b="0" i="0" dirty="0">
                <a:effectLst/>
                <a:latin typeface="+mn-ea"/>
              </a:rPr>
              <a:t>宿舍</a:t>
            </a:r>
            <a:r>
              <a:rPr lang="en-US" altLang="zh-CN" sz="24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Type: </a:t>
            </a:r>
            <a:r>
              <a:rPr lang="zh-CN" altLang="en-US" sz="2400" b="0" i="0" dirty="0">
                <a:effectLst/>
                <a:latin typeface="+mn-ea"/>
              </a:rPr>
              <a:t>维修类型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Description: </a:t>
            </a:r>
            <a:r>
              <a:rPr lang="zh-CN" altLang="en-US" sz="2400" b="0" i="0" dirty="0">
                <a:effectLst/>
                <a:latin typeface="+mn-ea"/>
              </a:rPr>
              <a:t>描述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E9A5265-1A01-4C76-945A-A72C31DBC6FB}"/>
              </a:ext>
            </a:extLst>
          </p:cNvPr>
          <p:cNvSpPr/>
          <p:nvPr/>
        </p:nvSpPr>
        <p:spPr>
          <a:xfrm>
            <a:off x="8124249" y="2606428"/>
            <a:ext cx="1464816" cy="1361710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MaintenanceRequest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51A0863-489F-4868-AEBF-CA3A28559070}"/>
              </a:ext>
            </a:extLst>
          </p:cNvPr>
          <p:cNvSpPr/>
          <p:nvPr/>
        </p:nvSpPr>
        <p:spPr>
          <a:xfrm>
            <a:off x="5678264" y="1905411"/>
            <a:ext cx="2139713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RequestID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79C0F35-C981-43AF-8D9C-92039E8B15E4}"/>
              </a:ext>
            </a:extLst>
          </p:cNvPr>
          <p:cNvSpPr/>
          <p:nvPr/>
        </p:nvSpPr>
        <p:spPr>
          <a:xfrm>
            <a:off x="7929742" y="1090396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StudentID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3BEAABD0-66C4-46FF-B5F1-AF50568116AB}"/>
              </a:ext>
            </a:extLst>
          </p:cNvPr>
          <p:cNvSpPr/>
          <p:nvPr/>
        </p:nvSpPr>
        <p:spPr>
          <a:xfrm>
            <a:off x="10091978" y="1975339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RoomNumber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B91E798D-3BEC-4FD1-8133-0B3802E569A7}"/>
              </a:ext>
            </a:extLst>
          </p:cNvPr>
          <p:cNvSpPr/>
          <p:nvPr/>
        </p:nvSpPr>
        <p:spPr>
          <a:xfrm>
            <a:off x="6276214" y="4224907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FD47EEDE-D156-4EC4-B7F1-46ADC7FC2CCC}"/>
              </a:ext>
            </a:extLst>
          </p:cNvPr>
          <p:cNvSpPr/>
          <p:nvPr/>
        </p:nvSpPr>
        <p:spPr>
          <a:xfrm>
            <a:off x="9486099" y="4283324"/>
            <a:ext cx="2139713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Description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59B9B3-1580-41AA-9B96-47D6A3FA90B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661801" y="2642665"/>
            <a:ext cx="676965" cy="1631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347754B-392A-4B57-800B-7EE3343E8EA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8853760" y="2050699"/>
            <a:ext cx="2897" cy="5557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52F79C4-4DD3-468A-BCCC-66C855A4B7F0}"/>
              </a:ext>
            </a:extLst>
          </p:cNvPr>
          <p:cNvCxnSpPr>
            <a:stCxn id="5" idx="7"/>
            <a:endCxn id="11" idx="2"/>
          </p:cNvCxnSpPr>
          <p:nvPr/>
        </p:nvCxnSpPr>
        <p:spPr>
          <a:xfrm flipV="1">
            <a:off x="9374548" y="2455491"/>
            <a:ext cx="717430" cy="350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D649C76-F514-4A5F-BFC5-88D880E3E340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7853611" y="3768720"/>
            <a:ext cx="485155" cy="596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6B9EA8F-1882-46C8-A6A3-83A7F347733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486099" y="3622089"/>
            <a:ext cx="1069857" cy="661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93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 animBg="1"/>
      <p:bldP spid="8" grpId="0" animBg="1"/>
      <p:bldP spid="11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945217" y="1763789"/>
            <a:ext cx="86438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effectLst/>
                <a:latin typeface="+mn-ea"/>
              </a:rPr>
              <a:t>5.Message</a:t>
            </a:r>
            <a:r>
              <a:rPr lang="zh-CN" altLang="en-US" sz="2400" b="1" i="0" dirty="0">
                <a:effectLst/>
                <a:latin typeface="+mn-ea"/>
              </a:rPr>
              <a:t>（留言）</a:t>
            </a:r>
            <a:endParaRPr lang="en-US" altLang="zh-CN" sz="2400" b="1" i="0" dirty="0">
              <a:effectLst/>
              <a:latin typeface="+mn-ea"/>
            </a:endParaRPr>
          </a:p>
          <a:p>
            <a:pPr algn="l"/>
            <a:endParaRPr lang="zh-CN" altLang="en-US" sz="2400" b="0" i="0" dirty="0">
              <a:effectLst/>
              <a:latin typeface="+mn-ea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MessageID</a:t>
            </a:r>
            <a:r>
              <a:rPr lang="en-US" altLang="zh-CN" sz="2400" b="0" i="0" dirty="0">
                <a:effectLst/>
                <a:latin typeface="+mn-ea"/>
              </a:rPr>
              <a:t>: PK, </a:t>
            </a:r>
            <a:r>
              <a:rPr lang="zh-CN" altLang="en-US" sz="2400" b="0" i="0" dirty="0">
                <a:effectLst/>
                <a:latin typeface="+mn-ea"/>
              </a:rPr>
              <a:t>留言</a:t>
            </a:r>
            <a:r>
              <a:rPr lang="en-US" altLang="zh-CN" sz="24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UserID</a:t>
            </a:r>
            <a:r>
              <a:rPr lang="en-US" altLang="zh-CN" sz="2400" b="0" i="0" dirty="0">
                <a:effectLst/>
                <a:latin typeface="+mn-ea"/>
              </a:rPr>
              <a:t>: FK, </a:t>
            </a:r>
            <a:r>
              <a:rPr lang="zh-CN" altLang="en-US" sz="2400" b="0" i="0" dirty="0">
                <a:effectLst/>
                <a:latin typeface="+mn-ea"/>
              </a:rPr>
              <a:t>发布留言的用户</a:t>
            </a:r>
            <a:r>
              <a:rPr lang="en-US" altLang="zh-CN" sz="24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Title: </a:t>
            </a:r>
            <a:r>
              <a:rPr lang="zh-CN" altLang="en-US" sz="2400" b="0" i="0" dirty="0">
                <a:effectLst/>
                <a:latin typeface="+mn-ea"/>
              </a:rPr>
              <a:t>标题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Content: </a:t>
            </a:r>
            <a:r>
              <a:rPr lang="zh-CN" altLang="en-US" sz="2400" b="0" i="0" dirty="0">
                <a:effectLst/>
                <a:latin typeface="+mn-ea"/>
              </a:rPr>
              <a:t>内容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Timestamp: </a:t>
            </a:r>
            <a:r>
              <a:rPr lang="zh-CN" altLang="en-US" sz="2400" b="0" i="0" dirty="0">
                <a:effectLst/>
                <a:latin typeface="+mn-ea"/>
              </a:rPr>
              <a:t>发布时间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6D2EA41-E186-47EA-8CFB-8A609643CE62}"/>
              </a:ext>
            </a:extLst>
          </p:cNvPr>
          <p:cNvSpPr/>
          <p:nvPr/>
        </p:nvSpPr>
        <p:spPr>
          <a:xfrm>
            <a:off x="8124249" y="2606428"/>
            <a:ext cx="1653528" cy="1024539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8561F05F-934D-430C-B68D-93B7671072EE}"/>
              </a:ext>
            </a:extLst>
          </p:cNvPr>
          <p:cNvSpPr/>
          <p:nvPr/>
        </p:nvSpPr>
        <p:spPr>
          <a:xfrm>
            <a:off x="5625361" y="1975340"/>
            <a:ext cx="1995976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MessageID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6AECC78-EE78-4A21-8605-09EEB619B55A}"/>
              </a:ext>
            </a:extLst>
          </p:cNvPr>
          <p:cNvSpPr/>
          <p:nvPr/>
        </p:nvSpPr>
        <p:spPr>
          <a:xfrm>
            <a:off x="7929742" y="1090396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UserID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3270E48A-E137-4CE4-9DAC-476DE985CE23}"/>
              </a:ext>
            </a:extLst>
          </p:cNvPr>
          <p:cNvSpPr/>
          <p:nvPr/>
        </p:nvSpPr>
        <p:spPr>
          <a:xfrm>
            <a:off x="10091978" y="1975339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E70DD4A-6043-478C-9C62-C0BC5B3CC3EB}"/>
              </a:ext>
            </a:extLst>
          </p:cNvPr>
          <p:cNvSpPr/>
          <p:nvPr/>
        </p:nvSpPr>
        <p:spPr>
          <a:xfrm>
            <a:off x="6089956" y="4212596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6B3CA2A5-004A-44F0-8C94-B99C0C04ABD8}"/>
              </a:ext>
            </a:extLst>
          </p:cNvPr>
          <p:cNvSpPr/>
          <p:nvPr/>
        </p:nvSpPr>
        <p:spPr>
          <a:xfrm>
            <a:off x="9777777" y="4436889"/>
            <a:ext cx="1994013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Timestamp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B349CCA-4639-430B-9F16-D4D678688B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537217" y="2606428"/>
            <a:ext cx="829186" cy="15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99FB1C9-A2F0-49FD-9D2A-293900C809F9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8853760" y="2050699"/>
            <a:ext cx="97253" cy="5557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27A692C-F0DC-4E2C-9B49-5EDCC6ABFB90}"/>
              </a:ext>
            </a:extLst>
          </p:cNvPr>
          <p:cNvCxnSpPr>
            <a:cxnSpLocks/>
            <a:stCxn id="5" idx="7"/>
            <a:endCxn id="11" idx="2"/>
          </p:cNvCxnSpPr>
          <p:nvPr/>
        </p:nvCxnSpPr>
        <p:spPr>
          <a:xfrm flipV="1">
            <a:off x="9535623" y="2455491"/>
            <a:ext cx="556355" cy="3009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4319AFA-394F-42EF-9EBE-E5D40ECE1616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7667353" y="3480927"/>
            <a:ext cx="699050" cy="8723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AD7E64A-5B60-4BFC-B20A-AB600CFC6540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9535623" y="3480927"/>
            <a:ext cx="1239161" cy="9559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281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 animBg="1"/>
      <p:bldP spid="8" grpId="0" animBg="1"/>
      <p:bldP spid="11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730700" y="1351508"/>
            <a:ext cx="86438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effectLst/>
                <a:latin typeface="+mn-ea"/>
              </a:rPr>
              <a:t>6.Post</a:t>
            </a:r>
            <a:r>
              <a:rPr lang="zh-CN" altLang="en-US" sz="2400" b="1" i="0" dirty="0">
                <a:effectLst/>
                <a:latin typeface="+mn-ea"/>
              </a:rPr>
              <a:t>（帖子）</a:t>
            </a:r>
            <a:endParaRPr lang="en-US" altLang="zh-CN" sz="2400" b="1" i="0" dirty="0">
              <a:effectLst/>
              <a:latin typeface="+mn-ea"/>
            </a:endParaRPr>
          </a:p>
          <a:p>
            <a:pPr algn="l"/>
            <a:endParaRPr lang="zh-CN" altLang="en-US" sz="2400" b="0" i="0" dirty="0">
              <a:effectLst/>
              <a:latin typeface="+mn-ea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PostID</a:t>
            </a:r>
            <a:r>
              <a:rPr lang="en-US" altLang="zh-CN" sz="2400" b="0" i="0" dirty="0">
                <a:effectLst/>
                <a:latin typeface="+mn-ea"/>
              </a:rPr>
              <a:t>: PK, </a:t>
            </a:r>
            <a:r>
              <a:rPr lang="zh-CN" altLang="en-US" sz="2400" b="0" i="0" dirty="0">
                <a:effectLst/>
                <a:latin typeface="+mn-ea"/>
              </a:rPr>
              <a:t>帖子</a:t>
            </a:r>
            <a:r>
              <a:rPr lang="en-US" altLang="zh-CN" sz="24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Title: </a:t>
            </a:r>
            <a:r>
              <a:rPr lang="zh-CN" altLang="en-US" sz="2400" b="0" i="0" dirty="0">
                <a:effectLst/>
                <a:latin typeface="+mn-ea"/>
              </a:rPr>
              <a:t>标题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Content: </a:t>
            </a:r>
            <a:r>
              <a:rPr lang="zh-CN" altLang="en-US" sz="2400" b="0" i="0" dirty="0">
                <a:effectLst/>
                <a:latin typeface="+mn-ea"/>
              </a:rPr>
              <a:t>内容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Timestamp: </a:t>
            </a:r>
            <a:r>
              <a:rPr lang="zh-CN" altLang="en-US" sz="2400" b="0" i="0" dirty="0">
                <a:effectLst/>
                <a:latin typeface="+mn-ea"/>
              </a:rPr>
              <a:t>发布时间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UserID</a:t>
            </a:r>
            <a:r>
              <a:rPr lang="en-US" altLang="zh-CN" sz="2400" b="0" i="0" dirty="0">
                <a:effectLst/>
                <a:latin typeface="+mn-ea"/>
              </a:rPr>
              <a:t>: FK, </a:t>
            </a:r>
            <a:r>
              <a:rPr lang="zh-CN" altLang="en-US" sz="2400" b="0" i="0" dirty="0">
                <a:effectLst/>
                <a:latin typeface="+mn-ea"/>
              </a:rPr>
              <a:t>发布帖子的用户</a:t>
            </a:r>
            <a:r>
              <a:rPr lang="en-US" altLang="zh-CN" sz="24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Replies: </a:t>
            </a:r>
            <a:r>
              <a:rPr lang="zh-CN" altLang="en-US" sz="2400" b="0" i="0" dirty="0">
                <a:effectLst/>
                <a:latin typeface="+mn-ea"/>
              </a:rPr>
              <a:t>回复数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>
                <a:effectLst/>
                <a:latin typeface="+mn-ea"/>
              </a:rPr>
              <a:t>Likes: </a:t>
            </a:r>
            <a:r>
              <a:rPr lang="zh-CN" altLang="en-US" sz="2400" b="0" i="0" dirty="0">
                <a:effectLst/>
                <a:latin typeface="+mn-ea"/>
              </a:rPr>
              <a:t>点赞数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400" b="0" i="0" dirty="0" err="1">
                <a:effectLst/>
                <a:latin typeface="+mn-ea"/>
              </a:rPr>
              <a:t>LastReplyTimestamp</a:t>
            </a:r>
            <a:r>
              <a:rPr lang="en-US" altLang="zh-CN" sz="2400" b="0" i="0" dirty="0">
                <a:effectLst/>
                <a:latin typeface="+mn-ea"/>
              </a:rPr>
              <a:t>: </a:t>
            </a:r>
            <a:r>
              <a:rPr lang="zh-CN" altLang="en-US" sz="2400" b="0" i="0" dirty="0">
                <a:effectLst/>
                <a:latin typeface="+mn-ea"/>
              </a:rPr>
              <a:t>最后回复时间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8BE716B-C953-4EF4-960B-C3C9C2AAC721}"/>
              </a:ext>
            </a:extLst>
          </p:cNvPr>
          <p:cNvSpPr/>
          <p:nvPr/>
        </p:nvSpPr>
        <p:spPr>
          <a:xfrm>
            <a:off x="8124249" y="2606428"/>
            <a:ext cx="1464816" cy="1361710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D2933846-D87C-46BB-A383-4B07313A6579}"/>
              </a:ext>
            </a:extLst>
          </p:cNvPr>
          <p:cNvSpPr/>
          <p:nvPr/>
        </p:nvSpPr>
        <p:spPr>
          <a:xfrm>
            <a:off x="5977346" y="1054276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PostID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B35B9B5-C754-4A65-ADFC-F780ADB2948B}"/>
              </a:ext>
            </a:extLst>
          </p:cNvPr>
          <p:cNvSpPr/>
          <p:nvPr/>
        </p:nvSpPr>
        <p:spPr>
          <a:xfrm>
            <a:off x="8557789" y="896641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E46582-AE39-4B3E-B0B5-E7CC56B9F9BA}"/>
              </a:ext>
            </a:extLst>
          </p:cNvPr>
          <p:cNvSpPr/>
          <p:nvPr/>
        </p:nvSpPr>
        <p:spPr>
          <a:xfrm>
            <a:off x="10091978" y="1975339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D1F5B83-401D-4153-A2A6-FDD6B9026B34}"/>
              </a:ext>
            </a:extLst>
          </p:cNvPr>
          <p:cNvSpPr/>
          <p:nvPr/>
        </p:nvSpPr>
        <p:spPr>
          <a:xfrm>
            <a:off x="5848164" y="3669402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Timestamp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A2EAB0B-090B-4341-97D8-D2AC41D2569D}"/>
              </a:ext>
            </a:extLst>
          </p:cNvPr>
          <p:cNvSpPr/>
          <p:nvPr/>
        </p:nvSpPr>
        <p:spPr>
          <a:xfrm>
            <a:off x="10085033" y="3632091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Replies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A47D3A2D-6FB2-47BB-8A92-78E5C15DF2A7}"/>
              </a:ext>
            </a:extLst>
          </p:cNvPr>
          <p:cNvSpPr/>
          <p:nvPr/>
        </p:nvSpPr>
        <p:spPr>
          <a:xfrm>
            <a:off x="7268149" y="4690585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UserID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820AA7-8E25-482C-8A46-92C0943B7998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7554743" y="1873946"/>
            <a:ext cx="784023" cy="931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8A3228-081D-4696-B80B-163878004D4D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V="1">
            <a:off x="8856657" y="1856944"/>
            <a:ext cx="625150" cy="7494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60942D9-24FC-48BA-8E22-662785A118DC}"/>
              </a:ext>
            </a:extLst>
          </p:cNvPr>
          <p:cNvCxnSpPr>
            <a:stCxn id="5" idx="7"/>
            <a:endCxn id="11" idx="2"/>
          </p:cNvCxnSpPr>
          <p:nvPr/>
        </p:nvCxnSpPr>
        <p:spPr>
          <a:xfrm flipV="1">
            <a:off x="9374548" y="2455491"/>
            <a:ext cx="717430" cy="350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1A8EE04-A13A-4398-9770-155495134370}"/>
              </a:ext>
            </a:extLst>
          </p:cNvPr>
          <p:cNvCxnSpPr>
            <a:stCxn id="5" idx="3"/>
          </p:cNvCxnSpPr>
          <p:nvPr/>
        </p:nvCxnSpPr>
        <p:spPr>
          <a:xfrm flipH="1">
            <a:off x="7696199" y="3768720"/>
            <a:ext cx="642567" cy="317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5915C5C-AD96-4ED1-8420-5FE1B16073C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192167" y="3923311"/>
            <a:ext cx="365622" cy="7672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9A2DBF2-18B3-4C51-A030-939E8834BBBB}"/>
              </a:ext>
            </a:extLst>
          </p:cNvPr>
          <p:cNvCxnSpPr/>
          <p:nvPr/>
        </p:nvCxnSpPr>
        <p:spPr>
          <a:xfrm>
            <a:off x="9486099" y="3632091"/>
            <a:ext cx="763222" cy="2208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5C980847-AEEB-4C84-A1D5-8417138C1011}"/>
              </a:ext>
            </a:extLst>
          </p:cNvPr>
          <p:cNvSpPr/>
          <p:nvPr/>
        </p:nvSpPr>
        <p:spPr>
          <a:xfrm>
            <a:off x="5706708" y="2300410"/>
            <a:ext cx="1848035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Likes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C2C89E0-4D7D-4A47-9A38-1AFE22A42566}"/>
              </a:ext>
            </a:extLst>
          </p:cNvPr>
          <p:cNvSpPr/>
          <p:nvPr/>
        </p:nvSpPr>
        <p:spPr>
          <a:xfrm>
            <a:off x="9392758" y="4794383"/>
            <a:ext cx="1970659" cy="960303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LastReplyTimestamp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AABD0C-B0EC-47DF-8C1A-9469E87388FA}"/>
              </a:ext>
            </a:extLst>
          </p:cNvPr>
          <p:cNvCxnSpPr/>
          <p:nvPr/>
        </p:nvCxnSpPr>
        <p:spPr>
          <a:xfrm flipH="1">
            <a:off x="7696199" y="3764404"/>
            <a:ext cx="642567" cy="317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42A076F-17F3-4CBA-9D6B-D5EC6D1ADC32}"/>
              </a:ext>
            </a:extLst>
          </p:cNvPr>
          <p:cNvCxnSpPr>
            <a:cxnSpLocks/>
            <a:stCxn id="5" idx="2"/>
            <a:endCxn id="21" idx="5"/>
          </p:cNvCxnSpPr>
          <p:nvPr/>
        </p:nvCxnSpPr>
        <p:spPr>
          <a:xfrm flipH="1" flipV="1">
            <a:off x="7284105" y="3120080"/>
            <a:ext cx="840144" cy="167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1E0ED9-C4A7-4E71-88A7-5CC6347FCA7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169232" y="3891335"/>
            <a:ext cx="1208856" cy="903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9757AC-33F0-4274-90F7-F634C3CE4F0B}"/>
              </a:ext>
            </a:extLst>
          </p:cNvPr>
          <p:cNvSpPr/>
          <p:nvPr/>
        </p:nvSpPr>
        <p:spPr>
          <a:xfrm>
            <a:off x="4580878" y="3267721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用户（</a:t>
            </a:r>
            <a:r>
              <a:rPr lang="en-US" altLang="zh-CN" dirty="0"/>
              <a:t>User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D822CD-617E-4B18-84EA-A58A883A479D}"/>
              </a:ext>
            </a:extLst>
          </p:cNvPr>
          <p:cNvSpPr/>
          <p:nvPr/>
        </p:nvSpPr>
        <p:spPr>
          <a:xfrm>
            <a:off x="463119" y="3267721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宿舍分配（</a:t>
            </a:r>
            <a:r>
              <a:rPr lang="en-US" altLang="zh-CN" dirty="0"/>
              <a:t>Allocation</a:t>
            </a:r>
            <a:r>
              <a:rPr lang="zh-CN" altLang="en-US" dirty="0"/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7EA536-1ECE-441F-A6CF-620617288B72}"/>
              </a:ext>
            </a:extLst>
          </p:cNvPr>
          <p:cNvSpPr/>
          <p:nvPr/>
        </p:nvSpPr>
        <p:spPr>
          <a:xfrm>
            <a:off x="8698637" y="3267721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维修申报（</a:t>
            </a:r>
            <a:r>
              <a:rPr lang="en-US" altLang="zh-CN" dirty="0"/>
              <a:t>MaintenanceRequest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17F91B-B43C-4B06-BD3C-8E44F3268463}"/>
              </a:ext>
            </a:extLst>
          </p:cNvPr>
          <p:cNvSpPr/>
          <p:nvPr/>
        </p:nvSpPr>
        <p:spPr>
          <a:xfrm>
            <a:off x="1606550" y="900071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留言（</a:t>
            </a:r>
            <a:r>
              <a:rPr lang="en-US" altLang="zh-CN" dirty="0"/>
              <a:t>Message</a:t>
            </a:r>
            <a:r>
              <a:rPr lang="zh-CN" altLang="en-US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9FBF4-BE67-4DA7-AA0A-F78A16F242ED}"/>
              </a:ext>
            </a:extLst>
          </p:cNvPr>
          <p:cNvSpPr/>
          <p:nvPr/>
        </p:nvSpPr>
        <p:spPr>
          <a:xfrm>
            <a:off x="4580875" y="5832631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宿舍（</a:t>
            </a:r>
            <a:r>
              <a:rPr lang="en-US" altLang="zh-CN" dirty="0"/>
              <a:t>Dormitory</a:t>
            </a:r>
            <a:r>
              <a:rPr lang="zh-CN" altLang="en-US" dirty="0"/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B2ACBB-5A3B-403C-946D-8B3875763622}"/>
              </a:ext>
            </a:extLst>
          </p:cNvPr>
          <p:cNvSpPr/>
          <p:nvPr/>
        </p:nvSpPr>
        <p:spPr>
          <a:xfrm>
            <a:off x="7474995" y="702811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帖子（</a:t>
            </a:r>
            <a:r>
              <a:rPr lang="en-US" altLang="zh-CN" dirty="0"/>
              <a:t>Post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CF2AD0-432E-49AE-8F6C-10ACD0EE4D9F}"/>
              </a:ext>
            </a:extLst>
          </p:cNvPr>
          <p:cNvSpPr txBox="1"/>
          <p:nvPr/>
        </p:nvSpPr>
        <p:spPr>
          <a:xfrm>
            <a:off x="4294573" y="2095329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 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618B7E-AEC8-4904-84DB-BD68416840C5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3053610" y="1858860"/>
            <a:ext cx="2974328" cy="14088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A38ECB-EDC7-431E-9EDF-858A2332FFB1}"/>
              </a:ext>
            </a:extLst>
          </p:cNvPr>
          <p:cNvCxnSpPr>
            <a:stCxn id="5" idx="0"/>
            <a:endCxn id="13" idx="2"/>
          </p:cNvCxnSpPr>
          <p:nvPr/>
        </p:nvCxnSpPr>
        <p:spPr>
          <a:xfrm flipV="1">
            <a:off x="6027938" y="1661600"/>
            <a:ext cx="2894117" cy="160612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E940CD-CE0F-4642-9747-223A179984E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357239" y="3747116"/>
            <a:ext cx="12236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537327C-DC19-4AFE-B813-071DDB911DB9}"/>
              </a:ext>
            </a:extLst>
          </p:cNvPr>
          <p:cNvCxnSpPr>
            <a:stCxn id="7" idx="2"/>
            <a:endCxn id="12" idx="1"/>
          </p:cNvCxnSpPr>
          <p:nvPr/>
        </p:nvCxnSpPr>
        <p:spPr>
          <a:xfrm rot="16200000" flipH="1">
            <a:off x="2202769" y="3933920"/>
            <a:ext cx="2085516" cy="267069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85CBF2-1215-40E1-9477-59AB427EC93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474998" y="3747116"/>
            <a:ext cx="122363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66AA65B-E81B-4272-9ACE-284ED56A2A33}"/>
              </a:ext>
            </a:extLst>
          </p:cNvPr>
          <p:cNvCxnSpPr>
            <a:cxnSpLocks/>
          </p:cNvCxnSpPr>
          <p:nvPr/>
        </p:nvCxnSpPr>
        <p:spPr>
          <a:xfrm>
            <a:off x="3357239" y="3747113"/>
            <a:ext cx="1223639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07FEECF-AA81-4976-B1DE-D2EECB34D014}"/>
              </a:ext>
            </a:extLst>
          </p:cNvPr>
          <p:cNvSpPr txBox="1"/>
          <p:nvPr/>
        </p:nvSpPr>
        <p:spPr>
          <a:xfrm>
            <a:off x="6965272" y="2062039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 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8A3B09-67E9-47F7-8237-4B8E5DD7BA75}"/>
              </a:ext>
            </a:extLst>
          </p:cNvPr>
          <p:cNvSpPr txBox="1"/>
          <p:nvPr/>
        </p:nvSpPr>
        <p:spPr>
          <a:xfrm>
            <a:off x="3643912" y="3363924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 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B774AA-493F-41FB-98BF-6C9F9FAD58B0}"/>
              </a:ext>
            </a:extLst>
          </p:cNvPr>
          <p:cNvSpPr txBox="1"/>
          <p:nvPr/>
        </p:nvSpPr>
        <p:spPr>
          <a:xfrm>
            <a:off x="7688802" y="3340254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/>
              <a:t>: 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F95A01-106D-49B1-863D-739E808F8B89}"/>
              </a:ext>
            </a:extLst>
          </p:cNvPr>
          <p:cNvSpPr txBox="1"/>
          <p:nvPr/>
        </p:nvSpPr>
        <p:spPr>
          <a:xfrm>
            <a:off x="2754665" y="5899211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: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0083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  <p:bldP spid="22" grpId="0"/>
      <p:bldP spid="2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1327150" y="1291392"/>
            <a:ext cx="8643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顶层</a:t>
            </a:r>
            <a:r>
              <a:rPr lang="en-US" altLang="zh-CN" sz="2800" dirty="0"/>
              <a:t>DFD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602F9D-ED70-471A-9843-30823C5F8A25}"/>
              </a:ext>
            </a:extLst>
          </p:cNvPr>
          <p:cNvSpPr/>
          <p:nvPr/>
        </p:nvSpPr>
        <p:spPr>
          <a:xfrm>
            <a:off x="2867487" y="2464986"/>
            <a:ext cx="1225118" cy="665825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C0A83A-6EA9-4D69-856A-C314AAE63F7D}"/>
              </a:ext>
            </a:extLst>
          </p:cNvPr>
          <p:cNvSpPr/>
          <p:nvPr/>
        </p:nvSpPr>
        <p:spPr>
          <a:xfrm>
            <a:off x="7883369" y="2464987"/>
            <a:ext cx="1225118" cy="665825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1DE58B-F123-4517-AB3B-165300416221}"/>
              </a:ext>
            </a:extLst>
          </p:cNvPr>
          <p:cNvSpPr/>
          <p:nvPr/>
        </p:nvSpPr>
        <p:spPr>
          <a:xfrm>
            <a:off x="5375428" y="2464987"/>
            <a:ext cx="1225118" cy="66582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A0F224-01F5-44EC-A6A1-69F0A800B2F6}"/>
              </a:ext>
            </a:extLst>
          </p:cNvPr>
          <p:cNvSpPr/>
          <p:nvPr/>
        </p:nvSpPr>
        <p:spPr>
          <a:xfrm>
            <a:off x="4092605" y="4203299"/>
            <a:ext cx="3790764" cy="665825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8F8969-9692-4A0A-A7F0-3F79E218F0A1}"/>
              </a:ext>
            </a:extLst>
          </p:cNvPr>
          <p:cNvCxnSpPr/>
          <p:nvPr/>
        </p:nvCxnSpPr>
        <p:spPr>
          <a:xfrm>
            <a:off x="4438834" y="4203299"/>
            <a:ext cx="0" cy="6658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57B833-8932-486E-BBA9-808295027ED4}"/>
              </a:ext>
            </a:extLst>
          </p:cNvPr>
          <p:cNvCxnSpPr/>
          <p:nvPr/>
        </p:nvCxnSpPr>
        <p:spPr>
          <a:xfrm flipV="1">
            <a:off x="5628442" y="3130811"/>
            <a:ext cx="0" cy="1072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92A0A4-7BF9-4D63-8B90-39AC2131DCB7}"/>
              </a:ext>
            </a:extLst>
          </p:cNvPr>
          <p:cNvCxnSpPr/>
          <p:nvPr/>
        </p:nvCxnSpPr>
        <p:spPr>
          <a:xfrm>
            <a:off x="6300186" y="3130811"/>
            <a:ext cx="0" cy="1072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FD9A070-513D-475C-8F4A-F91F83DA9EB0}"/>
              </a:ext>
            </a:extLst>
          </p:cNvPr>
          <p:cNvCxnSpPr/>
          <p:nvPr/>
        </p:nvCxnSpPr>
        <p:spPr>
          <a:xfrm flipH="1">
            <a:off x="4092605" y="2653638"/>
            <a:ext cx="128282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3BC606-9AA2-4772-A94B-C36F2FC4545B}"/>
              </a:ext>
            </a:extLst>
          </p:cNvPr>
          <p:cNvCxnSpPr/>
          <p:nvPr/>
        </p:nvCxnSpPr>
        <p:spPr>
          <a:xfrm>
            <a:off x="4092605" y="2937723"/>
            <a:ext cx="128282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EB37AD-8054-4ABD-9A98-737A99415F59}"/>
              </a:ext>
            </a:extLst>
          </p:cNvPr>
          <p:cNvCxnSpPr/>
          <p:nvPr/>
        </p:nvCxnSpPr>
        <p:spPr>
          <a:xfrm>
            <a:off x="6600546" y="2653638"/>
            <a:ext cx="128282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111BA45-D73F-41D4-B7F0-AB250154195A}"/>
              </a:ext>
            </a:extLst>
          </p:cNvPr>
          <p:cNvCxnSpPr/>
          <p:nvPr/>
        </p:nvCxnSpPr>
        <p:spPr>
          <a:xfrm flipH="1">
            <a:off x="6600546" y="2937723"/>
            <a:ext cx="128282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F85428C-5041-41BD-8E31-F92D35A9FCBF}"/>
              </a:ext>
            </a:extLst>
          </p:cNvPr>
          <p:cNvSpPr txBox="1"/>
          <p:nvPr/>
        </p:nvSpPr>
        <p:spPr>
          <a:xfrm flipH="1">
            <a:off x="4398144" y="2723863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5A4BB8-C795-43F8-9606-F6D219A30216}"/>
              </a:ext>
            </a:extLst>
          </p:cNvPr>
          <p:cNvSpPr txBox="1"/>
          <p:nvPr/>
        </p:nvSpPr>
        <p:spPr>
          <a:xfrm flipH="1">
            <a:off x="5029194" y="3263264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287951-0D1B-40A1-9CDF-37939D5ED45B}"/>
              </a:ext>
            </a:extLst>
          </p:cNvPr>
          <p:cNvSpPr txBox="1"/>
          <p:nvPr/>
        </p:nvSpPr>
        <p:spPr>
          <a:xfrm flipH="1">
            <a:off x="6900902" y="2697559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58C3DF-57F5-450B-855A-90B46D1500E9}"/>
              </a:ext>
            </a:extLst>
          </p:cNvPr>
          <p:cNvSpPr txBox="1"/>
          <p:nvPr/>
        </p:nvSpPr>
        <p:spPr>
          <a:xfrm flipH="1">
            <a:off x="6900902" y="1931146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D4A01-FF7E-47A5-BD04-C03161F61A4F}"/>
              </a:ext>
            </a:extLst>
          </p:cNvPr>
          <p:cNvSpPr txBox="1"/>
          <p:nvPr/>
        </p:nvSpPr>
        <p:spPr>
          <a:xfrm flipH="1">
            <a:off x="6300185" y="3247346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9E3ADB-EFD5-4281-A652-F8F0E626E5DE}"/>
              </a:ext>
            </a:extLst>
          </p:cNvPr>
          <p:cNvSpPr txBox="1"/>
          <p:nvPr/>
        </p:nvSpPr>
        <p:spPr>
          <a:xfrm flipH="1">
            <a:off x="4369290" y="1912981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1724360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1327150" y="1441706"/>
            <a:ext cx="8643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/>
              <a:t>一层</a:t>
            </a:r>
            <a:r>
              <a:rPr lang="en-US" altLang="zh-CN" sz="2800" dirty="0"/>
              <a:t>DFD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79FEBA-1BBB-47AC-8ED6-D267D291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24" y="881223"/>
            <a:ext cx="6535026" cy="57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0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1327150" y="1450584"/>
            <a:ext cx="8643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登录流程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012409-BEFA-4B15-BCF0-72ACFCA8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669" y="90487"/>
            <a:ext cx="42576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17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842251" y="1450583"/>
            <a:ext cx="8643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宿舍分配过程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31E515-CE8F-4922-A453-54B2F01A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89" y="881223"/>
            <a:ext cx="5082383" cy="53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4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842251" y="1708036"/>
            <a:ext cx="8643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维修申请过程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D18DA78-7BE0-49F9-A9A0-EC42FB4842C1}"/>
              </a:ext>
            </a:extLst>
          </p:cNvPr>
          <p:cNvSpPr/>
          <p:nvPr/>
        </p:nvSpPr>
        <p:spPr>
          <a:xfrm>
            <a:off x="7288568" y="203447"/>
            <a:ext cx="1171852" cy="4801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2D0B04-1EE9-4BF5-882B-F4B60B6736A4}"/>
              </a:ext>
            </a:extLst>
          </p:cNvPr>
          <p:cNvSpPr/>
          <p:nvPr/>
        </p:nvSpPr>
        <p:spPr>
          <a:xfrm>
            <a:off x="7199791" y="1039991"/>
            <a:ext cx="1349405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查询数据库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1EA4D5-C07A-409A-84F2-3EE8F30B209A}"/>
              </a:ext>
            </a:extLst>
          </p:cNvPr>
          <p:cNvSpPr/>
          <p:nvPr/>
        </p:nvSpPr>
        <p:spPr>
          <a:xfrm>
            <a:off x="7199791" y="1954110"/>
            <a:ext cx="1349405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显示信息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642298-DFA1-435C-ABA0-B138EB29E656}"/>
              </a:ext>
            </a:extLst>
          </p:cNvPr>
          <p:cNvSpPr/>
          <p:nvPr/>
        </p:nvSpPr>
        <p:spPr>
          <a:xfrm>
            <a:off x="7089128" y="2981007"/>
            <a:ext cx="1570730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点击报修按钮</a:t>
            </a: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4984C45B-97B4-4AB3-8D63-023829F43483}"/>
              </a:ext>
            </a:extLst>
          </p:cNvPr>
          <p:cNvSpPr/>
          <p:nvPr/>
        </p:nvSpPr>
        <p:spPr>
          <a:xfrm>
            <a:off x="6844683" y="3996373"/>
            <a:ext cx="2059620" cy="7183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是否成功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D6C1C9-A74F-46FF-91ED-C8EF3824B95F}"/>
              </a:ext>
            </a:extLst>
          </p:cNvPr>
          <p:cNvSpPr/>
          <p:nvPr/>
        </p:nvSpPr>
        <p:spPr>
          <a:xfrm>
            <a:off x="7199791" y="4965120"/>
            <a:ext cx="1349405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E12B986-B31A-4B2D-835C-C3481C94EFF8}"/>
              </a:ext>
            </a:extLst>
          </p:cNvPr>
          <p:cNvSpPr/>
          <p:nvPr/>
        </p:nvSpPr>
        <p:spPr>
          <a:xfrm>
            <a:off x="7288568" y="6174422"/>
            <a:ext cx="1171852" cy="4801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03814C91-1252-4FC4-BFF0-20FE9E0A5AA6}"/>
              </a:ext>
            </a:extLst>
          </p:cNvPr>
          <p:cNvSpPr/>
          <p:nvPr/>
        </p:nvSpPr>
        <p:spPr>
          <a:xfrm>
            <a:off x="9400790" y="2389546"/>
            <a:ext cx="2059620" cy="7183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是否查询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0B75EE-25B5-40AA-BE71-804F105B7B89}"/>
              </a:ext>
            </a:extLst>
          </p:cNvPr>
          <p:cNvSpPr/>
          <p:nvPr/>
        </p:nvSpPr>
        <p:spPr>
          <a:xfrm>
            <a:off x="7199791" y="1959759"/>
            <a:ext cx="1349405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显示信息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BFD03E-2427-4C0F-B5F2-B8A7FA0ED046}"/>
              </a:ext>
            </a:extLst>
          </p:cNvPr>
          <p:cNvSpPr/>
          <p:nvPr/>
        </p:nvSpPr>
        <p:spPr>
          <a:xfrm>
            <a:off x="9755897" y="3326686"/>
            <a:ext cx="1349405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查询详细信息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4C371A-6E61-42A0-AA70-6A612AF98A59}"/>
              </a:ext>
            </a:extLst>
          </p:cNvPr>
          <p:cNvSpPr/>
          <p:nvPr/>
        </p:nvSpPr>
        <p:spPr>
          <a:xfrm>
            <a:off x="9755897" y="4087432"/>
            <a:ext cx="1349405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D0E856-59A7-4F08-84EE-A97B41AAC8BA}"/>
              </a:ext>
            </a:extLst>
          </p:cNvPr>
          <p:cNvSpPr/>
          <p:nvPr/>
        </p:nvSpPr>
        <p:spPr>
          <a:xfrm>
            <a:off x="9755897" y="4895668"/>
            <a:ext cx="1349405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请求失败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D2C163-D6C7-4823-9AB3-F64FC4179B8D}"/>
              </a:ext>
            </a:extLst>
          </p:cNvPr>
          <p:cNvSpPr/>
          <p:nvPr/>
        </p:nvSpPr>
        <p:spPr>
          <a:xfrm>
            <a:off x="9755897" y="5638659"/>
            <a:ext cx="1349405" cy="59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C32A0F-0B23-4867-AB48-A1762266D354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874494" y="683578"/>
            <a:ext cx="0" cy="3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1BB3AC-42EE-422C-B238-BEA96E187860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7874494" y="1634795"/>
            <a:ext cx="0" cy="324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4BB2FF-FCE6-45D7-B536-A120CE84B685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flipH="1">
            <a:off x="7874493" y="2554563"/>
            <a:ext cx="1" cy="42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B31526C-E9B3-4444-9CAB-AB0B1CDC84C4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7874493" y="3575811"/>
            <a:ext cx="0" cy="42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13C6368-38F5-4E59-AB79-897C4DBDAFD3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7874493" y="4714723"/>
            <a:ext cx="1" cy="2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A63A2A-6F21-4BF5-BD94-8A387337873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874494" y="5559924"/>
            <a:ext cx="0" cy="61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36AECE1-309E-4309-A2D9-0D465BF30B56}"/>
              </a:ext>
            </a:extLst>
          </p:cNvPr>
          <p:cNvCxnSpPr>
            <a:stCxn id="19" idx="2"/>
            <a:endCxn id="13" idx="3"/>
          </p:cNvCxnSpPr>
          <p:nvPr/>
        </p:nvCxnSpPr>
        <p:spPr>
          <a:xfrm rot="5400000">
            <a:off x="9354998" y="5338885"/>
            <a:ext cx="181025" cy="1970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6BA7108-1CC6-4949-A0D5-6C4EF3309A07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8549196" y="2257161"/>
            <a:ext cx="1881404" cy="132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90C2F2C-4EFB-454A-8484-228E146DB345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10430600" y="3107896"/>
            <a:ext cx="0" cy="21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A28331E-41D8-432E-A02B-C4AA6B9C3BD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0430600" y="3921490"/>
            <a:ext cx="0" cy="16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4176F4E-CC55-4E1A-83AC-D55DC9BC166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0430600" y="4682236"/>
            <a:ext cx="0" cy="21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1EA9BF2-4AC4-4F3A-9862-4E062831F4D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430600" y="5490472"/>
            <a:ext cx="0" cy="14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7CF2C4C-9FC9-4269-A16A-CFDAE5E08754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8904303" y="4355548"/>
            <a:ext cx="851594" cy="837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278EC65-BA32-4EF5-8C74-9A8A6ABBDC42}"/>
              </a:ext>
            </a:extLst>
          </p:cNvPr>
          <p:cNvCxnSpPr>
            <a:cxnSpLocks/>
            <a:stCxn id="4" idx="1"/>
            <a:endCxn id="15" idx="1"/>
          </p:cNvCxnSpPr>
          <p:nvPr/>
        </p:nvCxnSpPr>
        <p:spPr>
          <a:xfrm rot="10800000" flipH="1">
            <a:off x="6844683" y="2257162"/>
            <a:ext cx="355108" cy="2098387"/>
          </a:xfrm>
          <a:prstGeom prst="bentConnector3">
            <a:avLst>
              <a:gd name="adj1" fmla="val -64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87803B-1ECB-48C8-9BB1-E3F2CC4E9E2A}"/>
              </a:ext>
            </a:extLst>
          </p:cNvPr>
          <p:cNvSpPr txBox="1"/>
          <p:nvPr/>
        </p:nvSpPr>
        <p:spPr>
          <a:xfrm>
            <a:off x="8904303" y="4004461"/>
            <a:ext cx="2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A28A548-D8C8-489C-9FBC-A875B5DF20A1}"/>
              </a:ext>
            </a:extLst>
          </p:cNvPr>
          <p:cNvSpPr txBox="1"/>
          <p:nvPr/>
        </p:nvSpPr>
        <p:spPr>
          <a:xfrm>
            <a:off x="11691235" y="2184548"/>
            <a:ext cx="2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3B2AD3-B457-4F8F-839D-03838E42498E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7874493" y="1797277"/>
            <a:ext cx="3585917" cy="951444"/>
          </a:xfrm>
          <a:prstGeom prst="bentConnector3">
            <a:avLst>
              <a:gd name="adj1" fmla="val -6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AC013DA-3CFE-4E10-9CC0-E1AC17ED0E8B}"/>
              </a:ext>
            </a:extLst>
          </p:cNvPr>
          <p:cNvSpPr txBox="1"/>
          <p:nvPr/>
        </p:nvSpPr>
        <p:spPr>
          <a:xfrm>
            <a:off x="10541261" y="3043666"/>
            <a:ext cx="3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BDF82C-FF92-4A9D-B2EA-12D903E3774D}"/>
              </a:ext>
            </a:extLst>
          </p:cNvPr>
          <p:cNvSpPr txBox="1"/>
          <p:nvPr/>
        </p:nvSpPr>
        <p:spPr>
          <a:xfrm>
            <a:off x="7554898" y="4658960"/>
            <a:ext cx="3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DF470FB-9239-4119-8D83-86916BE179F7}"/>
              </a:ext>
            </a:extLst>
          </p:cNvPr>
          <p:cNvSpPr txBox="1"/>
          <p:nvPr/>
        </p:nvSpPr>
        <p:spPr>
          <a:xfrm>
            <a:off x="6294270" y="3986216"/>
            <a:ext cx="2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6EDF70-65E1-42FE-8C7A-0CE5DCC471B4}"/>
              </a:ext>
            </a:extLst>
          </p:cNvPr>
          <p:cNvCxnSpPr/>
          <p:nvPr/>
        </p:nvCxnSpPr>
        <p:spPr>
          <a:xfrm>
            <a:off x="7874493" y="4714724"/>
            <a:ext cx="1" cy="2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A4B9462-6D02-48C9-9D4B-2EC8F39AFF61}"/>
              </a:ext>
            </a:extLst>
          </p:cNvPr>
          <p:cNvCxnSpPr/>
          <p:nvPr/>
        </p:nvCxnSpPr>
        <p:spPr>
          <a:xfrm>
            <a:off x="7874494" y="5559925"/>
            <a:ext cx="0" cy="61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2570968-5077-4DE7-B94F-5BF9C9EC8416}"/>
              </a:ext>
            </a:extLst>
          </p:cNvPr>
          <p:cNvCxnSpPr/>
          <p:nvPr/>
        </p:nvCxnSpPr>
        <p:spPr>
          <a:xfrm rot="5400000">
            <a:off x="9354998" y="5338886"/>
            <a:ext cx="181025" cy="1970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1B4E71F-57AD-4A0B-AD60-A4E0C7558838}"/>
              </a:ext>
            </a:extLst>
          </p:cNvPr>
          <p:cNvCxnSpPr/>
          <p:nvPr/>
        </p:nvCxnSpPr>
        <p:spPr>
          <a:xfrm>
            <a:off x="10427797" y="3921489"/>
            <a:ext cx="0" cy="16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357F5CA-0F61-4760-BB68-0BDEB3938A0D}"/>
              </a:ext>
            </a:extLst>
          </p:cNvPr>
          <p:cNvCxnSpPr/>
          <p:nvPr/>
        </p:nvCxnSpPr>
        <p:spPr>
          <a:xfrm>
            <a:off x="10427797" y="4682235"/>
            <a:ext cx="0" cy="21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B866B7D-0438-4A07-8BA9-7D8B63EEF2C6}"/>
              </a:ext>
            </a:extLst>
          </p:cNvPr>
          <p:cNvCxnSpPr/>
          <p:nvPr/>
        </p:nvCxnSpPr>
        <p:spPr>
          <a:xfrm>
            <a:off x="10427797" y="5490471"/>
            <a:ext cx="0" cy="14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26C9F0A-B9CC-4B52-BE35-D4625F37C611}"/>
              </a:ext>
            </a:extLst>
          </p:cNvPr>
          <p:cNvCxnSpPr/>
          <p:nvPr/>
        </p:nvCxnSpPr>
        <p:spPr>
          <a:xfrm>
            <a:off x="8901500" y="4355547"/>
            <a:ext cx="851594" cy="837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D970BB9-C5E0-40D8-8F75-2FC7DB875FD7}"/>
              </a:ext>
            </a:extLst>
          </p:cNvPr>
          <p:cNvCxnSpPr/>
          <p:nvPr/>
        </p:nvCxnSpPr>
        <p:spPr>
          <a:xfrm>
            <a:off x="7871690" y="4714723"/>
            <a:ext cx="1" cy="2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60D7A7-19C6-4B5F-983D-30D00BEB6CEC}"/>
              </a:ext>
            </a:extLst>
          </p:cNvPr>
          <p:cNvCxnSpPr/>
          <p:nvPr/>
        </p:nvCxnSpPr>
        <p:spPr>
          <a:xfrm>
            <a:off x="7871691" y="5559924"/>
            <a:ext cx="0" cy="61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442D1220-098D-4ED4-ADB9-415F5A61679C}"/>
              </a:ext>
            </a:extLst>
          </p:cNvPr>
          <p:cNvCxnSpPr/>
          <p:nvPr/>
        </p:nvCxnSpPr>
        <p:spPr>
          <a:xfrm rot="5400000">
            <a:off x="9352195" y="5338885"/>
            <a:ext cx="181025" cy="1970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EE4226C-C0D9-4970-97A1-AAF0857B7DFD}"/>
              </a:ext>
            </a:extLst>
          </p:cNvPr>
          <p:cNvCxnSpPr>
            <a:cxnSpLocks/>
          </p:cNvCxnSpPr>
          <p:nvPr/>
        </p:nvCxnSpPr>
        <p:spPr>
          <a:xfrm flipH="1">
            <a:off x="7871027" y="2554563"/>
            <a:ext cx="1" cy="42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B87532E-9C5C-48E4-87E8-4684567AF3EC}"/>
              </a:ext>
            </a:extLst>
          </p:cNvPr>
          <p:cNvCxnSpPr>
            <a:cxnSpLocks/>
          </p:cNvCxnSpPr>
          <p:nvPr/>
        </p:nvCxnSpPr>
        <p:spPr>
          <a:xfrm>
            <a:off x="7871027" y="3575811"/>
            <a:ext cx="0" cy="42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3A42CF2-819E-423E-B82A-766DB28EE727}"/>
              </a:ext>
            </a:extLst>
          </p:cNvPr>
          <p:cNvCxnSpPr>
            <a:cxnSpLocks/>
          </p:cNvCxnSpPr>
          <p:nvPr/>
        </p:nvCxnSpPr>
        <p:spPr>
          <a:xfrm>
            <a:off x="8545730" y="2257161"/>
            <a:ext cx="1881404" cy="132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802DB75-3238-499E-A2F6-F611981BE442}"/>
              </a:ext>
            </a:extLst>
          </p:cNvPr>
          <p:cNvCxnSpPr/>
          <p:nvPr/>
        </p:nvCxnSpPr>
        <p:spPr>
          <a:xfrm>
            <a:off x="10427134" y="3107896"/>
            <a:ext cx="0" cy="21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5D8955D-9252-4D90-9A66-31AB8190E5A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41217" y="2257162"/>
            <a:ext cx="355108" cy="2098387"/>
          </a:xfrm>
          <a:prstGeom prst="bentConnector3">
            <a:avLst>
              <a:gd name="adj1" fmla="val -64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7A9CCF45-8B8B-4C36-AE14-FE6E3C49BA1B}"/>
              </a:ext>
            </a:extLst>
          </p:cNvPr>
          <p:cNvCxnSpPr>
            <a:cxnSpLocks/>
          </p:cNvCxnSpPr>
          <p:nvPr/>
        </p:nvCxnSpPr>
        <p:spPr>
          <a:xfrm flipH="1" flipV="1">
            <a:off x="7871027" y="1797277"/>
            <a:ext cx="3585917" cy="951444"/>
          </a:xfrm>
          <a:prstGeom prst="bentConnector3">
            <a:avLst>
              <a:gd name="adj1" fmla="val -6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FD54A57-8ADD-4E74-A546-A5B8BE282FA8}"/>
              </a:ext>
            </a:extLst>
          </p:cNvPr>
          <p:cNvCxnSpPr/>
          <p:nvPr/>
        </p:nvCxnSpPr>
        <p:spPr>
          <a:xfrm>
            <a:off x="10424331" y="3921489"/>
            <a:ext cx="0" cy="16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3BF2192-898B-47BA-9224-3A6EEA3B846D}"/>
              </a:ext>
            </a:extLst>
          </p:cNvPr>
          <p:cNvCxnSpPr/>
          <p:nvPr/>
        </p:nvCxnSpPr>
        <p:spPr>
          <a:xfrm>
            <a:off x="10424331" y="4682235"/>
            <a:ext cx="0" cy="21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579F90C-7ED0-4E11-BADB-765C4012D50D}"/>
              </a:ext>
            </a:extLst>
          </p:cNvPr>
          <p:cNvCxnSpPr/>
          <p:nvPr/>
        </p:nvCxnSpPr>
        <p:spPr>
          <a:xfrm>
            <a:off x="10424331" y="5490471"/>
            <a:ext cx="0" cy="14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37E0BF7E-2B52-45ED-80BA-EBBE5FCF770C}"/>
              </a:ext>
            </a:extLst>
          </p:cNvPr>
          <p:cNvCxnSpPr/>
          <p:nvPr/>
        </p:nvCxnSpPr>
        <p:spPr>
          <a:xfrm>
            <a:off x="8898034" y="4355547"/>
            <a:ext cx="851594" cy="837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64133E7-C6F0-4893-B0A0-55A9A03BF8D7}"/>
              </a:ext>
            </a:extLst>
          </p:cNvPr>
          <p:cNvCxnSpPr/>
          <p:nvPr/>
        </p:nvCxnSpPr>
        <p:spPr>
          <a:xfrm>
            <a:off x="7868224" y="4714723"/>
            <a:ext cx="1" cy="2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76EBD9B-4959-4587-9B50-C99E576B73B3}"/>
              </a:ext>
            </a:extLst>
          </p:cNvPr>
          <p:cNvCxnSpPr/>
          <p:nvPr/>
        </p:nvCxnSpPr>
        <p:spPr>
          <a:xfrm>
            <a:off x="7868225" y="5559924"/>
            <a:ext cx="0" cy="61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E8E0065-40BD-4668-BF58-066352AD7F3A}"/>
              </a:ext>
            </a:extLst>
          </p:cNvPr>
          <p:cNvCxnSpPr/>
          <p:nvPr/>
        </p:nvCxnSpPr>
        <p:spPr>
          <a:xfrm rot="5400000">
            <a:off x="9348729" y="5338885"/>
            <a:ext cx="181025" cy="1970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886CADC-F199-4EC1-83C5-BF4E13A14329}"/>
              </a:ext>
            </a:extLst>
          </p:cNvPr>
          <p:cNvCxnSpPr>
            <a:cxnSpLocks/>
          </p:cNvCxnSpPr>
          <p:nvPr/>
        </p:nvCxnSpPr>
        <p:spPr>
          <a:xfrm>
            <a:off x="7875156" y="683577"/>
            <a:ext cx="0" cy="356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E5F1838-6A86-4B30-8984-0E59C7065A19}"/>
              </a:ext>
            </a:extLst>
          </p:cNvPr>
          <p:cNvCxnSpPr>
            <a:cxnSpLocks/>
          </p:cNvCxnSpPr>
          <p:nvPr/>
        </p:nvCxnSpPr>
        <p:spPr>
          <a:xfrm flipH="1">
            <a:off x="7871689" y="2554562"/>
            <a:ext cx="1" cy="426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42BE8BE-4A25-4053-A893-B0366E040355}"/>
              </a:ext>
            </a:extLst>
          </p:cNvPr>
          <p:cNvCxnSpPr>
            <a:cxnSpLocks/>
          </p:cNvCxnSpPr>
          <p:nvPr/>
        </p:nvCxnSpPr>
        <p:spPr>
          <a:xfrm>
            <a:off x="7871689" y="3575810"/>
            <a:ext cx="0" cy="42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EE89997C-E139-470D-9EC4-4A2D4B493B05}"/>
              </a:ext>
            </a:extLst>
          </p:cNvPr>
          <p:cNvCxnSpPr>
            <a:cxnSpLocks/>
          </p:cNvCxnSpPr>
          <p:nvPr/>
        </p:nvCxnSpPr>
        <p:spPr>
          <a:xfrm>
            <a:off x="8546392" y="2257160"/>
            <a:ext cx="1881404" cy="1323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E204414-27C2-4B06-97D2-F1078343E300}"/>
              </a:ext>
            </a:extLst>
          </p:cNvPr>
          <p:cNvCxnSpPr/>
          <p:nvPr/>
        </p:nvCxnSpPr>
        <p:spPr>
          <a:xfrm>
            <a:off x="10427796" y="3107895"/>
            <a:ext cx="0" cy="218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5980F2F1-CA58-481F-B2E6-852E8668CDE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41879" y="2257161"/>
            <a:ext cx="355108" cy="2098387"/>
          </a:xfrm>
          <a:prstGeom prst="bentConnector3">
            <a:avLst>
              <a:gd name="adj1" fmla="val -643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10DCEA7E-E0CA-4337-8E1B-61A0D82CBB4B}"/>
              </a:ext>
            </a:extLst>
          </p:cNvPr>
          <p:cNvCxnSpPr>
            <a:cxnSpLocks/>
          </p:cNvCxnSpPr>
          <p:nvPr/>
        </p:nvCxnSpPr>
        <p:spPr>
          <a:xfrm flipH="1" flipV="1">
            <a:off x="7871689" y="1797276"/>
            <a:ext cx="3585917" cy="951444"/>
          </a:xfrm>
          <a:prstGeom prst="bentConnector3">
            <a:avLst>
              <a:gd name="adj1" fmla="val -63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164C556-D072-4DB9-8F44-857A529378FF}"/>
              </a:ext>
            </a:extLst>
          </p:cNvPr>
          <p:cNvCxnSpPr/>
          <p:nvPr/>
        </p:nvCxnSpPr>
        <p:spPr>
          <a:xfrm>
            <a:off x="10424993" y="3921488"/>
            <a:ext cx="0" cy="165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E6D0DE0-F83E-498E-A972-CD2FC21D076A}"/>
              </a:ext>
            </a:extLst>
          </p:cNvPr>
          <p:cNvCxnSpPr/>
          <p:nvPr/>
        </p:nvCxnSpPr>
        <p:spPr>
          <a:xfrm>
            <a:off x="10424993" y="4682234"/>
            <a:ext cx="0" cy="21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D0E4FDA-FAC5-4B43-9466-C6C5A3C2B627}"/>
              </a:ext>
            </a:extLst>
          </p:cNvPr>
          <p:cNvCxnSpPr/>
          <p:nvPr/>
        </p:nvCxnSpPr>
        <p:spPr>
          <a:xfrm>
            <a:off x="10424993" y="5490470"/>
            <a:ext cx="0" cy="148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5148EE8-6DC1-4850-9793-41AB4FDB807A}"/>
              </a:ext>
            </a:extLst>
          </p:cNvPr>
          <p:cNvCxnSpPr/>
          <p:nvPr/>
        </p:nvCxnSpPr>
        <p:spPr>
          <a:xfrm>
            <a:off x="8898696" y="4355546"/>
            <a:ext cx="851594" cy="8375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B0E80C8-BA5E-4D29-BD66-411214C528F0}"/>
              </a:ext>
            </a:extLst>
          </p:cNvPr>
          <p:cNvCxnSpPr/>
          <p:nvPr/>
        </p:nvCxnSpPr>
        <p:spPr>
          <a:xfrm>
            <a:off x="7868886" y="4714722"/>
            <a:ext cx="1" cy="25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D041995-5B7E-4269-BD74-738C0080B561}"/>
              </a:ext>
            </a:extLst>
          </p:cNvPr>
          <p:cNvCxnSpPr/>
          <p:nvPr/>
        </p:nvCxnSpPr>
        <p:spPr>
          <a:xfrm>
            <a:off x="7868887" y="5559923"/>
            <a:ext cx="0" cy="614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65139EDA-5371-42A1-A4E5-2C7D5362CDF1}"/>
              </a:ext>
            </a:extLst>
          </p:cNvPr>
          <p:cNvCxnSpPr/>
          <p:nvPr/>
        </p:nvCxnSpPr>
        <p:spPr>
          <a:xfrm rot="5400000">
            <a:off x="9349391" y="5338884"/>
            <a:ext cx="181025" cy="19701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96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1" grpId="0" animBg="1"/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2" grpId="0"/>
      <p:bldP spid="53" grpId="0"/>
      <p:bldP spid="56" grpId="0"/>
      <p:bldP spid="58" grpId="0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842251" y="1947733"/>
            <a:ext cx="8643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用户管理</a:t>
            </a:r>
            <a:r>
              <a:rPr lang="en-US" altLang="zh-CN" sz="2800" dirty="0"/>
              <a:t>-</a:t>
            </a:r>
            <a:r>
              <a:rPr lang="zh-CN" altLang="en-US" sz="2800" dirty="0"/>
              <a:t>添加用户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EBC2EC-2B2C-457B-BED2-38ACD77BD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35" y="0"/>
            <a:ext cx="277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878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4378166" cy="857460"/>
            <a:chOff x="5588007" y="1590635"/>
            <a:chExt cx="437816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341632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b="1" dirty="0">
                  <a:solidFill>
                    <a:prstClr val="black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+mn-lt"/>
                </a:rPr>
                <a:t>项目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背景与目的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88627" y="3000270"/>
            <a:ext cx="2993171" cy="857460"/>
            <a:chOff x="5588007" y="1590635"/>
            <a:chExt cx="2993171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20313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系统设计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84D3913-77D9-48CB-99A4-6244D2E7AE1A}"/>
              </a:ext>
            </a:extLst>
          </p:cNvPr>
          <p:cNvSpPr txBox="1">
            <a:spLocks/>
          </p:cNvSpPr>
          <p:nvPr/>
        </p:nvSpPr>
        <p:spPr>
          <a:xfrm>
            <a:off x="842251" y="136381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系统架构设计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105DDF-71EB-4D58-BE08-DCFDABC652B1}"/>
              </a:ext>
            </a:extLst>
          </p:cNvPr>
          <p:cNvSpPr/>
          <p:nvPr/>
        </p:nvSpPr>
        <p:spPr>
          <a:xfrm>
            <a:off x="704252" y="4027756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C960C5-2BE2-4549-A760-B1A5F492C3EB}"/>
              </a:ext>
            </a:extLst>
          </p:cNvPr>
          <p:cNvSpPr/>
          <p:nvPr/>
        </p:nvSpPr>
        <p:spPr>
          <a:xfrm>
            <a:off x="2517423" y="4027756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Java/html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2F6DCA-7DCF-4511-8D68-206713E8498B}"/>
              </a:ext>
            </a:extLst>
          </p:cNvPr>
          <p:cNvSpPr/>
          <p:nvPr/>
        </p:nvSpPr>
        <p:spPr>
          <a:xfrm>
            <a:off x="4465865" y="4033928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9115BC-2371-4089-936B-24199CA0CFFC}"/>
              </a:ext>
            </a:extLst>
          </p:cNvPr>
          <p:cNvSpPr/>
          <p:nvPr/>
        </p:nvSpPr>
        <p:spPr>
          <a:xfrm>
            <a:off x="6414307" y="4027755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F0E25D-B7A1-4CE4-9CB3-23710B1CD581}"/>
              </a:ext>
            </a:extLst>
          </p:cNvPr>
          <p:cNvSpPr/>
          <p:nvPr/>
        </p:nvSpPr>
        <p:spPr>
          <a:xfrm>
            <a:off x="8419162" y="4027755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E085D8-6EE3-4F66-BF25-17CD8EBA1A2B}"/>
              </a:ext>
            </a:extLst>
          </p:cNvPr>
          <p:cNvSpPr/>
          <p:nvPr/>
        </p:nvSpPr>
        <p:spPr>
          <a:xfrm>
            <a:off x="10491845" y="4027755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2C2784-4297-4B82-B18D-A6F4F98E2980}"/>
              </a:ext>
            </a:extLst>
          </p:cNvPr>
          <p:cNvSpPr/>
          <p:nvPr/>
        </p:nvSpPr>
        <p:spPr>
          <a:xfrm>
            <a:off x="2425038" y="2437343"/>
            <a:ext cx="1349406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ED2A3D-0D1E-4B33-90DF-921C24E70975}"/>
              </a:ext>
            </a:extLst>
          </p:cNvPr>
          <p:cNvSpPr/>
          <p:nvPr/>
        </p:nvSpPr>
        <p:spPr>
          <a:xfrm>
            <a:off x="6335155" y="2437344"/>
            <a:ext cx="1349406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412DC5-F6CC-460A-B6BB-4274304B8B32}"/>
              </a:ext>
            </a:extLst>
          </p:cNvPr>
          <p:cNvSpPr/>
          <p:nvPr/>
        </p:nvSpPr>
        <p:spPr>
          <a:xfrm>
            <a:off x="10399460" y="2437344"/>
            <a:ext cx="1349406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持久层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5BA7DC-4D72-4BDD-B2A0-BCFEC87F6210}"/>
              </a:ext>
            </a:extLst>
          </p:cNvPr>
          <p:cNvSpPr/>
          <p:nvPr/>
        </p:nvSpPr>
        <p:spPr>
          <a:xfrm>
            <a:off x="4465865" y="4027755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210953-7984-4AA0-95D9-F95663E165C9}"/>
              </a:ext>
            </a:extLst>
          </p:cNvPr>
          <p:cNvSpPr/>
          <p:nvPr/>
        </p:nvSpPr>
        <p:spPr>
          <a:xfrm>
            <a:off x="4147748" y="3340068"/>
            <a:ext cx="5724221" cy="203092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AC7A75F0-7D82-4A6C-8ED0-C3BC77EE2EC6}"/>
              </a:ext>
            </a:extLst>
          </p:cNvPr>
          <p:cNvSpPr/>
          <p:nvPr/>
        </p:nvSpPr>
        <p:spPr>
          <a:xfrm>
            <a:off x="1856722" y="4247642"/>
            <a:ext cx="672869" cy="215772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C61DAEB-9277-4B52-B89E-3ACFFEACDBAC}"/>
              </a:ext>
            </a:extLst>
          </p:cNvPr>
          <p:cNvSpPr/>
          <p:nvPr/>
        </p:nvSpPr>
        <p:spPr>
          <a:xfrm>
            <a:off x="3674296" y="4230587"/>
            <a:ext cx="812956" cy="232827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4FCBB518-DED7-42FB-8554-4341746BDD6E}"/>
              </a:ext>
            </a:extLst>
          </p:cNvPr>
          <p:cNvSpPr/>
          <p:nvPr/>
        </p:nvSpPr>
        <p:spPr>
          <a:xfrm>
            <a:off x="5662286" y="4230587"/>
            <a:ext cx="752021" cy="232826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E2C1573C-C757-438E-812E-65C442F3130B}"/>
              </a:ext>
            </a:extLst>
          </p:cNvPr>
          <p:cNvSpPr/>
          <p:nvPr/>
        </p:nvSpPr>
        <p:spPr>
          <a:xfrm>
            <a:off x="7578944" y="4230587"/>
            <a:ext cx="840218" cy="215772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4C3A1088-7CC5-4429-ABC7-0295F29ED11A}"/>
              </a:ext>
            </a:extLst>
          </p:cNvPr>
          <p:cNvSpPr/>
          <p:nvPr/>
        </p:nvSpPr>
        <p:spPr>
          <a:xfrm>
            <a:off x="9609370" y="4230586"/>
            <a:ext cx="882475" cy="232827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825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9CB4F84-1813-4044-A358-4BD5BE916F1F}"/>
              </a:ext>
            </a:extLst>
          </p:cNvPr>
          <p:cNvSpPr txBox="1">
            <a:spLocks/>
          </p:cNvSpPr>
          <p:nvPr/>
        </p:nvSpPr>
        <p:spPr>
          <a:xfrm>
            <a:off x="1003969" y="140837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模块划分</a:t>
            </a:r>
            <a:endParaRPr lang="zh-CN" altLang="en-US" dirty="0"/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F628342F-2776-4BBD-A374-5099CF07D4E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9" y="1901423"/>
            <a:ext cx="6911939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651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1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数据设计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3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BA5D430-F8C1-4E78-9460-8FB5529801C9}"/>
              </a:ext>
            </a:extLst>
          </p:cNvPr>
          <p:cNvSpPr txBox="1">
            <a:spLocks/>
          </p:cNvSpPr>
          <p:nvPr/>
        </p:nvSpPr>
        <p:spPr>
          <a:xfrm>
            <a:off x="838200" y="117755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1.</a:t>
            </a:r>
            <a:r>
              <a:rPr lang="zh-CN" altLang="en-US" dirty="0"/>
              <a:t>用户（</a:t>
            </a:r>
            <a:r>
              <a:rPr lang="en-US" altLang="zh-CN" dirty="0"/>
              <a:t>User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A2DDD8-B1F2-4CB2-8F6F-8ADEFCC62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10133"/>
              </p:ext>
            </p:extLst>
          </p:nvPr>
        </p:nvGraphicFramePr>
        <p:xfrm>
          <a:off x="2009890" y="1875358"/>
          <a:ext cx="8172220" cy="410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444">
                  <a:extLst>
                    <a:ext uri="{9D8B030D-6E8A-4147-A177-3AD203B41FA5}">
                      <a16:colId xmlns:a16="http://schemas.microsoft.com/office/drawing/2014/main" val="3717271264"/>
                    </a:ext>
                  </a:extLst>
                </a:gridCol>
                <a:gridCol w="1634444">
                  <a:extLst>
                    <a:ext uri="{9D8B030D-6E8A-4147-A177-3AD203B41FA5}">
                      <a16:colId xmlns:a16="http://schemas.microsoft.com/office/drawing/2014/main" val="1981482694"/>
                    </a:ext>
                  </a:extLst>
                </a:gridCol>
                <a:gridCol w="1634444">
                  <a:extLst>
                    <a:ext uri="{9D8B030D-6E8A-4147-A177-3AD203B41FA5}">
                      <a16:colId xmlns:a16="http://schemas.microsoft.com/office/drawing/2014/main" val="3905635592"/>
                    </a:ext>
                  </a:extLst>
                </a:gridCol>
                <a:gridCol w="1634444">
                  <a:extLst>
                    <a:ext uri="{9D8B030D-6E8A-4147-A177-3AD203B41FA5}">
                      <a16:colId xmlns:a16="http://schemas.microsoft.com/office/drawing/2014/main" val="3620036278"/>
                    </a:ext>
                  </a:extLst>
                </a:gridCol>
                <a:gridCol w="1634444">
                  <a:extLst>
                    <a:ext uri="{9D8B030D-6E8A-4147-A177-3AD203B41FA5}">
                      <a16:colId xmlns:a16="http://schemas.microsoft.com/office/drawing/2014/main" val="2333662922"/>
                    </a:ext>
                  </a:extLst>
                </a:gridCol>
              </a:tblGrid>
              <a:tr h="3687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字段名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数据长度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字段说明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65787"/>
                  </a:ext>
                </a:extLst>
              </a:tr>
              <a:tr h="7382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UserID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用户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r>
                        <a:rPr lang="zh-CN" sz="1800" kern="100">
                          <a:effectLst/>
                        </a:rPr>
                        <a:t>（唯一标识）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708792"/>
                  </a:ext>
                </a:extLst>
              </a:tr>
              <a:tr h="375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Name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用户姓名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781153"/>
                  </a:ext>
                </a:extLst>
              </a:tr>
              <a:tr h="3687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Gender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用户性别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872225"/>
                  </a:ext>
                </a:extLst>
              </a:tr>
              <a:tr h="3687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StudentID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学号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工号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229222"/>
                  </a:ext>
                </a:extLst>
              </a:tr>
              <a:tr h="7453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Password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用户登录密码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310111"/>
                  </a:ext>
                </a:extLst>
              </a:tr>
              <a:tr h="11077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Contact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VARCHAR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用户联系方式（手机号）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26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66428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D600F71-4123-4DCE-9BF4-5644E830C90F}"/>
              </a:ext>
            </a:extLst>
          </p:cNvPr>
          <p:cNvSpPr txBox="1">
            <a:spLocks/>
          </p:cNvSpPr>
          <p:nvPr/>
        </p:nvSpPr>
        <p:spPr>
          <a:xfrm>
            <a:off x="838200" y="105326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2.</a:t>
            </a:r>
            <a:r>
              <a:rPr lang="zh-CN" altLang="en-US" dirty="0"/>
              <a:t>宿舍（</a:t>
            </a:r>
            <a:r>
              <a:rPr lang="en-US" altLang="zh-CN" dirty="0"/>
              <a:t>Dormitory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E1C8E89-48F8-49D9-A12B-5002C540E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82444"/>
              </p:ext>
            </p:extLst>
          </p:nvPr>
        </p:nvGraphicFramePr>
        <p:xfrm>
          <a:off x="1499110" y="1630161"/>
          <a:ext cx="8858727" cy="4391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0938">
                  <a:extLst>
                    <a:ext uri="{9D8B030D-6E8A-4147-A177-3AD203B41FA5}">
                      <a16:colId xmlns:a16="http://schemas.microsoft.com/office/drawing/2014/main" val="2607467662"/>
                    </a:ext>
                  </a:extLst>
                </a:gridCol>
                <a:gridCol w="1621908">
                  <a:extLst>
                    <a:ext uri="{9D8B030D-6E8A-4147-A177-3AD203B41FA5}">
                      <a16:colId xmlns:a16="http://schemas.microsoft.com/office/drawing/2014/main" val="795653070"/>
                    </a:ext>
                  </a:extLst>
                </a:gridCol>
                <a:gridCol w="1429749">
                  <a:extLst>
                    <a:ext uri="{9D8B030D-6E8A-4147-A177-3AD203B41FA5}">
                      <a16:colId xmlns:a16="http://schemas.microsoft.com/office/drawing/2014/main" val="3602303659"/>
                    </a:ext>
                  </a:extLst>
                </a:gridCol>
                <a:gridCol w="1506383">
                  <a:extLst>
                    <a:ext uri="{9D8B030D-6E8A-4147-A177-3AD203B41FA5}">
                      <a16:colId xmlns:a16="http://schemas.microsoft.com/office/drawing/2014/main" val="1824662088"/>
                    </a:ext>
                  </a:extLst>
                </a:gridCol>
                <a:gridCol w="1429749">
                  <a:extLst>
                    <a:ext uri="{9D8B030D-6E8A-4147-A177-3AD203B41FA5}">
                      <a16:colId xmlns:a16="http://schemas.microsoft.com/office/drawing/2014/main" val="712005775"/>
                    </a:ext>
                  </a:extLst>
                </a:gridCol>
              </a:tblGrid>
              <a:tr h="5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字段名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数据长度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字段说明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主键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46036"/>
                  </a:ext>
                </a:extLst>
              </a:tr>
              <a:tr h="856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DormitoryID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VARCHAR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宿舍号（唯一标识）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891615"/>
                  </a:ext>
                </a:extLst>
              </a:tr>
              <a:tr h="668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Building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50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楼栋编号或名称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187633"/>
                  </a:ext>
                </a:extLst>
              </a:tr>
              <a:tr h="102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Capacity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宿舍容量（可容纳人数）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652394"/>
                  </a:ext>
                </a:extLst>
              </a:tr>
              <a:tr h="5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SpaceLeft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剩余床位数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6291"/>
                  </a:ext>
                </a:extLst>
              </a:tr>
              <a:tr h="668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GenderRestriction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性别限制（男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女）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0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16960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569D30B-CD66-487A-BD47-879A50C9103C}"/>
              </a:ext>
            </a:extLst>
          </p:cNvPr>
          <p:cNvSpPr txBox="1">
            <a:spLocks/>
          </p:cNvSpPr>
          <p:nvPr/>
        </p:nvSpPr>
        <p:spPr>
          <a:xfrm>
            <a:off x="838199" y="115712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宿舍分配（</a:t>
            </a:r>
            <a:r>
              <a:rPr lang="en-US" altLang="zh-CN" dirty="0"/>
              <a:t>Allocation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903B369-6752-444E-ACFA-E67EFBFCF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14430"/>
              </p:ext>
            </p:extLst>
          </p:nvPr>
        </p:nvGraphicFramePr>
        <p:xfrm>
          <a:off x="1895401" y="1923981"/>
          <a:ext cx="8401196" cy="3382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1086">
                  <a:extLst>
                    <a:ext uri="{9D8B030D-6E8A-4147-A177-3AD203B41FA5}">
                      <a16:colId xmlns:a16="http://schemas.microsoft.com/office/drawing/2014/main" val="2585331491"/>
                    </a:ext>
                  </a:extLst>
                </a:gridCol>
                <a:gridCol w="1598899">
                  <a:extLst>
                    <a:ext uri="{9D8B030D-6E8A-4147-A177-3AD203B41FA5}">
                      <a16:colId xmlns:a16="http://schemas.microsoft.com/office/drawing/2014/main" val="1904835940"/>
                    </a:ext>
                  </a:extLst>
                </a:gridCol>
                <a:gridCol w="1493737">
                  <a:extLst>
                    <a:ext uri="{9D8B030D-6E8A-4147-A177-3AD203B41FA5}">
                      <a16:colId xmlns:a16="http://schemas.microsoft.com/office/drawing/2014/main" val="2209025854"/>
                    </a:ext>
                  </a:extLst>
                </a:gridCol>
                <a:gridCol w="1493737">
                  <a:extLst>
                    <a:ext uri="{9D8B030D-6E8A-4147-A177-3AD203B41FA5}">
                      <a16:colId xmlns:a16="http://schemas.microsoft.com/office/drawing/2014/main" val="3422118437"/>
                    </a:ext>
                  </a:extLst>
                </a:gridCol>
                <a:gridCol w="1493737">
                  <a:extLst>
                    <a:ext uri="{9D8B030D-6E8A-4147-A177-3AD203B41FA5}">
                      <a16:colId xmlns:a16="http://schemas.microsoft.com/office/drawing/2014/main" val="138773344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字段名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数据长度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字段说明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200579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AllocationID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宿舍分配操作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r>
                        <a:rPr lang="zh-CN" sz="1800" kern="100">
                          <a:effectLst/>
                        </a:rPr>
                        <a:t>（唯一标识）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1024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DormitoryID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VARCHAR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宿舍号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38077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StudentID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学生学号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1070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StudentName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学生姓名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53478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BedNumber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床位号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259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AllocationDate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DATE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分配日期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44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846671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E8B441A-0554-4284-91DD-6584E44BAC39}"/>
              </a:ext>
            </a:extLst>
          </p:cNvPr>
          <p:cNvSpPr txBox="1">
            <a:spLocks/>
          </p:cNvSpPr>
          <p:nvPr/>
        </p:nvSpPr>
        <p:spPr>
          <a:xfrm>
            <a:off x="740546" y="116030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4.</a:t>
            </a:r>
            <a:r>
              <a:rPr lang="zh-CN" altLang="en-US" dirty="0">
                <a:latin typeface="+mn-ea"/>
              </a:rPr>
              <a:t>维修申报（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MaintenanceRequest</a:t>
            </a:r>
            <a:r>
              <a:rPr lang="zh-CN" altLang="en-US" dirty="0">
                <a:latin typeface="+mn-ea"/>
              </a:rPr>
              <a:t>）</a:t>
            </a:r>
            <a:endParaRPr lang="zh-CN" altLang="en-US" sz="1800" dirty="0"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6A9E3F-F4B1-4AD2-9B8C-4371C98F0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21358"/>
              </p:ext>
            </p:extLst>
          </p:nvPr>
        </p:nvGraphicFramePr>
        <p:xfrm>
          <a:off x="1787118" y="1839989"/>
          <a:ext cx="8422456" cy="4022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436">
                  <a:extLst>
                    <a:ext uri="{9D8B030D-6E8A-4147-A177-3AD203B41FA5}">
                      <a16:colId xmlns:a16="http://schemas.microsoft.com/office/drawing/2014/main" val="2890744796"/>
                    </a:ext>
                  </a:extLst>
                </a:gridCol>
                <a:gridCol w="1661369">
                  <a:extLst>
                    <a:ext uri="{9D8B030D-6E8A-4147-A177-3AD203B41FA5}">
                      <a16:colId xmlns:a16="http://schemas.microsoft.com/office/drawing/2014/main" val="283033042"/>
                    </a:ext>
                  </a:extLst>
                </a:gridCol>
                <a:gridCol w="1613198">
                  <a:extLst>
                    <a:ext uri="{9D8B030D-6E8A-4147-A177-3AD203B41FA5}">
                      <a16:colId xmlns:a16="http://schemas.microsoft.com/office/drawing/2014/main" val="1386008673"/>
                    </a:ext>
                  </a:extLst>
                </a:gridCol>
                <a:gridCol w="1629255">
                  <a:extLst>
                    <a:ext uri="{9D8B030D-6E8A-4147-A177-3AD203B41FA5}">
                      <a16:colId xmlns:a16="http://schemas.microsoft.com/office/drawing/2014/main" val="2119947246"/>
                    </a:ext>
                  </a:extLst>
                </a:gridCol>
                <a:gridCol w="1613198">
                  <a:extLst>
                    <a:ext uri="{9D8B030D-6E8A-4147-A177-3AD203B41FA5}">
                      <a16:colId xmlns:a16="http://schemas.microsoft.com/office/drawing/2014/main" val="271517019"/>
                    </a:ext>
                  </a:extLst>
                </a:gridCol>
              </a:tblGrid>
              <a:tr h="3999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字段名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数据类型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数据长度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字段说明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218688"/>
                  </a:ext>
                </a:extLst>
              </a:tr>
              <a:tr h="1208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RequestID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维修申报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r>
                        <a:rPr lang="zh-CN" sz="1800" kern="100">
                          <a:effectLst/>
                        </a:rPr>
                        <a:t>（唯一标识）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738012"/>
                  </a:ext>
                </a:extLst>
              </a:tr>
              <a:tr h="3999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StudentID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学生学号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358466"/>
                  </a:ext>
                </a:extLst>
              </a:tr>
              <a:tr h="3999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DormitoryID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宿舍号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356728"/>
                  </a:ext>
                </a:extLst>
              </a:tr>
              <a:tr h="406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Type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维修类型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349059"/>
                  </a:ext>
                </a:extLst>
              </a:tr>
              <a:tr h="3999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TEXT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维修描述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765483"/>
                  </a:ext>
                </a:extLst>
              </a:tr>
              <a:tr h="8075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Photo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照片（可选）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13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36345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CCCF47-1DE2-4949-B91F-90FAA78BD4A1}"/>
              </a:ext>
            </a:extLst>
          </p:cNvPr>
          <p:cNvSpPr txBox="1">
            <a:spLocks/>
          </p:cNvSpPr>
          <p:nvPr/>
        </p:nvSpPr>
        <p:spPr>
          <a:xfrm>
            <a:off x="838199" y="117755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5.</a:t>
            </a:r>
            <a:r>
              <a:rPr lang="zh-CN" altLang="en-US" dirty="0"/>
              <a:t>留言（</a:t>
            </a:r>
            <a:r>
              <a:rPr lang="en-US" altLang="zh-CN" dirty="0"/>
              <a:t>Message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5FA3370-7972-4726-AAB8-2E38FC516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8804"/>
              </p:ext>
            </p:extLst>
          </p:nvPr>
        </p:nvGraphicFramePr>
        <p:xfrm>
          <a:off x="2165700" y="1857431"/>
          <a:ext cx="7860600" cy="396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120">
                  <a:extLst>
                    <a:ext uri="{9D8B030D-6E8A-4147-A177-3AD203B41FA5}">
                      <a16:colId xmlns:a16="http://schemas.microsoft.com/office/drawing/2014/main" val="1402727446"/>
                    </a:ext>
                  </a:extLst>
                </a:gridCol>
                <a:gridCol w="1572120">
                  <a:extLst>
                    <a:ext uri="{9D8B030D-6E8A-4147-A177-3AD203B41FA5}">
                      <a16:colId xmlns:a16="http://schemas.microsoft.com/office/drawing/2014/main" val="3270389653"/>
                    </a:ext>
                  </a:extLst>
                </a:gridCol>
                <a:gridCol w="1572120">
                  <a:extLst>
                    <a:ext uri="{9D8B030D-6E8A-4147-A177-3AD203B41FA5}">
                      <a16:colId xmlns:a16="http://schemas.microsoft.com/office/drawing/2014/main" val="3460537831"/>
                    </a:ext>
                  </a:extLst>
                </a:gridCol>
                <a:gridCol w="1572120">
                  <a:extLst>
                    <a:ext uri="{9D8B030D-6E8A-4147-A177-3AD203B41FA5}">
                      <a16:colId xmlns:a16="http://schemas.microsoft.com/office/drawing/2014/main" val="3304097714"/>
                    </a:ext>
                  </a:extLst>
                </a:gridCol>
                <a:gridCol w="1572120">
                  <a:extLst>
                    <a:ext uri="{9D8B030D-6E8A-4147-A177-3AD203B41FA5}">
                      <a16:colId xmlns:a16="http://schemas.microsoft.com/office/drawing/2014/main" val="802085075"/>
                    </a:ext>
                  </a:extLst>
                </a:gridCol>
              </a:tblGrid>
              <a:tr h="387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字段名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数据类型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数据长度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字段说明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主键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783859"/>
                  </a:ext>
                </a:extLst>
              </a:tr>
              <a:tr h="11961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MessageID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帖子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r>
                        <a:rPr lang="zh-CN" sz="2000" kern="100">
                          <a:effectLst/>
                        </a:rPr>
                        <a:t>（唯一标识）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225518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UserID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发布者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577494"/>
                  </a:ext>
                </a:extLst>
              </a:tr>
              <a:tr h="781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Title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596152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Content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内容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953857"/>
                  </a:ext>
                </a:extLst>
              </a:tr>
              <a:tr h="781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Timestamp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DATETIME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发布时间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79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844714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068CAC5-B009-4A3F-A289-D17007362D08}"/>
              </a:ext>
            </a:extLst>
          </p:cNvPr>
          <p:cNvSpPr txBox="1">
            <a:spLocks/>
          </p:cNvSpPr>
          <p:nvPr/>
        </p:nvSpPr>
        <p:spPr>
          <a:xfrm>
            <a:off x="838200" y="97536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6.</a:t>
            </a:r>
            <a:r>
              <a:rPr lang="zh-CN" altLang="en-US" dirty="0"/>
              <a:t>论坛帖子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A41B4D-93D8-4E62-BA4A-8A4160E2E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13004"/>
              </p:ext>
            </p:extLst>
          </p:nvPr>
        </p:nvGraphicFramePr>
        <p:xfrm>
          <a:off x="1645494" y="1531297"/>
          <a:ext cx="8901012" cy="4597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502">
                  <a:extLst>
                    <a:ext uri="{9D8B030D-6E8A-4147-A177-3AD203B41FA5}">
                      <a16:colId xmlns:a16="http://schemas.microsoft.com/office/drawing/2014/main" val="1277880561"/>
                    </a:ext>
                  </a:extLst>
                </a:gridCol>
                <a:gridCol w="1483502">
                  <a:extLst>
                    <a:ext uri="{9D8B030D-6E8A-4147-A177-3AD203B41FA5}">
                      <a16:colId xmlns:a16="http://schemas.microsoft.com/office/drawing/2014/main" val="234529408"/>
                    </a:ext>
                  </a:extLst>
                </a:gridCol>
                <a:gridCol w="1483502">
                  <a:extLst>
                    <a:ext uri="{9D8B030D-6E8A-4147-A177-3AD203B41FA5}">
                      <a16:colId xmlns:a16="http://schemas.microsoft.com/office/drawing/2014/main" val="2977224374"/>
                    </a:ext>
                  </a:extLst>
                </a:gridCol>
                <a:gridCol w="1483502">
                  <a:extLst>
                    <a:ext uri="{9D8B030D-6E8A-4147-A177-3AD203B41FA5}">
                      <a16:colId xmlns:a16="http://schemas.microsoft.com/office/drawing/2014/main" val="489744790"/>
                    </a:ext>
                  </a:extLst>
                </a:gridCol>
                <a:gridCol w="1483502">
                  <a:extLst>
                    <a:ext uri="{9D8B030D-6E8A-4147-A177-3AD203B41FA5}">
                      <a16:colId xmlns:a16="http://schemas.microsoft.com/office/drawing/2014/main" val="7187100"/>
                    </a:ext>
                  </a:extLst>
                </a:gridCol>
                <a:gridCol w="1483502">
                  <a:extLst>
                    <a:ext uri="{9D8B030D-6E8A-4147-A177-3AD203B41FA5}">
                      <a16:colId xmlns:a16="http://schemas.microsoft.com/office/drawing/2014/main" val="190763751"/>
                    </a:ext>
                  </a:extLst>
                </a:gridCol>
              </a:tblGrid>
              <a:tr h="313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字段名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数据长度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字段说明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主键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默认值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39215"/>
                  </a:ext>
                </a:extLst>
              </a:tr>
              <a:tr h="873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PostID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INT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帖子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r>
                        <a:rPr lang="zh-CN" sz="1600" kern="100">
                          <a:effectLst/>
                        </a:rPr>
                        <a:t>（唯一标识）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817489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Title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标题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294018"/>
                  </a:ext>
                </a:extLst>
              </a:tr>
              <a:tr h="313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Content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TEXT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内容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281927"/>
                  </a:ext>
                </a:extLst>
              </a:tr>
              <a:tr h="668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DATETIME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发布时间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041603"/>
                  </a:ext>
                </a:extLst>
              </a:tr>
              <a:tr h="313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UserID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发布者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366886"/>
                  </a:ext>
                </a:extLst>
              </a:tr>
              <a:tr h="313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Replies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回复数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677376"/>
                  </a:ext>
                </a:extLst>
              </a:tr>
              <a:tr h="313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Likes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点赞数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167180"/>
                  </a:ext>
                </a:extLst>
              </a:tr>
              <a:tr h="873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LastReplyTimestamp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DATETIME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最后回复时间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77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92339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C4FE39-BEE9-44E8-B803-CC8F158FD303}"/>
              </a:ext>
            </a:extLst>
          </p:cNvPr>
          <p:cNvSpPr txBox="1"/>
          <p:nvPr/>
        </p:nvSpPr>
        <p:spPr>
          <a:xfrm>
            <a:off x="1327150" y="1474619"/>
            <a:ext cx="78612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宿舍用户管理模块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学生注册</a:t>
            </a:r>
            <a:endParaRPr lang="en-US" altLang="zh-CN" sz="2800" b="1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+mn-ea"/>
              </a:rPr>
              <a:t>接口路径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en-US" altLang="zh-CN" sz="2000" b="0" i="0" dirty="0">
                <a:effectLst/>
                <a:latin typeface="+mn-ea"/>
              </a:rPr>
              <a:t>/</a:t>
            </a:r>
            <a:r>
              <a:rPr lang="en-US" altLang="zh-CN" sz="2000" b="0" i="0" dirty="0" err="1">
                <a:effectLst/>
                <a:latin typeface="+mn-ea"/>
              </a:rPr>
              <a:t>api</a:t>
            </a:r>
            <a:r>
              <a:rPr lang="en-US" altLang="zh-CN" sz="2000" b="0" i="0" dirty="0">
                <a:effectLst/>
                <a:latin typeface="+mn-ea"/>
              </a:rPr>
              <a:t>/user/register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+mn-ea"/>
              </a:rPr>
              <a:t>请求方式</a:t>
            </a:r>
            <a:r>
              <a:rPr lang="zh-CN" altLang="en-US" sz="2000" b="0" i="0" dirty="0">
                <a:effectLst/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POST</a:t>
            </a:r>
            <a:endParaRPr lang="en-US" altLang="zh-CN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+mn-ea"/>
              </a:rPr>
              <a:t>请求参数：</a:t>
            </a:r>
            <a:endParaRPr lang="zh-CN" altLang="en-US" sz="2000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+mn-ea"/>
              </a:rPr>
              <a:t>Name (string): </a:t>
            </a:r>
            <a:r>
              <a:rPr lang="zh-CN" altLang="en-US" sz="2000" b="0" i="0" dirty="0">
                <a:effectLst/>
                <a:latin typeface="+mn-ea"/>
              </a:rPr>
              <a:t>学生姓名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effectLst/>
                <a:latin typeface="+mn-ea"/>
              </a:rPr>
              <a:t>StudentID</a:t>
            </a:r>
            <a:r>
              <a:rPr lang="en-US" altLang="zh-CN" sz="2000" b="0" i="0" dirty="0">
                <a:effectLst/>
                <a:latin typeface="+mn-ea"/>
              </a:rPr>
              <a:t> (string): </a:t>
            </a:r>
            <a:r>
              <a:rPr lang="zh-CN" altLang="en-US" sz="2000" b="0" i="0" dirty="0">
                <a:effectLst/>
                <a:latin typeface="+mn-ea"/>
              </a:rPr>
              <a:t>学生学号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+mn-ea"/>
              </a:rPr>
              <a:t>Password (string): </a:t>
            </a:r>
            <a:r>
              <a:rPr lang="zh-CN" altLang="en-US" sz="2000" b="0" i="0" dirty="0">
                <a:effectLst/>
                <a:latin typeface="+mn-ea"/>
              </a:rPr>
              <a:t>密码</a:t>
            </a:r>
            <a:endParaRPr lang="en-US" altLang="zh-CN" sz="2000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zh-CN" altLang="en-US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+mn-ea"/>
              </a:rPr>
              <a:t>响应参数：</a:t>
            </a:r>
            <a:endParaRPr lang="zh-CN" altLang="en-US" sz="2000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+mn-ea"/>
              </a:rPr>
              <a:t>Status (string): </a:t>
            </a:r>
            <a:r>
              <a:rPr lang="zh-CN" altLang="en-US" sz="2000" b="0" i="0" dirty="0">
                <a:effectLst/>
                <a:latin typeface="+mn-ea"/>
              </a:rPr>
              <a:t>注册状态 </a:t>
            </a:r>
            <a:r>
              <a:rPr lang="en-US" altLang="zh-CN" sz="2000" b="0" i="0" dirty="0">
                <a:effectLst/>
                <a:latin typeface="+mn-ea"/>
              </a:rPr>
              <a:t>("Success" </a:t>
            </a:r>
            <a:r>
              <a:rPr lang="zh-CN" altLang="en-US" sz="2000" b="0" i="0" dirty="0">
                <a:effectLst/>
                <a:latin typeface="+mn-ea"/>
              </a:rPr>
              <a:t>或 </a:t>
            </a:r>
            <a:r>
              <a:rPr lang="en-US" altLang="zh-CN" sz="2000" b="0" i="0" dirty="0">
                <a:effectLst/>
                <a:latin typeface="+mn-ea"/>
              </a:rPr>
              <a:t>"Error")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+mn-ea"/>
              </a:rPr>
              <a:t>Message (string): </a:t>
            </a:r>
            <a:r>
              <a:rPr lang="zh-CN" altLang="en-US" sz="2000" b="0" i="0" dirty="0">
                <a:effectLst/>
                <a:latin typeface="+mn-ea"/>
              </a:rPr>
              <a:t>注册结果消息</a:t>
            </a:r>
          </a:p>
        </p:txBody>
      </p:sp>
    </p:spTree>
    <p:extLst>
      <p:ext uri="{BB962C8B-B14F-4D97-AF65-F5344CB8AC3E}">
        <p14:creationId xmlns:p14="http://schemas.microsoft.com/office/powerpoint/2010/main" val="161021814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CA7ED4-FD6F-43DA-8578-118E8212C84A}"/>
              </a:ext>
            </a:extLst>
          </p:cNvPr>
          <p:cNvSpPr txBox="1"/>
          <p:nvPr/>
        </p:nvSpPr>
        <p:spPr>
          <a:xfrm>
            <a:off x="958088" y="1516654"/>
            <a:ext cx="994077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现如今，随着高校扩招，伴随而来的就是学生数增加。对于学校宿舍而言，管理宿舍的信息就显得尤为重要。如果使用传统的人工方法来管理会比较繁琐，并且管理起来也很有可能出现差错。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设计开发一套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高校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学生宿舍管理系统，不仅可以减少人力、物力和财力资源的浪费，更重要的是有助于提高宿舍管理的效率。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宿舍管理人员管理学生信息、管理宿舍信息时是一项复杂的组织工作，这种复杂性不仅仅体现在学生学籍变更快，变更人数多，更突出地表现在宿舍管理对象的数据量大，管理难度高，所以开发一个实用、高效的宿舍管理信息系统是很有必要的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22816-3218-4DBF-9AF3-A36172DAB660}"/>
              </a:ext>
            </a:extLst>
          </p:cNvPr>
          <p:cNvSpPr txBox="1"/>
          <p:nvPr/>
        </p:nvSpPr>
        <p:spPr>
          <a:xfrm>
            <a:off x="1333068" y="1320730"/>
            <a:ext cx="609452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获取用户信息</a:t>
            </a:r>
            <a:endParaRPr lang="en-US" altLang="zh-CN" sz="2800" b="1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+mn-ea"/>
              </a:rPr>
              <a:t>接口路径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en-US" altLang="zh-CN" sz="2000" b="0" i="0" dirty="0">
                <a:effectLst/>
                <a:latin typeface="+mn-ea"/>
              </a:rPr>
              <a:t>/</a:t>
            </a:r>
            <a:r>
              <a:rPr lang="en-US" altLang="zh-CN" sz="2000" b="0" i="0" dirty="0" err="1">
                <a:effectLst/>
                <a:latin typeface="+mn-ea"/>
              </a:rPr>
              <a:t>api</a:t>
            </a:r>
            <a:r>
              <a:rPr lang="en-US" altLang="zh-CN" sz="2000" b="0" i="0" dirty="0">
                <a:effectLst/>
                <a:latin typeface="+mn-ea"/>
              </a:rPr>
              <a:t>/user/:</a:t>
            </a:r>
            <a:r>
              <a:rPr lang="en-US" altLang="zh-CN" sz="2000" b="0" i="0" dirty="0" err="1">
                <a:effectLst/>
                <a:latin typeface="+mn-ea"/>
              </a:rPr>
              <a:t>userId</a:t>
            </a:r>
            <a:endParaRPr lang="en-US" altLang="zh-CN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请求方式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GET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+mn-ea"/>
              </a:rPr>
              <a:t>请求参数：</a:t>
            </a:r>
            <a:endParaRPr lang="zh-CN" altLang="en-US" sz="2000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effectLst/>
                <a:latin typeface="+mn-ea"/>
              </a:rPr>
              <a:t>userId</a:t>
            </a:r>
            <a:r>
              <a:rPr lang="en-US" altLang="zh-CN" sz="2000" b="0" i="0" dirty="0">
                <a:effectLst/>
                <a:latin typeface="+mn-ea"/>
              </a:rPr>
              <a:t> (string): </a:t>
            </a:r>
            <a:r>
              <a:rPr lang="zh-CN" altLang="en-US" sz="2000" b="0" i="0" dirty="0">
                <a:effectLst/>
                <a:latin typeface="+mn-ea"/>
              </a:rPr>
              <a:t>用户</a:t>
            </a:r>
            <a:r>
              <a:rPr lang="en-US" altLang="zh-CN" sz="2000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+mn-ea"/>
              </a:rPr>
              <a:t>响应参数：</a:t>
            </a:r>
            <a:endParaRPr lang="zh-CN" altLang="en-US" sz="2000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+mn-ea"/>
              </a:rPr>
              <a:t>Name (string): </a:t>
            </a:r>
            <a:r>
              <a:rPr lang="zh-CN" altLang="en-US" sz="2000" b="0" i="0" dirty="0">
                <a:effectLst/>
                <a:latin typeface="+mn-ea"/>
              </a:rPr>
              <a:t>用户姓名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effectLst/>
                <a:latin typeface="+mn-ea"/>
              </a:rPr>
              <a:t>StudentID</a:t>
            </a:r>
            <a:r>
              <a:rPr lang="en-US" altLang="zh-CN" sz="2000" b="0" i="0" dirty="0">
                <a:effectLst/>
                <a:latin typeface="+mn-ea"/>
              </a:rPr>
              <a:t> (string): </a:t>
            </a:r>
            <a:r>
              <a:rPr lang="zh-CN" altLang="en-US" sz="2000" b="0" i="0" dirty="0">
                <a:effectLst/>
                <a:latin typeface="+mn-ea"/>
              </a:rPr>
              <a:t>学号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+mn-ea"/>
              </a:rPr>
              <a:t>Contact (string): </a:t>
            </a:r>
            <a:r>
              <a:rPr lang="zh-CN" altLang="en-US" sz="2000" b="0" i="0" dirty="0">
                <a:effectLst/>
                <a:latin typeface="+mn-ea"/>
              </a:rPr>
              <a:t>联系方式</a:t>
            </a:r>
          </a:p>
        </p:txBody>
      </p:sp>
    </p:spTree>
    <p:extLst>
      <p:ext uri="{BB962C8B-B14F-4D97-AF65-F5344CB8AC3E}">
        <p14:creationId xmlns:p14="http://schemas.microsoft.com/office/powerpoint/2010/main" val="4000722578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A71707-2071-412B-9203-49511AE9F7CF}"/>
              </a:ext>
            </a:extLst>
          </p:cNvPr>
          <p:cNvSpPr txBox="1"/>
          <p:nvPr/>
        </p:nvSpPr>
        <p:spPr>
          <a:xfrm>
            <a:off x="1327150" y="1278747"/>
            <a:ext cx="609452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宿舍信息管理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查看宿舍信息</a:t>
            </a:r>
            <a:endParaRPr lang="en-US" altLang="zh-CN" sz="2800" b="1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接口路径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0" i="0" dirty="0">
                <a:effectLst/>
                <a:latin typeface="+mn-ea"/>
              </a:rPr>
              <a:t>/</a:t>
            </a:r>
            <a:r>
              <a:rPr lang="en-US" altLang="zh-CN" b="0" i="0" dirty="0" err="1">
                <a:effectLst/>
                <a:latin typeface="+mn-ea"/>
              </a:rPr>
              <a:t>api</a:t>
            </a:r>
            <a:r>
              <a:rPr lang="en-US" altLang="zh-CN" b="0" i="0" dirty="0">
                <a:effectLst/>
                <a:latin typeface="+mn-ea"/>
              </a:rPr>
              <a:t>/dormitory/:</a:t>
            </a:r>
            <a:r>
              <a:rPr lang="en-US" altLang="zh-CN" b="0" i="0" dirty="0" err="1">
                <a:effectLst/>
                <a:latin typeface="+mn-ea"/>
              </a:rPr>
              <a:t>dormitoryId</a:t>
            </a:r>
            <a:endParaRPr lang="en-US" altLang="zh-CN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请求方式</a:t>
            </a:r>
            <a:r>
              <a:rPr lang="zh-CN" altLang="en-US" b="0" i="0" dirty="0">
                <a:effectLst/>
                <a:latin typeface="+mn-ea"/>
              </a:rPr>
              <a:t>：</a:t>
            </a:r>
            <a:r>
              <a:rPr lang="en-US" altLang="zh-CN" b="0" i="0" dirty="0">
                <a:effectLst/>
                <a:latin typeface="+mn-ea"/>
              </a:rPr>
              <a:t>GET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请求参数：</a:t>
            </a:r>
            <a:endParaRPr lang="zh-CN" altLang="en-US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+mn-ea"/>
              </a:rPr>
              <a:t>dormitoryId</a:t>
            </a:r>
            <a:r>
              <a:rPr lang="en-US" altLang="zh-CN" b="0" i="0" dirty="0">
                <a:effectLst/>
                <a:latin typeface="+mn-ea"/>
              </a:rPr>
              <a:t> (string): </a:t>
            </a:r>
            <a:r>
              <a:rPr lang="zh-CN" altLang="en-US" b="0" i="0" dirty="0">
                <a:effectLst/>
                <a:latin typeface="+mn-ea"/>
              </a:rPr>
              <a:t>宿舍</a:t>
            </a:r>
            <a:r>
              <a:rPr lang="en-US" altLang="zh-CN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响应参数：</a:t>
            </a:r>
            <a:endParaRPr lang="zh-CN" altLang="en-US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+mn-ea"/>
              </a:rPr>
              <a:t>RoomNumber</a:t>
            </a:r>
            <a:r>
              <a:rPr lang="en-US" altLang="zh-CN" b="0" i="0" dirty="0">
                <a:effectLst/>
                <a:latin typeface="+mn-ea"/>
              </a:rPr>
              <a:t> (string): </a:t>
            </a:r>
            <a:r>
              <a:rPr lang="zh-CN" altLang="en-US" b="0" i="0" dirty="0">
                <a:effectLst/>
                <a:latin typeface="+mn-ea"/>
              </a:rPr>
              <a:t>宿舍号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Building (string): </a:t>
            </a:r>
            <a:r>
              <a:rPr lang="zh-CN" altLang="en-US" b="0" i="0" dirty="0">
                <a:effectLst/>
                <a:latin typeface="+mn-ea"/>
              </a:rPr>
              <a:t>楼栋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Capacity (number): </a:t>
            </a:r>
            <a:r>
              <a:rPr lang="zh-CN" altLang="en-US" b="0" i="0" dirty="0">
                <a:effectLst/>
                <a:latin typeface="+mn-ea"/>
              </a:rPr>
              <a:t>容量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+mn-ea"/>
              </a:rPr>
              <a:t>GenderRestriction</a:t>
            </a:r>
            <a:r>
              <a:rPr lang="en-US" altLang="zh-CN" b="0" i="0" dirty="0">
                <a:effectLst/>
                <a:latin typeface="+mn-ea"/>
              </a:rPr>
              <a:t> (string): </a:t>
            </a:r>
            <a:r>
              <a:rPr lang="zh-CN" altLang="en-US" b="0" i="0" dirty="0">
                <a:effectLst/>
                <a:latin typeface="+mn-ea"/>
              </a:rPr>
              <a:t>性别限制</a:t>
            </a:r>
          </a:p>
        </p:txBody>
      </p:sp>
    </p:spTree>
    <p:extLst>
      <p:ext uri="{BB962C8B-B14F-4D97-AF65-F5344CB8AC3E}">
        <p14:creationId xmlns:p14="http://schemas.microsoft.com/office/powerpoint/2010/main" val="2886400684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A89352-B0AA-4A76-AB67-13AC3588A844}"/>
              </a:ext>
            </a:extLst>
          </p:cNvPr>
          <p:cNvSpPr txBox="1"/>
          <p:nvPr/>
        </p:nvSpPr>
        <p:spPr>
          <a:xfrm>
            <a:off x="1327150" y="1211230"/>
            <a:ext cx="609452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维修申报提交</a:t>
            </a:r>
            <a:endParaRPr lang="en-US" altLang="zh-CN" sz="2800" b="1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接口路径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0" i="0" dirty="0">
                <a:effectLst/>
                <a:latin typeface="+mn-ea"/>
              </a:rPr>
              <a:t>/</a:t>
            </a:r>
            <a:r>
              <a:rPr lang="en-US" altLang="zh-CN" b="0" i="0" dirty="0" err="1">
                <a:effectLst/>
                <a:latin typeface="+mn-ea"/>
              </a:rPr>
              <a:t>api</a:t>
            </a:r>
            <a:r>
              <a:rPr lang="en-US" altLang="zh-CN" b="0" i="0" dirty="0">
                <a:effectLst/>
                <a:latin typeface="+mn-ea"/>
              </a:rPr>
              <a:t>/maintenance/request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请求方式</a:t>
            </a:r>
            <a:r>
              <a:rPr lang="zh-CN" altLang="en-US" b="0" i="0" dirty="0">
                <a:effectLst/>
                <a:latin typeface="+mn-ea"/>
              </a:rPr>
              <a:t>：</a:t>
            </a:r>
            <a:r>
              <a:rPr lang="en-US" altLang="zh-CN" b="0" i="0" dirty="0">
                <a:effectLst/>
                <a:latin typeface="+mn-ea"/>
              </a:rPr>
              <a:t>POST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请求参数：</a:t>
            </a:r>
            <a:endParaRPr lang="zh-CN" altLang="en-US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+mn-ea"/>
              </a:rPr>
              <a:t>StudentID</a:t>
            </a:r>
            <a:r>
              <a:rPr lang="en-US" altLang="zh-CN" b="0" i="0" dirty="0">
                <a:effectLst/>
                <a:latin typeface="+mn-ea"/>
              </a:rPr>
              <a:t> (string): </a:t>
            </a:r>
            <a:r>
              <a:rPr lang="zh-CN" altLang="en-US" b="0" i="0" dirty="0">
                <a:effectLst/>
                <a:latin typeface="+mn-ea"/>
              </a:rPr>
              <a:t>学生</a:t>
            </a:r>
            <a:r>
              <a:rPr lang="en-US" altLang="zh-CN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+mn-ea"/>
              </a:rPr>
              <a:t>DormitoryID</a:t>
            </a:r>
            <a:r>
              <a:rPr lang="en-US" altLang="zh-CN" b="0" i="0" dirty="0">
                <a:effectLst/>
                <a:latin typeface="+mn-ea"/>
              </a:rPr>
              <a:t> (string): </a:t>
            </a:r>
            <a:r>
              <a:rPr lang="zh-CN" altLang="en-US" b="0" i="0" dirty="0">
                <a:effectLst/>
                <a:latin typeface="+mn-ea"/>
              </a:rPr>
              <a:t>宿舍</a:t>
            </a:r>
            <a:r>
              <a:rPr lang="en-US" altLang="zh-CN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Type (string): </a:t>
            </a:r>
            <a:r>
              <a:rPr lang="zh-CN" altLang="en-US" b="0" i="0" dirty="0">
                <a:effectLst/>
                <a:latin typeface="+mn-ea"/>
              </a:rPr>
              <a:t>维修类型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Description (string): </a:t>
            </a:r>
            <a:r>
              <a:rPr lang="zh-CN" altLang="en-US" b="0" i="0" dirty="0">
                <a:effectLst/>
                <a:latin typeface="+mn-ea"/>
              </a:rPr>
              <a:t>维修描述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Photo (string): </a:t>
            </a:r>
            <a:r>
              <a:rPr lang="zh-CN" altLang="en-US" b="0" i="0" dirty="0">
                <a:effectLst/>
                <a:latin typeface="+mn-ea"/>
              </a:rPr>
              <a:t>维修照片</a:t>
            </a:r>
            <a:endParaRPr lang="en-US" altLang="zh-CN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响应参数：</a:t>
            </a:r>
            <a:endParaRPr lang="zh-CN" altLang="en-US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Status (string): </a:t>
            </a:r>
            <a:r>
              <a:rPr lang="zh-CN" altLang="en-US" b="0" i="0" dirty="0">
                <a:effectLst/>
                <a:latin typeface="+mn-ea"/>
              </a:rPr>
              <a:t>提交状态 </a:t>
            </a:r>
            <a:r>
              <a:rPr lang="en-US" altLang="zh-CN" b="0" i="0" dirty="0">
                <a:effectLst/>
                <a:latin typeface="+mn-ea"/>
              </a:rPr>
              <a:t>("Success" </a:t>
            </a:r>
            <a:r>
              <a:rPr lang="zh-CN" altLang="en-US" b="0" i="0" dirty="0">
                <a:effectLst/>
                <a:latin typeface="+mn-ea"/>
              </a:rPr>
              <a:t>或 </a:t>
            </a:r>
            <a:r>
              <a:rPr lang="en-US" altLang="zh-CN" b="0" i="0" dirty="0">
                <a:effectLst/>
                <a:latin typeface="+mn-ea"/>
              </a:rPr>
              <a:t>"Error")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Message (string): </a:t>
            </a:r>
            <a:r>
              <a:rPr lang="zh-CN" altLang="en-US" b="0" i="0" dirty="0">
                <a:effectLst/>
                <a:latin typeface="+mn-ea"/>
              </a:rPr>
              <a:t>提交结果消息</a:t>
            </a:r>
          </a:p>
        </p:txBody>
      </p:sp>
    </p:spTree>
    <p:extLst>
      <p:ext uri="{BB962C8B-B14F-4D97-AF65-F5344CB8AC3E}">
        <p14:creationId xmlns:p14="http://schemas.microsoft.com/office/powerpoint/2010/main" val="476886424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2DBA58-CBB2-473A-B4DA-0393D0543FF5}"/>
              </a:ext>
            </a:extLst>
          </p:cNvPr>
          <p:cNvSpPr txBox="1"/>
          <p:nvPr/>
        </p:nvSpPr>
        <p:spPr>
          <a:xfrm>
            <a:off x="1327150" y="1228397"/>
            <a:ext cx="60945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交流论坛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发布帖子</a:t>
            </a:r>
            <a:endParaRPr lang="en-US" altLang="zh-CN" sz="2800" b="1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接口路径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0" i="0" dirty="0">
                <a:effectLst/>
                <a:latin typeface="+mn-ea"/>
              </a:rPr>
              <a:t>/</a:t>
            </a:r>
            <a:r>
              <a:rPr lang="en-US" altLang="zh-CN" b="0" i="0" dirty="0" err="1">
                <a:effectLst/>
                <a:latin typeface="+mn-ea"/>
              </a:rPr>
              <a:t>api</a:t>
            </a:r>
            <a:r>
              <a:rPr lang="en-US" altLang="zh-CN" b="0" i="0" dirty="0">
                <a:effectLst/>
                <a:latin typeface="+mn-ea"/>
              </a:rPr>
              <a:t>/forum/post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请求方式</a:t>
            </a:r>
            <a:r>
              <a:rPr lang="zh-CN" altLang="en-US" b="0" i="0" dirty="0">
                <a:effectLst/>
                <a:latin typeface="+mn-ea"/>
              </a:rPr>
              <a:t>：</a:t>
            </a:r>
            <a:r>
              <a:rPr lang="en-US" altLang="zh-CN" b="0" i="0" dirty="0">
                <a:effectLst/>
                <a:latin typeface="+mn-ea"/>
              </a:rPr>
              <a:t>POST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请求参数：</a:t>
            </a:r>
            <a:endParaRPr lang="zh-CN" altLang="en-US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+mn-ea"/>
              </a:rPr>
              <a:t>UserID</a:t>
            </a:r>
            <a:r>
              <a:rPr lang="en-US" altLang="zh-CN" b="0" i="0" dirty="0">
                <a:effectLst/>
                <a:latin typeface="+mn-ea"/>
              </a:rPr>
              <a:t> (string): </a:t>
            </a:r>
            <a:r>
              <a:rPr lang="zh-CN" altLang="en-US" b="0" i="0" dirty="0">
                <a:effectLst/>
                <a:latin typeface="+mn-ea"/>
              </a:rPr>
              <a:t>用户</a:t>
            </a:r>
            <a:r>
              <a:rPr lang="en-US" altLang="zh-CN" b="0" i="0" dirty="0">
                <a:effectLst/>
                <a:latin typeface="+mn-ea"/>
              </a:rPr>
              <a:t>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Title (string): </a:t>
            </a:r>
            <a:r>
              <a:rPr lang="zh-CN" altLang="en-US" b="0" i="0" dirty="0">
                <a:effectLst/>
                <a:latin typeface="+mn-ea"/>
              </a:rPr>
              <a:t>帖子标题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Content (string): </a:t>
            </a:r>
            <a:r>
              <a:rPr lang="zh-CN" altLang="en-US" b="0" i="0" dirty="0">
                <a:effectLst/>
                <a:latin typeface="+mn-ea"/>
              </a:rPr>
              <a:t>帖子内容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Category (string): </a:t>
            </a:r>
            <a:r>
              <a:rPr lang="zh-CN" altLang="en-US" b="0" i="0" dirty="0">
                <a:effectLst/>
                <a:latin typeface="+mn-ea"/>
              </a:rPr>
              <a:t>帖子分类</a:t>
            </a:r>
            <a:endParaRPr lang="en-US" altLang="zh-CN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响应参数：</a:t>
            </a:r>
            <a:endParaRPr lang="zh-CN" altLang="en-US" b="0" i="0" dirty="0"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Status (string): </a:t>
            </a:r>
            <a:r>
              <a:rPr lang="zh-CN" altLang="en-US" b="0" i="0" dirty="0">
                <a:effectLst/>
                <a:latin typeface="+mn-ea"/>
              </a:rPr>
              <a:t>发布状态 </a:t>
            </a:r>
            <a:r>
              <a:rPr lang="en-US" altLang="zh-CN" b="0" i="0" dirty="0">
                <a:effectLst/>
                <a:latin typeface="+mn-ea"/>
              </a:rPr>
              <a:t>("Success" </a:t>
            </a:r>
            <a:r>
              <a:rPr lang="zh-CN" altLang="en-US" b="0" i="0" dirty="0">
                <a:effectLst/>
                <a:latin typeface="+mn-ea"/>
              </a:rPr>
              <a:t>或 </a:t>
            </a:r>
            <a:r>
              <a:rPr lang="en-US" altLang="zh-CN" b="0" i="0" dirty="0">
                <a:effectLst/>
                <a:latin typeface="+mn-ea"/>
              </a:rPr>
              <a:t>"Error")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Message (string): </a:t>
            </a:r>
            <a:r>
              <a:rPr lang="zh-CN" altLang="en-US" b="0" i="0" dirty="0">
                <a:effectLst/>
                <a:latin typeface="+mn-ea"/>
              </a:rPr>
              <a:t>发布结果消息</a:t>
            </a:r>
          </a:p>
        </p:txBody>
      </p:sp>
    </p:spTree>
    <p:extLst>
      <p:ext uri="{BB962C8B-B14F-4D97-AF65-F5344CB8AC3E}">
        <p14:creationId xmlns:p14="http://schemas.microsoft.com/office/powerpoint/2010/main" val="3873770661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88627" y="3000270"/>
            <a:ext cx="2993171" cy="857460"/>
            <a:chOff x="5588007" y="1590635"/>
            <a:chExt cx="2993171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20313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核心功能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5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A279CB-29C4-4FD9-B507-8FCACF228C07}"/>
              </a:ext>
            </a:extLst>
          </p:cNvPr>
          <p:cNvSpPr txBox="1"/>
          <p:nvPr/>
        </p:nvSpPr>
        <p:spPr>
          <a:xfrm>
            <a:off x="1180030" y="1478884"/>
            <a:ext cx="949688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交流论坛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基于</a:t>
            </a:r>
            <a:r>
              <a:rPr lang="en-US" altLang="zh-CN" sz="2000" b="1" dirty="0">
                <a:latin typeface="+mn-ea"/>
              </a:rPr>
              <a:t>DFA</a:t>
            </a:r>
            <a:r>
              <a:rPr lang="zh-CN" altLang="en-US" sz="2000" b="1" dirty="0">
                <a:latin typeface="+mn-ea"/>
              </a:rPr>
              <a:t>（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+mn-ea"/>
              </a:rPr>
              <a:t> Deterministic Finite Automaton </a:t>
            </a:r>
            <a:r>
              <a:rPr lang="zh-CN" altLang="en-US" sz="2000" b="1" dirty="0">
                <a:latin typeface="+mn-ea"/>
              </a:rPr>
              <a:t>）的敏感词屏蔽算法</a:t>
            </a:r>
            <a:endParaRPr lang="en-US" altLang="zh-CN" sz="2000" b="1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+mn-ea"/>
              </a:rPr>
              <a:t>使用敏感词库构建</a:t>
            </a:r>
            <a:r>
              <a:rPr lang="en-US" altLang="zh-CN" b="0" i="0" dirty="0">
                <a:effectLst/>
                <a:latin typeface="+mn-ea"/>
              </a:rPr>
              <a:t>DFA</a:t>
            </a:r>
            <a:r>
              <a:rPr lang="zh-CN" altLang="en-US" b="0" i="0" dirty="0">
                <a:effectLst/>
                <a:latin typeface="+mn-ea"/>
              </a:rPr>
              <a:t>模型。</a:t>
            </a:r>
            <a:r>
              <a:rPr lang="en-US" altLang="zh-CN" b="0" i="0" dirty="0">
                <a:effectLst/>
                <a:latin typeface="+mn-ea"/>
              </a:rPr>
              <a:t>DFA</a:t>
            </a:r>
            <a:r>
              <a:rPr lang="zh-CN" altLang="en-US" b="0" i="0" dirty="0">
                <a:effectLst/>
                <a:latin typeface="+mn-ea"/>
              </a:rPr>
              <a:t>是确定</a:t>
            </a:r>
            <a:r>
              <a:rPr lang="zh-CN" altLang="en-US" dirty="0">
                <a:latin typeface="+mn-ea"/>
              </a:rPr>
              <a:t>有限</a:t>
            </a:r>
            <a:r>
              <a:rPr lang="zh-CN" altLang="en-US" b="0" i="0" dirty="0">
                <a:effectLst/>
                <a:latin typeface="+mn-ea"/>
              </a:rPr>
              <a:t>自动机，能够在给定的输入下，根据当前状态进行状态转移，最终确定是否匹配某个敏感词。</a:t>
            </a:r>
            <a:endParaRPr lang="en-US" altLang="zh-CN" b="0" i="0" dirty="0">
              <a:effectLst/>
              <a:latin typeface="+mn-ea"/>
            </a:endParaRPr>
          </a:p>
          <a:p>
            <a:pPr algn="l"/>
            <a:endParaRPr lang="zh-CN" altLang="en-US" b="0" i="0" dirty="0">
              <a:effectLst/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+mn-ea"/>
              </a:rPr>
              <a:t>构建</a:t>
            </a:r>
            <a:r>
              <a:rPr lang="en-US" altLang="zh-CN" b="0" i="0" dirty="0">
                <a:effectLst/>
                <a:latin typeface="+mn-ea"/>
              </a:rPr>
              <a:t>DFA</a:t>
            </a:r>
            <a:r>
              <a:rPr lang="zh-CN" altLang="en-US" b="0" i="0" dirty="0">
                <a:effectLst/>
                <a:latin typeface="+mn-ea"/>
              </a:rPr>
              <a:t>模型的步骤如下：</a:t>
            </a:r>
            <a:endParaRPr lang="en-US" altLang="zh-CN" b="0" i="0" dirty="0">
              <a:effectLst/>
              <a:latin typeface="+mn-ea"/>
            </a:endParaRPr>
          </a:p>
          <a:p>
            <a:pPr algn="l"/>
            <a:endParaRPr lang="zh-CN" altLang="en-US" b="0" i="0" dirty="0">
              <a:effectLst/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初始化：</a:t>
            </a:r>
            <a:r>
              <a:rPr lang="zh-CN" altLang="en-US" b="0" i="0" dirty="0">
                <a:effectLst/>
                <a:latin typeface="+mn-ea"/>
              </a:rPr>
              <a:t> 创建一个空的哈希表，作为</a:t>
            </a:r>
            <a:r>
              <a:rPr lang="zh-CN" altLang="en-US" dirty="0">
                <a:latin typeface="+mn-ea"/>
              </a:rPr>
              <a:t>空白根节点</a:t>
            </a:r>
            <a:r>
              <a:rPr lang="zh-CN" altLang="en-US" b="0" i="0" dirty="0">
                <a:effectLst/>
                <a:latin typeface="+mn-ea"/>
              </a:rPr>
              <a:t>。</a:t>
            </a:r>
            <a:endParaRPr lang="en-US" altLang="zh-CN" b="0" i="0" dirty="0">
              <a:effectLst/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添加敏感词：</a:t>
            </a:r>
            <a:r>
              <a:rPr lang="zh-CN" altLang="en-US" b="0" i="0" dirty="0">
                <a:effectLst/>
                <a:latin typeface="+mn-ea"/>
              </a:rPr>
              <a:t> 遍历敏感词库中的每个敏感词，逐个将其添加到</a:t>
            </a:r>
            <a:r>
              <a:rPr lang="en-US" altLang="zh-CN" b="0" i="0" dirty="0">
                <a:effectLst/>
                <a:latin typeface="+mn-ea"/>
              </a:rPr>
              <a:t>DFA</a:t>
            </a:r>
            <a:r>
              <a:rPr lang="zh-CN" altLang="en-US" b="0" i="0" dirty="0">
                <a:effectLst/>
                <a:latin typeface="+mn-ea"/>
              </a:rPr>
              <a:t>模型中。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遍历敏感词字符串，得到一个当前遍历字符</a:t>
            </a:r>
            <a:endParaRPr lang="en-US" altLang="zh-CN" b="0" i="0" dirty="0">
              <a:solidFill>
                <a:srgbClr val="191B1F"/>
              </a:solidFill>
              <a:effectLst/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</a:rPr>
              <a:t>在树结构中查找是否已经包含了当前遍历字符，如果包含则直接走到树结构中已经存在的这个节点，然后继续向下遍历字符。</a:t>
            </a:r>
            <a:endParaRPr lang="en-US" altLang="zh-CN" dirty="0">
              <a:solidFill>
                <a:srgbClr val="191B1F"/>
              </a:solidFill>
              <a:latin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+mn-ea"/>
              </a:rPr>
              <a:t>标记敏感词结尾状态：</a:t>
            </a:r>
            <a:r>
              <a:rPr lang="zh-CN" altLang="en-US" b="0" i="0" dirty="0">
                <a:effectLst/>
                <a:latin typeface="+mn-ea"/>
              </a:rPr>
              <a:t> 当一个敏感词的所有字符都添加到</a:t>
            </a:r>
            <a:r>
              <a:rPr lang="en-US" altLang="zh-CN" b="0" i="0" dirty="0">
                <a:effectLst/>
                <a:latin typeface="+mn-ea"/>
              </a:rPr>
              <a:t>DFA</a:t>
            </a:r>
            <a:r>
              <a:rPr lang="zh-CN" altLang="en-US" b="0" i="0" dirty="0">
                <a:effectLst/>
                <a:latin typeface="+mn-ea"/>
              </a:rPr>
              <a:t>模型后，在最后一个字符添加键值对</a:t>
            </a:r>
            <a:r>
              <a:rPr lang="en-US" altLang="zh-CN" b="0" i="0" dirty="0">
                <a:effectLst/>
                <a:latin typeface="+mn-ea"/>
              </a:rPr>
              <a:t>{</a:t>
            </a:r>
            <a:r>
              <a:rPr lang="en-US" altLang="zh-CN" b="0" i="0" dirty="0" err="1">
                <a:effectLst/>
                <a:latin typeface="+mn-ea"/>
              </a:rPr>
              <a:t>isEnd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1</a:t>
            </a:r>
            <a:r>
              <a:rPr lang="en-US" altLang="zh-CN" b="0" i="0" dirty="0">
                <a:effectLst/>
                <a:latin typeface="+mn-ea"/>
              </a:rPr>
              <a:t>}</a:t>
            </a:r>
            <a:r>
              <a:rPr lang="zh-CN" altLang="en-US" b="0" i="0" dirty="0">
                <a:effectLst/>
                <a:latin typeface="+mn-ea"/>
              </a:rPr>
              <a:t>，表示敏感词结束。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359913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A22F189-75E0-47B6-B153-7BBBDEBA7DD8}"/>
              </a:ext>
            </a:extLst>
          </p:cNvPr>
          <p:cNvSpPr txBox="1">
            <a:spLocks/>
          </p:cNvSpPr>
          <p:nvPr/>
        </p:nvSpPr>
        <p:spPr>
          <a:xfrm>
            <a:off x="838200" y="1097685"/>
            <a:ext cx="10515600" cy="5485136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'</a:t>
            </a:r>
            <a:r>
              <a:rPr lang="zh-CN" altLang="en-US" sz="4800" b="1" dirty="0">
                <a:latin typeface="+mn-ea"/>
              </a:rPr>
              <a:t>原</a:t>
            </a:r>
            <a:r>
              <a:rPr lang="en-US" altLang="zh-CN" sz="4800" b="1" dirty="0">
                <a:latin typeface="+mn-ea"/>
              </a:rPr>
              <a:t>’: {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'</a:t>
            </a:r>
            <a:r>
              <a:rPr lang="en-US" altLang="zh-CN" sz="4800" b="1" dirty="0" err="1">
                <a:latin typeface="+mn-ea"/>
              </a:rPr>
              <a:t>IsEnd</a:t>
            </a:r>
            <a:r>
              <a:rPr lang="en-US" altLang="zh-CN" sz="4800" b="1" dirty="0">
                <a:latin typeface="+mn-ea"/>
              </a:rPr>
              <a:t>‘: 0</a:t>
            </a:r>
            <a:r>
              <a:rPr lang="zh-CN" altLang="en-US" sz="4800" b="1" dirty="0">
                <a:latin typeface="+mn-ea"/>
              </a:rPr>
              <a:t>，</a:t>
            </a:r>
            <a:endParaRPr lang="en-US" altLang="zh-CN" sz="4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'</a:t>
            </a:r>
            <a:r>
              <a:rPr lang="zh-CN" altLang="en-US" sz="4800" b="1" dirty="0">
                <a:latin typeface="+mn-ea"/>
              </a:rPr>
              <a:t>神</a:t>
            </a:r>
            <a:r>
              <a:rPr lang="en-US" altLang="zh-CN" sz="4800" b="1" dirty="0">
                <a:latin typeface="+mn-ea"/>
              </a:rPr>
              <a:t>’: {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 ‘</a:t>
            </a:r>
            <a:r>
              <a:rPr lang="en-US" altLang="zh-CN" sz="4800" b="1" dirty="0" err="1">
                <a:latin typeface="+mn-ea"/>
              </a:rPr>
              <a:t>IsEnd</a:t>
            </a:r>
            <a:r>
              <a:rPr lang="en-US" altLang="zh-CN" sz="4800" b="1" dirty="0">
                <a:latin typeface="+mn-ea"/>
              </a:rPr>
              <a:t>’: 0</a:t>
            </a:r>
            <a:r>
              <a:rPr lang="zh-CN" altLang="en-US" sz="4800" b="1" dirty="0">
                <a:latin typeface="+mn-ea"/>
              </a:rPr>
              <a:t>，</a:t>
            </a:r>
            <a:endParaRPr lang="en-US" altLang="zh-CN" sz="4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    '</a:t>
            </a:r>
            <a:r>
              <a:rPr lang="zh-CN" altLang="en-US" sz="4800" b="1" dirty="0">
                <a:latin typeface="+mn-ea"/>
              </a:rPr>
              <a:t>玩</a:t>
            </a:r>
            <a:r>
              <a:rPr lang="en-US" altLang="zh-CN" sz="4800" b="1" dirty="0">
                <a:latin typeface="+mn-ea"/>
              </a:rPr>
              <a:t>’: {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     ‘</a:t>
            </a:r>
            <a:r>
              <a:rPr lang="en-US" altLang="zh-CN" sz="4800" b="1" dirty="0" err="1">
                <a:latin typeface="+mn-ea"/>
              </a:rPr>
              <a:t>IsEnd</a:t>
            </a:r>
            <a:r>
              <a:rPr lang="en-US" altLang="zh-CN" sz="4800" b="1" dirty="0">
                <a:latin typeface="+mn-ea"/>
              </a:rPr>
              <a:t>’: 0</a:t>
            </a:r>
            <a:r>
              <a:rPr lang="zh-CN" altLang="en-US" sz="4800" b="1" dirty="0">
                <a:latin typeface="+mn-ea"/>
              </a:rPr>
              <a:t>，</a:t>
            </a:r>
            <a:endParaRPr lang="en-US" altLang="zh-CN" sz="4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        '</a:t>
            </a:r>
            <a:r>
              <a:rPr lang="zh-CN" altLang="en-US" sz="4800" b="1" dirty="0">
                <a:latin typeface="+mn-ea"/>
              </a:rPr>
              <a:t>家</a:t>
            </a:r>
            <a:r>
              <a:rPr lang="en-US" altLang="zh-CN" sz="4800" b="1" dirty="0">
                <a:latin typeface="+mn-ea"/>
              </a:rPr>
              <a:t>': {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            '</a:t>
            </a:r>
            <a:r>
              <a:rPr lang="en-US" altLang="zh-CN" sz="4800" b="1" dirty="0" err="1">
                <a:latin typeface="+mn-ea"/>
              </a:rPr>
              <a:t>IsEnd</a:t>
            </a:r>
            <a:r>
              <a:rPr lang="en-US" altLang="zh-CN" sz="4800" b="1" dirty="0">
                <a:latin typeface="+mn-ea"/>
              </a:rPr>
              <a:t>': 1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        }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    }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},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'p': {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    '</a:t>
            </a:r>
            <a:r>
              <a:rPr lang="en-US" altLang="zh-CN" sz="4800" b="1" dirty="0" err="1">
                <a:latin typeface="+mn-ea"/>
              </a:rPr>
              <a:t>IsEnd</a:t>
            </a:r>
            <a:r>
              <a:rPr lang="en-US" altLang="zh-CN" sz="4800" b="1" dirty="0">
                <a:latin typeface="+mn-ea"/>
              </a:rPr>
              <a:t>': 1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    }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    }</a:t>
            </a:r>
          </a:p>
          <a:p>
            <a:pPr marL="0" indent="0">
              <a:buNone/>
            </a:pPr>
            <a:r>
              <a:rPr lang="en-US" altLang="zh-CN" sz="4800" b="1" dirty="0">
                <a:latin typeface="+mn-ea"/>
              </a:rPr>
              <a:t>}</a:t>
            </a:r>
          </a:p>
          <a:p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A87DE3DC-2D37-48F6-B33B-916E9AFB4B61}"/>
              </a:ext>
            </a:extLst>
          </p:cNvPr>
          <p:cNvSpPr/>
          <p:nvPr/>
        </p:nvSpPr>
        <p:spPr>
          <a:xfrm>
            <a:off x="5000048" y="3059017"/>
            <a:ext cx="928426" cy="933577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原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70AA43ED-7FC5-4199-945F-4F857E6BE58A}"/>
              </a:ext>
            </a:extLst>
          </p:cNvPr>
          <p:cNvSpPr/>
          <p:nvPr/>
        </p:nvSpPr>
        <p:spPr>
          <a:xfrm>
            <a:off x="6604155" y="1938296"/>
            <a:ext cx="941538" cy="933577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神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B196351-ED0E-4B59-A43E-3F5CE25ADA67}"/>
              </a:ext>
            </a:extLst>
          </p:cNvPr>
          <p:cNvSpPr/>
          <p:nvPr/>
        </p:nvSpPr>
        <p:spPr>
          <a:xfrm>
            <a:off x="8339303" y="1938296"/>
            <a:ext cx="941538" cy="933577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7D717E01-08D6-401A-9F4E-7CBD0CC51B44}"/>
              </a:ext>
            </a:extLst>
          </p:cNvPr>
          <p:cNvSpPr/>
          <p:nvPr/>
        </p:nvSpPr>
        <p:spPr>
          <a:xfrm>
            <a:off x="10173157" y="1938296"/>
            <a:ext cx="941538" cy="933577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家</a:t>
            </a: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19837BC6-CC15-400D-AADA-9A4B80DCD618}"/>
              </a:ext>
            </a:extLst>
          </p:cNvPr>
          <p:cNvSpPr/>
          <p:nvPr/>
        </p:nvSpPr>
        <p:spPr>
          <a:xfrm>
            <a:off x="6604155" y="4493511"/>
            <a:ext cx="941538" cy="933577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887E58A-3AEE-44E1-B01B-8E2F1F113120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5792509" y="2405085"/>
            <a:ext cx="811646" cy="7906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103E7E-CD73-4475-B1DA-17E27E76918D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45693" y="2405085"/>
            <a:ext cx="793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574146-B3B2-45B5-A7D4-17052CB2C80C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9280841" y="2405085"/>
            <a:ext cx="892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60E483-7EA2-42A2-ACD9-8A0D148245EE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792509" y="3855875"/>
            <a:ext cx="949531" cy="774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8630D35-AE61-48D9-8982-8D35524F66F0}"/>
              </a:ext>
            </a:extLst>
          </p:cNvPr>
          <p:cNvSpPr/>
          <p:nvPr/>
        </p:nvSpPr>
        <p:spPr>
          <a:xfrm>
            <a:off x="3586592" y="3059017"/>
            <a:ext cx="941538" cy="933577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5066AAE-C3D8-45E0-A7D5-162EB48B39CD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>
            <a:off x="4528130" y="3525806"/>
            <a:ext cx="471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 animBg="1"/>
      <p:bldP spid="13" grpId="0" animBg="1"/>
      <p:bldP spid="14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核心功能设计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A0A2704-7054-428B-80AE-C1FDFDE246AA}"/>
              </a:ext>
            </a:extLst>
          </p:cNvPr>
          <p:cNvSpPr txBox="1">
            <a:spLocks/>
          </p:cNvSpPr>
          <p:nvPr/>
        </p:nvSpPr>
        <p:spPr>
          <a:xfrm>
            <a:off x="776144" y="164383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匹配：对于</a:t>
            </a:r>
            <a:r>
              <a:rPr lang="en-US" altLang="zh-CN" dirty="0" err="1"/>
              <a:t>hashMap</a:t>
            </a:r>
            <a:r>
              <a:rPr lang="zh-CN" altLang="en-US" dirty="0"/>
              <a:t>不断的</a:t>
            </a:r>
            <a:r>
              <a:rPr lang="en-US" altLang="zh-CN" dirty="0"/>
              <a:t>get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、第一个字“原”，我们在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hashMap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中可以找到。得到一个新的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map = 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hashMap.get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(“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原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”)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，跳至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、如果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map == null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，则不是敏感词，结束匹配，跳到下一个字开始新的匹配。否则跳至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。</a:t>
            </a:r>
            <a:endParaRPr lang="en-US" altLang="zh-CN" dirty="0">
              <a:solidFill>
                <a:srgbClr val="000000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PingFang SC"/>
              </a:rPr>
              <a:t> 3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、获取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map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isEnd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，通过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isEnd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是否等于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来判断该字是否为敏感词最后一个字。如果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isEnd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 == 1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表示该词为敏感词，否则对下一个字继续匹配。</a:t>
            </a:r>
          </a:p>
          <a:p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F9531D5-CE95-49F3-A208-8D2F7F19193A}"/>
              </a:ext>
            </a:extLst>
          </p:cNvPr>
          <p:cNvSpPr/>
          <p:nvPr/>
        </p:nvSpPr>
        <p:spPr>
          <a:xfrm>
            <a:off x="7603015" y="824448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9E11D47-A48D-4134-BDA9-C5DFA6CBED86}"/>
              </a:ext>
            </a:extLst>
          </p:cNvPr>
          <p:cNvSpPr/>
          <p:nvPr/>
        </p:nvSpPr>
        <p:spPr>
          <a:xfrm>
            <a:off x="8681857" y="1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33814EC3-15B5-452B-9FF0-3F4AF89A3AF4}"/>
              </a:ext>
            </a:extLst>
          </p:cNvPr>
          <p:cNvSpPr/>
          <p:nvPr/>
        </p:nvSpPr>
        <p:spPr>
          <a:xfrm>
            <a:off x="9986800" y="0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DEF1ED0-968D-499D-8D54-FCF81410B88D}"/>
              </a:ext>
            </a:extLst>
          </p:cNvPr>
          <p:cNvSpPr/>
          <p:nvPr/>
        </p:nvSpPr>
        <p:spPr>
          <a:xfrm>
            <a:off x="11291744" y="1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</a:t>
            </a: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3237416-0BB1-4B6B-A4A7-87F9F27546B1}"/>
              </a:ext>
            </a:extLst>
          </p:cNvPr>
          <p:cNvSpPr/>
          <p:nvPr/>
        </p:nvSpPr>
        <p:spPr>
          <a:xfrm>
            <a:off x="8681856" y="1717831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D9FAE7-6E85-4EEE-82D3-2A074C7AF489}"/>
              </a:ext>
            </a:extLst>
          </p:cNvPr>
          <p:cNvCxnSpPr>
            <a:stCxn id="8" idx="7"/>
            <a:endCxn id="11" idx="2"/>
          </p:cNvCxnSpPr>
          <p:nvPr/>
        </p:nvCxnSpPr>
        <p:spPr>
          <a:xfrm flipV="1">
            <a:off x="8141023" y="319598"/>
            <a:ext cx="540834" cy="59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0E29D1-0146-40DC-AC11-C6863B91AE6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9312172" y="319597"/>
            <a:ext cx="6746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99637F-595D-4D82-8E63-EB973E73CF8F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10617115" y="319597"/>
            <a:ext cx="6746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DFAEF7D-157A-4EE3-A7E1-AD88BE322C2B}"/>
              </a:ext>
            </a:extLst>
          </p:cNvPr>
          <p:cNvCxnSpPr>
            <a:stCxn id="8" idx="5"/>
            <a:endCxn id="14" idx="1"/>
          </p:cNvCxnSpPr>
          <p:nvPr/>
        </p:nvCxnSpPr>
        <p:spPr>
          <a:xfrm>
            <a:off x="8141023" y="1370033"/>
            <a:ext cx="633140" cy="441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B68B60C-4E06-404F-9165-8257611AF88F}"/>
              </a:ext>
            </a:extLst>
          </p:cNvPr>
          <p:cNvCxnSpPr/>
          <p:nvPr/>
        </p:nvCxnSpPr>
        <p:spPr>
          <a:xfrm flipV="1">
            <a:off x="8141023" y="319596"/>
            <a:ext cx="540834" cy="601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DB5CA6B9-14F4-48E3-B97E-4BCE8955E1B0}"/>
              </a:ext>
            </a:extLst>
          </p:cNvPr>
          <p:cNvSpPr/>
          <p:nvPr/>
        </p:nvSpPr>
        <p:spPr>
          <a:xfrm>
            <a:off x="6517843" y="824448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3032770-98B0-459C-A8BA-4242CB2F9000}"/>
              </a:ext>
            </a:extLst>
          </p:cNvPr>
          <p:cNvCxnSpPr>
            <a:stCxn id="20" idx="6"/>
            <a:endCxn id="8" idx="2"/>
          </p:cNvCxnSpPr>
          <p:nvPr/>
        </p:nvCxnSpPr>
        <p:spPr>
          <a:xfrm>
            <a:off x="7148158" y="1144045"/>
            <a:ext cx="454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396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 animBg="1"/>
      <p:bldP spid="13" grpId="0" animBg="1"/>
      <p:bldP spid="14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敬请老师同学批评指正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组长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：周豪捷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组员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：戴千惠、覃洋洋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项目描述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6BAA809-3FC2-4853-A290-55BF92892C34}"/>
              </a:ext>
            </a:extLst>
          </p:cNvPr>
          <p:cNvSpPr txBox="1">
            <a:spLocks/>
          </p:cNvSpPr>
          <p:nvPr/>
        </p:nvSpPr>
        <p:spPr>
          <a:xfrm>
            <a:off x="838200" y="21623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本项目旨在开发一个基于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的宿舍管理系统，以实现对宿舍资源的高效管理。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系统功能涵盖宿舍生活方方面面，包括用户管理、宿舍管理、维修申报、留言管理、统计分析和交流论坛等功能，可切实提升宿舍管理效率和学生住宿体验。</a:t>
            </a:r>
          </a:p>
        </p:txBody>
      </p:sp>
    </p:spTree>
    <p:extLst>
      <p:ext uri="{BB962C8B-B14F-4D97-AF65-F5344CB8AC3E}">
        <p14:creationId xmlns:p14="http://schemas.microsoft.com/office/powerpoint/2010/main" val="468098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2993171" cy="857460"/>
            <a:chOff x="5588007" y="1590635"/>
            <a:chExt cx="2993171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20313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需求分析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85D6AFF4-A6D5-44C3-A955-267E3B10034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48958" y="1304339"/>
            <a:ext cx="7294083" cy="42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1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388E0331-A5BC-4305-954C-9C14B44CC3A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1069505"/>
            <a:ext cx="3836669" cy="4718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D0F01B-1B12-4B10-AEBF-96D1579295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96983" y="2125273"/>
            <a:ext cx="3972036" cy="25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0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04097-68C7-4D5E-8E84-437ACB9E41E0}"/>
              </a:ext>
            </a:extLst>
          </p:cNvPr>
          <p:cNvSpPr txBox="1"/>
          <p:nvPr/>
        </p:nvSpPr>
        <p:spPr>
          <a:xfrm>
            <a:off x="1135571" y="1074509"/>
            <a:ext cx="992085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effectLst/>
                <a:latin typeface="+mn-ea"/>
              </a:rPr>
              <a:t>宿舍用户管理模块</a:t>
            </a:r>
            <a:endParaRPr lang="en-US" altLang="zh-CN" sz="2400" b="1" kern="100" dirty="0">
              <a:effectLst/>
              <a:latin typeface="+mn-ea"/>
            </a:endParaRPr>
          </a:p>
          <a:p>
            <a:endParaRPr lang="en-US" altLang="zh-CN" sz="2000" kern="10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注册功能</a:t>
            </a:r>
            <a:r>
              <a:rPr lang="zh-CN" altLang="zh-CN" sz="2000" kern="100" dirty="0">
                <a:effectLst/>
                <a:latin typeface="+mn-ea"/>
              </a:rPr>
              <a:t>：学生可以通过系统注册账号，提供姓名、学号、密码等信息。系统应验证学号的唯一性，并保证注册信息的合法性和完整性。管理员可以通过系统注册账号，提供工号、密码等信息。</a:t>
            </a:r>
            <a:endParaRPr lang="en-US" altLang="zh-CN" sz="2000" kern="10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kern="10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登录功能</a:t>
            </a:r>
            <a:r>
              <a:rPr lang="zh-CN" altLang="zh-CN" sz="2000" kern="100" dirty="0">
                <a:effectLst/>
                <a:latin typeface="+mn-ea"/>
              </a:rPr>
              <a:t>：用户可以使用注册的账号进行登录系统。由系统验证用户输入的账号和密码的正确性，确保登录安全。</a:t>
            </a:r>
            <a:endParaRPr lang="en-US" altLang="zh-CN" sz="2000" kern="10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kern="10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用户信息管理</a:t>
            </a:r>
            <a:r>
              <a:rPr lang="zh-CN" altLang="zh-CN" sz="2000" kern="100" dirty="0">
                <a:effectLst/>
                <a:latin typeface="+mn-ea"/>
              </a:rPr>
              <a:t>：管理员可以添加、删除、修改管理员和学生用户的信息。学生可以查看和修改自己的个人信息，如联系方式、密码等。</a:t>
            </a:r>
            <a:endParaRPr lang="en-US" altLang="zh-CN" sz="2000" kern="10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kern="10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+mn-ea"/>
              </a:rPr>
              <a:t>权限管理功能</a:t>
            </a:r>
            <a:r>
              <a:rPr lang="zh-CN" altLang="zh-CN" sz="2000" kern="100" dirty="0">
                <a:effectLst/>
                <a:latin typeface="+mn-ea"/>
              </a:rPr>
              <a:t>：系统应设置不同角色的用户，如学生和管理员，分别具有不同的权限。管理员可以分配角色给注册的用户，以确定其在系统中的权限范围。管理员可以设置不同角色用户的权限，包括查看、添加、删除、修改等操作的权限范围。</a:t>
            </a:r>
          </a:p>
        </p:txBody>
      </p:sp>
    </p:spTree>
    <p:extLst>
      <p:ext uri="{BB962C8B-B14F-4D97-AF65-F5344CB8AC3E}">
        <p14:creationId xmlns:p14="http://schemas.microsoft.com/office/powerpoint/2010/main" val="1011762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2943</Words>
  <Application>Microsoft Office PowerPoint</Application>
  <PresentationFormat>宽屏</PresentationFormat>
  <Paragraphs>715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PingFang SC</vt:lpstr>
      <vt:lpstr>等线</vt:lpstr>
      <vt:lpstr>等线 Light</vt:lpstr>
      <vt:lpstr>微软雅黑</vt:lpstr>
      <vt:lpstr>微软雅黑 Light</vt:lpstr>
      <vt:lpstr>Arial</vt:lpstr>
      <vt:lpstr>Century Gothic</vt:lpstr>
      <vt:lpstr>Times New Roman</vt:lpstr>
      <vt:lpstr>Office 主题​​</vt:lpstr>
      <vt:lpstr>封2​​</vt:lpstr>
      <vt:lpstr>目1​​</vt:lpstr>
      <vt:lpstr>内页​​</vt:lpstr>
      <vt:lpstr>基于Spring Boot的学生宿舍管理系统</vt:lpstr>
      <vt:lpstr>PowerPoint 演示文稿</vt:lpstr>
      <vt:lpstr>PowerPoint 演示文稿</vt:lpstr>
      <vt:lpstr>项目背景</vt:lpstr>
      <vt:lpstr>项目描述</vt:lpstr>
      <vt:lpstr>PowerPoint 演示文稿</vt:lpstr>
      <vt:lpstr>功能需求</vt:lpstr>
      <vt:lpstr>功能需求</vt:lpstr>
      <vt:lpstr>功能模块</vt:lpstr>
      <vt:lpstr>功能模块</vt:lpstr>
      <vt:lpstr>功能模块</vt:lpstr>
      <vt:lpstr>功能模块</vt:lpstr>
      <vt:lpstr>功能模块</vt:lpstr>
      <vt:lpstr>性能需求</vt:lpstr>
      <vt:lpstr>其他需求</vt:lpstr>
      <vt:lpstr>PowerPoint 演示文稿</vt:lpstr>
      <vt:lpstr>数据建模</vt:lpstr>
      <vt:lpstr>数据建模</vt:lpstr>
      <vt:lpstr>数据建模</vt:lpstr>
      <vt:lpstr>数据建模</vt:lpstr>
      <vt:lpstr>数据建模</vt:lpstr>
      <vt:lpstr>数据建模</vt:lpstr>
      <vt:lpstr>数据建模</vt:lpstr>
      <vt:lpstr>功能建模</vt:lpstr>
      <vt:lpstr>数据建模</vt:lpstr>
      <vt:lpstr>行为建模</vt:lpstr>
      <vt:lpstr>数据建模</vt:lpstr>
      <vt:lpstr>数据建模</vt:lpstr>
      <vt:lpstr>数据建模</vt:lpstr>
      <vt:lpstr>PowerPoint 演示文稿</vt:lpstr>
      <vt:lpstr>系统设计</vt:lpstr>
      <vt:lpstr>概要设计</vt:lpstr>
      <vt:lpstr>数据设计</vt:lpstr>
      <vt:lpstr>概要设计</vt:lpstr>
      <vt:lpstr>概要设计</vt:lpstr>
      <vt:lpstr>概要设计</vt:lpstr>
      <vt:lpstr>概要设计</vt:lpstr>
      <vt:lpstr>概要设计</vt:lpstr>
      <vt:lpstr>接口设计</vt:lpstr>
      <vt:lpstr>接口设计</vt:lpstr>
      <vt:lpstr>接口设计</vt:lpstr>
      <vt:lpstr>接口设计</vt:lpstr>
      <vt:lpstr>接口设计</vt:lpstr>
      <vt:lpstr>PowerPoint 演示文稿</vt:lpstr>
      <vt:lpstr>核心功能设计</vt:lpstr>
      <vt:lpstr>核心功能设计</vt:lpstr>
      <vt:lpstr>核心功能设计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基于Spring Boot的学生宿舍管理系统</dc:title>
  <dc:creator>豪捷 周</dc:creator>
  <cp:lastModifiedBy>豪捷 周</cp:lastModifiedBy>
  <cp:revision>127</cp:revision>
  <dcterms:created xsi:type="dcterms:W3CDTF">2024-05-20T07:21:21Z</dcterms:created>
  <dcterms:modified xsi:type="dcterms:W3CDTF">2024-05-22T05:28:19Z</dcterms:modified>
</cp:coreProperties>
</file>