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70" r:id="rId4"/>
    <p:sldId id="269" r:id="rId5"/>
    <p:sldId id="271" r:id="rId6"/>
    <p:sldId id="272" r:id="rId7"/>
    <p:sldId id="273" r:id="rId8"/>
    <p:sldId id="274" r:id="rId9"/>
    <p:sldId id="275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1F7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1" autoAdjust="0"/>
    <p:restoredTop sz="94660"/>
  </p:normalViewPr>
  <p:slideViewPr>
    <p:cSldViewPr snapToGrid="0">
      <p:cViewPr varScale="1">
        <p:scale>
          <a:sx n="40" d="100"/>
          <a:sy n="40" d="100"/>
        </p:scale>
        <p:origin x="52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F122A-52FD-4400-80DC-EF54E543B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64D92B-EF39-4D42-B1F1-F9A0FA159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E421AA-1826-4D91-80D9-F8E2747E5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B48B-C0BB-4374-A2C7-AE87A015197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F6D66-A370-4E87-A51E-71DD6CB1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90D0B3-14F3-4FC0-8E3A-7E7430C9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D8BB-5B59-4D41-8FFA-1C9D29C2B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48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C3059-238B-4225-AEED-5C092846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1C4D1C-FA91-4E01-9BAC-0F675F6F4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01E4D0-32D4-4AA3-9121-C02964A2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B48B-C0BB-4374-A2C7-AE87A015197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F2A65A-7FB7-4C5A-BB5D-DA91E367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5340C-D261-423D-A321-D7101A97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D8BB-5B59-4D41-8FFA-1C9D29C2B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13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7EF01E-084C-46F2-AD17-75CFFF86E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9C9B52-243F-4E63-8740-F019FDCB2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CF4C8-9429-4F14-9B39-46A73D71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B48B-C0BB-4374-A2C7-AE87A015197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06FBB0-ED1B-4A2F-9364-BB63B45B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76061-1908-40AB-87A6-CBD47B9F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D8BB-5B59-4D41-8FFA-1C9D29C2B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12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F5FD4-0E52-4849-B853-C49C7175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6A8432-3B3D-4BBF-9516-2D7E3A378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5A8B03-C7DA-4C81-A3F0-B619AE11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B48B-C0BB-4374-A2C7-AE87A015197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DDCAA-D866-4A7F-8541-D7B020E7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4192FB-781A-4A1C-AA86-0C88F8E2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D8BB-5B59-4D41-8FFA-1C9D29C2B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50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89A75-B4D9-4332-8D5A-CCFCE901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71CED0-0187-4962-9CB1-E9E6A3F2A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5AACAE-814D-435C-90A2-91A69F93B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B48B-C0BB-4374-A2C7-AE87A015197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A80220-288B-4B81-8A1D-C6368D201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733AB-ED41-494F-A0BC-C429EDB2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D8BB-5B59-4D41-8FFA-1C9D29C2B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1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38516-B748-429A-844D-F7A16390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726DA-9CCD-493D-9A13-ECDE1F1B8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CCED46-3C0E-42A0-B114-60B646BD8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7712C0-3400-4A07-9C5D-7F97D399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B48B-C0BB-4374-A2C7-AE87A015197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64546E-86AB-461B-92F6-FC14DA94A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FEAC6C-3603-4260-8C71-50CF75D3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D8BB-5B59-4D41-8FFA-1C9D29C2B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6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17A54-CF5C-422D-8C55-4CBDC949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F7037F-EAF7-4458-8EE5-5ED5BF67E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7DBB69-CA60-4042-9259-E5FFBA428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EF114A-DA19-4B70-9046-60EF1D3A6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53256A-8B57-410D-86D9-DA017E1E7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FFD000-18D7-4C78-9091-6FFBFB58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B48B-C0BB-4374-A2C7-AE87A015197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5193AE-1825-417C-AF6F-E2DD2F6F5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1C720E-C9E6-4241-9F3F-C48B1717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D8BB-5B59-4D41-8FFA-1C9D29C2B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99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15F0-EFCA-478D-B8E2-F7D6C51B4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031B3A-6A7D-4E02-B594-A161AFC77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B48B-C0BB-4374-A2C7-AE87A015197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160E29-E5B8-4CFD-B641-46F79262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D50281-48AE-4549-9861-A5DD9384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D8BB-5B59-4D41-8FFA-1C9D29C2B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75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F74845-39DF-4160-8D5C-936820A8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B48B-C0BB-4374-A2C7-AE87A015197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CCBB84-C534-4627-8FEF-88F5FFAF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F60058-12FE-4184-B23E-BE41836F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D8BB-5B59-4D41-8FFA-1C9D29C2B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34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CD2AB-5A73-4567-BD42-38DC09876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E71CC-4608-4A62-AD22-BF9C12229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940B00-D089-4905-AFD8-2554B3386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3C25C3-F185-43F4-9AC7-DEC5E8E9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B48B-C0BB-4374-A2C7-AE87A015197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04525A-0F7B-4535-B2CF-82B778892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14C4AE-331C-4BFD-8AA1-6B63A451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D8BB-5B59-4D41-8FFA-1C9D29C2B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84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CEE48-2311-407F-B96E-895CE2848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280AFE-B118-422F-A917-00ADFF197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949210-D886-4CCE-9A89-2DAD39D81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495191-BCE6-49F4-A835-7CD64AAD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B48B-C0BB-4374-A2C7-AE87A015197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8405EC-3957-4EC0-99E1-B394EDAD2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564884-FBF7-4736-B96F-9344C901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D8BB-5B59-4D41-8FFA-1C9D29C2B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87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2187CC-210A-426E-B992-B22F77C5E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77B63E-E45B-45E9-8E83-D1099791C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3BA62-ED6A-49D2-AE7F-A81B12436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9B48B-C0BB-4374-A2C7-AE87A015197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A4019-68D6-4057-92DA-4A7FD0B8B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D436A-7A0A-4696-9F02-9DF695B30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8D8BB-5B59-4D41-8FFA-1C9D29C2B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12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1EF0C9F-E160-4896-9013-BF59958FA452}"/>
              </a:ext>
            </a:extLst>
          </p:cNvPr>
          <p:cNvSpPr/>
          <p:nvPr/>
        </p:nvSpPr>
        <p:spPr>
          <a:xfrm>
            <a:off x="0" y="0"/>
            <a:ext cx="12192000" cy="1097280"/>
          </a:xfrm>
          <a:prstGeom prst="rect">
            <a:avLst/>
          </a:prstGeom>
          <a:solidFill>
            <a:srgbClr val="C6C1F7"/>
          </a:solidFill>
          <a:ln>
            <a:solidFill>
              <a:srgbClr val="C6C1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044F7B-F832-41D1-8768-A9662C3D8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81684"/>
            <a:ext cx="9144000" cy="1783446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학과</a:t>
            </a:r>
            <a:r>
              <a:rPr lang="en-US" altLang="ko-KR" dirty="0"/>
              <a:t> : </a:t>
            </a:r>
            <a:r>
              <a:rPr lang="ko-KR" altLang="en-US" dirty="0"/>
              <a:t>소프트웨어학부</a:t>
            </a:r>
            <a:endParaRPr lang="en-US" altLang="ko-KR" dirty="0"/>
          </a:p>
          <a:p>
            <a:r>
              <a:rPr lang="ko-KR" altLang="en-US" dirty="0"/>
              <a:t>학번 </a:t>
            </a:r>
            <a:r>
              <a:rPr lang="en-US" altLang="ko-KR" dirty="0"/>
              <a:t>: 20181630</a:t>
            </a:r>
          </a:p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송경민</a:t>
            </a:r>
            <a:endParaRPr lang="en-US" altLang="ko-KR" dirty="0"/>
          </a:p>
          <a:p>
            <a:r>
              <a:rPr lang="ko-KR" altLang="en-US" dirty="0"/>
              <a:t>강의</a:t>
            </a:r>
            <a:r>
              <a:rPr lang="en-US" altLang="ko-KR" dirty="0"/>
              <a:t>:</a:t>
            </a:r>
            <a:r>
              <a:rPr lang="ko-KR" altLang="en-US" dirty="0"/>
              <a:t>소프트웨어 프로젝트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05CF3-7CF7-458D-81CE-51773DE6269C}"/>
              </a:ext>
            </a:extLst>
          </p:cNvPr>
          <p:cNvSpPr txBox="1"/>
          <p:nvPr/>
        </p:nvSpPr>
        <p:spPr>
          <a:xfrm>
            <a:off x="676976" y="1203157"/>
            <a:ext cx="108380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/>
              <a:t>학기말 프로젝트</a:t>
            </a:r>
            <a:br>
              <a:rPr lang="en-US" altLang="ko-KR" dirty="0"/>
            </a:br>
            <a:r>
              <a:rPr lang="en-US" altLang="ko-KR" sz="3200" dirty="0"/>
              <a:t>‘</a:t>
            </a:r>
            <a:r>
              <a:rPr lang="ko-KR" altLang="en-US" sz="3200" dirty="0"/>
              <a:t>맘 속의 수 맞추기＇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762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1B7629-1E47-4551-9FCD-009C63471F26}"/>
              </a:ext>
            </a:extLst>
          </p:cNvPr>
          <p:cNvCxnSpPr>
            <a:cxnSpLocks/>
          </p:cNvCxnSpPr>
          <p:nvPr/>
        </p:nvCxnSpPr>
        <p:spPr>
          <a:xfrm>
            <a:off x="223926" y="1232034"/>
            <a:ext cx="6465632" cy="0"/>
          </a:xfrm>
          <a:prstGeom prst="line">
            <a:avLst/>
          </a:prstGeom>
          <a:ln w="28575">
            <a:solidFill>
              <a:srgbClr val="C6C1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CD7367-E6C4-4864-976B-A0C7EAE28793}"/>
              </a:ext>
            </a:extLst>
          </p:cNvPr>
          <p:cNvSpPr txBox="1"/>
          <p:nvPr/>
        </p:nvSpPr>
        <p:spPr>
          <a:xfrm>
            <a:off x="304800" y="606392"/>
            <a:ext cx="551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구현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BA49CEC-B035-49FF-A3FD-2DB95B414D12}"/>
              </a:ext>
            </a:extLst>
          </p:cNvPr>
          <p:cNvGrpSpPr/>
          <p:nvPr/>
        </p:nvGrpSpPr>
        <p:grpSpPr>
          <a:xfrm>
            <a:off x="6336633" y="2349864"/>
            <a:ext cx="5412497" cy="815184"/>
            <a:chOff x="5975235" y="2122610"/>
            <a:chExt cx="5871410" cy="1879253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74E2475-222B-4824-9BA2-943B90A9BCA2}"/>
                </a:ext>
              </a:extLst>
            </p:cNvPr>
            <p:cNvSpPr/>
            <p:nvPr/>
          </p:nvSpPr>
          <p:spPr>
            <a:xfrm rot="10800000" flipV="1">
              <a:off x="5975235" y="2122610"/>
              <a:ext cx="5871410" cy="18792535"/>
            </a:xfrm>
            <a:prstGeom prst="rect">
              <a:avLst/>
            </a:prstGeom>
            <a:solidFill>
              <a:srgbClr val="C6C1F7"/>
            </a:solidFill>
            <a:ln>
              <a:solidFill>
                <a:srgbClr val="C6C1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6453D8-9E3D-4822-8B45-10C0BD95A20D}"/>
                </a:ext>
              </a:extLst>
            </p:cNvPr>
            <p:cNvSpPr txBox="1"/>
            <p:nvPr/>
          </p:nvSpPr>
          <p:spPr>
            <a:xfrm>
              <a:off x="6154342" y="2560735"/>
              <a:ext cx="5476378" cy="14899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두 함수 </a:t>
              </a:r>
              <a:r>
                <a:rPr lang="en-US" altLang="ko-KR" dirty="0" err="1"/>
                <a:t>new_game</a:t>
              </a:r>
              <a:r>
                <a:rPr lang="en-US" altLang="ko-KR" dirty="0"/>
                <a:t>(d)</a:t>
              </a:r>
              <a:r>
                <a:rPr lang="ko-KR" altLang="en-US" dirty="0"/>
                <a:t>와 </a:t>
              </a:r>
              <a:r>
                <a:rPr lang="en-US" altLang="ko-KR" dirty="0"/>
                <a:t>guess(d)</a:t>
              </a:r>
              <a:r>
                <a:rPr lang="ko-KR" altLang="en-US" dirty="0"/>
                <a:t>는 게임 드라이버 모듈이 제공</a:t>
              </a:r>
              <a:endParaRPr lang="en-US" altLang="ko-KR" dirty="0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75D71A33-2DDE-48A8-AC59-84616D052D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9" t="62874" r="9482" b="3391"/>
          <a:stretch/>
        </p:blipFill>
        <p:spPr>
          <a:xfrm>
            <a:off x="304801" y="1596676"/>
            <a:ext cx="5716916" cy="4675787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1ECB8348-E3F6-4D9D-B8CD-467F092781B5}"/>
              </a:ext>
            </a:extLst>
          </p:cNvPr>
          <p:cNvGrpSpPr/>
          <p:nvPr/>
        </p:nvGrpSpPr>
        <p:grpSpPr>
          <a:xfrm>
            <a:off x="6336633" y="4046863"/>
            <a:ext cx="5412497" cy="1253570"/>
            <a:chOff x="5975235" y="2122610"/>
            <a:chExt cx="5871410" cy="1879253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6378F0C-3CE4-4FDB-B270-15EC7A386DAD}"/>
                </a:ext>
              </a:extLst>
            </p:cNvPr>
            <p:cNvSpPr/>
            <p:nvPr/>
          </p:nvSpPr>
          <p:spPr>
            <a:xfrm rot="10800000" flipV="1">
              <a:off x="5975235" y="2122610"/>
              <a:ext cx="5871410" cy="18792535"/>
            </a:xfrm>
            <a:prstGeom prst="rect">
              <a:avLst/>
            </a:prstGeom>
            <a:solidFill>
              <a:srgbClr val="C6C1F7"/>
            </a:solidFill>
            <a:ln>
              <a:solidFill>
                <a:srgbClr val="C6C1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40E49A-7A5E-42A9-99E7-82BD63AE5ECA}"/>
                </a:ext>
              </a:extLst>
            </p:cNvPr>
            <p:cNvSpPr txBox="1"/>
            <p:nvPr/>
          </p:nvSpPr>
          <p:spPr>
            <a:xfrm>
              <a:off x="6154342" y="6272837"/>
              <a:ext cx="5476378" cy="3920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Response</a:t>
              </a:r>
              <a:r>
                <a:rPr lang="ko-KR" altLang="en-US" dirty="0"/>
                <a:t>는 </a:t>
              </a:r>
              <a:r>
                <a:rPr lang="en-US" altLang="ko-KR" dirty="0"/>
                <a:t>dictionary</a:t>
              </a:r>
              <a:r>
                <a:rPr lang="ko-KR" altLang="en-US" dirty="0"/>
                <a:t>타입의 객체이다</a:t>
              </a:r>
              <a:r>
                <a:rPr lang="en-US" altLang="ko-KR" dirty="0"/>
                <a:t>.</a:t>
              </a:r>
            </a:p>
            <a:p>
              <a:r>
                <a:rPr lang="ko-KR" altLang="en-US" dirty="0"/>
                <a:t>내용에는 게임실행에 대한 결과값이 들어있다</a:t>
              </a:r>
              <a:r>
                <a:rPr lang="en-US" altLang="ko-KR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7481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1B7629-1E47-4551-9FCD-009C63471F26}"/>
              </a:ext>
            </a:extLst>
          </p:cNvPr>
          <p:cNvCxnSpPr>
            <a:cxnSpLocks/>
          </p:cNvCxnSpPr>
          <p:nvPr/>
        </p:nvCxnSpPr>
        <p:spPr>
          <a:xfrm>
            <a:off x="223926" y="1232034"/>
            <a:ext cx="6465632" cy="0"/>
          </a:xfrm>
          <a:prstGeom prst="line">
            <a:avLst/>
          </a:prstGeom>
          <a:ln w="28575">
            <a:solidFill>
              <a:srgbClr val="C6C1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CD7367-E6C4-4864-976B-A0C7EAE28793}"/>
              </a:ext>
            </a:extLst>
          </p:cNvPr>
          <p:cNvSpPr txBox="1"/>
          <p:nvPr/>
        </p:nvSpPr>
        <p:spPr>
          <a:xfrm>
            <a:off x="304800" y="606392"/>
            <a:ext cx="551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드라이버의 구현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BA49CEC-B035-49FF-A3FD-2DB95B414D12}"/>
              </a:ext>
            </a:extLst>
          </p:cNvPr>
          <p:cNvGrpSpPr/>
          <p:nvPr/>
        </p:nvGrpSpPr>
        <p:grpSpPr>
          <a:xfrm>
            <a:off x="6319661" y="2053444"/>
            <a:ext cx="5412497" cy="815184"/>
            <a:chOff x="5975235" y="2122610"/>
            <a:chExt cx="5871410" cy="1879253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74E2475-222B-4824-9BA2-943B90A9BCA2}"/>
                </a:ext>
              </a:extLst>
            </p:cNvPr>
            <p:cNvSpPr/>
            <p:nvPr/>
          </p:nvSpPr>
          <p:spPr>
            <a:xfrm rot="10800000" flipV="1">
              <a:off x="5975235" y="2122610"/>
              <a:ext cx="5871410" cy="18792535"/>
            </a:xfrm>
            <a:prstGeom prst="rect">
              <a:avLst/>
            </a:prstGeom>
            <a:solidFill>
              <a:srgbClr val="C6C1F7"/>
            </a:solidFill>
            <a:ln>
              <a:solidFill>
                <a:srgbClr val="C6C1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6453D8-9E3D-4822-8B45-10C0BD95A20D}"/>
                </a:ext>
              </a:extLst>
            </p:cNvPr>
            <p:cNvSpPr txBox="1"/>
            <p:nvPr/>
          </p:nvSpPr>
          <p:spPr>
            <a:xfrm>
              <a:off x="6154342" y="2560735"/>
              <a:ext cx="5476378" cy="14899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게임에 이용되는 메인 클래스</a:t>
              </a:r>
              <a:r>
                <a:rPr lang="en-US" altLang="ko-KR" dirty="0"/>
                <a:t>(Number)</a:t>
              </a:r>
              <a:r>
                <a:rPr lang="ko-KR" altLang="en-US" dirty="0"/>
                <a:t>를 </a:t>
              </a:r>
              <a:r>
                <a:rPr lang="en-US" altLang="ko-KR" dirty="0"/>
                <a:t>import </a:t>
              </a:r>
              <a:r>
                <a:rPr lang="ko-KR" altLang="en-US" dirty="0"/>
                <a:t>한다</a:t>
              </a:r>
              <a:r>
                <a:rPr lang="en-US" altLang="ko-KR" dirty="0"/>
                <a:t>.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ECB8348-E3F6-4D9D-B8CD-467F092781B5}"/>
              </a:ext>
            </a:extLst>
          </p:cNvPr>
          <p:cNvGrpSpPr/>
          <p:nvPr/>
        </p:nvGrpSpPr>
        <p:grpSpPr>
          <a:xfrm>
            <a:off x="6302690" y="3303095"/>
            <a:ext cx="5412497" cy="834134"/>
            <a:chOff x="5975235" y="3206861"/>
            <a:chExt cx="5871410" cy="1879253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6378F0C-3CE4-4FDB-B270-15EC7A386DAD}"/>
                </a:ext>
              </a:extLst>
            </p:cNvPr>
            <p:cNvSpPr/>
            <p:nvPr/>
          </p:nvSpPr>
          <p:spPr>
            <a:xfrm rot="10800000" flipV="1">
              <a:off x="5975235" y="3206861"/>
              <a:ext cx="5871410" cy="18792535"/>
            </a:xfrm>
            <a:prstGeom prst="rect">
              <a:avLst/>
            </a:prstGeom>
            <a:solidFill>
              <a:srgbClr val="C6C1F7"/>
            </a:solidFill>
            <a:ln>
              <a:solidFill>
                <a:srgbClr val="C6C1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40E49A-7A5E-42A9-99E7-82BD63AE5ECA}"/>
                </a:ext>
              </a:extLst>
            </p:cNvPr>
            <p:cNvSpPr txBox="1"/>
            <p:nvPr/>
          </p:nvSpPr>
          <p:spPr>
            <a:xfrm>
              <a:off x="6154342" y="5188592"/>
              <a:ext cx="5476378" cy="9689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Number </a:t>
              </a:r>
              <a:r>
                <a:rPr lang="ko-KR" altLang="en-US" dirty="0"/>
                <a:t>클래스의 객체 하나를 </a:t>
              </a:r>
              <a:r>
                <a:rPr lang="en-US" altLang="ko-KR" dirty="0" err="1"/>
                <a:t>skm</a:t>
              </a:r>
              <a:r>
                <a:rPr lang="ko-KR" altLang="en-US" dirty="0"/>
                <a:t>으로 초기화한다</a:t>
              </a:r>
              <a:r>
                <a:rPr lang="en-US" altLang="ko-KR" dirty="0"/>
                <a:t>. 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8CFC3B2-6265-4390-AECC-E951686940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5" t="2105" r="11315" b="47383"/>
          <a:stretch/>
        </p:blipFill>
        <p:spPr>
          <a:xfrm>
            <a:off x="180238" y="1523999"/>
            <a:ext cx="5957347" cy="4331369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AB064CE0-0DA7-4E15-B11D-1D966340E93B}"/>
              </a:ext>
            </a:extLst>
          </p:cNvPr>
          <p:cNvGrpSpPr/>
          <p:nvPr/>
        </p:nvGrpSpPr>
        <p:grpSpPr>
          <a:xfrm>
            <a:off x="6319662" y="4571695"/>
            <a:ext cx="5412497" cy="815184"/>
            <a:chOff x="5975235" y="2122610"/>
            <a:chExt cx="5871410" cy="1879253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F1C6C5F-3439-4755-A848-DA3E15033BEE}"/>
                </a:ext>
              </a:extLst>
            </p:cNvPr>
            <p:cNvSpPr/>
            <p:nvPr/>
          </p:nvSpPr>
          <p:spPr>
            <a:xfrm rot="10800000" flipV="1">
              <a:off x="5975235" y="2122610"/>
              <a:ext cx="5871410" cy="18792535"/>
            </a:xfrm>
            <a:prstGeom prst="rect">
              <a:avLst/>
            </a:prstGeom>
            <a:solidFill>
              <a:srgbClr val="C6C1F7"/>
            </a:solidFill>
            <a:ln>
              <a:solidFill>
                <a:srgbClr val="C6C1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9FBB75-9F8A-40C4-B9D3-7FA2E1BF5EFE}"/>
                </a:ext>
              </a:extLst>
            </p:cNvPr>
            <p:cNvSpPr txBox="1"/>
            <p:nvPr/>
          </p:nvSpPr>
          <p:spPr>
            <a:xfrm>
              <a:off x="6154342" y="7738189"/>
              <a:ext cx="5476378" cy="8514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Guess()</a:t>
              </a:r>
              <a:r>
                <a:rPr lang="ko-KR" altLang="en-US" dirty="0"/>
                <a:t>함수와 </a:t>
              </a:r>
              <a:r>
                <a:rPr lang="en-US" altLang="ko-KR" dirty="0" err="1"/>
                <a:t>new_game</a:t>
              </a:r>
              <a:r>
                <a:rPr lang="en-US" altLang="ko-KR" dirty="0"/>
                <a:t>()</a:t>
              </a:r>
              <a:r>
                <a:rPr lang="ko-KR" altLang="en-US" dirty="0"/>
                <a:t>함수를 구현한다</a:t>
              </a:r>
              <a:r>
                <a:rPr lang="en-US" altLang="ko-KR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536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1B7629-1E47-4551-9FCD-009C63471F26}"/>
              </a:ext>
            </a:extLst>
          </p:cNvPr>
          <p:cNvCxnSpPr>
            <a:cxnSpLocks/>
          </p:cNvCxnSpPr>
          <p:nvPr/>
        </p:nvCxnSpPr>
        <p:spPr>
          <a:xfrm>
            <a:off x="223926" y="1232034"/>
            <a:ext cx="6465632" cy="0"/>
          </a:xfrm>
          <a:prstGeom prst="line">
            <a:avLst/>
          </a:prstGeom>
          <a:ln w="28575">
            <a:solidFill>
              <a:srgbClr val="C6C1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CD7367-E6C4-4864-976B-A0C7EAE28793}"/>
              </a:ext>
            </a:extLst>
          </p:cNvPr>
          <p:cNvSpPr txBox="1"/>
          <p:nvPr/>
        </p:nvSpPr>
        <p:spPr>
          <a:xfrm>
            <a:off x="304800" y="606392"/>
            <a:ext cx="551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드라이버의 구현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BA49CEC-B035-49FF-A3FD-2DB95B414D12}"/>
              </a:ext>
            </a:extLst>
          </p:cNvPr>
          <p:cNvGrpSpPr/>
          <p:nvPr/>
        </p:nvGrpSpPr>
        <p:grpSpPr>
          <a:xfrm>
            <a:off x="438003" y="4577325"/>
            <a:ext cx="11320861" cy="1583189"/>
            <a:chOff x="5867273" y="1525188"/>
            <a:chExt cx="5871410" cy="1879253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74E2475-222B-4824-9BA2-943B90A9BCA2}"/>
                </a:ext>
              </a:extLst>
            </p:cNvPr>
            <p:cNvSpPr/>
            <p:nvPr/>
          </p:nvSpPr>
          <p:spPr>
            <a:xfrm rot="10800000" flipV="1">
              <a:off x="5867273" y="1525188"/>
              <a:ext cx="5871410" cy="18792535"/>
            </a:xfrm>
            <a:prstGeom prst="rect">
              <a:avLst/>
            </a:prstGeom>
            <a:solidFill>
              <a:srgbClr val="C6C1F7"/>
            </a:solidFill>
            <a:ln>
              <a:solidFill>
                <a:srgbClr val="C6C1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6453D8-9E3D-4822-8B45-10C0BD95A20D}"/>
                </a:ext>
              </a:extLst>
            </p:cNvPr>
            <p:cNvSpPr txBox="1"/>
            <p:nvPr/>
          </p:nvSpPr>
          <p:spPr>
            <a:xfrm>
              <a:off x="6064788" y="3817580"/>
              <a:ext cx="5476378" cy="12055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2000" dirty="0"/>
                <a:t>입력한 값이 오류가 </a:t>
              </a:r>
              <a:r>
                <a:rPr lang="ko-KR" altLang="en-US" sz="2000" dirty="0" err="1"/>
                <a:t>발생할까봐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try </a:t>
              </a:r>
              <a:r>
                <a:rPr lang="ko-KR" altLang="en-US" sz="2000" dirty="0"/>
                <a:t>코드를 작성했다</a:t>
              </a:r>
              <a:r>
                <a:rPr lang="en-US" altLang="ko-KR" sz="2000" dirty="0"/>
                <a:t>.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2000" dirty="0"/>
                <a:t>새로운 게임을 시작하도록 </a:t>
              </a:r>
              <a:r>
                <a:rPr lang="en-US" altLang="ko-KR" sz="2000" dirty="0" err="1"/>
                <a:t>skm.newGame</a:t>
              </a:r>
              <a:r>
                <a:rPr lang="en-US" altLang="ko-KR" sz="2000" dirty="0"/>
                <a:t>(count)</a:t>
              </a:r>
              <a:r>
                <a:rPr lang="ko-KR" altLang="en-US" sz="2000" dirty="0"/>
                <a:t>를 작성했다</a:t>
              </a:r>
              <a:r>
                <a:rPr lang="en-US" altLang="ko-KR" sz="2000" dirty="0"/>
                <a:t>.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2000" dirty="0"/>
                <a:t>성공하는 경우에 대한 응답을 만들어 반환하기 위해 </a:t>
              </a:r>
              <a:r>
                <a:rPr lang="en-US" altLang="ko-KR" sz="2000" dirty="0"/>
                <a:t>return</a:t>
              </a:r>
              <a:r>
                <a:rPr lang="ko-KR" altLang="en-US" sz="2000" dirty="0"/>
                <a:t>을 사용했다</a:t>
              </a:r>
              <a:r>
                <a:rPr lang="en-US" altLang="ko-KR" sz="2000" dirty="0"/>
                <a:t>.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59FBB75-9F8A-40C4-B9D3-7FA2E1BF5EFE}"/>
              </a:ext>
            </a:extLst>
          </p:cNvPr>
          <p:cNvSpPr txBox="1"/>
          <p:nvPr/>
        </p:nvSpPr>
        <p:spPr>
          <a:xfrm>
            <a:off x="6484770" y="5184254"/>
            <a:ext cx="504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956B025-4DEC-49B2-8FF0-FBA4677718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29" t="34470" r="11315" b="51312"/>
          <a:stretch/>
        </p:blipFill>
        <p:spPr>
          <a:xfrm>
            <a:off x="1138989" y="1863621"/>
            <a:ext cx="11024982" cy="22752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7CC39B5-118F-48BF-86C3-109D875E8534}"/>
              </a:ext>
            </a:extLst>
          </p:cNvPr>
          <p:cNvSpPr txBox="1"/>
          <p:nvPr/>
        </p:nvSpPr>
        <p:spPr>
          <a:xfrm>
            <a:off x="3948232" y="731158"/>
            <a:ext cx="407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새로운 게임</a:t>
            </a:r>
            <a:r>
              <a:rPr lang="en-US" altLang="ko-KR" dirty="0"/>
              <a:t>(</a:t>
            </a:r>
            <a:r>
              <a:rPr lang="en-US" altLang="ko-KR" dirty="0" err="1"/>
              <a:t>new_game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430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1B7629-1E47-4551-9FCD-009C63471F26}"/>
              </a:ext>
            </a:extLst>
          </p:cNvPr>
          <p:cNvCxnSpPr>
            <a:cxnSpLocks/>
          </p:cNvCxnSpPr>
          <p:nvPr/>
        </p:nvCxnSpPr>
        <p:spPr>
          <a:xfrm>
            <a:off x="223926" y="1232034"/>
            <a:ext cx="6465632" cy="0"/>
          </a:xfrm>
          <a:prstGeom prst="line">
            <a:avLst/>
          </a:prstGeom>
          <a:ln w="28575">
            <a:solidFill>
              <a:srgbClr val="C6C1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CD7367-E6C4-4864-976B-A0C7EAE28793}"/>
              </a:ext>
            </a:extLst>
          </p:cNvPr>
          <p:cNvSpPr txBox="1"/>
          <p:nvPr/>
        </p:nvSpPr>
        <p:spPr>
          <a:xfrm>
            <a:off x="304800" y="606392"/>
            <a:ext cx="551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드라이버의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CFC3B2-6265-4390-AECC-E951686940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79" t="16511" r="11315" b="66653"/>
          <a:stretch/>
        </p:blipFill>
        <p:spPr>
          <a:xfrm>
            <a:off x="834880" y="1812755"/>
            <a:ext cx="10325267" cy="25133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A10F6B-0755-41CE-8DD3-D56984E38F36}"/>
              </a:ext>
            </a:extLst>
          </p:cNvPr>
          <p:cNvSpPr txBox="1"/>
          <p:nvPr/>
        </p:nvSpPr>
        <p:spPr>
          <a:xfrm>
            <a:off x="3996358" y="731158"/>
            <a:ext cx="407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맞추기 시도</a:t>
            </a:r>
            <a:r>
              <a:rPr lang="en-US" altLang="ko-KR" dirty="0"/>
              <a:t>(guess)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EE10F19-8143-4277-B908-E9BE044C51F1}"/>
              </a:ext>
            </a:extLst>
          </p:cNvPr>
          <p:cNvGrpSpPr/>
          <p:nvPr/>
        </p:nvGrpSpPr>
        <p:grpSpPr>
          <a:xfrm>
            <a:off x="373274" y="5251094"/>
            <a:ext cx="11320861" cy="941159"/>
            <a:chOff x="5867273" y="1525188"/>
            <a:chExt cx="5871410" cy="1879253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CB9DA0B-795C-4035-A0ED-E1AA9BF3904A}"/>
                </a:ext>
              </a:extLst>
            </p:cNvPr>
            <p:cNvSpPr/>
            <p:nvPr/>
          </p:nvSpPr>
          <p:spPr>
            <a:xfrm rot="10800000" flipV="1">
              <a:off x="5867273" y="1525188"/>
              <a:ext cx="5871410" cy="18792535"/>
            </a:xfrm>
            <a:prstGeom prst="rect">
              <a:avLst/>
            </a:prstGeom>
            <a:solidFill>
              <a:srgbClr val="C6C1F7"/>
            </a:solidFill>
            <a:ln>
              <a:solidFill>
                <a:srgbClr val="C6C1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6B94E4F-3716-4697-BE67-E6AE4FC73B1D}"/>
                </a:ext>
              </a:extLst>
            </p:cNvPr>
            <p:cNvSpPr txBox="1"/>
            <p:nvPr/>
          </p:nvSpPr>
          <p:spPr>
            <a:xfrm>
              <a:off x="6064788" y="6172130"/>
              <a:ext cx="5476378" cy="474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2000" dirty="0"/>
                <a:t>입력한 값이 오류가 </a:t>
              </a:r>
              <a:r>
                <a:rPr lang="ko-KR" altLang="en-US" sz="2000" dirty="0" err="1"/>
                <a:t>발생할까봐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try </a:t>
              </a:r>
              <a:r>
                <a:rPr lang="ko-KR" altLang="en-US" sz="2000" dirty="0"/>
                <a:t>코드를 작성했다</a:t>
              </a:r>
              <a:r>
                <a:rPr lang="en-US" altLang="ko-KR" sz="2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9544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1B7629-1E47-4551-9FCD-009C63471F26}"/>
              </a:ext>
            </a:extLst>
          </p:cNvPr>
          <p:cNvCxnSpPr>
            <a:cxnSpLocks/>
          </p:cNvCxnSpPr>
          <p:nvPr/>
        </p:nvCxnSpPr>
        <p:spPr>
          <a:xfrm>
            <a:off x="223926" y="1232034"/>
            <a:ext cx="6465632" cy="0"/>
          </a:xfrm>
          <a:prstGeom prst="line">
            <a:avLst/>
          </a:prstGeom>
          <a:ln w="28575">
            <a:solidFill>
              <a:srgbClr val="C6C1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CD7367-E6C4-4864-976B-A0C7EAE28793}"/>
              </a:ext>
            </a:extLst>
          </p:cNvPr>
          <p:cNvSpPr txBox="1"/>
          <p:nvPr/>
        </p:nvSpPr>
        <p:spPr>
          <a:xfrm>
            <a:off x="304800" y="606392"/>
            <a:ext cx="551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Apache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서버의 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WSGI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EE10F19-8143-4277-B908-E9BE044C51F1}"/>
              </a:ext>
            </a:extLst>
          </p:cNvPr>
          <p:cNvGrpSpPr/>
          <p:nvPr/>
        </p:nvGrpSpPr>
        <p:grpSpPr>
          <a:xfrm>
            <a:off x="7443537" y="2140431"/>
            <a:ext cx="4443103" cy="2688243"/>
            <a:chOff x="5867273" y="1525188"/>
            <a:chExt cx="5871410" cy="1879253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CB9DA0B-795C-4035-A0ED-E1AA9BF3904A}"/>
                </a:ext>
              </a:extLst>
            </p:cNvPr>
            <p:cNvSpPr/>
            <p:nvPr/>
          </p:nvSpPr>
          <p:spPr>
            <a:xfrm rot="10800000" flipV="1">
              <a:off x="5867273" y="1525188"/>
              <a:ext cx="5871410" cy="18792535"/>
            </a:xfrm>
            <a:prstGeom prst="rect">
              <a:avLst/>
            </a:prstGeom>
            <a:solidFill>
              <a:srgbClr val="C6C1F7"/>
            </a:solidFill>
            <a:ln>
              <a:solidFill>
                <a:srgbClr val="C6C1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6B94E4F-3716-4697-BE67-E6AE4FC73B1D}"/>
                </a:ext>
              </a:extLst>
            </p:cNvPr>
            <p:cNvSpPr txBox="1"/>
            <p:nvPr/>
          </p:nvSpPr>
          <p:spPr>
            <a:xfrm>
              <a:off x="6064789" y="3854112"/>
              <a:ext cx="5476378" cy="1413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2000" dirty="0"/>
                <a:t>별도의 </a:t>
              </a:r>
              <a:r>
                <a:rPr lang="en-US" altLang="ko-KR" sz="2000" dirty="0"/>
                <a:t>daemon </a:t>
              </a:r>
              <a:r>
                <a:rPr lang="ko-KR" altLang="en-US" sz="2000" dirty="0"/>
                <a:t>프로세스가 처리하도록 하고 </a:t>
              </a:r>
              <a:r>
                <a:rPr lang="en-US" altLang="ko-KR" sz="2000" dirty="0"/>
                <a:t>thread</a:t>
              </a:r>
              <a:r>
                <a:rPr lang="ko-KR" altLang="en-US" sz="2000" dirty="0"/>
                <a:t>는 한 개만 한다</a:t>
              </a:r>
              <a:r>
                <a:rPr lang="en-US" altLang="ko-KR" sz="2000" dirty="0"/>
                <a:t>.</a:t>
              </a: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n-US" altLang="ko-KR" sz="2000" dirty="0"/>
                <a:t>Game.py</a:t>
              </a:r>
              <a:r>
                <a:rPr lang="ko-KR" altLang="en-US" sz="2000" dirty="0"/>
                <a:t>와 </a:t>
              </a:r>
              <a:r>
                <a:rPr lang="en-US" altLang="ko-KR" sz="2000" dirty="0"/>
                <a:t>strikeball.py</a:t>
              </a:r>
              <a:r>
                <a:rPr lang="ko-KR" altLang="en-US" sz="2000" dirty="0"/>
                <a:t>내의 객체들을 </a:t>
              </a:r>
              <a:r>
                <a:rPr lang="en-US" altLang="ko-KR" sz="2000" dirty="0"/>
                <a:t>import </a:t>
              </a:r>
              <a:r>
                <a:rPr lang="ko-KR" altLang="en-US" sz="2000" dirty="0"/>
                <a:t>할 수 있도록 하였다</a:t>
              </a:r>
              <a:r>
                <a:rPr lang="en-US" altLang="ko-KR" sz="2000" dirty="0"/>
                <a:t>.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B522693-1738-406A-A5AA-F8114CE098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5" t="2105" r="22106" b="77778"/>
          <a:stretch/>
        </p:blipFill>
        <p:spPr>
          <a:xfrm>
            <a:off x="256671" y="1819589"/>
            <a:ext cx="6914149" cy="358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53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1B7629-1E47-4551-9FCD-009C63471F26}"/>
              </a:ext>
            </a:extLst>
          </p:cNvPr>
          <p:cNvCxnSpPr>
            <a:cxnSpLocks/>
          </p:cNvCxnSpPr>
          <p:nvPr/>
        </p:nvCxnSpPr>
        <p:spPr>
          <a:xfrm>
            <a:off x="223926" y="1232034"/>
            <a:ext cx="6465632" cy="0"/>
          </a:xfrm>
          <a:prstGeom prst="line">
            <a:avLst/>
          </a:prstGeom>
          <a:ln w="28575">
            <a:solidFill>
              <a:srgbClr val="C6C1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CD7367-E6C4-4864-976B-A0C7EAE28793}"/>
              </a:ext>
            </a:extLst>
          </p:cNvPr>
          <p:cNvSpPr txBox="1"/>
          <p:nvPr/>
        </p:nvSpPr>
        <p:spPr>
          <a:xfrm>
            <a:off x="304800" y="606392"/>
            <a:ext cx="551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서버의 테스트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EE10F19-8143-4277-B908-E9BE044C51F1}"/>
              </a:ext>
            </a:extLst>
          </p:cNvPr>
          <p:cNvGrpSpPr/>
          <p:nvPr/>
        </p:nvGrpSpPr>
        <p:grpSpPr>
          <a:xfrm>
            <a:off x="7443537" y="2140431"/>
            <a:ext cx="4443103" cy="2688243"/>
            <a:chOff x="5867273" y="1525188"/>
            <a:chExt cx="5871410" cy="1879253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CB9DA0B-795C-4035-A0ED-E1AA9BF3904A}"/>
                </a:ext>
              </a:extLst>
            </p:cNvPr>
            <p:cNvSpPr/>
            <p:nvPr/>
          </p:nvSpPr>
          <p:spPr>
            <a:xfrm rot="10800000" flipV="1">
              <a:off x="5867273" y="1525188"/>
              <a:ext cx="5871410" cy="18792535"/>
            </a:xfrm>
            <a:prstGeom prst="rect">
              <a:avLst/>
            </a:prstGeom>
            <a:solidFill>
              <a:srgbClr val="C6C1F7"/>
            </a:solidFill>
            <a:ln>
              <a:solidFill>
                <a:srgbClr val="C6C1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6B94E4F-3716-4697-BE67-E6AE4FC73B1D}"/>
                </a:ext>
              </a:extLst>
            </p:cNvPr>
            <p:cNvSpPr txBox="1"/>
            <p:nvPr/>
          </p:nvSpPr>
          <p:spPr>
            <a:xfrm>
              <a:off x="6064789" y="3854112"/>
              <a:ext cx="5476378" cy="1413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2000" dirty="0"/>
                <a:t>별도의 </a:t>
              </a:r>
              <a:r>
                <a:rPr lang="en-US" altLang="ko-KR" sz="2000" dirty="0"/>
                <a:t>daemon </a:t>
              </a:r>
              <a:r>
                <a:rPr lang="ko-KR" altLang="en-US" sz="2000" dirty="0"/>
                <a:t>프로세스가 처리하도록 하고 </a:t>
              </a:r>
              <a:r>
                <a:rPr lang="en-US" altLang="ko-KR" sz="2000" dirty="0"/>
                <a:t>thread</a:t>
              </a:r>
              <a:r>
                <a:rPr lang="ko-KR" altLang="en-US" sz="2000" dirty="0"/>
                <a:t>는 한 개만 한다</a:t>
              </a:r>
              <a:r>
                <a:rPr lang="en-US" altLang="ko-KR" sz="2000" dirty="0"/>
                <a:t>.</a:t>
              </a: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n-US" altLang="ko-KR" sz="2000" dirty="0"/>
                <a:t>Game.py</a:t>
              </a:r>
              <a:r>
                <a:rPr lang="ko-KR" altLang="en-US" sz="2000" dirty="0"/>
                <a:t>와 </a:t>
              </a:r>
              <a:r>
                <a:rPr lang="en-US" altLang="ko-KR" sz="2000" dirty="0"/>
                <a:t>strikeball.py</a:t>
              </a:r>
              <a:r>
                <a:rPr lang="ko-KR" altLang="en-US" sz="2000" dirty="0"/>
                <a:t>내의 객체들을 </a:t>
              </a:r>
              <a:r>
                <a:rPr lang="en-US" altLang="ko-KR" sz="2000" dirty="0"/>
                <a:t>import </a:t>
              </a:r>
              <a:r>
                <a:rPr lang="ko-KR" altLang="en-US" sz="2000" dirty="0"/>
                <a:t>할 수 있도록 하였다</a:t>
              </a:r>
              <a:r>
                <a:rPr lang="en-US" altLang="ko-KR" sz="2000" dirty="0"/>
                <a:t>.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B522693-1738-406A-A5AA-F8114CE098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5" t="2105" r="22106" b="77778"/>
          <a:stretch/>
        </p:blipFill>
        <p:spPr>
          <a:xfrm>
            <a:off x="256671" y="1819589"/>
            <a:ext cx="6914149" cy="358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27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1B7629-1E47-4551-9FCD-009C63471F26}"/>
              </a:ext>
            </a:extLst>
          </p:cNvPr>
          <p:cNvCxnSpPr>
            <a:cxnSpLocks/>
          </p:cNvCxnSpPr>
          <p:nvPr/>
        </p:nvCxnSpPr>
        <p:spPr>
          <a:xfrm>
            <a:off x="223926" y="1232034"/>
            <a:ext cx="7219611" cy="0"/>
          </a:xfrm>
          <a:prstGeom prst="line">
            <a:avLst/>
          </a:prstGeom>
          <a:ln w="28575">
            <a:solidFill>
              <a:srgbClr val="C6C1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CD7367-E6C4-4864-976B-A0C7EAE28793}"/>
              </a:ext>
            </a:extLst>
          </p:cNvPr>
          <p:cNvSpPr txBox="1"/>
          <p:nvPr/>
        </p:nvSpPr>
        <p:spPr>
          <a:xfrm>
            <a:off x="304800" y="606392"/>
            <a:ext cx="6866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터미널에서 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curl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이용해 기본 동작 테스트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B94E4F-3716-4697-BE67-E6AE4FC73B1D}"/>
              </a:ext>
            </a:extLst>
          </p:cNvPr>
          <p:cNvSpPr txBox="1"/>
          <p:nvPr/>
        </p:nvSpPr>
        <p:spPr>
          <a:xfrm>
            <a:off x="615059" y="4639213"/>
            <a:ext cx="10844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9FB703-A4B5-42FC-8325-10A384DF3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" r="25000" b="86893"/>
          <a:stretch/>
        </p:blipFill>
        <p:spPr>
          <a:xfrm>
            <a:off x="183488" y="2740682"/>
            <a:ext cx="11707802" cy="209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52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1B7629-1E47-4551-9FCD-009C63471F26}"/>
              </a:ext>
            </a:extLst>
          </p:cNvPr>
          <p:cNvCxnSpPr>
            <a:cxnSpLocks/>
          </p:cNvCxnSpPr>
          <p:nvPr/>
        </p:nvCxnSpPr>
        <p:spPr>
          <a:xfrm>
            <a:off x="223926" y="1232034"/>
            <a:ext cx="7219611" cy="0"/>
          </a:xfrm>
          <a:prstGeom prst="line">
            <a:avLst/>
          </a:prstGeom>
          <a:ln w="28575">
            <a:solidFill>
              <a:srgbClr val="C6C1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CD7367-E6C4-4864-976B-A0C7EAE28793}"/>
              </a:ext>
            </a:extLst>
          </p:cNvPr>
          <p:cNvSpPr txBox="1"/>
          <p:nvPr/>
        </p:nvSpPr>
        <p:spPr>
          <a:xfrm>
            <a:off x="304800" y="606392"/>
            <a:ext cx="6866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클라이언트 개발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-App inventor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B94E4F-3716-4697-BE67-E6AE4FC73B1D}"/>
              </a:ext>
            </a:extLst>
          </p:cNvPr>
          <p:cNvSpPr txBox="1"/>
          <p:nvPr/>
        </p:nvSpPr>
        <p:spPr>
          <a:xfrm>
            <a:off x="615059" y="4639213"/>
            <a:ext cx="10844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1D571FA-49B1-48BF-ACF4-1C43AC2FD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756" y="1334457"/>
            <a:ext cx="8212605" cy="4324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4E0115-74F2-457E-B688-B1662E0ED295}"/>
              </a:ext>
            </a:extLst>
          </p:cNvPr>
          <p:cNvSpPr txBox="1"/>
          <p:nvPr/>
        </p:nvSpPr>
        <p:spPr>
          <a:xfrm>
            <a:off x="93789" y="6015790"/>
            <a:ext cx="1188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 dirty="0">
                <a:solidFill>
                  <a:srgbClr val="FF0000"/>
                </a:solidFill>
              </a:rPr>
              <a:t>코드를 다 짠 후 </a:t>
            </a:r>
            <a:r>
              <a:rPr lang="ko-KR" altLang="en-US" sz="2000" b="1" i="1" dirty="0" err="1">
                <a:solidFill>
                  <a:srgbClr val="FF0000"/>
                </a:solidFill>
              </a:rPr>
              <a:t>앱인벤터를</a:t>
            </a:r>
            <a:r>
              <a:rPr lang="ko-KR" altLang="en-US" sz="2000" b="1" i="1" dirty="0">
                <a:solidFill>
                  <a:srgbClr val="FF0000"/>
                </a:solidFill>
              </a:rPr>
              <a:t> 하려고 했으나 계속 </a:t>
            </a:r>
            <a:r>
              <a:rPr lang="ko-KR" altLang="en-US" sz="2000" b="1" i="1" dirty="0" err="1">
                <a:solidFill>
                  <a:srgbClr val="FF0000"/>
                </a:solidFill>
              </a:rPr>
              <a:t>앱인벤터가</a:t>
            </a:r>
            <a:r>
              <a:rPr lang="ko-KR" altLang="en-US" sz="2000" b="1" i="1" dirty="0">
                <a:solidFill>
                  <a:srgbClr val="FF0000"/>
                </a:solidFill>
              </a:rPr>
              <a:t> 열리지 않아 블록 코딩을 하지 못했습니다</a:t>
            </a:r>
            <a:r>
              <a:rPr lang="en-US" altLang="ko-KR" sz="2000" b="1" i="1" dirty="0">
                <a:solidFill>
                  <a:srgbClr val="FF0000"/>
                </a:solidFill>
              </a:rPr>
              <a:t>.</a:t>
            </a:r>
            <a:endParaRPr lang="ko-KR" altLang="en-US" sz="2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015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1B7629-1E47-4551-9FCD-009C63471F26}"/>
              </a:ext>
            </a:extLst>
          </p:cNvPr>
          <p:cNvCxnSpPr>
            <a:cxnSpLocks/>
          </p:cNvCxnSpPr>
          <p:nvPr/>
        </p:nvCxnSpPr>
        <p:spPr>
          <a:xfrm>
            <a:off x="223926" y="1232034"/>
            <a:ext cx="6465632" cy="0"/>
          </a:xfrm>
          <a:prstGeom prst="line">
            <a:avLst/>
          </a:prstGeom>
          <a:ln w="28575">
            <a:solidFill>
              <a:srgbClr val="C6C1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CD7367-E6C4-4864-976B-A0C7EAE28793}"/>
              </a:ext>
            </a:extLst>
          </p:cNvPr>
          <p:cNvSpPr txBox="1"/>
          <p:nvPr/>
        </p:nvSpPr>
        <p:spPr>
          <a:xfrm>
            <a:off x="304800" y="606392"/>
            <a:ext cx="551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제출하기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EE10F19-8143-4277-B908-E9BE044C51F1}"/>
              </a:ext>
            </a:extLst>
          </p:cNvPr>
          <p:cNvGrpSpPr/>
          <p:nvPr/>
        </p:nvGrpSpPr>
        <p:grpSpPr>
          <a:xfrm>
            <a:off x="7422018" y="2140431"/>
            <a:ext cx="4486140" cy="2688243"/>
            <a:chOff x="5838836" y="1525188"/>
            <a:chExt cx="5928282" cy="1879253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CB9DA0B-795C-4035-A0ED-E1AA9BF3904A}"/>
                </a:ext>
              </a:extLst>
            </p:cNvPr>
            <p:cNvSpPr/>
            <p:nvPr/>
          </p:nvSpPr>
          <p:spPr>
            <a:xfrm rot="10800000" flipV="1">
              <a:off x="5867273" y="1525188"/>
              <a:ext cx="5871410" cy="18792535"/>
            </a:xfrm>
            <a:prstGeom prst="rect">
              <a:avLst/>
            </a:prstGeom>
            <a:solidFill>
              <a:srgbClr val="C6C1F7"/>
            </a:solidFill>
            <a:ln>
              <a:solidFill>
                <a:srgbClr val="C6C1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6B94E4F-3716-4697-BE67-E6AE4FC73B1D}"/>
                </a:ext>
              </a:extLst>
            </p:cNvPr>
            <p:cNvSpPr txBox="1"/>
            <p:nvPr/>
          </p:nvSpPr>
          <p:spPr>
            <a:xfrm>
              <a:off x="5838836" y="6295607"/>
              <a:ext cx="5928282" cy="9251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2000" dirty="0"/>
                <a:t>별로의 디렉토리 만들어 파일배치</a:t>
              </a:r>
              <a:endParaRPr lang="en-US" altLang="ko-KR" sz="2000" dirty="0"/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n-US" altLang="ko-KR" sz="2000" dirty="0"/>
                <a:t>Git add</a:t>
              </a: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n-US" altLang="ko-KR" sz="2000" dirty="0"/>
                <a:t>Git commit</a:t>
              </a: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n-US" altLang="ko-KR" sz="2000" dirty="0"/>
                <a:t>Git push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D04FFCC-89AD-4984-BEC2-C52A2ED88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01" t="16471" r="1263" b="47629"/>
          <a:stretch/>
        </p:blipFill>
        <p:spPr>
          <a:xfrm>
            <a:off x="341458" y="2044012"/>
            <a:ext cx="6348100" cy="34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95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1B7629-1E47-4551-9FCD-009C63471F26}"/>
              </a:ext>
            </a:extLst>
          </p:cNvPr>
          <p:cNvCxnSpPr>
            <a:cxnSpLocks/>
          </p:cNvCxnSpPr>
          <p:nvPr/>
        </p:nvCxnSpPr>
        <p:spPr>
          <a:xfrm>
            <a:off x="223926" y="1232034"/>
            <a:ext cx="6465632" cy="0"/>
          </a:xfrm>
          <a:prstGeom prst="line">
            <a:avLst/>
          </a:prstGeom>
          <a:ln w="28575">
            <a:solidFill>
              <a:srgbClr val="C6C1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CD7367-E6C4-4864-976B-A0C7EAE28793}"/>
              </a:ext>
            </a:extLst>
          </p:cNvPr>
          <p:cNvSpPr txBox="1"/>
          <p:nvPr/>
        </p:nvSpPr>
        <p:spPr>
          <a:xfrm>
            <a:off x="314227" y="606392"/>
            <a:ext cx="551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확인하기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80CE113-C0CC-4435-8F93-6B7F34FAF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26" y="1728293"/>
            <a:ext cx="11877773" cy="456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7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1B7629-1E47-4551-9FCD-009C63471F26}"/>
              </a:ext>
            </a:extLst>
          </p:cNvPr>
          <p:cNvCxnSpPr>
            <a:cxnSpLocks/>
          </p:cNvCxnSpPr>
          <p:nvPr/>
        </p:nvCxnSpPr>
        <p:spPr>
          <a:xfrm>
            <a:off x="223926" y="1232034"/>
            <a:ext cx="6465632" cy="0"/>
          </a:xfrm>
          <a:prstGeom prst="line">
            <a:avLst/>
          </a:prstGeom>
          <a:ln w="28575">
            <a:solidFill>
              <a:srgbClr val="C6C1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CD7367-E6C4-4864-976B-A0C7EAE28793}"/>
              </a:ext>
            </a:extLst>
          </p:cNvPr>
          <p:cNvSpPr txBox="1"/>
          <p:nvPr/>
        </p:nvSpPr>
        <p:spPr>
          <a:xfrm>
            <a:off x="304800" y="606392"/>
            <a:ext cx="551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서버의 내부 설계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6612F2-B7E8-4149-BD34-5A0E3AC8AEFE}"/>
              </a:ext>
            </a:extLst>
          </p:cNvPr>
          <p:cNvSpPr/>
          <p:nvPr/>
        </p:nvSpPr>
        <p:spPr>
          <a:xfrm rot="10800000" flipV="1">
            <a:off x="6229683" y="1942411"/>
            <a:ext cx="5377318" cy="4308913"/>
          </a:xfrm>
          <a:prstGeom prst="rect">
            <a:avLst/>
          </a:prstGeom>
          <a:solidFill>
            <a:srgbClr val="C6C1F7"/>
          </a:solidFill>
          <a:ln>
            <a:solidFill>
              <a:srgbClr val="C6C1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A49FC6-4A8A-4E7B-ADF2-28C4F96DAA4F}"/>
              </a:ext>
            </a:extLst>
          </p:cNvPr>
          <p:cNvSpPr txBox="1"/>
          <p:nvPr/>
        </p:nvSpPr>
        <p:spPr>
          <a:xfrm>
            <a:off x="3803854" y="731158"/>
            <a:ext cx="407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핵심 논리 모듈 개발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493159-E3FE-42CA-B9E9-19AE9F1F11D2}"/>
              </a:ext>
            </a:extLst>
          </p:cNvPr>
          <p:cNvSpPr txBox="1"/>
          <p:nvPr/>
        </p:nvSpPr>
        <p:spPr>
          <a:xfrm>
            <a:off x="6450801" y="2174497"/>
            <a:ext cx="5156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class-= Number</a:t>
            </a:r>
          </a:p>
          <a:p>
            <a:endParaRPr lang="en-US" altLang="ko-KR" dirty="0"/>
          </a:p>
          <a:p>
            <a:r>
              <a:rPr lang="en-US" altLang="ko-KR" dirty="0"/>
              <a:t>Methods=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__(self)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newGame</a:t>
            </a:r>
            <a:r>
              <a:rPr lang="en-US" altLang="ko-KR" dirty="0"/>
              <a:t>(self, amount) : </a:t>
            </a:r>
            <a:r>
              <a:rPr lang="ko-KR" altLang="en-US" dirty="0"/>
              <a:t>새로운 게임을 시작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guess(self, </a:t>
            </a:r>
            <a:r>
              <a:rPr lang="en-US" altLang="ko-KR" dirty="0" err="1"/>
              <a:t>userGuess</a:t>
            </a:r>
            <a:r>
              <a:rPr lang="en-US" altLang="ko-KR" dirty="0"/>
              <a:t>) : </a:t>
            </a:r>
            <a:r>
              <a:rPr lang="ko-KR" altLang="en-US" dirty="0"/>
              <a:t>맞추기 시도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getGuessCount</a:t>
            </a:r>
            <a:r>
              <a:rPr lang="en-US" altLang="ko-KR" dirty="0"/>
              <a:t>(self) : </a:t>
            </a:r>
            <a:r>
              <a:rPr lang="ko-KR" altLang="en-US" dirty="0"/>
              <a:t>현재까지 시도 회수 반환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secret : </a:t>
            </a:r>
            <a:r>
              <a:rPr lang="ko-KR" altLang="en-US" dirty="0"/>
              <a:t>비밀 숫자들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digits : </a:t>
            </a:r>
            <a:r>
              <a:rPr lang="ko-KR" altLang="en-US" dirty="0"/>
              <a:t>비밀 숫자의 </a:t>
            </a:r>
            <a:r>
              <a:rPr lang="ko-KR" altLang="en-US" dirty="0" err="1"/>
              <a:t>자리수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trials : </a:t>
            </a:r>
            <a:r>
              <a:rPr lang="ko-KR" altLang="en-US" dirty="0"/>
              <a:t>현재까지 시도 회수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37CEE05-250B-4CFB-BDB4-83C1B42FC9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" t="2339" r="67010" b="26549"/>
          <a:stretch/>
        </p:blipFill>
        <p:spPr>
          <a:xfrm>
            <a:off x="802144" y="1334457"/>
            <a:ext cx="4037225" cy="546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2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1B7629-1E47-4551-9FCD-009C63471F26}"/>
              </a:ext>
            </a:extLst>
          </p:cNvPr>
          <p:cNvCxnSpPr>
            <a:cxnSpLocks/>
          </p:cNvCxnSpPr>
          <p:nvPr/>
        </p:nvCxnSpPr>
        <p:spPr>
          <a:xfrm>
            <a:off x="223926" y="1232034"/>
            <a:ext cx="6465632" cy="0"/>
          </a:xfrm>
          <a:prstGeom prst="line">
            <a:avLst/>
          </a:prstGeom>
          <a:ln w="28575">
            <a:solidFill>
              <a:srgbClr val="C6C1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CD7367-E6C4-4864-976B-A0C7EAE28793}"/>
              </a:ext>
            </a:extLst>
          </p:cNvPr>
          <p:cNvSpPr txBox="1"/>
          <p:nvPr/>
        </p:nvSpPr>
        <p:spPr>
          <a:xfrm>
            <a:off x="304800" y="606392"/>
            <a:ext cx="551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서버의 내부 설계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A49FC6-4A8A-4E7B-ADF2-28C4F96DAA4F}"/>
              </a:ext>
            </a:extLst>
          </p:cNvPr>
          <p:cNvSpPr txBox="1"/>
          <p:nvPr/>
        </p:nvSpPr>
        <p:spPr>
          <a:xfrm>
            <a:off x="3803854" y="731158"/>
            <a:ext cx="407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메서드의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D9CFCF-9625-42A1-8F29-A17C026F54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7" t="2104" r="23026" b="48120"/>
          <a:stretch/>
        </p:blipFill>
        <p:spPr>
          <a:xfrm>
            <a:off x="343460" y="1724524"/>
            <a:ext cx="5014871" cy="4475747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CF3CB2A1-CD1F-42E0-AB20-02AAF3D988EB}"/>
              </a:ext>
            </a:extLst>
          </p:cNvPr>
          <p:cNvGrpSpPr/>
          <p:nvPr/>
        </p:nvGrpSpPr>
        <p:grpSpPr>
          <a:xfrm>
            <a:off x="5823283" y="2150955"/>
            <a:ext cx="5871410" cy="1811442"/>
            <a:chOff x="5967663" y="1942412"/>
            <a:chExt cx="5871410" cy="181144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D6612F2-B7E8-4149-BD34-5A0E3AC8AEFE}"/>
                </a:ext>
              </a:extLst>
            </p:cNvPr>
            <p:cNvSpPr/>
            <p:nvPr/>
          </p:nvSpPr>
          <p:spPr>
            <a:xfrm rot="10800000" flipV="1">
              <a:off x="5967663" y="1942412"/>
              <a:ext cx="5871410" cy="1811442"/>
            </a:xfrm>
            <a:prstGeom prst="rect">
              <a:avLst/>
            </a:prstGeom>
            <a:solidFill>
              <a:srgbClr val="C6C1F7"/>
            </a:solidFill>
            <a:ln>
              <a:solidFill>
                <a:srgbClr val="C6C1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493159-E3FE-42CA-B9E9-19AE9F1F11D2}"/>
                </a:ext>
              </a:extLst>
            </p:cNvPr>
            <p:cNvSpPr txBox="1"/>
            <p:nvPr/>
          </p:nvSpPr>
          <p:spPr>
            <a:xfrm>
              <a:off x="6066456" y="2247968"/>
              <a:ext cx="23064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def __</a:t>
              </a:r>
              <a:r>
                <a:rPr lang="en-US" altLang="ko-KR" dirty="0" err="1"/>
                <a:t>init</a:t>
              </a:r>
              <a:r>
                <a:rPr lang="en-US" altLang="ko-KR" dirty="0"/>
                <a:t>__(self):</a:t>
              </a:r>
              <a:br>
                <a:rPr lang="en-US" altLang="ko-KR" dirty="0"/>
              </a:br>
              <a:r>
                <a:rPr lang="en-US" altLang="ko-KR" dirty="0"/>
                <a:t>        </a:t>
              </a:r>
              <a:r>
                <a:rPr lang="en-US" altLang="ko-KR" dirty="0" err="1"/>
                <a:t>self.secret</a:t>
              </a:r>
              <a:r>
                <a:rPr lang="en-US" altLang="ko-KR" dirty="0"/>
                <a:t> = 0</a:t>
              </a:r>
              <a:br>
                <a:rPr lang="en-US" altLang="ko-KR" dirty="0"/>
              </a:br>
              <a:r>
                <a:rPr lang="en-US" altLang="ko-KR" dirty="0"/>
                <a:t>        </a:t>
              </a:r>
              <a:r>
                <a:rPr lang="en-US" altLang="ko-KR" dirty="0" err="1"/>
                <a:t>self.digit</a:t>
              </a:r>
              <a:r>
                <a:rPr lang="en-US" altLang="ko-KR" dirty="0"/>
                <a:t> = 0</a:t>
              </a:r>
              <a:br>
                <a:rPr lang="en-US" altLang="ko-KR" dirty="0"/>
              </a:br>
              <a:r>
                <a:rPr lang="en-US" altLang="ko-KR" dirty="0"/>
                <a:t>        </a:t>
              </a:r>
              <a:r>
                <a:rPr lang="en-US" altLang="ko-KR" dirty="0" err="1"/>
                <a:t>self.trials</a:t>
              </a:r>
              <a:r>
                <a:rPr lang="en-US" altLang="ko-KR" dirty="0"/>
                <a:t> = 0</a:t>
              </a:r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02345B2-D186-474F-B0EE-C25DEAAFAA81}"/>
                </a:ext>
              </a:extLst>
            </p:cNvPr>
            <p:cNvSpPr txBox="1"/>
            <p:nvPr/>
          </p:nvSpPr>
          <p:spPr>
            <a:xfrm>
              <a:off x="9030636" y="2073957"/>
              <a:ext cx="264694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Secret(</a:t>
              </a:r>
              <a:r>
                <a:rPr lang="ko-KR" altLang="en-US" dirty="0"/>
                <a:t>비밀숫자</a:t>
              </a:r>
              <a:r>
                <a:rPr lang="en-US" altLang="ko-KR" dirty="0"/>
                <a:t>), digits(</a:t>
              </a:r>
              <a:r>
                <a:rPr lang="ko-KR" altLang="en-US" dirty="0"/>
                <a:t>비밀 숫자의 </a:t>
              </a:r>
              <a:r>
                <a:rPr lang="ko-KR" altLang="en-US" dirty="0" err="1"/>
                <a:t>자리수</a:t>
              </a:r>
              <a:r>
                <a:rPr lang="en-US" altLang="ko-KR" dirty="0"/>
                <a:t>), trials(</a:t>
              </a:r>
              <a:r>
                <a:rPr lang="ko-KR" altLang="en-US" dirty="0"/>
                <a:t>현재까지 시도회수</a:t>
              </a:r>
              <a:r>
                <a:rPr lang="en-US" altLang="ko-KR" dirty="0"/>
                <a:t>)</a:t>
              </a:r>
              <a:r>
                <a:rPr lang="ko-KR" altLang="en-US" dirty="0"/>
                <a:t>를 모두  </a:t>
              </a:r>
              <a:r>
                <a:rPr lang="en-US" altLang="ko-KR" dirty="0"/>
                <a:t>0</a:t>
              </a:r>
              <a:r>
                <a:rPr lang="ko-KR" altLang="en-US" dirty="0"/>
                <a:t>으로 설정해 놓는다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949279DC-E256-40F2-901E-7ACC87A7DAC2}"/>
                </a:ext>
              </a:extLst>
            </p:cNvPr>
            <p:cNvSpPr/>
            <p:nvPr/>
          </p:nvSpPr>
          <p:spPr>
            <a:xfrm>
              <a:off x="8519427" y="2591458"/>
              <a:ext cx="383941" cy="2566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A9703D2-67A5-4798-9C39-A0863B7B949A}"/>
              </a:ext>
            </a:extLst>
          </p:cNvPr>
          <p:cNvGrpSpPr/>
          <p:nvPr/>
        </p:nvGrpSpPr>
        <p:grpSpPr>
          <a:xfrm>
            <a:off x="5823283" y="4116785"/>
            <a:ext cx="5871410" cy="2572772"/>
            <a:chOff x="5967663" y="1942412"/>
            <a:chExt cx="5871410" cy="30245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F09C6B5-6F8C-4B82-BBC6-A4366DD6F694}"/>
                </a:ext>
              </a:extLst>
            </p:cNvPr>
            <p:cNvSpPr/>
            <p:nvPr/>
          </p:nvSpPr>
          <p:spPr>
            <a:xfrm rot="10800000" flipV="1">
              <a:off x="5967663" y="1942412"/>
              <a:ext cx="5871410" cy="3024590"/>
            </a:xfrm>
            <a:prstGeom prst="rect">
              <a:avLst/>
            </a:prstGeom>
            <a:solidFill>
              <a:srgbClr val="C6C1F7"/>
            </a:solidFill>
            <a:ln>
              <a:solidFill>
                <a:srgbClr val="C6C1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7BA5E08-A6A4-492B-8525-B4FE50999007}"/>
                </a:ext>
              </a:extLst>
            </p:cNvPr>
            <p:cNvSpPr txBox="1"/>
            <p:nvPr/>
          </p:nvSpPr>
          <p:spPr>
            <a:xfrm>
              <a:off x="6066456" y="2328178"/>
              <a:ext cx="258024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def </a:t>
              </a:r>
              <a:r>
                <a:rPr lang="en-US" altLang="ko-KR" dirty="0" err="1"/>
                <a:t>newGame</a:t>
              </a:r>
              <a:r>
                <a:rPr lang="en-US" altLang="ko-KR" dirty="0"/>
                <a:t>(self, amount):</a:t>
              </a:r>
              <a:br>
                <a:rPr lang="en-US" altLang="ko-KR" dirty="0"/>
              </a:br>
              <a:r>
                <a:rPr lang="en-US" altLang="ko-KR" dirty="0"/>
                <a:t>        </a:t>
              </a:r>
              <a:r>
                <a:rPr lang="en-US" altLang="ko-KR" dirty="0" err="1"/>
                <a:t>self.secret</a:t>
              </a:r>
              <a:r>
                <a:rPr lang="en-US" altLang="ko-KR" dirty="0"/>
                <a:t> = </a:t>
              </a:r>
              <a:r>
                <a:rPr lang="en-US" altLang="ko-KR" dirty="0" err="1"/>
                <a:t>random.randint</a:t>
              </a:r>
              <a:r>
                <a:rPr lang="en-US" altLang="ko-KR" dirty="0"/>
                <a:t>(1, amount+1)</a:t>
              </a:r>
              <a:br>
                <a:rPr lang="en-US" altLang="ko-KR" dirty="0"/>
              </a:br>
              <a:r>
                <a:rPr lang="en-US" altLang="ko-KR" dirty="0"/>
                <a:t>    </a:t>
              </a:r>
              <a:r>
                <a:rPr lang="en-US" altLang="ko-KR" dirty="0" err="1"/>
                <a:t>self.digit</a:t>
              </a:r>
              <a:r>
                <a:rPr lang="en-US" altLang="ko-KR" dirty="0"/>
                <a:t> = amount</a:t>
              </a:r>
              <a:br>
                <a:rPr lang="en-US" altLang="ko-KR" dirty="0"/>
              </a:br>
              <a:r>
                <a:rPr lang="en-US" altLang="ko-KR" dirty="0"/>
                <a:t>    </a:t>
              </a:r>
              <a:r>
                <a:rPr lang="en-US" altLang="ko-KR" dirty="0" err="1"/>
                <a:t>self.trials</a:t>
              </a:r>
              <a:r>
                <a:rPr lang="en-US" altLang="ko-KR" dirty="0"/>
                <a:t> = 0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19CC81-40FA-4C04-8EFF-7609FACA1AC1}"/>
                </a:ext>
              </a:extLst>
            </p:cNvPr>
            <p:cNvSpPr txBox="1"/>
            <p:nvPr/>
          </p:nvSpPr>
          <p:spPr>
            <a:xfrm>
              <a:off x="9111648" y="2097857"/>
              <a:ext cx="2646947" cy="2713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비밀숫자의 범위를 </a:t>
              </a:r>
              <a:r>
                <a:rPr lang="en-US" altLang="ko-KR" dirty="0"/>
                <a:t>1</a:t>
              </a:r>
              <a:r>
                <a:rPr lang="ko-KR" altLang="en-US" dirty="0"/>
                <a:t>부터 사용자가 입력한 값</a:t>
              </a:r>
              <a:r>
                <a:rPr lang="en-US" altLang="ko-KR" dirty="0"/>
                <a:t>(amount)</a:t>
              </a:r>
              <a:r>
                <a:rPr lang="ko-KR" altLang="en-US" dirty="0"/>
                <a:t>까지로 설정하고 범위안에서 </a:t>
              </a:r>
              <a:r>
                <a:rPr lang="ko-KR" altLang="en-US" dirty="0" err="1"/>
                <a:t>랜덤으러</a:t>
              </a:r>
              <a:r>
                <a:rPr lang="ko-KR" altLang="en-US" dirty="0"/>
                <a:t> 고르도록 한다</a:t>
              </a:r>
              <a:r>
                <a:rPr lang="en-US" altLang="ko-KR" dirty="0"/>
                <a:t>.</a:t>
              </a:r>
              <a:r>
                <a:rPr lang="ko-KR" altLang="en-US" dirty="0"/>
                <a:t> 비밀숫자의 자리수도 </a:t>
              </a:r>
              <a:r>
                <a:rPr lang="en-US" altLang="ko-KR" dirty="0"/>
                <a:t>amount</a:t>
              </a:r>
              <a:r>
                <a:rPr lang="ko-KR" altLang="en-US" dirty="0"/>
                <a:t>로 설정하고 시도횟수는 </a:t>
              </a:r>
              <a:r>
                <a:rPr lang="en-US" altLang="ko-KR" dirty="0"/>
                <a:t>0</a:t>
              </a:r>
              <a:r>
                <a:rPr lang="ko-KR" altLang="en-US" dirty="0"/>
                <a:t>으로 초기화한다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9DECF69A-3945-43B5-A9AD-2D22A9703FF0}"/>
                </a:ext>
              </a:extLst>
            </p:cNvPr>
            <p:cNvSpPr/>
            <p:nvPr/>
          </p:nvSpPr>
          <p:spPr>
            <a:xfrm>
              <a:off x="8647230" y="3358449"/>
              <a:ext cx="383941" cy="2566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950836C-0672-443F-AA14-78D0945C27F9}"/>
              </a:ext>
            </a:extLst>
          </p:cNvPr>
          <p:cNvSpPr txBox="1"/>
          <p:nvPr/>
        </p:nvSpPr>
        <p:spPr>
          <a:xfrm>
            <a:off x="5823283" y="1379621"/>
            <a:ext cx="5566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solidFill>
                  <a:srgbClr val="FF0000"/>
                </a:solidFill>
              </a:rPr>
              <a:t>*</a:t>
            </a:r>
            <a:r>
              <a:rPr lang="ko-KR" altLang="en-US" sz="2000" i="1" dirty="0">
                <a:solidFill>
                  <a:srgbClr val="FF0000"/>
                </a:solidFill>
              </a:rPr>
              <a:t>생성자 </a:t>
            </a:r>
            <a:r>
              <a:rPr lang="ko-KR" altLang="en-US" sz="2000" i="1" dirty="0" err="1">
                <a:solidFill>
                  <a:srgbClr val="FF0000"/>
                </a:solidFill>
              </a:rPr>
              <a:t>매서드의</a:t>
            </a:r>
            <a:r>
              <a:rPr lang="ko-KR" altLang="en-US" sz="2000" i="1" dirty="0">
                <a:solidFill>
                  <a:srgbClr val="FF0000"/>
                </a:solidFill>
              </a:rPr>
              <a:t> 역할 </a:t>
            </a:r>
            <a:r>
              <a:rPr lang="en-US" altLang="ko-KR" sz="2000" i="1" dirty="0">
                <a:solidFill>
                  <a:srgbClr val="FF0000"/>
                </a:solidFill>
              </a:rPr>
              <a:t>: </a:t>
            </a:r>
            <a:r>
              <a:rPr lang="ko-KR" altLang="en-US" sz="2000" i="1" dirty="0">
                <a:solidFill>
                  <a:srgbClr val="FF0000"/>
                </a:solidFill>
              </a:rPr>
              <a:t>객체의 인스턴스가 생길 때</a:t>
            </a:r>
            <a:r>
              <a:rPr lang="en-US" altLang="ko-KR" sz="2000" i="1" dirty="0">
                <a:solidFill>
                  <a:srgbClr val="FF0000"/>
                </a:solidFill>
              </a:rPr>
              <a:t>, </a:t>
            </a:r>
            <a:r>
              <a:rPr lang="ko-KR" altLang="en-US" sz="2000" i="1" dirty="0">
                <a:solidFill>
                  <a:srgbClr val="FF0000"/>
                </a:solidFill>
              </a:rPr>
              <a:t>알려진 초기 상태에 있도록 한다</a:t>
            </a:r>
            <a:r>
              <a:rPr lang="en-US" altLang="ko-KR" sz="2000" i="1" dirty="0">
                <a:solidFill>
                  <a:srgbClr val="FF0000"/>
                </a:solidFill>
              </a:rPr>
              <a:t>.</a:t>
            </a:r>
            <a:endParaRPr lang="ko-KR" alt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80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1B7629-1E47-4551-9FCD-009C63471F26}"/>
              </a:ext>
            </a:extLst>
          </p:cNvPr>
          <p:cNvCxnSpPr>
            <a:cxnSpLocks/>
          </p:cNvCxnSpPr>
          <p:nvPr/>
        </p:nvCxnSpPr>
        <p:spPr>
          <a:xfrm>
            <a:off x="223926" y="1232034"/>
            <a:ext cx="6465632" cy="0"/>
          </a:xfrm>
          <a:prstGeom prst="line">
            <a:avLst/>
          </a:prstGeom>
          <a:ln w="28575">
            <a:solidFill>
              <a:srgbClr val="C6C1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CD7367-E6C4-4864-976B-A0C7EAE28793}"/>
              </a:ext>
            </a:extLst>
          </p:cNvPr>
          <p:cNvSpPr txBox="1"/>
          <p:nvPr/>
        </p:nvSpPr>
        <p:spPr>
          <a:xfrm>
            <a:off x="304800" y="606392"/>
            <a:ext cx="551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서버의 내부 설계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A49FC6-4A8A-4E7B-ADF2-28C4F96DAA4F}"/>
              </a:ext>
            </a:extLst>
          </p:cNvPr>
          <p:cNvSpPr txBox="1"/>
          <p:nvPr/>
        </p:nvSpPr>
        <p:spPr>
          <a:xfrm>
            <a:off x="3803854" y="731158"/>
            <a:ext cx="407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메서드의 구현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F3CB2A1-CD1F-42E0-AB20-02AAF3D988EB}"/>
              </a:ext>
            </a:extLst>
          </p:cNvPr>
          <p:cNvGrpSpPr/>
          <p:nvPr/>
        </p:nvGrpSpPr>
        <p:grpSpPr>
          <a:xfrm>
            <a:off x="5133474" y="1400911"/>
            <a:ext cx="6883677" cy="5383869"/>
            <a:chOff x="5967663" y="1942412"/>
            <a:chExt cx="5970203" cy="538386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D6612F2-B7E8-4149-BD34-5A0E3AC8AEFE}"/>
                </a:ext>
              </a:extLst>
            </p:cNvPr>
            <p:cNvSpPr/>
            <p:nvPr/>
          </p:nvSpPr>
          <p:spPr>
            <a:xfrm rot="10800000" flipV="1">
              <a:off x="5967663" y="1942412"/>
              <a:ext cx="5871410" cy="4919678"/>
            </a:xfrm>
            <a:prstGeom prst="rect">
              <a:avLst/>
            </a:prstGeom>
            <a:solidFill>
              <a:srgbClr val="C6C1F7"/>
            </a:solidFill>
            <a:ln>
              <a:solidFill>
                <a:srgbClr val="C6C1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493159-E3FE-42CA-B9E9-19AE9F1F11D2}"/>
                </a:ext>
              </a:extLst>
            </p:cNvPr>
            <p:cNvSpPr txBox="1"/>
            <p:nvPr/>
          </p:nvSpPr>
          <p:spPr>
            <a:xfrm>
              <a:off x="6066456" y="2247968"/>
              <a:ext cx="2836912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def guess(self, </a:t>
              </a:r>
              <a:r>
                <a:rPr lang="en-US" altLang="ko-KR" dirty="0" err="1"/>
                <a:t>userGuess</a:t>
              </a:r>
              <a:r>
                <a:rPr lang="en-US" altLang="ko-KR" dirty="0"/>
                <a:t>):</a:t>
              </a:r>
              <a:br>
                <a:rPr lang="en-US" altLang="ko-KR" dirty="0"/>
              </a:br>
              <a:r>
                <a:rPr lang="en-US" altLang="ko-KR" dirty="0"/>
                <a:t>        </a:t>
              </a:r>
              <a:r>
                <a:rPr lang="en-US" altLang="ko-KR" dirty="0" err="1"/>
                <a:t>self.trials</a:t>
              </a:r>
              <a:r>
                <a:rPr lang="en-US" altLang="ko-KR" dirty="0"/>
                <a:t> += 1</a:t>
              </a:r>
              <a:br>
                <a:rPr lang="en-US" altLang="ko-KR" dirty="0"/>
              </a:br>
              <a:r>
                <a:rPr lang="en-US" altLang="ko-KR" dirty="0"/>
                <a:t>        if 0 &lt; </a:t>
              </a:r>
              <a:r>
                <a:rPr lang="en-US" altLang="ko-KR" dirty="0" err="1"/>
                <a:t>userGuess</a:t>
              </a:r>
              <a:r>
                <a:rPr lang="en-US" altLang="ko-KR" dirty="0"/>
                <a:t> &lt; </a:t>
              </a:r>
              <a:r>
                <a:rPr lang="en-US" altLang="ko-KR" dirty="0" err="1"/>
                <a:t>self.secret</a:t>
              </a:r>
              <a:r>
                <a:rPr lang="en-US" altLang="ko-KR" dirty="0"/>
                <a:t>:</a:t>
              </a:r>
              <a:br>
                <a:rPr lang="en-US" altLang="ko-KR" dirty="0"/>
              </a:br>
              <a:r>
                <a:rPr lang="en-US" altLang="ko-KR" dirty="0"/>
                <a:t>            print "You have to type bigger number."</a:t>
              </a:r>
              <a:br>
                <a:rPr lang="en-US" altLang="ko-KR" dirty="0"/>
              </a:br>
              <a:r>
                <a:rPr lang="en-US" altLang="ko-KR" dirty="0"/>
                <a:t>        </a:t>
              </a:r>
              <a:r>
                <a:rPr lang="en-US" altLang="ko-KR" dirty="0" err="1"/>
                <a:t>elif</a:t>
              </a:r>
              <a:r>
                <a:rPr lang="en-US" altLang="ko-KR" dirty="0"/>
                <a:t> </a:t>
              </a:r>
              <a:r>
                <a:rPr lang="en-US" altLang="ko-KR" dirty="0" err="1"/>
                <a:t>userGuess</a:t>
              </a:r>
              <a:r>
                <a:rPr lang="en-US" altLang="ko-KR" dirty="0"/>
                <a:t> &gt; </a:t>
              </a:r>
              <a:r>
                <a:rPr lang="en-US" altLang="ko-KR" dirty="0" err="1"/>
                <a:t>self.secret</a:t>
              </a:r>
              <a:r>
                <a:rPr lang="en-US" altLang="ko-KR" dirty="0"/>
                <a:t>:</a:t>
              </a:r>
              <a:br>
                <a:rPr lang="en-US" altLang="ko-KR" dirty="0"/>
              </a:br>
              <a:r>
                <a:rPr lang="en-US" altLang="ko-KR" dirty="0"/>
                <a:t>            print "You have to type smaller number."</a:t>
              </a:r>
              <a:br>
                <a:rPr lang="en-US" altLang="ko-KR" dirty="0"/>
              </a:br>
              <a:r>
                <a:rPr lang="en-US" altLang="ko-KR" dirty="0"/>
                <a:t>        </a:t>
              </a:r>
              <a:r>
                <a:rPr lang="en-US" altLang="ko-KR" dirty="0" err="1"/>
                <a:t>elif</a:t>
              </a:r>
              <a:r>
                <a:rPr lang="en-US" altLang="ko-KR" dirty="0"/>
                <a:t> </a:t>
              </a:r>
              <a:r>
                <a:rPr lang="en-US" altLang="ko-KR" dirty="0" err="1"/>
                <a:t>userGuess</a:t>
              </a:r>
              <a:r>
                <a:rPr lang="en-US" altLang="ko-KR" dirty="0"/>
                <a:t> == 0:</a:t>
              </a:r>
              <a:br>
                <a:rPr lang="en-US" altLang="ko-KR" dirty="0"/>
              </a:br>
              <a:r>
                <a:rPr lang="en-US" altLang="ko-KR" dirty="0"/>
                <a:t>            print"0 is out of range"</a:t>
              </a:r>
              <a:br>
                <a:rPr lang="en-US" altLang="ko-KR" dirty="0"/>
              </a:br>
              <a:r>
                <a:rPr lang="en-US" altLang="ko-KR" dirty="0"/>
                <a:t>        </a:t>
              </a:r>
              <a:r>
                <a:rPr lang="en-US" altLang="ko-KR" dirty="0" err="1"/>
                <a:t>elif</a:t>
              </a:r>
              <a:r>
                <a:rPr lang="en-US" altLang="ko-KR" dirty="0"/>
                <a:t> </a:t>
              </a:r>
              <a:r>
                <a:rPr lang="en-US" altLang="ko-KR" dirty="0" err="1"/>
                <a:t>userGuess</a:t>
              </a:r>
              <a:r>
                <a:rPr lang="en-US" altLang="ko-KR" dirty="0"/>
                <a:t> == </a:t>
              </a:r>
              <a:r>
                <a:rPr lang="en-US" altLang="ko-KR" dirty="0" err="1"/>
                <a:t>self.secret</a:t>
              </a:r>
              <a:r>
                <a:rPr lang="en-US" altLang="ko-KR" dirty="0"/>
                <a:t>:</a:t>
              </a:r>
              <a:br>
                <a:rPr lang="en-US" altLang="ko-KR" dirty="0"/>
              </a:br>
              <a:r>
                <a:rPr lang="en-US" altLang="ko-KR" dirty="0"/>
                <a:t>            print "FINISH"</a:t>
              </a:r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02345B2-D186-474F-B0EE-C25DEAAFAA81}"/>
                </a:ext>
              </a:extLst>
            </p:cNvPr>
            <p:cNvSpPr txBox="1"/>
            <p:nvPr/>
          </p:nvSpPr>
          <p:spPr>
            <a:xfrm>
              <a:off x="9290919" y="2417092"/>
              <a:ext cx="2646947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한 번 숫자를 입력해 문제를 풀 때마다 시도횟수를 </a:t>
              </a:r>
              <a:r>
                <a:rPr lang="en-US" altLang="ko-KR" dirty="0"/>
                <a:t>1</a:t>
              </a:r>
              <a:r>
                <a:rPr lang="ko-KR" altLang="en-US" dirty="0"/>
                <a:t>씩 더한다</a:t>
              </a:r>
              <a:r>
                <a:rPr lang="en-US" altLang="ko-KR" dirty="0"/>
                <a:t>. </a:t>
              </a:r>
              <a:r>
                <a:rPr lang="en-US" altLang="ko-KR" dirty="0" err="1"/>
                <a:t>userGuess</a:t>
              </a:r>
              <a:r>
                <a:rPr lang="ko-KR" altLang="en-US" dirty="0"/>
                <a:t>가 </a:t>
              </a:r>
              <a:r>
                <a:rPr lang="en-US" altLang="ko-KR" dirty="0"/>
                <a:t>0</a:t>
              </a:r>
              <a:r>
                <a:rPr lang="ko-KR" altLang="en-US" dirty="0"/>
                <a:t>보다 크고 비밀숫자보다  작을 때 </a:t>
              </a:r>
              <a:r>
                <a:rPr lang="en-US" altLang="ko-KR" dirty="0"/>
                <a:t>“You have to type bigger number.”</a:t>
              </a:r>
              <a:r>
                <a:rPr lang="ko-KR" altLang="en-US" dirty="0"/>
                <a:t>이라고 뜨고 비밀숫자보다 클 경우 </a:t>
              </a:r>
              <a:r>
                <a:rPr lang="en-US" altLang="ko-KR" dirty="0"/>
                <a:t>“You have to type smaller number.”</a:t>
              </a:r>
              <a:r>
                <a:rPr lang="ko-KR" altLang="en-US" dirty="0"/>
                <a:t>이라고 </a:t>
              </a:r>
              <a:r>
                <a:rPr lang="ko-KR" altLang="en-US" dirty="0" err="1"/>
                <a:t>뜨게한다</a:t>
              </a:r>
              <a:r>
                <a:rPr lang="en-US" altLang="ko-KR" dirty="0"/>
                <a:t>. 0</a:t>
              </a:r>
              <a:r>
                <a:rPr lang="ko-KR" altLang="en-US" dirty="0"/>
                <a:t>을 입력했을 경우 범위 안에 있지 않으므로 </a:t>
              </a:r>
              <a:r>
                <a:rPr lang="en-US" altLang="ko-KR" dirty="0"/>
                <a:t>“0 is</a:t>
              </a:r>
              <a:r>
                <a:rPr lang="ko-KR" altLang="en-US" dirty="0"/>
                <a:t> </a:t>
              </a:r>
              <a:r>
                <a:rPr lang="en-US" altLang="ko-KR" dirty="0"/>
                <a:t>out</a:t>
              </a:r>
              <a:r>
                <a:rPr lang="ko-KR" altLang="en-US" dirty="0"/>
                <a:t> </a:t>
              </a:r>
              <a:r>
                <a:rPr lang="en-US" altLang="ko-KR" dirty="0"/>
                <a:t>of</a:t>
              </a:r>
              <a:r>
                <a:rPr lang="ko-KR" altLang="en-US" dirty="0"/>
                <a:t> </a:t>
              </a:r>
              <a:r>
                <a:rPr lang="en-US" altLang="ko-KR" dirty="0"/>
                <a:t>range”</a:t>
              </a:r>
              <a:r>
                <a:rPr lang="ko-KR" altLang="en-US" dirty="0"/>
                <a:t>라고 뜨며 </a:t>
              </a:r>
              <a:r>
                <a:rPr lang="en-US" altLang="ko-KR" dirty="0" err="1"/>
                <a:t>userGuess</a:t>
              </a:r>
              <a:r>
                <a:rPr lang="ko-KR" altLang="en-US" dirty="0"/>
                <a:t>가 비밀숫자와 일치할 경우 </a:t>
              </a:r>
              <a:r>
                <a:rPr lang="en-US" altLang="ko-KR" dirty="0"/>
                <a:t>“FINISH”</a:t>
              </a:r>
              <a:r>
                <a:rPr lang="ko-KR" altLang="en-US" dirty="0"/>
                <a:t>라고 뜨게 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949279DC-E256-40F2-901E-7ACC87A7DAC2}"/>
                </a:ext>
              </a:extLst>
            </p:cNvPr>
            <p:cNvSpPr/>
            <p:nvPr/>
          </p:nvSpPr>
          <p:spPr>
            <a:xfrm>
              <a:off x="8855777" y="4145577"/>
              <a:ext cx="383941" cy="2566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38DC8A65-9C93-4A89-B87E-2DA73144D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7" t="2104" r="23026" b="48120"/>
          <a:stretch/>
        </p:blipFill>
        <p:spPr>
          <a:xfrm>
            <a:off x="89085" y="1622876"/>
            <a:ext cx="5014871" cy="447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8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1B7629-1E47-4551-9FCD-009C63471F26}"/>
              </a:ext>
            </a:extLst>
          </p:cNvPr>
          <p:cNvCxnSpPr>
            <a:cxnSpLocks/>
          </p:cNvCxnSpPr>
          <p:nvPr/>
        </p:nvCxnSpPr>
        <p:spPr>
          <a:xfrm>
            <a:off x="223926" y="1232034"/>
            <a:ext cx="6465632" cy="0"/>
          </a:xfrm>
          <a:prstGeom prst="line">
            <a:avLst/>
          </a:prstGeom>
          <a:ln w="28575">
            <a:solidFill>
              <a:srgbClr val="C6C1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CD7367-E6C4-4864-976B-A0C7EAE28793}"/>
              </a:ext>
            </a:extLst>
          </p:cNvPr>
          <p:cNvSpPr txBox="1"/>
          <p:nvPr/>
        </p:nvSpPr>
        <p:spPr>
          <a:xfrm>
            <a:off x="304800" y="606392"/>
            <a:ext cx="551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서버의 내부 설계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A49FC6-4A8A-4E7B-ADF2-28C4F96DAA4F}"/>
              </a:ext>
            </a:extLst>
          </p:cNvPr>
          <p:cNvSpPr txBox="1"/>
          <p:nvPr/>
        </p:nvSpPr>
        <p:spPr>
          <a:xfrm>
            <a:off x="3803854" y="731158"/>
            <a:ext cx="407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메서드의 구현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F3CB2A1-CD1F-42E0-AB20-02AAF3D988EB}"/>
              </a:ext>
            </a:extLst>
          </p:cNvPr>
          <p:cNvGrpSpPr/>
          <p:nvPr/>
        </p:nvGrpSpPr>
        <p:grpSpPr>
          <a:xfrm>
            <a:off x="5530345" y="2662990"/>
            <a:ext cx="6305961" cy="1844842"/>
            <a:chOff x="5967663" y="1942412"/>
            <a:chExt cx="5897010" cy="491967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D6612F2-B7E8-4149-BD34-5A0E3AC8AEFE}"/>
                </a:ext>
              </a:extLst>
            </p:cNvPr>
            <p:cNvSpPr/>
            <p:nvPr/>
          </p:nvSpPr>
          <p:spPr>
            <a:xfrm rot="10800000" flipV="1">
              <a:off x="5967663" y="1942412"/>
              <a:ext cx="5871410" cy="4919678"/>
            </a:xfrm>
            <a:prstGeom prst="rect">
              <a:avLst/>
            </a:prstGeom>
            <a:solidFill>
              <a:srgbClr val="C6C1F7"/>
            </a:solidFill>
            <a:ln>
              <a:solidFill>
                <a:srgbClr val="C6C1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493159-E3FE-42CA-B9E9-19AE9F1F11D2}"/>
                </a:ext>
              </a:extLst>
            </p:cNvPr>
            <p:cNvSpPr txBox="1"/>
            <p:nvPr/>
          </p:nvSpPr>
          <p:spPr>
            <a:xfrm>
              <a:off x="5976928" y="3425138"/>
              <a:ext cx="2836912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def </a:t>
              </a:r>
              <a:r>
                <a:rPr lang="en-US" altLang="ko-KR" dirty="0" err="1"/>
                <a:t>getGuessCount</a:t>
              </a:r>
              <a:r>
                <a:rPr lang="en-US" altLang="ko-KR" dirty="0"/>
                <a:t>(self):</a:t>
              </a:r>
              <a:br>
                <a:rPr lang="en-US" altLang="ko-KR" dirty="0"/>
              </a:br>
              <a:r>
                <a:rPr lang="en-US" altLang="ko-KR" dirty="0"/>
                <a:t>        return </a:t>
              </a:r>
              <a:r>
                <a:rPr lang="en-US" altLang="ko-KR" dirty="0" err="1"/>
                <a:t>self.trials</a:t>
              </a:r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02345B2-D186-474F-B0EE-C25DEAAFAA81}"/>
                </a:ext>
              </a:extLst>
            </p:cNvPr>
            <p:cNvSpPr txBox="1"/>
            <p:nvPr/>
          </p:nvSpPr>
          <p:spPr>
            <a:xfrm>
              <a:off x="9217726" y="2981985"/>
              <a:ext cx="2646947" cy="923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지금까지 맞추기를 시도한 횟수를 반환한다</a:t>
              </a:r>
              <a:r>
                <a:rPr lang="en-US" altLang="ko-KR" dirty="0"/>
                <a:t>.</a:t>
              </a:r>
            </a:p>
            <a:p>
              <a:r>
                <a:rPr lang="en-US" altLang="ko-KR" dirty="0"/>
                <a:t>(+ Getter </a:t>
              </a:r>
              <a:r>
                <a:rPr lang="ko-KR" altLang="en-US" dirty="0"/>
                <a:t>메서드와 같은 것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949279DC-E256-40F2-901E-7ACC87A7DAC2}"/>
                </a:ext>
              </a:extLst>
            </p:cNvPr>
            <p:cNvSpPr/>
            <p:nvPr/>
          </p:nvSpPr>
          <p:spPr>
            <a:xfrm>
              <a:off x="8718972" y="4145577"/>
              <a:ext cx="383941" cy="2566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DCB7BDDD-3116-4836-B78E-E9FC3DBD39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7" t="2104" r="23026" b="48120"/>
          <a:stretch/>
        </p:blipFill>
        <p:spPr>
          <a:xfrm>
            <a:off x="343460" y="1724524"/>
            <a:ext cx="5014871" cy="447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6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1B7629-1E47-4551-9FCD-009C63471F26}"/>
              </a:ext>
            </a:extLst>
          </p:cNvPr>
          <p:cNvCxnSpPr>
            <a:cxnSpLocks/>
          </p:cNvCxnSpPr>
          <p:nvPr/>
        </p:nvCxnSpPr>
        <p:spPr>
          <a:xfrm>
            <a:off x="223926" y="1232034"/>
            <a:ext cx="6465632" cy="0"/>
          </a:xfrm>
          <a:prstGeom prst="line">
            <a:avLst/>
          </a:prstGeom>
          <a:ln w="28575">
            <a:solidFill>
              <a:srgbClr val="C6C1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CD7367-E6C4-4864-976B-A0C7EAE28793}"/>
              </a:ext>
            </a:extLst>
          </p:cNvPr>
          <p:cNvSpPr txBox="1"/>
          <p:nvPr/>
        </p:nvSpPr>
        <p:spPr>
          <a:xfrm>
            <a:off x="304800" y="606392"/>
            <a:ext cx="551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서버의 내부 설계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A49FC6-4A8A-4E7B-ADF2-28C4F96DAA4F}"/>
              </a:ext>
            </a:extLst>
          </p:cNvPr>
          <p:cNvSpPr txBox="1"/>
          <p:nvPr/>
        </p:nvSpPr>
        <p:spPr>
          <a:xfrm>
            <a:off x="3803854" y="731158"/>
            <a:ext cx="407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게임 구현의 테스트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F3CB2A1-CD1F-42E0-AB20-02AAF3D988EB}"/>
              </a:ext>
            </a:extLst>
          </p:cNvPr>
          <p:cNvGrpSpPr/>
          <p:nvPr/>
        </p:nvGrpSpPr>
        <p:grpSpPr>
          <a:xfrm>
            <a:off x="5512216" y="1770027"/>
            <a:ext cx="6297862" cy="1413355"/>
            <a:chOff x="5975237" y="2122615"/>
            <a:chExt cx="5889436" cy="491967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D6612F2-B7E8-4149-BD34-5A0E3AC8AEFE}"/>
                </a:ext>
              </a:extLst>
            </p:cNvPr>
            <p:cNvSpPr/>
            <p:nvPr/>
          </p:nvSpPr>
          <p:spPr>
            <a:xfrm rot="10800000" flipV="1">
              <a:off x="5975237" y="2122615"/>
              <a:ext cx="5871410" cy="4919678"/>
            </a:xfrm>
            <a:prstGeom prst="rect">
              <a:avLst/>
            </a:prstGeom>
            <a:solidFill>
              <a:srgbClr val="C6C1F7"/>
            </a:solidFill>
            <a:ln>
              <a:solidFill>
                <a:srgbClr val="C6C1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493159-E3FE-42CA-B9E9-19AE9F1F11D2}"/>
                </a:ext>
              </a:extLst>
            </p:cNvPr>
            <p:cNvSpPr txBox="1"/>
            <p:nvPr/>
          </p:nvSpPr>
          <p:spPr>
            <a:xfrm>
              <a:off x="6135220" y="3909798"/>
              <a:ext cx="2836912" cy="984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__name__== '__main__'</a:t>
              </a:r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02345B2-D186-474F-B0EE-C25DEAAFAA81}"/>
                </a:ext>
              </a:extLst>
            </p:cNvPr>
            <p:cNvSpPr txBox="1"/>
            <p:nvPr/>
          </p:nvSpPr>
          <p:spPr>
            <a:xfrm>
              <a:off x="9217726" y="2702786"/>
              <a:ext cx="2646947" cy="320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 모듈이 최상위로 실행되면 </a:t>
              </a:r>
              <a:r>
                <a:rPr lang="en-US" altLang="ko-KR" dirty="0"/>
                <a:t>True</a:t>
              </a:r>
            </a:p>
            <a:p>
              <a:r>
                <a:rPr lang="ko-KR" altLang="en-US" dirty="0"/>
                <a:t>다른 모듈에 의해 </a:t>
              </a:r>
              <a:r>
                <a:rPr lang="en-US" altLang="ko-KR" dirty="0"/>
                <a:t>import </a:t>
              </a:r>
              <a:r>
                <a:rPr lang="ko-KR" altLang="en-US" dirty="0"/>
                <a:t>되면 </a:t>
              </a:r>
              <a:r>
                <a:rPr lang="en-US" altLang="ko-KR" dirty="0"/>
                <a:t>False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E1FF71A-CD43-4398-85D7-F702B6CB4679}"/>
              </a:ext>
            </a:extLst>
          </p:cNvPr>
          <p:cNvGrpSpPr/>
          <p:nvPr/>
        </p:nvGrpSpPr>
        <p:grpSpPr>
          <a:xfrm>
            <a:off x="5512216" y="3709835"/>
            <a:ext cx="6278586" cy="795692"/>
            <a:chOff x="5975237" y="2122615"/>
            <a:chExt cx="5871410" cy="491967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27550E1-E95B-4857-B6B3-0A213F489F7B}"/>
                </a:ext>
              </a:extLst>
            </p:cNvPr>
            <p:cNvSpPr/>
            <p:nvPr/>
          </p:nvSpPr>
          <p:spPr>
            <a:xfrm rot="10800000" flipV="1">
              <a:off x="5975237" y="2122615"/>
              <a:ext cx="5871410" cy="4919678"/>
            </a:xfrm>
            <a:prstGeom prst="rect">
              <a:avLst/>
            </a:prstGeom>
            <a:solidFill>
              <a:srgbClr val="C6C1F7"/>
            </a:solidFill>
            <a:ln>
              <a:solidFill>
                <a:srgbClr val="C6C1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D62E448-62BB-47BC-AA27-9725B90A398C}"/>
                </a:ext>
              </a:extLst>
            </p:cNvPr>
            <p:cNvSpPr txBox="1"/>
            <p:nvPr/>
          </p:nvSpPr>
          <p:spPr>
            <a:xfrm>
              <a:off x="6495262" y="3818417"/>
              <a:ext cx="2836912" cy="1167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 s = Number()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940F45-B7B6-4E36-A6BB-3B91FC196A91}"/>
                </a:ext>
              </a:extLst>
            </p:cNvPr>
            <p:cNvSpPr txBox="1"/>
            <p:nvPr/>
          </p:nvSpPr>
          <p:spPr>
            <a:xfrm>
              <a:off x="9199700" y="2785421"/>
              <a:ext cx="2646947" cy="2043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Number </a:t>
              </a:r>
              <a:r>
                <a:rPr lang="ko-KR" altLang="en-US" dirty="0"/>
                <a:t>클래스의 객체를 생성</a:t>
              </a:r>
              <a:endParaRPr lang="en-US" altLang="ko-KR" dirty="0"/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7DCADB54-991D-4BD3-8473-BCA32E47D739}"/>
                </a:ext>
              </a:extLst>
            </p:cNvPr>
            <p:cNvSpPr/>
            <p:nvPr/>
          </p:nvSpPr>
          <p:spPr>
            <a:xfrm>
              <a:off x="8718972" y="3998847"/>
              <a:ext cx="392954" cy="127838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6732DDE2-6957-46D7-8EAC-D4699B548A38}"/>
              </a:ext>
            </a:extLst>
          </p:cNvPr>
          <p:cNvSpPr/>
          <p:nvPr/>
        </p:nvSpPr>
        <p:spPr>
          <a:xfrm>
            <a:off x="8451045" y="2845667"/>
            <a:ext cx="420205" cy="279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82281BD-9920-442F-9359-435305EC9B4D}"/>
              </a:ext>
            </a:extLst>
          </p:cNvPr>
          <p:cNvGrpSpPr/>
          <p:nvPr/>
        </p:nvGrpSpPr>
        <p:grpSpPr>
          <a:xfrm>
            <a:off x="5512216" y="5321457"/>
            <a:ext cx="6278585" cy="795692"/>
            <a:chOff x="5975237" y="2122615"/>
            <a:chExt cx="5871410" cy="491967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5FAAC5B-2084-4F36-AF99-DAD9A52B9482}"/>
                </a:ext>
              </a:extLst>
            </p:cNvPr>
            <p:cNvSpPr/>
            <p:nvPr/>
          </p:nvSpPr>
          <p:spPr>
            <a:xfrm rot="10800000" flipV="1">
              <a:off x="5975237" y="2122615"/>
              <a:ext cx="5871410" cy="4919678"/>
            </a:xfrm>
            <a:prstGeom prst="rect">
              <a:avLst/>
            </a:prstGeom>
            <a:solidFill>
              <a:srgbClr val="C6C1F7"/>
            </a:solidFill>
            <a:ln>
              <a:solidFill>
                <a:srgbClr val="C6C1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980FF08-D974-414E-8C80-A47A427250C9}"/>
                </a:ext>
              </a:extLst>
            </p:cNvPr>
            <p:cNvSpPr txBox="1"/>
            <p:nvPr/>
          </p:nvSpPr>
          <p:spPr>
            <a:xfrm>
              <a:off x="6885304" y="3322479"/>
              <a:ext cx="1166033" cy="2283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 x = 0</a:t>
              </a:r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5C0091E-FEDC-4EB8-B8ED-176BC59318E7}"/>
                </a:ext>
              </a:extLst>
            </p:cNvPr>
            <p:cNvSpPr txBox="1"/>
            <p:nvPr/>
          </p:nvSpPr>
          <p:spPr>
            <a:xfrm>
              <a:off x="9604744" y="3496268"/>
              <a:ext cx="1551958" cy="2283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초기 </a:t>
              </a:r>
              <a:r>
                <a:rPr lang="en-US" altLang="ko-KR" dirty="0"/>
                <a:t>x = 0</a:t>
              </a:r>
            </a:p>
          </p:txBody>
        </p:sp>
        <p:sp>
          <p:nvSpPr>
            <p:cNvPr id="41" name="화살표: 오른쪽 40">
              <a:extLst>
                <a:ext uri="{FF2B5EF4-FFF2-40B4-BE49-F238E27FC236}">
                  <a16:creationId xmlns:a16="http://schemas.microsoft.com/office/drawing/2014/main" id="{651A4C3A-1568-46FC-A06E-4800AE2E3319}"/>
                </a:ext>
              </a:extLst>
            </p:cNvPr>
            <p:cNvSpPr/>
            <p:nvPr/>
          </p:nvSpPr>
          <p:spPr>
            <a:xfrm>
              <a:off x="8718972" y="3998847"/>
              <a:ext cx="392954" cy="127838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099EB7A-95D4-4B5B-9B6D-50268E08A8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" t="2339" r="67010" b="26549"/>
          <a:stretch/>
        </p:blipFill>
        <p:spPr>
          <a:xfrm>
            <a:off x="691458" y="1334457"/>
            <a:ext cx="4037225" cy="546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4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1B7629-1E47-4551-9FCD-009C63471F26}"/>
              </a:ext>
            </a:extLst>
          </p:cNvPr>
          <p:cNvCxnSpPr>
            <a:cxnSpLocks/>
          </p:cNvCxnSpPr>
          <p:nvPr/>
        </p:nvCxnSpPr>
        <p:spPr>
          <a:xfrm>
            <a:off x="223926" y="1232034"/>
            <a:ext cx="5182449" cy="0"/>
          </a:xfrm>
          <a:prstGeom prst="line">
            <a:avLst/>
          </a:prstGeom>
          <a:ln w="28575">
            <a:solidFill>
              <a:srgbClr val="C6C1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CD7367-E6C4-4864-976B-A0C7EAE28793}"/>
              </a:ext>
            </a:extLst>
          </p:cNvPr>
          <p:cNvSpPr txBox="1"/>
          <p:nvPr/>
        </p:nvSpPr>
        <p:spPr>
          <a:xfrm>
            <a:off x="304800" y="606392"/>
            <a:ext cx="551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서버의 내부 설계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A49FC6-4A8A-4E7B-ADF2-28C4F96DAA4F}"/>
              </a:ext>
            </a:extLst>
          </p:cNvPr>
          <p:cNvSpPr txBox="1"/>
          <p:nvPr/>
        </p:nvSpPr>
        <p:spPr>
          <a:xfrm>
            <a:off x="3803854" y="731158"/>
            <a:ext cx="407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게임 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BDBA96-B5C2-4FFB-AFB6-1CA84FB9B6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2" t="85380" r="59605"/>
          <a:stretch/>
        </p:blipFill>
        <p:spPr>
          <a:xfrm>
            <a:off x="223926" y="2518612"/>
            <a:ext cx="11907832" cy="263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8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1B7629-1E47-4551-9FCD-009C63471F26}"/>
              </a:ext>
            </a:extLst>
          </p:cNvPr>
          <p:cNvCxnSpPr>
            <a:cxnSpLocks/>
          </p:cNvCxnSpPr>
          <p:nvPr/>
        </p:nvCxnSpPr>
        <p:spPr>
          <a:xfrm>
            <a:off x="223926" y="1232034"/>
            <a:ext cx="6465632" cy="0"/>
          </a:xfrm>
          <a:prstGeom prst="line">
            <a:avLst/>
          </a:prstGeom>
          <a:ln w="28575">
            <a:solidFill>
              <a:srgbClr val="C6C1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CD7367-E6C4-4864-976B-A0C7EAE28793}"/>
              </a:ext>
            </a:extLst>
          </p:cNvPr>
          <p:cNvSpPr txBox="1"/>
          <p:nvPr/>
        </p:nvSpPr>
        <p:spPr>
          <a:xfrm>
            <a:off x="304800" y="606392"/>
            <a:ext cx="551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구현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BA49CEC-B035-49FF-A3FD-2DB95B414D12}"/>
              </a:ext>
            </a:extLst>
          </p:cNvPr>
          <p:cNvGrpSpPr/>
          <p:nvPr/>
        </p:nvGrpSpPr>
        <p:grpSpPr>
          <a:xfrm>
            <a:off x="5486585" y="2345111"/>
            <a:ext cx="6278587" cy="2435438"/>
            <a:chOff x="5975235" y="2122610"/>
            <a:chExt cx="5871410" cy="1879253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74E2475-222B-4824-9BA2-943B90A9BCA2}"/>
                </a:ext>
              </a:extLst>
            </p:cNvPr>
            <p:cNvSpPr/>
            <p:nvPr/>
          </p:nvSpPr>
          <p:spPr>
            <a:xfrm rot="10800000" flipV="1">
              <a:off x="5975235" y="2122610"/>
              <a:ext cx="5871410" cy="18792535"/>
            </a:xfrm>
            <a:prstGeom prst="rect">
              <a:avLst/>
            </a:prstGeom>
            <a:solidFill>
              <a:srgbClr val="C6C1F7"/>
            </a:solidFill>
            <a:ln>
              <a:solidFill>
                <a:srgbClr val="C6C1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6453D8-9E3D-4822-8B45-10C0BD95A20D}"/>
                </a:ext>
              </a:extLst>
            </p:cNvPr>
            <p:cNvSpPr txBox="1"/>
            <p:nvPr/>
          </p:nvSpPr>
          <p:spPr>
            <a:xfrm>
              <a:off x="6154342" y="2560741"/>
              <a:ext cx="5476378" cy="17811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dirty="0"/>
                <a:t>If -&gt; POST</a:t>
              </a:r>
              <a:r>
                <a:rPr lang="ko-KR" altLang="en-US" dirty="0"/>
                <a:t>요청이 아니면 </a:t>
              </a:r>
              <a:r>
                <a:rPr lang="en-US" altLang="ko-KR" dirty="0"/>
                <a:t>response=</a:t>
              </a:r>
              <a:r>
                <a:rPr lang="ko-KR" altLang="en-US" dirty="0"/>
                <a:t>에러 메시지를 담은 사전</a:t>
              </a:r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dirty="0"/>
                <a:t>첫번째 </a:t>
              </a:r>
              <a:r>
                <a:rPr lang="en-US" altLang="ko-KR" dirty="0"/>
                <a:t>if not error: </a:t>
              </a:r>
              <a:r>
                <a:rPr lang="ko-KR" altLang="en-US" dirty="0"/>
                <a:t>에서는 </a:t>
              </a:r>
              <a:r>
                <a:rPr lang="en-US" altLang="ko-KR" dirty="0"/>
                <a:t>environ[‘PATH_INFO’]</a:t>
              </a:r>
              <a:r>
                <a:rPr lang="ko-KR" altLang="en-US" dirty="0"/>
                <a:t>로부터 요청된 </a:t>
              </a:r>
              <a:r>
                <a:rPr lang="en-US" altLang="ko-KR" dirty="0"/>
                <a:t>API</a:t>
              </a:r>
              <a:r>
                <a:rPr lang="ko-KR" altLang="en-US" dirty="0"/>
                <a:t>를 파악하고 </a:t>
              </a:r>
              <a:r>
                <a:rPr lang="en-US" altLang="ko-KR" dirty="0"/>
                <a:t>request body</a:t>
              </a:r>
              <a:r>
                <a:rPr lang="ko-KR" altLang="en-US" dirty="0"/>
                <a:t>를 읽어 들여 </a:t>
              </a:r>
              <a:r>
                <a:rPr lang="en-US" altLang="ko-KR" dirty="0"/>
                <a:t>query string</a:t>
              </a:r>
              <a:r>
                <a:rPr lang="ko-KR" altLang="en-US" dirty="0"/>
                <a:t>으로 해석한다</a:t>
              </a:r>
              <a:r>
                <a:rPr lang="en-US" altLang="ko-KR" dirty="0"/>
                <a:t>.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dirty="0"/>
                <a:t>두번째 </a:t>
              </a:r>
              <a:r>
                <a:rPr lang="en-US" altLang="ko-KR" dirty="0"/>
                <a:t>if not error: </a:t>
              </a:r>
              <a:r>
                <a:rPr lang="ko-KR" altLang="en-US" dirty="0"/>
                <a:t>에서는 요청된 </a:t>
              </a:r>
              <a:r>
                <a:rPr lang="en-US" altLang="ko-KR" dirty="0"/>
                <a:t>API</a:t>
              </a:r>
              <a:r>
                <a:rPr lang="ko-KR" altLang="en-US" dirty="0"/>
                <a:t>에 따라 적당한 함수를 호출하고 </a:t>
              </a:r>
              <a:r>
                <a:rPr lang="en-US" altLang="ko-KR" dirty="0" err="1"/>
                <a:t>json</a:t>
              </a:r>
              <a:r>
                <a:rPr lang="ko-KR" altLang="en-US" dirty="0"/>
                <a:t>형태를 가지는 </a:t>
              </a:r>
              <a:r>
                <a:rPr lang="en-US" altLang="ko-KR" dirty="0"/>
                <a:t>HTTP response</a:t>
              </a:r>
              <a:r>
                <a:rPr lang="ko-KR" altLang="en-US" dirty="0"/>
                <a:t>를 출력한다</a:t>
              </a:r>
              <a:r>
                <a:rPr lang="en-US" altLang="ko-KR" dirty="0"/>
                <a:t>.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62EAA26B-5C80-4FA4-AD9E-37BBC4EAB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53" t="2339" r="7236" b="3391"/>
          <a:stretch/>
        </p:blipFill>
        <p:spPr>
          <a:xfrm>
            <a:off x="417094" y="1334457"/>
            <a:ext cx="4713187" cy="544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39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1B7629-1E47-4551-9FCD-009C63471F26}"/>
              </a:ext>
            </a:extLst>
          </p:cNvPr>
          <p:cNvCxnSpPr>
            <a:cxnSpLocks/>
          </p:cNvCxnSpPr>
          <p:nvPr/>
        </p:nvCxnSpPr>
        <p:spPr>
          <a:xfrm>
            <a:off x="223926" y="1232034"/>
            <a:ext cx="6465632" cy="0"/>
          </a:xfrm>
          <a:prstGeom prst="line">
            <a:avLst/>
          </a:prstGeom>
          <a:ln w="28575">
            <a:solidFill>
              <a:srgbClr val="C6C1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CD7367-E6C4-4864-976B-A0C7EAE28793}"/>
              </a:ext>
            </a:extLst>
          </p:cNvPr>
          <p:cNvSpPr txBox="1"/>
          <p:nvPr/>
        </p:nvSpPr>
        <p:spPr>
          <a:xfrm>
            <a:off x="304800" y="606392"/>
            <a:ext cx="551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구현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BA49CEC-B035-49FF-A3FD-2DB95B414D12}"/>
              </a:ext>
            </a:extLst>
          </p:cNvPr>
          <p:cNvGrpSpPr/>
          <p:nvPr/>
        </p:nvGrpSpPr>
        <p:grpSpPr>
          <a:xfrm>
            <a:off x="6336633" y="1756306"/>
            <a:ext cx="5412497" cy="815184"/>
            <a:chOff x="5975235" y="2122610"/>
            <a:chExt cx="5871410" cy="1879253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74E2475-222B-4824-9BA2-943B90A9BCA2}"/>
                </a:ext>
              </a:extLst>
            </p:cNvPr>
            <p:cNvSpPr/>
            <p:nvPr/>
          </p:nvSpPr>
          <p:spPr>
            <a:xfrm rot="10800000" flipV="1">
              <a:off x="5975235" y="2122610"/>
              <a:ext cx="5871410" cy="18792535"/>
            </a:xfrm>
            <a:prstGeom prst="rect">
              <a:avLst/>
            </a:prstGeom>
            <a:solidFill>
              <a:srgbClr val="C6C1F7"/>
            </a:solidFill>
            <a:ln>
              <a:solidFill>
                <a:srgbClr val="C6C1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6453D8-9E3D-4822-8B45-10C0BD95A20D}"/>
                </a:ext>
              </a:extLst>
            </p:cNvPr>
            <p:cNvSpPr txBox="1"/>
            <p:nvPr/>
          </p:nvSpPr>
          <p:spPr>
            <a:xfrm>
              <a:off x="6154342" y="2560739"/>
              <a:ext cx="5476378" cy="4052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POST </a:t>
              </a:r>
              <a:r>
                <a:rPr lang="ko-KR" altLang="en-US" dirty="0"/>
                <a:t>요청인지 판단하고 아니면 에러 응답을 준비하고 다음 단계들은 실행하지 않도록 한다</a:t>
              </a:r>
              <a:r>
                <a:rPr lang="en-US" altLang="ko-KR" dirty="0"/>
                <a:t>.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35B9130B-B74E-4189-8FE5-75CB52F33C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53" t="18561" r="14802" b="68567"/>
          <a:stretch/>
        </p:blipFill>
        <p:spPr>
          <a:xfrm>
            <a:off x="223926" y="1589650"/>
            <a:ext cx="5993377" cy="11484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FD27239-F398-48CE-8FB4-7F1FBB29CA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53" t="32041" r="7236" b="49136"/>
          <a:stretch/>
        </p:blipFill>
        <p:spPr>
          <a:xfrm>
            <a:off x="176459" y="2967792"/>
            <a:ext cx="6577264" cy="1502072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8D4916B2-E93B-4056-BC92-27FA7E123BA4}"/>
              </a:ext>
            </a:extLst>
          </p:cNvPr>
          <p:cNvGrpSpPr/>
          <p:nvPr/>
        </p:nvGrpSpPr>
        <p:grpSpPr>
          <a:xfrm>
            <a:off x="6368716" y="3359362"/>
            <a:ext cx="5412497" cy="815184"/>
            <a:chOff x="5975235" y="2122610"/>
            <a:chExt cx="5871410" cy="1879253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125144A-8F12-42F8-947F-B577818D6DD0}"/>
                </a:ext>
              </a:extLst>
            </p:cNvPr>
            <p:cNvSpPr/>
            <p:nvPr/>
          </p:nvSpPr>
          <p:spPr>
            <a:xfrm rot="10800000" flipV="1">
              <a:off x="5975235" y="2122610"/>
              <a:ext cx="5871410" cy="18792535"/>
            </a:xfrm>
            <a:prstGeom prst="rect">
              <a:avLst/>
            </a:prstGeom>
            <a:solidFill>
              <a:srgbClr val="C6C1F7"/>
            </a:solidFill>
            <a:ln>
              <a:solidFill>
                <a:srgbClr val="C6C1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2F240A-3146-403E-B33A-4F4623AD2782}"/>
                </a:ext>
              </a:extLst>
            </p:cNvPr>
            <p:cNvSpPr txBox="1"/>
            <p:nvPr/>
          </p:nvSpPr>
          <p:spPr>
            <a:xfrm>
              <a:off x="6154342" y="2560735"/>
              <a:ext cx="5476378" cy="14899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Environ</a:t>
              </a:r>
              <a:r>
                <a:rPr lang="ko-KR" altLang="en-US" dirty="0"/>
                <a:t>에 주어진 환경변수로부터 </a:t>
              </a:r>
              <a:r>
                <a:rPr lang="en-US" altLang="ko-KR" dirty="0"/>
                <a:t>request path</a:t>
              </a:r>
              <a:r>
                <a:rPr lang="ko-KR" altLang="en-US" dirty="0"/>
                <a:t>를 검사해 어떤 </a:t>
              </a:r>
              <a:r>
                <a:rPr lang="en-US" altLang="ko-KR" dirty="0"/>
                <a:t>API</a:t>
              </a:r>
              <a:r>
                <a:rPr lang="ko-KR" altLang="en-US" dirty="0"/>
                <a:t>가 호출되었는지 판단한다</a:t>
              </a:r>
              <a:r>
                <a:rPr lang="en-US" altLang="ko-KR" dirty="0"/>
                <a:t>.</a:t>
              </a: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D2EBE3CC-860F-4B37-A6AF-03257F6D2C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53" t="50648" r="7236" b="36552"/>
          <a:stretch/>
        </p:blipFill>
        <p:spPr>
          <a:xfrm>
            <a:off x="224590" y="4866164"/>
            <a:ext cx="7426902" cy="1165667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9C3ED6F6-5C6C-4755-BD8B-8295ED556D7C}"/>
              </a:ext>
            </a:extLst>
          </p:cNvPr>
          <p:cNvGrpSpPr/>
          <p:nvPr/>
        </p:nvGrpSpPr>
        <p:grpSpPr>
          <a:xfrm>
            <a:off x="6368716" y="4699510"/>
            <a:ext cx="5412497" cy="1887804"/>
            <a:chOff x="6016882" y="967185"/>
            <a:chExt cx="5871410" cy="1889849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7A9B0AA-12AC-468E-BE00-42AF89CDDADA}"/>
                </a:ext>
              </a:extLst>
            </p:cNvPr>
            <p:cNvSpPr/>
            <p:nvPr/>
          </p:nvSpPr>
          <p:spPr>
            <a:xfrm rot="10800000" flipV="1">
              <a:off x="6016882" y="967185"/>
              <a:ext cx="5871410" cy="18792528"/>
            </a:xfrm>
            <a:prstGeom prst="rect">
              <a:avLst/>
            </a:prstGeom>
            <a:solidFill>
              <a:srgbClr val="C6C1F7"/>
            </a:solidFill>
            <a:ln>
              <a:solidFill>
                <a:srgbClr val="C6C1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AAE600-1F40-4638-9A2C-D09A5502C125}"/>
                </a:ext>
              </a:extLst>
            </p:cNvPr>
            <p:cNvSpPr txBox="1"/>
            <p:nvPr/>
          </p:nvSpPr>
          <p:spPr>
            <a:xfrm>
              <a:off x="6161185" y="2303411"/>
              <a:ext cx="5476378" cy="17562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dirty="0" err="1"/>
                <a:t>입력받은</a:t>
              </a:r>
              <a:r>
                <a:rPr lang="ko-KR" altLang="en-US" dirty="0"/>
                <a:t> 값이 </a:t>
              </a:r>
              <a:r>
                <a:rPr lang="ko-KR" altLang="en-US" dirty="0" err="1"/>
                <a:t>없을까봐</a:t>
              </a:r>
              <a:r>
                <a:rPr lang="ko-KR" altLang="en-US" dirty="0"/>
                <a:t> </a:t>
              </a:r>
              <a:r>
                <a:rPr lang="en-US" altLang="ko-KR" dirty="0"/>
                <a:t>except </a:t>
              </a:r>
              <a:r>
                <a:rPr lang="en-US" altLang="ko-KR" dirty="0" err="1"/>
                <a:t>Valueerror</a:t>
              </a:r>
              <a:r>
                <a:rPr lang="ko-KR" altLang="en-US" dirty="0"/>
                <a:t>코드를 넣었다</a:t>
              </a:r>
              <a:r>
                <a:rPr lang="en-US" altLang="ko-KR" dirty="0"/>
                <a:t>.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dirty="0" err="1"/>
                <a:t>Request_body</a:t>
              </a:r>
              <a:r>
                <a:rPr lang="en-US" altLang="ko-KR" dirty="0"/>
                <a:t> = environ[‘</a:t>
              </a:r>
              <a:r>
                <a:rPr lang="en-US" altLang="ko-KR" dirty="0" err="1"/>
                <a:t>wsgi.input</a:t>
              </a:r>
              <a:r>
                <a:rPr lang="en-US" altLang="ko-KR" dirty="0"/>
                <a:t>’].read(</a:t>
              </a:r>
              <a:r>
                <a:rPr lang="en-US" altLang="ko-KR" dirty="0" err="1"/>
                <a:t>request_body_size</a:t>
              </a:r>
              <a:r>
                <a:rPr lang="en-US" altLang="ko-KR" dirty="0"/>
                <a:t>)d=</a:t>
              </a:r>
              <a:r>
                <a:rPr lang="en-US" altLang="ko-KR" dirty="0" err="1"/>
                <a:t>parse_qs</a:t>
              </a:r>
              <a:r>
                <a:rPr lang="en-US" altLang="ko-KR" dirty="0"/>
                <a:t>(</a:t>
              </a:r>
              <a:r>
                <a:rPr lang="en-US" altLang="ko-KR" dirty="0" err="1"/>
                <a:t>request_body</a:t>
              </a:r>
              <a:r>
                <a:rPr lang="en-US" altLang="ko-KR" dirty="0"/>
                <a:t>) </a:t>
              </a:r>
              <a:r>
                <a:rPr lang="ko-KR" altLang="en-US" dirty="0"/>
                <a:t>코드는</a:t>
              </a:r>
              <a:r>
                <a:rPr lang="en-US" altLang="ko-KR" dirty="0"/>
                <a:t> d</a:t>
              </a:r>
              <a:r>
                <a:rPr lang="ko-KR" altLang="en-US" dirty="0"/>
                <a:t>는 </a:t>
              </a:r>
              <a:r>
                <a:rPr lang="en-US" altLang="ko-KR" dirty="0"/>
                <a:t>POST</a:t>
              </a:r>
              <a:r>
                <a:rPr lang="ko-KR" altLang="en-US" dirty="0"/>
                <a:t>값을 받아온다</a:t>
              </a:r>
              <a:r>
                <a:rPr lang="en-US" altLang="ko-KR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8886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672</Words>
  <Application>Microsoft Office PowerPoint</Application>
  <PresentationFormat>와이드스크린</PresentationFormat>
  <Paragraphs>86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송경민0626</dc:creator>
  <cp:lastModifiedBy>송 경민</cp:lastModifiedBy>
  <cp:revision>47</cp:revision>
  <dcterms:created xsi:type="dcterms:W3CDTF">2018-04-15T23:33:34Z</dcterms:created>
  <dcterms:modified xsi:type="dcterms:W3CDTF">2018-06-18T05:21:35Z</dcterms:modified>
</cp:coreProperties>
</file>