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  <p:sldMasterId id="2147483748" r:id="rId5"/>
  </p:sldMasterIdLst>
  <p:sldIdLst>
    <p:sldId id="270" r:id="rId6"/>
    <p:sldId id="269" r:id="rId7"/>
    <p:sldId id="259" r:id="rId8"/>
    <p:sldId id="283" r:id="rId9"/>
    <p:sldId id="285" r:id="rId10"/>
    <p:sldId id="284" r:id="rId11"/>
    <p:sldId id="286" r:id="rId12"/>
    <p:sldId id="25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E82"/>
    <a:srgbClr val="FFFFFF"/>
    <a:srgbClr val="C00000"/>
    <a:srgbClr val="FF0000"/>
    <a:srgbClr val="000080"/>
    <a:srgbClr val="0A0A6E"/>
    <a:srgbClr val="008080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89653-A646-604E-5035-7B77088D72E9}" v="66" dt="2020-11-15T20:33:55.503"/>
    <p1510:client id="{22F9819A-B842-5875-6C1B-0706906D7E6F}" v="4" dt="2020-11-15T20:41:04.728"/>
    <p1510:client id="{534F5D23-3A26-4302-A851-16277C694FA4}" v="1011" dt="2020-11-15T20:40:25.351"/>
    <p1510:client id="{6D684123-5DCB-F863-C2D0-226570AD0E60}" v="131" dt="2020-11-15T20:35:27.871"/>
    <p1510:client id="{8E62CB4F-371E-4281-A2A0-4C4DFA0FAACD}" v="293" dt="2020-11-15T20:40:46.292"/>
    <p1510:client id="{FC9BBC9C-9F42-44A0-8647-B0B19E8ED4BB}" v="6" dt="2020-11-15T20:42:10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9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8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7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09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8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26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17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3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12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99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8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15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1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944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6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81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65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96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6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7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1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7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4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2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490EE1E0-13D4-4DE9-B188-95AE24C9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5244"/>
            <a:ext cx="12188824" cy="1507067"/>
          </a:xfrm>
        </p:spPr>
        <p:txBody>
          <a:bodyPr>
            <a:normAutofit/>
          </a:bodyPr>
          <a:lstStyle/>
          <a:p>
            <a:pPr algn="ctr"/>
            <a:r>
              <a:rPr lang="en-US" sz="4800" err="1"/>
              <a:t>Projet</a:t>
            </a:r>
            <a:r>
              <a:rPr lang="en-US" sz="4800"/>
              <a:t> S3 OCR</a:t>
            </a:r>
            <a:endParaRPr lang="fr-FR" sz="480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EB54418-8D5A-4E56-8EA2-2E0543CA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489"/>
            <a:ext cx="5256213" cy="3615267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DEPLAGNE Hugo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LITOUX Pierre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PINGARD Adrien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VEYRE Thimot</a:t>
            </a:r>
          </a:p>
          <a:p>
            <a:pPr marL="0" indent="0">
              <a:buNone/>
            </a:pP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6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CE2AE-104D-4E44-BEA6-02812A3D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244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fr-FR"/>
              <a:t>Déparasitage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4DDE3-EE1D-46D8-8C87-7A8761BE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cs typeface="Calibri"/>
              </a:rPr>
              <a:t>Supprime</a:t>
            </a:r>
            <a:r>
              <a:rPr lang="en-US">
                <a:solidFill>
                  <a:schemeClr val="tx1"/>
                </a:solidFill>
                <a:cs typeface="Calibri"/>
              </a:rPr>
              <a:t> les bruits </a:t>
            </a:r>
            <a:r>
              <a:rPr lang="en-US" err="1">
                <a:solidFill>
                  <a:schemeClr val="tx1"/>
                </a:solidFill>
                <a:cs typeface="Calibri"/>
              </a:rPr>
              <a:t>numériques</a:t>
            </a:r>
            <a:r>
              <a:rPr lang="en-US">
                <a:solidFill>
                  <a:schemeClr val="tx1"/>
                </a:solidFill>
                <a:cs typeface="Calibri"/>
              </a:rPr>
              <a:t> de </a:t>
            </a:r>
            <a:r>
              <a:rPr lang="en-US" err="1">
                <a:solidFill>
                  <a:schemeClr val="tx1"/>
                </a:solidFill>
                <a:cs typeface="Calibri"/>
              </a:rPr>
              <a:t>l'image</a:t>
            </a:r>
            <a:r>
              <a:rPr lang="en-US">
                <a:solidFill>
                  <a:schemeClr val="tx1"/>
                </a:solidFill>
                <a:cs typeface="Calibri"/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solidFill>
                  <a:schemeClr val="tx1"/>
                </a:solidFill>
                <a:cs typeface="Calibri"/>
              </a:rPr>
              <a:t>en </a:t>
            </a:r>
            <a:r>
              <a:rPr lang="en-US" err="1">
                <a:solidFill>
                  <a:schemeClr val="tx1"/>
                </a:solidFill>
                <a:cs typeface="Calibri"/>
              </a:rPr>
              <a:t>uniformisant</a:t>
            </a:r>
            <a:r>
              <a:rPr lang="en-US">
                <a:solidFill>
                  <a:schemeClr val="tx1"/>
                </a:solidFill>
                <a:cs typeface="Calibri"/>
              </a:rPr>
              <a:t> les pixels.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cs typeface="Calibri"/>
            </a:endParaRPr>
          </a:p>
          <a:p>
            <a:r>
              <a:rPr lang="en-US">
                <a:solidFill>
                  <a:schemeClr val="tx1"/>
                </a:solidFill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cs typeface="Calibri"/>
              </a:rPr>
              <a:t>Fonctions</a:t>
            </a:r>
            <a:r>
              <a:rPr lang="en-US">
                <a:solidFill>
                  <a:schemeClr val="tx1"/>
                </a:solidFill>
                <a:cs typeface="Calibri"/>
              </a:rPr>
              <a:t> </a:t>
            </a:r>
            <a:r>
              <a:rPr lang="en-US" err="1">
                <a:solidFill>
                  <a:schemeClr val="tx1"/>
                </a:solidFill>
                <a:cs typeface="Calibri"/>
              </a:rPr>
              <a:t>utilisées</a:t>
            </a:r>
            <a:r>
              <a:rPr lang="en-US">
                <a:solidFill>
                  <a:schemeClr val="tx1"/>
                </a:solidFill>
                <a:cs typeface="Calibri"/>
              </a:rPr>
              <a:t>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35E21125-D03E-49A5-B3B8-322EE38A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339" y="2142882"/>
            <a:ext cx="3819752" cy="3647423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35617835-A92B-4A03-AF4B-DE6A54B0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160" y="4328773"/>
            <a:ext cx="3979126" cy="78787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0FDBCC5-2ADF-438D-A863-BE4A35A24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20" y="5428540"/>
            <a:ext cx="6060687" cy="7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9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7DA56-D128-4068-9F8D-293211BA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244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Binarisation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4FBE78-F6D1-4A99-979B-8131F11FD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027719" cy="3615267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/>
                </a:solidFill>
              </a:rPr>
              <a:t>Niveau</a:t>
            </a:r>
            <a:r>
              <a:rPr lang="en-US" sz="2000">
                <a:solidFill>
                  <a:schemeClr val="tx1"/>
                </a:solidFill>
              </a:rPr>
              <a:t> de </a:t>
            </a:r>
            <a:r>
              <a:rPr lang="en-US" sz="2000" err="1">
                <a:solidFill>
                  <a:schemeClr val="tx1"/>
                </a:solidFill>
              </a:rPr>
              <a:t>gris</a:t>
            </a:r>
            <a:r>
              <a:rPr lang="en-US" sz="2000">
                <a:solidFill>
                  <a:schemeClr val="tx1"/>
                </a:solidFill>
              </a:rPr>
              <a:t> de </a:t>
            </a:r>
            <a:r>
              <a:rPr lang="en-US" sz="2000" err="1">
                <a:solidFill>
                  <a:schemeClr val="tx1"/>
                </a:solidFill>
              </a:rPr>
              <a:t>l'image</a:t>
            </a:r>
            <a:r>
              <a:rPr lang="en-US" sz="2000">
                <a:solidFill>
                  <a:schemeClr val="tx1"/>
                </a:solidFill>
              </a:rPr>
              <a:t> dans le bon </a:t>
            </a:r>
            <a:r>
              <a:rPr lang="en-US" sz="2000" err="1">
                <a:solidFill>
                  <a:schemeClr val="tx1"/>
                </a:solidFill>
              </a:rPr>
              <a:t>sens</a:t>
            </a:r>
            <a:r>
              <a:rPr lang="en-US" sz="2000">
                <a:solidFill>
                  <a:schemeClr val="tx1"/>
                </a:solidFill>
              </a:rPr>
              <a:t> et </a:t>
            </a:r>
            <a:r>
              <a:rPr lang="en-US" sz="2000" err="1">
                <a:solidFill>
                  <a:schemeClr val="tx1"/>
                </a:solidFill>
              </a:rPr>
              <a:t>déparasité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Mise du pixel en noir </a:t>
            </a:r>
            <a:r>
              <a:rPr lang="en-US" sz="2000" err="1">
                <a:solidFill>
                  <a:schemeClr val="tx1"/>
                </a:solidFill>
              </a:rPr>
              <a:t>ou</a:t>
            </a:r>
            <a:r>
              <a:rPr lang="en-US" sz="2000">
                <a:solidFill>
                  <a:schemeClr val="tx1"/>
                </a:solidFill>
              </a:rPr>
              <a:t> blanc </a:t>
            </a:r>
            <a:r>
              <a:rPr lang="en-US" sz="2000" err="1">
                <a:solidFill>
                  <a:schemeClr val="tx1"/>
                </a:solidFill>
              </a:rPr>
              <a:t>selon</a:t>
            </a:r>
            <a:r>
              <a:rPr lang="en-US" sz="2000">
                <a:solidFill>
                  <a:schemeClr val="tx1"/>
                </a:solidFill>
              </a:rPr>
              <a:t> que la </a:t>
            </a:r>
            <a:r>
              <a:rPr lang="en-US" sz="2000" err="1">
                <a:solidFill>
                  <a:schemeClr val="tx1"/>
                </a:solidFill>
              </a:rPr>
              <a:t>valeur</a:t>
            </a:r>
            <a:r>
              <a:rPr lang="en-US" sz="2000">
                <a:solidFill>
                  <a:schemeClr val="tx1"/>
                </a:solidFill>
              </a:rPr>
              <a:t> du pixel </a:t>
            </a:r>
            <a:r>
              <a:rPr lang="en-US" sz="2000" err="1">
                <a:solidFill>
                  <a:schemeClr val="tx1"/>
                </a:solidFill>
              </a:rPr>
              <a:t>soit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inférieur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ou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supérieur</a:t>
            </a:r>
            <a:r>
              <a:rPr lang="en-US" sz="2000">
                <a:solidFill>
                  <a:schemeClr val="tx1"/>
                </a:solidFill>
              </a:rPr>
              <a:t> à 127.</a:t>
            </a:r>
          </a:p>
          <a:p>
            <a:endParaRPr lang="fr-FR">
              <a:solidFill>
                <a:schemeClr val="tx1"/>
              </a:solidFill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DB55DFC-9859-46B0-8830-EAEE68BCF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7892463" y="2241693"/>
            <a:ext cx="3785115" cy="35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63243-BF76-47CE-AB85-ECBDF249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244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fr-FR"/>
              <a:t>Segmentation en lignes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DF9F6E4-0C81-499E-BA3E-3DBE967EB7E4}"/>
              </a:ext>
            </a:extLst>
          </p:cNvPr>
          <p:cNvSpPr txBox="1"/>
          <p:nvPr/>
        </p:nvSpPr>
        <p:spPr>
          <a:xfrm>
            <a:off x="714375" y="2387490"/>
            <a:ext cx="5119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Détection de la première ligne non totalement blanche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34C9D83-4D40-420E-A17C-121F8DDA7AEA}"/>
              </a:ext>
            </a:extLst>
          </p:cNvPr>
          <p:cNvSpPr txBox="1"/>
          <p:nvPr/>
        </p:nvSpPr>
        <p:spPr>
          <a:xfrm>
            <a:off x="714375" y="3664913"/>
            <a:ext cx="5119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Détection de la première ligne totalement blanche suivante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71B6C1A-22DD-4E42-890B-EF470A53F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137" y="3429000"/>
            <a:ext cx="2824163" cy="2406678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E4F68F3-1975-4E4C-824D-EA28FB7DB764}"/>
              </a:ext>
            </a:extLst>
          </p:cNvPr>
          <p:cNvCxnSpPr/>
          <p:nvPr/>
        </p:nvCxnSpPr>
        <p:spPr>
          <a:xfrm>
            <a:off x="7686675" y="3664913"/>
            <a:ext cx="420052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6D3D692-0F4E-41A5-955F-02A3FA0C2A82}"/>
              </a:ext>
            </a:extLst>
          </p:cNvPr>
          <p:cNvCxnSpPr/>
          <p:nvPr/>
        </p:nvCxnSpPr>
        <p:spPr>
          <a:xfrm>
            <a:off x="7686675" y="4236413"/>
            <a:ext cx="420052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4BAB1A9-5C9B-44BF-A816-B4DFB095E5C0}"/>
              </a:ext>
            </a:extLst>
          </p:cNvPr>
          <p:cNvCxnSpPr/>
          <p:nvPr/>
        </p:nvCxnSpPr>
        <p:spPr>
          <a:xfrm>
            <a:off x="7686675" y="5036513"/>
            <a:ext cx="420052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FC706A0-7961-435E-B400-ED714A94217C}"/>
              </a:ext>
            </a:extLst>
          </p:cNvPr>
          <p:cNvCxnSpPr/>
          <p:nvPr/>
        </p:nvCxnSpPr>
        <p:spPr>
          <a:xfrm>
            <a:off x="7686675" y="5617539"/>
            <a:ext cx="420052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B6F25-E95E-43BE-9D4C-28D987C7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244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fr-FR"/>
              <a:t>Segmentation en Caractères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3D05D99-6F9D-40A5-B3B1-9EEF68B76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82" y="3510312"/>
            <a:ext cx="4421123" cy="987243"/>
          </a:xfr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22FCECC-19C7-4DBE-A3EF-7859E2A3DAE0}"/>
              </a:ext>
            </a:extLst>
          </p:cNvPr>
          <p:cNvSpPr txBox="1"/>
          <p:nvPr/>
        </p:nvSpPr>
        <p:spPr>
          <a:xfrm>
            <a:off x="838200" y="2681117"/>
            <a:ext cx="5119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/>
              <a:t>Détection de la première colonne non totalement blanche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4BE50FA-121B-4CCF-AF14-DB15CAA040CC}"/>
              </a:ext>
            </a:extLst>
          </p:cNvPr>
          <p:cNvSpPr txBox="1"/>
          <p:nvPr/>
        </p:nvSpPr>
        <p:spPr>
          <a:xfrm>
            <a:off x="838200" y="4446392"/>
            <a:ext cx="511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/>
              <a:t>Détection de la première colonne totalement blanche suivante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CF0D7FA-DB22-4ACE-B36C-08FC1D10999E}"/>
              </a:ext>
            </a:extLst>
          </p:cNvPr>
          <p:cNvCxnSpPr/>
          <p:nvPr/>
        </p:nvCxnSpPr>
        <p:spPr>
          <a:xfrm>
            <a:off x="8109008" y="3214325"/>
            <a:ext cx="0" cy="157921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2CB3D1E-0DB8-4B2F-A722-81E14B3C53AF}"/>
              </a:ext>
            </a:extLst>
          </p:cNvPr>
          <p:cNvCxnSpPr/>
          <p:nvPr/>
        </p:nvCxnSpPr>
        <p:spPr>
          <a:xfrm>
            <a:off x="9771121" y="3214329"/>
            <a:ext cx="0" cy="157921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0545073-D56A-415B-B1AE-883CE726A4A2}"/>
              </a:ext>
            </a:extLst>
          </p:cNvPr>
          <p:cNvCxnSpPr/>
          <p:nvPr/>
        </p:nvCxnSpPr>
        <p:spPr>
          <a:xfrm>
            <a:off x="9871133" y="3214330"/>
            <a:ext cx="0" cy="157921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43D8003-6466-408A-A92E-32CE9EA5F70E}"/>
              </a:ext>
            </a:extLst>
          </p:cNvPr>
          <p:cNvCxnSpPr/>
          <p:nvPr/>
        </p:nvCxnSpPr>
        <p:spPr>
          <a:xfrm>
            <a:off x="10118783" y="3214331"/>
            <a:ext cx="0" cy="157921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2FD337B-44AD-4B94-8359-E378C7C8943E}"/>
              </a:ext>
            </a:extLst>
          </p:cNvPr>
          <p:cNvCxnSpPr/>
          <p:nvPr/>
        </p:nvCxnSpPr>
        <p:spPr>
          <a:xfrm>
            <a:off x="10214033" y="3214332"/>
            <a:ext cx="0" cy="157921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44E9A26-EF13-499D-8756-78CB5E5FE292}"/>
              </a:ext>
            </a:extLst>
          </p:cNvPr>
          <p:cNvCxnSpPr/>
          <p:nvPr/>
        </p:nvCxnSpPr>
        <p:spPr>
          <a:xfrm>
            <a:off x="10417703" y="3214326"/>
            <a:ext cx="0" cy="157921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3E8881F-E748-47DE-B3F6-35D542E6FDE9}"/>
              </a:ext>
            </a:extLst>
          </p:cNvPr>
          <p:cNvCxnSpPr/>
          <p:nvPr/>
        </p:nvCxnSpPr>
        <p:spPr>
          <a:xfrm>
            <a:off x="11062807" y="3214328"/>
            <a:ext cx="0" cy="157921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DD54E9E-721F-465B-A5AA-EFAA39893372}"/>
              </a:ext>
            </a:extLst>
          </p:cNvPr>
          <p:cNvCxnSpPr/>
          <p:nvPr/>
        </p:nvCxnSpPr>
        <p:spPr>
          <a:xfrm>
            <a:off x="8788458" y="3214326"/>
            <a:ext cx="0" cy="157921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D481626-60B3-43AF-B225-FAC8C40AADDB}"/>
              </a:ext>
            </a:extLst>
          </p:cNvPr>
          <p:cNvCxnSpPr/>
          <p:nvPr/>
        </p:nvCxnSpPr>
        <p:spPr>
          <a:xfrm>
            <a:off x="8951971" y="3214328"/>
            <a:ext cx="0" cy="157921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763257D-EEC0-4EC4-9063-AD034D069FBD}"/>
              </a:ext>
            </a:extLst>
          </p:cNvPr>
          <p:cNvCxnSpPr/>
          <p:nvPr/>
        </p:nvCxnSpPr>
        <p:spPr>
          <a:xfrm>
            <a:off x="9566333" y="3214328"/>
            <a:ext cx="0" cy="157921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3F35D-3836-4A87-8071-FF33282C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244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Présentation</a:t>
            </a:r>
            <a:r>
              <a:rPr lang="en-US"/>
              <a:t> du </a:t>
            </a:r>
            <a:r>
              <a:rPr lang="en-US" err="1"/>
              <a:t>réseau</a:t>
            </a:r>
            <a:r>
              <a:rPr lang="en-US"/>
              <a:t> de </a:t>
            </a:r>
            <a:r>
              <a:rPr lang="en-US" err="1"/>
              <a:t>Neurone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F5A31-D723-4E3A-88E2-31F2B8CA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60" y="429689"/>
            <a:ext cx="8534400" cy="3615267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fr-FR">
                <a:solidFill>
                  <a:schemeClr val="tx1"/>
                </a:solidFill>
              </a:rPr>
              <a:t>Implémentation du XOR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7D2A3D-826D-46C4-BCBD-A690B22840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6421" y="2674233"/>
            <a:ext cx="5167185" cy="31692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3F3E5C4-BDA3-462B-A7CE-5A8A63C038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13267" y="1784969"/>
            <a:ext cx="5167185" cy="2467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AD93AF-E664-46CF-AE3B-296C92CAF96A}"/>
                  </a:ext>
                </a:extLst>
              </p:cNvPr>
              <p:cNvSpPr txBox="1"/>
              <p:nvPr/>
            </p:nvSpPr>
            <p:spPr>
              <a:xfrm>
                <a:off x="5371883" y="4726878"/>
                <a:ext cx="6524743" cy="685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sepChr m:val="(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𝑤𝑖𝑥𝑖</m:t>
                                      </m:r>
                                      <m: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nary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fr-FR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02AD93AF-E664-46CF-AE3B-296C92CA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883" y="4726878"/>
                <a:ext cx="6524743" cy="685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47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269D9-1C9E-44FC-945E-6988A141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244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Présentation</a:t>
            </a:r>
            <a:r>
              <a:rPr lang="en-US"/>
              <a:t> du </a:t>
            </a:r>
            <a:r>
              <a:rPr lang="en-US" err="1"/>
              <a:t>réseau</a:t>
            </a:r>
            <a:r>
              <a:rPr lang="en-US"/>
              <a:t> de </a:t>
            </a:r>
            <a:r>
              <a:rPr lang="en-US" err="1"/>
              <a:t>Neurone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41525C-5E5B-4458-AB23-F360BA27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28" y="690648"/>
            <a:ext cx="8534400" cy="361526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Amélioration et reconnaissance de </a:t>
            </a:r>
            <a:r>
              <a:rPr lang="en-US" sz="2000" err="1">
                <a:solidFill>
                  <a:schemeClr val="tx1"/>
                </a:solidFill>
              </a:rPr>
              <a:t>caractères</a:t>
            </a:r>
            <a:endParaRPr lang="en-US" sz="2000">
              <a:solidFill>
                <a:schemeClr val="tx1"/>
              </a:solidFill>
            </a:endParaRPr>
          </a:p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D0F1B2-FCDA-44D5-92CE-C8294657ACB3}"/>
              </a:ext>
            </a:extLst>
          </p:cNvPr>
          <p:cNvSpPr/>
          <p:nvPr/>
        </p:nvSpPr>
        <p:spPr>
          <a:xfrm>
            <a:off x="1004169" y="2669087"/>
            <a:ext cx="5010410" cy="39978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65EEDD0-535D-4268-AB78-369CF725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51" y="2726196"/>
            <a:ext cx="4674296" cy="387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397B7-0F4C-4B85-B07E-8CFE7B6A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/>
              <a:t>Présentation</a:t>
            </a:r>
            <a:r>
              <a:rPr lang="en-US" sz="4800"/>
              <a:t> sur machine</a:t>
            </a:r>
          </a:p>
        </p:txBody>
      </p:sp>
    </p:spTree>
    <p:extLst>
      <p:ext uri="{BB962C8B-B14F-4D97-AF65-F5344CB8AC3E}">
        <p14:creationId xmlns:p14="http://schemas.microsoft.com/office/powerpoint/2010/main" val="211322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0570B-F851-472B-8777-A43167F6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0178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4AF34-F431-4020-8344-5CFB6614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244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fr-FR" sz="480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55798-E31C-42CC-A126-23D14CCA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Chargement de l'image</a:t>
            </a:r>
          </a:p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Pré-traitement</a:t>
            </a:r>
          </a:p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Suppression des couleurs</a:t>
            </a:r>
          </a:p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Segmentations en lignes</a:t>
            </a:r>
          </a:p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Segmentation en caractères</a:t>
            </a:r>
          </a:p>
          <a:p>
            <a:r>
              <a:rPr lang="fr-FR">
                <a:solidFill>
                  <a:schemeClr val="tx1"/>
                </a:solidFill>
                <a:cs typeface="Calibri" panose="020F0502020204030204"/>
              </a:rPr>
              <a:t>Réseau de neurones pour fonction XOR </a:t>
            </a:r>
          </a:p>
          <a:p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5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7FA918A-AF4B-44E8-AD0D-A28372764687}"/>
              </a:ext>
            </a:extLst>
          </p:cNvPr>
          <p:cNvSpPr txBox="1"/>
          <p:nvPr/>
        </p:nvSpPr>
        <p:spPr>
          <a:xfrm>
            <a:off x="684212" y="2556589"/>
            <a:ext cx="501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Format d’image : Bitmap (.</a:t>
            </a:r>
            <a:r>
              <a:rPr lang="fr-FR" sz="2400" err="1"/>
              <a:t>bmp</a:t>
            </a:r>
            <a:r>
              <a:rPr lang="fr-FR" sz="2400"/>
              <a:t>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AE4BE1-16E4-4D91-82C8-3FE97BC6795C}"/>
              </a:ext>
            </a:extLst>
          </p:cNvPr>
          <p:cNvSpPr txBox="1"/>
          <p:nvPr/>
        </p:nvSpPr>
        <p:spPr>
          <a:xfrm>
            <a:off x="689694" y="3478583"/>
            <a:ext cx="8721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Contraintes:</a:t>
            </a:r>
          </a:p>
          <a:p>
            <a:endParaRPr lang="fr-F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Bits par pixel (</a:t>
            </a:r>
            <a:r>
              <a:rPr lang="fr-FR" sz="2400" err="1"/>
              <a:t>bpp</a:t>
            </a:r>
            <a:r>
              <a:rPr lang="fr-FR" sz="2400"/>
              <a:t>) = 24bits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err="1"/>
              <a:t>Methode</a:t>
            </a:r>
            <a:r>
              <a:rPr lang="fr-FR" sz="2400"/>
              <a:t> de compression = 0 (pas de compression)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904F8798-3D51-408E-B8C6-57A981C3AB65}"/>
              </a:ext>
            </a:extLst>
          </p:cNvPr>
          <p:cNvSpPr txBox="1">
            <a:spLocks/>
          </p:cNvSpPr>
          <p:nvPr/>
        </p:nvSpPr>
        <p:spPr>
          <a:xfrm>
            <a:off x="0" y="422257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err="1"/>
              <a:t>Chargement</a:t>
            </a:r>
            <a:r>
              <a:rPr lang="en-US"/>
              <a:t>/ </a:t>
            </a:r>
            <a:r>
              <a:rPr lang="en-US" err="1"/>
              <a:t>Enregistrement</a:t>
            </a:r>
            <a:r>
              <a:rPr lang="en-US"/>
              <a:t> de </a:t>
            </a:r>
            <a:r>
              <a:rPr lang="en-US" err="1"/>
              <a:t>l’image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74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F419EEA-D8F8-49F8-ABCE-BE736B7533F8}"/>
              </a:ext>
            </a:extLst>
          </p:cNvPr>
          <p:cNvSpPr txBox="1"/>
          <p:nvPr/>
        </p:nvSpPr>
        <p:spPr>
          <a:xfrm>
            <a:off x="851383" y="2556275"/>
            <a:ext cx="65598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  Offset:  00 01 02 03 04 05 06 07 08 09 0A 0B 0C 0D 0E 0F    </a:t>
            </a:r>
            <a:endParaRPr lang="en-US" b="0" i="0"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00000000: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42 4D 86 00 00 00 00 00 00 00 36 00 00 00</a:t>
            </a:r>
            <a:r>
              <a:rPr lang="en-US" sz="18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 </a:t>
            </a:r>
            <a:r>
              <a:rPr lang="en-US" sz="1800" b="0" i="0">
                <a:solidFill>
                  <a:srgbClr val="D4D4D4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28 00</a:t>
            </a:r>
            <a:endParaRPr lang="en-US" b="0" i="0">
              <a:effectLst/>
              <a:highlight>
                <a:srgbClr val="008080"/>
              </a:highlight>
            </a:endParaRPr>
          </a:p>
          <a:p>
            <a:pPr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00000010: </a:t>
            </a:r>
            <a:r>
              <a:rPr lang="en-US">
                <a:solidFill>
                  <a:srgbClr val="D4D4D4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00 00 05 00 00 00 05 00 00 00 01 00 18 00 00 00</a:t>
            </a:r>
            <a:endParaRPr lang="en-US" b="0" i="0">
              <a:effectLst/>
              <a:highlight>
                <a:srgbClr val="008080"/>
              </a:highlight>
            </a:endParaRPr>
          </a:p>
          <a:p>
            <a:pPr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00000020: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00 00 00 00 00 00 C4</a:t>
            </a:r>
            <a:r>
              <a:rPr lang="en-US">
                <a:solidFill>
                  <a:srgbClr val="D4D4D4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  0E 00 00 C4 0E 00 00 00 00</a:t>
            </a:r>
            <a:endParaRPr lang="en-US" b="0" i="0">
              <a:effectLst/>
              <a:highlight>
                <a:srgbClr val="008080"/>
              </a:highlight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00000030: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00 00 00 00 00 00</a:t>
            </a:r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 E1 31 DE 8B 7F 87 81 B8 82 CE</a:t>
            </a:r>
            <a:endParaRPr lang="en-US" b="0" i="0"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00000040: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5B B0 E0 36 B9 00 79 A5 86 6F 6E 80 99 AE 87 CD</a:t>
            </a:r>
            <a:endParaRPr lang="en-US" b="0" i="0"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00000050: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8E B4 98 48 C7 00 B6 50 D6 C5 44 D0 B0 76 86 DC</a:t>
            </a:r>
            <a:r>
              <a:rPr lang="en-US" sz="1800" b="0" i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i="0"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00000060: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 7F A4 A5 BE 00 B2 64 B4 9B 84 93 58 B6 5D 85</a:t>
            </a:r>
            <a:endParaRPr lang="en-US" b="0" i="0"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00000070: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A8 7E 71 CF 88 00 B6 89 79 AC 8B 93 CA 2F DD CB</a:t>
            </a:r>
            <a:endParaRPr lang="en-US" b="0" i="0"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00000080: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4D D8 9C 76 A7 00</a:t>
            </a:r>
            <a:r>
              <a:rPr lang="en-US" sz="1800" b="0" i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i="0"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i="0">
              <a:effectLst/>
            </a:endParaRPr>
          </a:p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DC8CC-D536-453B-9BD2-C7170ABC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13" y="2556275"/>
            <a:ext cx="30765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C41541-4282-4169-9A5A-703ADC09AA03}"/>
              </a:ext>
            </a:extLst>
          </p:cNvPr>
          <p:cNvSpPr/>
          <p:nvPr/>
        </p:nvSpPr>
        <p:spPr>
          <a:xfrm>
            <a:off x="4498259" y="5972594"/>
            <a:ext cx="584719" cy="400161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DA4AB-758B-45F9-81C3-F1DE44729B23}"/>
              </a:ext>
            </a:extLst>
          </p:cNvPr>
          <p:cNvSpPr/>
          <p:nvPr/>
        </p:nvSpPr>
        <p:spPr>
          <a:xfrm>
            <a:off x="684212" y="5972594"/>
            <a:ext cx="584719" cy="400161"/>
          </a:xfrm>
          <a:prstGeom prst="rect">
            <a:avLst/>
          </a:prstGeom>
          <a:solidFill>
            <a:srgbClr val="0A0A6E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6DC783-1C66-4971-87CB-3BA9648143B8}"/>
              </a:ext>
            </a:extLst>
          </p:cNvPr>
          <p:cNvSpPr txBox="1"/>
          <p:nvPr/>
        </p:nvSpPr>
        <p:spPr>
          <a:xfrm>
            <a:off x="1386918" y="6005452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Entête principale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A1F44E-7877-4683-B7CC-F684C5CE789D}"/>
              </a:ext>
            </a:extLst>
          </p:cNvPr>
          <p:cNvSpPr txBox="1"/>
          <p:nvPr/>
        </p:nvSpPr>
        <p:spPr>
          <a:xfrm>
            <a:off x="5265343" y="6019922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Entête d’informations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B6B7B5-E713-4DAD-A3A5-54138CFE8176}"/>
              </a:ext>
            </a:extLst>
          </p:cNvPr>
          <p:cNvSpPr txBox="1"/>
          <p:nvPr/>
        </p:nvSpPr>
        <p:spPr>
          <a:xfrm>
            <a:off x="8845420" y="2186943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5 x 5 pixels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7966CC65-AC7E-4C54-9484-E2CFA59C010A}"/>
              </a:ext>
            </a:extLst>
          </p:cNvPr>
          <p:cNvSpPr txBox="1">
            <a:spLocks/>
          </p:cNvSpPr>
          <p:nvPr/>
        </p:nvSpPr>
        <p:spPr>
          <a:xfrm>
            <a:off x="0" y="422257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Chargement/ Enregistrement de l’image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25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E2F06A2-36AA-413C-9D25-B9F2D1E59497}"/>
              </a:ext>
            </a:extLst>
          </p:cNvPr>
          <p:cNvGraphicFramePr>
            <a:graphicFrameLocks noGrp="1"/>
          </p:cNvGraphicFramePr>
          <p:nvPr/>
        </p:nvGraphicFramePr>
        <p:xfrm>
          <a:off x="2407265" y="3700366"/>
          <a:ext cx="6697359" cy="1987118"/>
        </p:xfrm>
        <a:graphic>
          <a:graphicData uri="http://schemas.openxmlformats.org/drawingml/2006/table">
            <a:tbl>
              <a:tblPr/>
              <a:tblGrid>
                <a:gridCol w="1532729">
                  <a:extLst>
                    <a:ext uri="{9D8B030D-6E8A-4147-A177-3AD203B41FA5}">
                      <a16:colId xmlns:a16="http://schemas.microsoft.com/office/drawing/2014/main" val="1710235287"/>
                    </a:ext>
                  </a:extLst>
                </a:gridCol>
                <a:gridCol w="866325">
                  <a:extLst>
                    <a:ext uri="{9D8B030D-6E8A-4147-A177-3AD203B41FA5}">
                      <a16:colId xmlns:a16="http://schemas.microsoft.com/office/drawing/2014/main" val="3867625451"/>
                    </a:ext>
                  </a:extLst>
                </a:gridCol>
                <a:gridCol w="4298305">
                  <a:extLst>
                    <a:ext uri="{9D8B030D-6E8A-4147-A177-3AD203B41FA5}">
                      <a16:colId xmlns:a16="http://schemas.microsoft.com/office/drawing/2014/main" val="872525708"/>
                    </a:ext>
                  </a:extLst>
                </a:gridCol>
              </a:tblGrid>
              <a:tr h="533123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Adresse Hexadécimale </a:t>
                      </a:r>
                      <a:endParaRPr lang="fr-FR" sz="2100" b="0" i="0"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Taille </a:t>
                      </a:r>
                      <a:endParaRPr lang="fr-FR" sz="2100" b="0" i="0"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Donnée </a:t>
                      </a:r>
                      <a:endParaRPr lang="fr-FR" sz="2100" b="0" i="0"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24193"/>
                  </a:ext>
                </a:extLst>
              </a:tr>
              <a:tr h="4129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0x00 </a:t>
                      </a:r>
                      <a:endParaRPr lang="fr-FR" sz="2100" b="0" i="0"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2 octets </a:t>
                      </a:r>
                      <a:endParaRPr lang="fr-FR" sz="2100" b="0" i="0"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2100" b="0" i="0">
                          <a:effectLst/>
                        </a:rPr>
                        <a:t>‘BM’</a:t>
                      </a: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4045"/>
                  </a:ext>
                </a:extLst>
              </a:tr>
              <a:tr h="319874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0x02 </a:t>
                      </a:r>
                      <a:endParaRPr lang="fr-FR" sz="2100" b="0" i="0"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4 octets </a:t>
                      </a:r>
                      <a:endParaRPr lang="fr-FR" sz="2100" b="0" i="0"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La </a:t>
                      </a:r>
                      <a:r>
                        <a:rPr lang="fr-FR" sz="1400" b="1" i="0">
                          <a:effectLst/>
                          <a:latin typeface="Calibri" panose="020F0502020204030204" pitchFamily="34" charset="0"/>
                        </a:rPr>
                        <a:t>taille du fichier</a:t>
                      </a:r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 en octets </a:t>
                      </a:r>
                      <a:endParaRPr lang="fr-FR" sz="2100" b="0" i="0"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2374"/>
                  </a:ext>
                </a:extLst>
              </a:tr>
              <a:tr h="3871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0x06 </a:t>
                      </a:r>
                      <a:endParaRPr lang="fr-FR" sz="2100" b="0" i="0"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Calibri" panose="020F0502020204030204" pitchFamily="34" charset="0"/>
                        </a:rPr>
                        <a:t>4 octets </a:t>
                      </a:r>
                      <a:endParaRPr lang="fr-FR" sz="2100" b="0" i="0"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Réservé </a:t>
                      </a:r>
                      <a:endParaRPr lang="fr-FR" sz="2100" b="0" i="0"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646216"/>
                  </a:ext>
                </a:extLst>
              </a:tr>
              <a:tr h="319874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0x0A </a:t>
                      </a:r>
                      <a:endParaRPr lang="fr-FR" sz="2100" b="0" i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4 octets </a:t>
                      </a:r>
                      <a:endParaRPr lang="fr-FR" sz="2100" b="0" i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L’</a:t>
                      </a:r>
                      <a:r>
                        <a:rPr lang="fr-FR" sz="1400" b="1" i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adresse de départ</a:t>
                      </a:r>
                      <a:r>
                        <a:rPr lang="fr-FR" sz="1400" b="0" i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du contenu des pixels </a:t>
                      </a:r>
                      <a:endParaRPr lang="fr-FR" sz="2100" b="0" i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72527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542A10FB-183B-4CA5-8DB5-2CF5D01BF0FB}"/>
              </a:ext>
            </a:extLst>
          </p:cNvPr>
          <p:cNvSpPr txBox="1"/>
          <p:nvPr/>
        </p:nvSpPr>
        <p:spPr>
          <a:xfrm>
            <a:off x="1996517" y="2662687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Entête principale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623AAE-3C5D-4A8D-8C60-5E93A2A19EBD}"/>
              </a:ext>
            </a:extLst>
          </p:cNvPr>
          <p:cNvSpPr txBox="1"/>
          <p:nvPr/>
        </p:nvSpPr>
        <p:spPr>
          <a:xfrm>
            <a:off x="4464696" y="2645243"/>
            <a:ext cx="6105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00000000: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42 4D 86 00 00 00 00 00 00 00 </a:t>
            </a:r>
            <a:r>
              <a:rPr lang="en-US" sz="1800" b="0" i="0">
                <a:solidFill>
                  <a:schemeClr val="accent6"/>
                </a:solidFill>
                <a:effectLst/>
                <a:highlight>
                  <a:srgbClr val="000080"/>
                </a:highlight>
                <a:latin typeface="Consolas" panose="020B0609020204030204" pitchFamily="49" charset="0"/>
              </a:rPr>
              <a:t>36 00 00 00</a:t>
            </a:r>
            <a:endParaRPr lang="fr-FR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8A547-6CB3-46E8-9126-4FED97D3662E}"/>
              </a:ext>
            </a:extLst>
          </p:cNvPr>
          <p:cNvSpPr/>
          <p:nvPr/>
        </p:nvSpPr>
        <p:spPr>
          <a:xfrm>
            <a:off x="1293811" y="2643651"/>
            <a:ext cx="584719" cy="400161"/>
          </a:xfrm>
          <a:prstGeom prst="rect">
            <a:avLst/>
          </a:prstGeom>
          <a:solidFill>
            <a:srgbClr val="0A0A6E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846ADF82-D4B0-4B6D-BEAE-DA628D29F278}"/>
              </a:ext>
            </a:extLst>
          </p:cNvPr>
          <p:cNvSpPr txBox="1">
            <a:spLocks/>
          </p:cNvSpPr>
          <p:nvPr/>
        </p:nvSpPr>
        <p:spPr>
          <a:xfrm>
            <a:off x="0" y="422257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Chargement/ Enregistrement de l’image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7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E2F06A2-36AA-413C-9D25-B9F2D1E5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37753"/>
              </p:ext>
            </p:extLst>
          </p:nvPr>
        </p:nvGraphicFramePr>
        <p:xfrm>
          <a:off x="2521253" y="3733631"/>
          <a:ext cx="6697359" cy="2666720"/>
        </p:xfrm>
        <a:graphic>
          <a:graphicData uri="http://schemas.openxmlformats.org/drawingml/2006/table">
            <a:tbl>
              <a:tblPr/>
              <a:tblGrid>
                <a:gridCol w="1532729">
                  <a:extLst>
                    <a:ext uri="{9D8B030D-6E8A-4147-A177-3AD203B41FA5}">
                      <a16:colId xmlns:a16="http://schemas.microsoft.com/office/drawing/2014/main" val="1710235287"/>
                    </a:ext>
                  </a:extLst>
                </a:gridCol>
                <a:gridCol w="866325">
                  <a:extLst>
                    <a:ext uri="{9D8B030D-6E8A-4147-A177-3AD203B41FA5}">
                      <a16:colId xmlns:a16="http://schemas.microsoft.com/office/drawing/2014/main" val="3867625451"/>
                    </a:ext>
                  </a:extLst>
                </a:gridCol>
                <a:gridCol w="4298305">
                  <a:extLst>
                    <a:ext uri="{9D8B030D-6E8A-4147-A177-3AD203B41FA5}">
                      <a16:colId xmlns:a16="http://schemas.microsoft.com/office/drawing/2014/main" val="872525708"/>
                    </a:ext>
                  </a:extLst>
                </a:gridCol>
              </a:tblGrid>
              <a:tr h="169057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+mj-lt"/>
                        </a:rPr>
                        <a:t>Adresse Hexadécimale</a:t>
                      </a:r>
                      <a:endParaRPr lang="fr-FR" sz="2100" b="0" i="0"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+mj-lt"/>
                        </a:rPr>
                        <a:t>Taille </a:t>
                      </a:r>
                      <a:endParaRPr lang="fr-FR" sz="2100" b="0" i="0"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+mj-lt"/>
                        </a:rPr>
                        <a:t>Donnée </a:t>
                      </a:r>
                      <a:endParaRPr lang="fr-FR" sz="2100" b="0" i="0"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24193"/>
                  </a:ext>
                </a:extLst>
              </a:tr>
              <a:tr h="4129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+mj-lt"/>
                        </a:rPr>
                        <a:t>0x012</a:t>
                      </a:r>
                      <a:endParaRPr lang="fr-FR" sz="2100" b="0" i="0"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+mj-lt"/>
                        </a:rPr>
                        <a:t>4 octets </a:t>
                      </a:r>
                      <a:endParaRPr lang="fr-FR" sz="2100" b="0" i="0"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2100" b="0" i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Largeur</a:t>
                      </a: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4045"/>
                  </a:ext>
                </a:extLst>
              </a:tr>
              <a:tr h="319874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+mj-lt"/>
                        </a:rPr>
                        <a:t>0x016</a:t>
                      </a:r>
                      <a:endParaRPr lang="fr-FR" sz="2100" b="0" i="0"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+mj-lt"/>
                        </a:rPr>
                        <a:t>4 octets </a:t>
                      </a:r>
                      <a:endParaRPr lang="fr-FR" sz="2100" b="0" i="0"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2100" b="0" i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Hauteur</a:t>
                      </a: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2374"/>
                  </a:ext>
                </a:extLst>
              </a:tr>
              <a:tr h="3871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+mj-lt"/>
                        </a:rPr>
                        <a:t>0x1C</a:t>
                      </a:r>
                      <a:endParaRPr lang="fr-FR" sz="2100" b="0" i="0"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effectLst/>
                          <a:latin typeface="+mj-lt"/>
                        </a:rPr>
                        <a:t>2 octets </a:t>
                      </a:r>
                      <a:endParaRPr lang="fr-FR" sz="2100" b="0" i="0"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800" kern="1200">
                          <a:solidFill>
                            <a:srgbClr val="FFFF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Bits par pixel </a:t>
                      </a:r>
                      <a:endParaRPr lang="fr-FR" sz="2100" b="0" i="0">
                        <a:solidFill>
                          <a:srgbClr val="FFFF00"/>
                        </a:solidFill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646216"/>
                  </a:ext>
                </a:extLst>
              </a:tr>
              <a:tr h="319874"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0x1E </a:t>
                      </a:r>
                      <a:endParaRPr lang="fr-FR" sz="2100" b="0" i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1400" b="0" i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4 octets </a:t>
                      </a:r>
                      <a:endParaRPr lang="fr-FR" sz="2100" b="0" i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fr-FR" sz="2100" b="0" i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Compression</a:t>
                      </a:r>
                    </a:p>
                  </a:txBody>
                  <a:tcPr marL="106625" marR="106625" marT="53312" marB="533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725275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542A10FB-183B-4CA5-8DB5-2CF5D01BF0FB}"/>
              </a:ext>
            </a:extLst>
          </p:cNvPr>
          <p:cNvSpPr txBox="1"/>
          <p:nvPr/>
        </p:nvSpPr>
        <p:spPr>
          <a:xfrm>
            <a:off x="1996517" y="2177497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Entête d’informations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4984A15-3431-43BE-8A36-ED368954E097}"/>
              </a:ext>
            </a:extLst>
          </p:cNvPr>
          <p:cNvSpPr txBox="1"/>
          <p:nvPr/>
        </p:nvSpPr>
        <p:spPr>
          <a:xfrm>
            <a:off x="4621393" y="1924040"/>
            <a:ext cx="6276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 		                                    </a:t>
            </a:r>
            <a:r>
              <a:rPr lang="en-US" sz="1800" b="0" i="0">
                <a:solidFill>
                  <a:srgbClr val="D4D4D4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28 00</a:t>
            </a:r>
            <a:endParaRPr lang="en-US" b="0" i="0">
              <a:effectLst/>
              <a:highlight>
                <a:srgbClr val="008080"/>
              </a:highlight>
            </a:endParaRPr>
          </a:p>
          <a:p>
            <a:pPr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00000010: </a:t>
            </a:r>
            <a:r>
              <a:rPr lang="en-US">
                <a:solidFill>
                  <a:srgbClr val="D4D4D4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00 00 </a:t>
            </a:r>
            <a:r>
              <a:rPr lang="en-US">
                <a:solidFill>
                  <a:srgbClr val="FF0000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05 00 00 00</a:t>
            </a:r>
            <a:r>
              <a:rPr lang="en-US">
                <a:solidFill>
                  <a:srgbClr val="D4D4D4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 </a:t>
            </a:r>
            <a:r>
              <a:rPr lang="en-US">
                <a:solidFill>
                  <a:srgbClr val="C00000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05 00 00 00</a:t>
            </a:r>
            <a:r>
              <a:rPr lang="en-US">
                <a:solidFill>
                  <a:srgbClr val="D4D4D4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 01 00 </a:t>
            </a:r>
            <a:r>
              <a:rPr lang="en-US">
                <a:solidFill>
                  <a:srgbClr val="FFFF00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18 00</a:t>
            </a:r>
            <a:r>
              <a:rPr lang="en-US">
                <a:solidFill>
                  <a:srgbClr val="D4D4D4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 </a:t>
            </a:r>
            <a:r>
              <a:rPr lang="en-US">
                <a:solidFill>
                  <a:schemeClr val="accent2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00 00</a:t>
            </a:r>
            <a:endParaRPr lang="en-US" b="0" i="0">
              <a:solidFill>
                <a:schemeClr val="accent2"/>
              </a:solidFill>
              <a:effectLst/>
              <a:highlight>
                <a:srgbClr val="008080"/>
              </a:highlight>
            </a:endParaRPr>
          </a:p>
          <a:p>
            <a:pPr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00000020: </a:t>
            </a:r>
            <a:r>
              <a:rPr lang="en-US" sz="1800" b="0" i="0">
                <a:solidFill>
                  <a:srgbClr val="A50E82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00 00</a:t>
            </a:r>
            <a:r>
              <a:rPr lang="en-US" sz="1800" b="0" i="0">
                <a:solidFill>
                  <a:srgbClr val="D4D4D4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 00 00 00 00 C4</a:t>
            </a:r>
            <a:r>
              <a:rPr lang="en-US">
                <a:solidFill>
                  <a:srgbClr val="D4D4D4"/>
                </a:solidFill>
                <a:highlight>
                  <a:srgbClr val="008080"/>
                </a:highlight>
                <a:latin typeface="Consolas" panose="020B0609020204030204" pitchFamily="49" charset="0"/>
              </a:rPr>
              <a:t>  0E 00 00 C4 0E 00 00 00 00</a:t>
            </a:r>
            <a:endParaRPr lang="en-US" b="0" i="0">
              <a:effectLst/>
              <a:highlight>
                <a:srgbClr val="008080"/>
              </a:highlight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00000030: </a:t>
            </a:r>
            <a:r>
              <a:rPr lang="en-US" sz="1800" b="0" i="0">
                <a:solidFill>
                  <a:srgbClr val="D4D4D4"/>
                </a:solidFill>
                <a:effectLst/>
                <a:highlight>
                  <a:srgbClr val="008080"/>
                </a:highlight>
                <a:latin typeface="Consolas" panose="020B0609020204030204" pitchFamily="49" charset="0"/>
              </a:rPr>
              <a:t>00 00 00 00 00 00</a:t>
            </a:r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F2C5E7-AD5F-48D3-A1C6-32B06B00D634}"/>
              </a:ext>
            </a:extLst>
          </p:cNvPr>
          <p:cNvSpPr/>
          <p:nvPr/>
        </p:nvSpPr>
        <p:spPr>
          <a:xfrm>
            <a:off x="1293808" y="2177497"/>
            <a:ext cx="584719" cy="400161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54E5B642-4234-46C8-AE1E-D4A6A2D2B86C}"/>
              </a:ext>
            </a:extLst>
          </p:cNvPr>
          <p:cNvSpPr txBox="1">
            <a:spLocks/>
          </p:cNvSpPr>
          <p:nvPr/>
        </p:nvSpPr>
        <p:spPr>
          <a:xfrm>
            <a:off x="0" y="422257"/>
            <a:ext cx="121920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/>
              <a:t>Chargement/ Enregistrement de l’image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9A924-6684-4C8C-944F-8061E67F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257"/>
            <a:ext cx="12192000" cy="1507067"/>
          </a:xfrm>
        </p:spPr>
        <p:txBody>
          <a:bodyPr>
            <a:noAutofit/>
          </a:bodyPr>
          <a:lstStyle/>
          <a:p>
            <a:pPr algn="ctr"/>
            <a:r>
              <a:rPr lang="en-US" err="1"/>
              <a:t>Chargement</a:t>
            </a:r>
            <a:r>
              <a:rPr lang="en-US"/>
              <a:t>/ </a:t>
            </a:r>
            <a:r>
              <a:rPr lang="en-US" err="1"/>
              <a:t>Enregistrement</a:t>
            </a:r>
            <a:r>
              <a:rPr lang="en-US"/>
              <a:t> de </a:t>
            </a:r>
            <a:r>
              <a:rPr lang="en-US" err="1"/>
              <a:t>l’image</a:t>
            </a:r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034292-D517-4CFB-B0DC-7ED8F50BFED2}"/>
              </a:ext>
            </a:extLst>
          </p:cNvPr>
          <p:cNvSpPr txBox="1"/>
          <p:nvPr/>
        </p:nvSpPr>
        <p:spPr>
          <a:xfrm>
            <a:off x="4215880" y="1992311"/>
            <a:ext cx="69310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00000030: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E1 31 DE 8B 7F 87 81 B8 82 CE</a:t>
            </a:r>
            <a:endParaRPr lang="en-US" b="0" i="0"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00000040: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5B B0 E0 36 B9 00 79 A5 86 6F 6E 80 99 AE 87 CD</a:t>
            </a:r>
            <a:endParaRPr lang="en-US" b="0" i="0"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00000050: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8E B4 98 48 C7 00 B6 50 D6 C5 44 D0 B0 76 86 DC</a:t>
            </a:r>
            <a:r>
              <a:rPr lang="en-US" sz="1800" b="0" i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i="0"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00000060: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 7F A4 A5 BE 00 B2 64 B4 9B 84 93 58 B6 5D 85</a:t>
            </a:r>
            <a:endParaRPr lang="en-US" b="0" i="0"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00000070: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A8 7E 71 CF 88 00 </a:t>
            </a:r>
            <a:r>
              <a:rPr lang="en-US" sz="1800" b="0" i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B6 89 79 AC 8B 93 CA 2F DD CB</a:t>
            </a:r>
            <a:endParaRPr lang="en-US" b="0" i="0">
              <a:solidFill>
                <a:schemeClr val="accent2"/>
              </a:solidFill>
              <a:effectLst/>
            </a:endParaRPr>
          </a:p>
          <a:p>
            <a:pPr algn="l" rtl="0" fontAlgn="base"/>
            <a:r>
              <a:rPr lang="en-US" sz="1800" b="0" i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00000080: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4D D8 9C 76 A7 00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7D7D55-6D90-466B-AE3A-B4DCC5A2E79C}"/>
              </a:ext>
            </a:extLst>
          </p:cNvPr>
          <p:cNvSpPr txBox="1"/>
          <p:nvPr/>
        </p:nvSpPr>
        <p:spPr>
          <a:xfrm>
            <a:off x="385665" y="2407298"/>
            <a:ext cx="3607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La matrice de pixels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DE0BED0-8FB7-4011-B0B6-4667FFD4F556}"/>
              </a:ext>
            </a:extLst>
          </p:cNvPr>
          <p:cNvSpPr txBox="1"/>
          <p:nvPr/>
        </p:nvSpPr>
        <p:spPr>
          <a:xfrm>
            <a:off x="2517710" y="5108306"/>
            <a:ext cx="6105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B6 89 79 AC 8B 93 CA 2F DD CB 4D D8 9C 76 A7 00</a:t>
            </a:r>
            <a:endParaRPr lang="fr-FR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F385471F-37F0-4973-A67F-AD795F935AC9}"/>
              </a:ext>
            </a:extLst>
          </p:cNvPr>
          <p:cNvSpPr/>
          <p:nvPr/>
        </p:nvSpPr>
        <p:spPr>
          <a:xfrm rot="5400000">
            <a:off x="2936033" y="4474202"/>
            <a:ext cx="323461" cy="944747"/>
          </a:xfrm>
          <a:prstGeom prst="leftBrace">
            <a:avLst/>
          </a:prstGeom>
          <a:noFill/>
          <a:ln w="3810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1213A3DF-4B7F-47A4-ABE0-02A925C0EF8D}"/>
              </a:ext>
            </a:extLst>
          </p:cNvPr>
          <p:cNvSpPr/>
          <p:nvPr/>
        </p:nvSpPr>
        <p:spPr>
          <a:xfrm rot="5400000">
            <a:off x="4058813" y="4483534"/>
            <a:ext cx="323461" cy="944747"/>
          </a:xfrm>
          <a:prstGeom prst="leftBrace">
            <a:avLst/>
          </a:prstGeom>
          <a:noFill/>
          <a:ln w="3810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AE94DC95-DD7A-43B9-9D0B-B3981C234198}"/>
              </a:ext>
            </a:extLst>
          </p:cNvPr>
          <p:cNvSpPr/>
          <p:nvPr/>
        </p:nvSpPr>
        <p:spPr>
          <a:xfrm rot="5400000">
            <a:off x="5181593" y="4484886"/>
            <a:ext cx="323461" cy="944747"/>
          </a:xfrm>
          <a:prstGeom prst="leftBrace">
            <a:avLst/>
          </a:prstGeom>
          <a:noFill/>
          <a:ln w="3810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D20761BE-B75C-4E80-875F-657049463C0E}"/>
              </a:ext>
            </a:extLst>
          </p:cNvPr>
          <p:cNvSpPr/>
          <p:nvPr/>
        </p:nvSpPr>
        <p:spPr>
          <a:xfrm rot="5400000">
            <a:off x="6339185" y="4483534"/>
            <a:ext cx="323461" cy="944747"/>
          </a:xfrm>
          <a:prstGeom prst="leftBrace">
            <a:avLst/>
          </a:prstGeom>
          <a:noFill/>
          <a:ln w="3810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F478F6FE-74FB-4105-B5CA-51E43E3B2096}"/>
              </a:ext>
            </a:extLst>
          </p:cNvPr>
          <p:cNvSpPr/>
          <p:nvPr/>
        </p:nvSpPr>
        <p:spPr>
          <a:xfrm rot="5400000">
            <a:off x="7461965" y="4483534"/>
            <a:ext cx="323461" cy="944747"/>
          </a:xfrm>
          <a:prstGeom prst="leftBrace">
            <a:avLst/>
          </a:prstGeom>
          <a:noFill/>
          <a:ln w="3810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05C2AB27-D279-43C8-8453-70DDFB5AF32D}"/>
              </a:ext>
            </a:extLst>
          </p:cNvPr>
          <p:cNvSpPr/>
          <p:nvPr/>
        </p:nvSpPr>
        <p:spPr>
          <a:xfrm>
            <a:off x="8157091" y="5057191"/>
            <a:ext cx="465949" cy="483434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B890310-650E-43A7-9FC6-617B353DA027}"/>
              </a:ext>
            </a:extLst>
          </p:cNvPr>
          <p:cNvSpPr txBox="1"/>
          <p:nvPr/>
        </p:nvSpPr>
        <p:spPr>
          <a:xfrm>
            <a:off x="2691241" y="435252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24bits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A87485C-8BEA-4ED5-8947-F6792FCA5937}"/>
              </a:ext>
            </a:extLst>
          </p:cNvPr>
          <p:cNvSpPr txBox="1"/>
          <p:nvPr/>
        </p:nvSpPr>
        <p:spPr>
          <a:xfrm>
            <a:off x="3809358" y="435252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24bits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316971D-3640-4884-965F-C4F482B5FA3A}"/>
              </a:ext>
            </a:extLst>
          </p:cNvPr>
          <p:cNvSpPr txBox="1"/>
          <p:nvPr/>
        </p:nvSpPr>
        <p:spPr>
          <a:xfrm>
            <a:off x="4936801" y="435252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24bits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C9D15A7-99CB-409A-81B9-A186826D16FF}"/>
              </a:ext>
            </a:extLst>
          </p:cNvPr>
          <p:cNvSpPr txBox="1"/>
          <p:nvPr/>
        </p:nvSpPr>
        <p:spPr>
          <a:xfrm>
            <a:off x="6064244" y="435252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24bits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DACA994-81CF-4395-921B-8B4C00E90748}"/>
              </a:ext>
            </a:extLst>
          </p:cNvPr>
          <p:cNvSpPr txBox="1"/>
          <p:nvPr/>
        </p:nvSpPr>
        <p:spPr>
          <a:xfrm>
            <a:off x="7191687" y="435252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24bits</a:t>
            </a:r>
          </a:p>
        </p:txBody>
      </p:sp>
    </p:spTree>
    <p:extLst>
      <p:ext uri="{BB962C8B-B14F-4D97-AF65-F5344CB8AC3E}">
        <p14:creationId xmlns:p14="http://schemas.microsoft.com/office/powerpoint/2010/main" val="219881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DB1D5-3B32-45F2-AE28-E71B4231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1361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Image de base</a:t>
            </a:r>
            <a:endParaRPr lang="fr-FR" sz="480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45D1A19-B141-4838-9CF7-5BA3A541E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4033021" y="2400226"/>
            <a:ext cx="3553680" cy="375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544C1-7DF8-400A-8426-A61CEFCD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244"/>
            <a:ext cx="12192000" cy="1507067"/>
          </a:xfrm>
        </p:spPr>
        <p:txBody>
          <a:bodyPr>
            <a:normAutofit/>
          </a:bodyPr>
          <a:lstStyle/>
          <a:p>
            <a:pPr algn="ctr"/>
            <a:r>
              <a:rPr lang="en-US"/>
              <a:t>Rotation de </a:t>
            </a:r>
            <a:r>
              <a:rPr lang="en-US" err="1"/>
              <a:t>l’image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86013-8561-4D54-896A-2C0953AF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Rotation possible : 90 °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solidFill>
                  <a:schemeClr val="tx1"/>
                </a:solidFill>
              </a:rPr>
              <a:t>                              </a:t>
            </a:r>
            <a:r>
              <a:rPr lang="en-US">
                <a:solidFill>
                  <a:schemeClr val="tx1"/>
                </a:solidFill>
              </a:rPr>
              <a:t>       </a:t>
            </a:r>
            <a:r>
              <a:rPr lang="en-US" sz="2000">
                <a:solidFill>
                  <a:schemeClr val="tx1"/>
                </a:solidFill>
              </a:rPr>
              <a:t>-90 °</a:t>
            </a:r>
            <a:endParaRPr lang="en-US" sz="2000">
              <a:solidFill>
                <a:schemeClr val="tx1"/>
              </a:solidFill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000">
                <a:solidFill>
                  <a:schemeClr val="tx1"/>
                </a:solidFill>
              </a:rPr>
              <a:t>                                    180 °</a:t>
            </a:r>
            <a:endParaRPr lang="en-US" sz="2000">
              <a:solidFill>
                <a:schemeClr val="tx1"/>
              </a:solidFill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/>
                </a:solidFill>
              </a:rPr>
              <a:t>Création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d'une</a:t>
            </a:r>
            <a:r>
              <a:rPr lang="en-US" sz="2000">
                <a:solidFill>
                  <a:schemeClr val="tx1"/>
                </a:solidFill>
              </a:rPr>
              <a:t> nouvelle image</a:t>
            </a:r>
            <a:endParaRPr lang="en-US" sz="2000">
              <a:solidFill>
                <a:schemeClr val="tx1"/>
              </a:solidFill>
              <a:cs typeface="Calibri" panose="020F0502020204030204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/>
                </a:solidFill>
              </a:rPr>
              <a:t>Changement</a:t>
            </a:r>
            <a:r>
              <a:rPr lang="en-US" sz="2000">
                <a:solidFill>
                  <a:schemeClr val="tx1"/>
                </a:solidFill>
              </a:rPr>
              <a:t> des </a:t>
            </a:r>
            <a:r>
              <a:rPr lang="en-US">
                <a:solidFill>
                  <a:schemeClr val="tx1"/>
                </a:solidFill>
              </a:rPr>
              <a:t>indexes </a:t>
            </a:r>
            <a:r>
              <a:rPr lang="en-US" sz="2000">
                <a:solidFill>
                  <a:schemeClr val="tx1"/>
                </a:solidFill>
              </a:rPr>
              <a:t>de la </a:t>
            </a:r>
            <a:r>
              <a:rPr lang="en-US" sz="2000" err="1">
                <a:solidFill>
                  <a:schemeClr val="tx1"/>
                </a:solidFill>
              </a:rPr>
              <a:t>matrice</a:t>
            </a:r>
            <a:r>
              <a:rPr lang="en-US" sz="2000">
                <a:solidFill>
                  <a:schemeClr val="tx1"/>
                </a:solidFill>
              </a:rPr>
              <a:t> de </a:t>
            </a:r>
            <a:r>
              <a:rPr lang="en-US" sz="2000" err="1">
                <a:solidFill>
                  <a:schemeClr val="tx1"/>
                </a:solidFill>
              </a:rPr>
              <a:t>l'image</a:t>
            </a:r>
            <a:r>
              <a:rPr lang="en-US">
                <a:solidFill>
                  <a:schemeClr val="tx1"/>
                </a:solidFill>
              </a:rPr>
              <a:t> 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  <a:p>
            <a:pPr marL="57150" indent="0">
              <a:lnSpc>
                <a:spcPct val="90000"/>
              </a:lnSpc>
              <a:spcAft>
                <a:spcPts val="600"/>
              </a:spcAft>
              <a:buClr>
                <a:srgbClr val="FFFFFF"/>
              </a:buClr>
              <a:buNone/>
            </a:pPr>
            <a:r>
              <a:rPr lang="en-US" sz="2000">
                <a:solidFill>
                  <a:schemeClr val="tx1"/>
                </a:solidFill>
              </a:rPr>
              <a:t>en </a:t>
            </a:r>
            <a:r>
              <a:rPr lang="en-US" sz="2000" err="1">
                <a:solidFill>
                  <a:schemeClr val="tx1"/>
                </a:solidFill>
              </a:rPr>
              <a:t>fonction</a:t>
            </a:r>
            <a:r>
              <a:rPr lang="en-US" sz="2000">
                <a:solidFill>
                  <a:schemeClr val="tx1"/>
                </a:solidFill>
              </a:rPr>
              <a:t> du </a:t>
            </a:r>
            <a:r>
              <a:rPr lang="en-US" sz="2000" err="1">
                <a:solidFill>
                  <a:schemeClr val="tx1"/>
                </a:solidFill>
              </a:rPr>
              <a:t>degré</a:t>
            </a:r>
            <a:r>
              <a:rPr lang="en-US" sz="2000">
                <a:solidFill>
                  <a:schemeClr val="tx1"/>
                </a:solidFill>
              </a:rPr>
              <a:t>.</a:t>
            </a:r>
            <a:endParaRPr lang="en-US" sz="2000">
              <a:solidFill>
                <a:schemeClr val="tx1"/>
              </a:solidFill>
              <a:cs typeface="Calibri" panose="020F0502020204030204"/>
            </a:endParaRPr>
          </a:p>
          <a:p>
            <a:pPr marL="0" indent="0">
              <a:buNone/>
            </a:pPr>
            <a:endParaRPr lang="fr-FR">
              <a:solidFill>
                <a:schemeClr val="tx1"/>
              </a:solidFill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401D6DF-BD0A-4FE2-A093-E9F1982C0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8154730" y="1764831"/>
            <a:ext cx="3230933" cy="30499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6DE4F6-18F3-4B96-9C8B-D05A23AF9917}"/>
              </a:ext>
            </a:extLst>
          </p:cNvPr>
          <p:cNvSpPr txBox="1"/>
          <p:nvPr/>
        </p:nvSpPr>
        <p:spPr>
          <a:xfrm>
            <a:off x="8094502" y="4887191"/>
            <a:ext cx="387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Image après rotation de -90 °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44842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21C1C"/>
      </a:dk2>
      <a:lt2>
        <a:srgbClr val="F0F2F3"/>
      </a:lt2>
      <a:accent1>
        <a:srgbClr val="E77229"/>
      </a:accent1>
      <a:accent2>
        <a:srgbClr val="D5171D"/>
      </a:accent2>
      <a:accent3>
        <a:srgbClr val="E7297E"/>
      </a:accent3>
      <a:accent4>
        <a:srgbClr val="D517BB"/>
      </a:accent4>
      <a:accent5>
        <a:srgbClr val="B229E7"/>
      </a:accent5>
      <a:accent6>
        <a:srgbClr val="5B24D7"/>
      </a:accent6>
      <a:hlink>
        <a:srgbClr val="B03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7D871DBFBA04C835CD2F511FFC74D" ma:contentTypeVersion="7" ma:contentTypeDescription="Crée un document." ma:contentTypeScope="" ma:versionID="5abc5ebe49d1d81ef3fabd13a1da7885">
  <xsd:schema xmlns:xsd="http://www.w3.org/2001/XMLSchema" xmlns:xs="http://www.w3.org/2001/XMLSchema" xmlns:p="http://schemas.microsoft.com/office/2006/metadata/properties" xmlns:ns3="9e64672a-f500-48c5-9543-7de8e8e1b8e7" xmlns:ns4="9f561458-a933-4976-8484-541be8a29440" targetNamespace="http://schemas.microsoft.com/office/2006/metadata/properties" ma:root="true" ma:fieldsID="c57cafd3fd99c67d4829f62a4a228095" ns3:_="" ns4:_="">
    <xsd:import namespace="9e64672a-f500-48c5-9543-7de8e8e1b8e7"/>
    <xsd:import namespace="9f561458-a933-4976-8484-541be8a294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4672a-f500-48c5-9543-7de8e8e1b8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561458-a933-4976-8484-541be8a2944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9C4BF2-193B-4578-AA48-94259721C5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F3AA1D-5CAC-4198-B88B-4515F2C021AA}">
  <ds:schemaRefs>
    <ds:schemaRef ds:uri="http://schemas.microsoft.com/office/2006/documentManagement/types"/>
    <ds:schemaRef ds:uri="9e64672a-f500-48c5-9543-7de8e8e1b8e7"/>
    <ds:schemaRef ds:uri="http://www.w3.org/XML/1998/namespace"/>
    <ds:schemaRef ds:uri="9f561458-a933-4976-8484-541be8a29440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227D719-CDF8-45FC-9939-268E1E9DB7D5}">
  <ds:schemaRefs>
    <ds:schemaRef ds:uri="9e64672a-f500-48c5-9543-7de8e8e1b8e7"/>
    <ds:schemaRef ds:uri="9f561458-a933-4976-8484-541be8a294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Grand écran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Consolas</vt:lpstr>
      <vt:lpstr>Elephant</vt:lpstr>
      <vt:lpstr>Wingdings 3</vt:lpstr>
      <vt:lpstr>BrushVTI</vt:lpstr>
      <vt:lpstr>Secteur</vt:lpstr>
      <vt:lpstr>Projet S3 OCR</vt:lpstr>
      <vt:lpstr>Introduction</vt:lpstr>
      <vt:lpstr>Présentation PowerPoint</vt:lpstr>
      <vt:lpstr>Présentation PowerPoint</vt:lpstr>
      <vt:lpstr>Présentation PowerPoint</vt:lpstr>
      <vt:lpstr>Présentation PowerPoint</vt:lpstr>
      <vt:lpstr>Chargement/ Enregistrement de l’image</vt:lpstr>
      <vt:lpstr>Image de base</vt:lpstr>
      <vt:lpstr>Rotation de l’image</vt:lpstr>
      <vt:lpstr>Déparasitage</vt:lpstr>
      <vt:lpstr>Binarisation</vt:lpstr>
      <vt:lpstr>Segmentation en lignes</vt:lpstr>
      <vt:lpstr>Segmentation en Caractères</vt:lpstr>
      <vt:lpstr>Présentation du réseau de Neurone</vt:lpstr>
      <vt:lpstr>Présentation du réseau de Neurone</vt:lpstr>
      <vt:lpstr>Présentation sur machine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S3 OCR</dc:title>
  <dc:creator>Adrien Pingard</dc:creator>
  <cp:lastModifiedBy>Thimot Veyre</cp:lastModifiedBy>
  <cp:revision>1</cp:revision>
  <dcterms:created xsi:type="dcterms:W3CDTF">2020-11-15T19:27:23Z</dcterms:created>
  <dcterms:modified xsi:type="dcterms:W3CDTF">2020-11-15T20:43:08Z</dcterms:modified>
</cp:coreProperties>
</file>