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48" r:id="rId5"/>
  </p:sldMasterIdLst>
  <p:sldIdLst>
    <p:sldId id="287" r:id="rId6"/>
    <p:sldId id="270" r:id="rId7"/>
    <p:sldId id="269" r:id="rId8"/>
    <p:sldId id="304" r:id="rId9"/>
    <p:sldId id="305" r:id="rId10"/>
    <p:sldId id="306" r:id="rId11"/>
    <p:sldId id="310" r:id="rId12"/>
    <p:sldId id="307" r:id="rId13"/>
    <p:sldId id="309" r:id="rId14"/>
    <p:sldId id="308" r:id="rId15"/>
    <p:sldId id="267" r:id="rId16"/>
    <p:sldId id="294" r:id="rId17"/>
    <p:sldId id="293" r:id="rId18"/>
    <p:sldId id="292" r:id="rId19"/>
    <p:sldId id="295" r:id="rId20"/>
    <p:sldId id="298" r:id="rId21"/>
    <p:sldId id="297" r:id="rId22"/>
    <p:sldId id="299" r:id="rId23"/>
    <p:sldId id="296" r:id="rId24"/>
    <p:sldId id="300" r:id="rId25"/>
    <p:sldId id="301" r:id="rId26"/>
    <p:sldId id="302" r:id="rId27"/>
    <p:sldId id="289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E82"/>
    <a:srgbClr val="FFFFFF"/>
    <a:srgbClr val="C00000"/>
    <a:srgbClr val="FF0000"/>
    <a:srgbClr val="000080"/>
    <a:srgbClr val="0A0A6E"/>
    <a:srgbClr val="00808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37D61-E6CC-60EE-382C-9D4EC60E61C5}" v="313" dt="2020-12-15T18:30:44.720"/>
    <p1510:client id="{1D920506-939B-428D-B8D1-C8AD566226FD}" v="22" dt="2020-12-15T20:49:14.592"/>
    <p1510:client id="{286D754B-B7A7-4335-860A-88A75368C911}" v="576" dt="2020-12-15T19:02:16.677"/>
    <p1510:client id="{77B3CD7C-50C7-4D8B-B904-49560C8999B1}" v="11" dt="2020-12-15T20:52:23.172"/>
    <p1510:client id="{D95A6D97-CAF0-48EE-8A8C-CDF485732721}" v="127" dt="2020-12-15T20:51:27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9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8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2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9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1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44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6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81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5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6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2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570B-F851-472B-8777-A43167F6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534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4">
            <a:extLst>
              <a:ext uri="{FF2B5EF4-FFF2-40B4-BE49-F238E27FC236}">
                <a16:creationId xmlns:a16="http://schemas.microsoft.com/office/drawing/2014/main" id="{08F6CB8F-C5CE-41EE-8E6C-276C902D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7" y="328959"/>
            <a:ext cx="8534400" cy="1507067"/>
          </a:xfrm>
        </p:spPr>
        <p:txBody>
          <a:bodyPr/>
          <a:lstStyle/>
          <a:p>
            <a:pPr algn="ctr"/>
            <a:r>
              <a:rPr lang="fr-FR"/>
              <a:t>Réseau de neurones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BD467B-B08D-4876-8045-C15A9BAD63BC}"/>
              </a:ext>
            </a:extLst>
          </p:cNvPr>
          <p:cNvSpPr txBox="1"/>
          <p:nvPr/>
        </p:nvSpPr>
        <p:spPr>
          <a:xfrm>
            <a:off x="463950" y="3726956"/>
            <a:ext cx="535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28 * 28 = 784 entrées</a:t>
            </a:r>
          </a:p>
          <a:p>
            <a:pPr marL="285750" indent="-285750">
              <a:buFontTx/>
              <a:buChar char="-"/>
            </a:pPr>
            <a:r>
              <a:rPr lang="fr-FR" b="1"/>
              <a:t>26 sorties</a:t>
            </a:r>
          </a:p>
          <a:p>
            <a:pPr marL="285750" indent="-285750">
              <a:buFontTx/>
              <a:buChar char="-"/>
            </a:pPr>
            <a:r>
              <a:rPr lang="fr-FR" b="1"/>
              <a:t>2 couches cachées</a:t>
            </a:r>
          </a:p>
          <a:p>
            <a:pPr marL="285750" indent="-285750">
              <a:buFontTx/>
              <a:buChar char="-"/>
            </a:pPr>
            <a:endParaRPr lang="fr-FR" b="1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72C8BAD-1C3C-42C4-B0BC-1A0B1B00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15" y="1836026"/>
            <a:ext cx="8028335" cy="45457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69FC25-DD8D-4CBE-8869-B8183436CA9E}"/>
              </a:ext>
            </a:extLst>
          </p:cNvPr>
          <p:cNvSpPr txBox="1"/>
          <p:nvPr/>
        </p:nvSpPr>
        <p:spPr>
          <a:xfrm>
            <a:off x="463950" y="2301423"/>
            <a:ext cx="287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Avec notre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5208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357" y="2221637"/>
            <a:ext cx="3053286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2800"/>
              <a:t>- </a:t>
            </a:r>
            <a:r>
              <a:rPr lang="fr-FR" sz="2800" err="1"/>
              <a:t>Glade</a:t>
            </a:r>
            <a:br>
              <a:rPr lang="fr-FR" sz="2800"/>
            </a:br>
            <a:br>
              <a:rPr lang="fr-FR" sz="2800"/>
            </a:br>
            <a:r>
              <a:rPr lang="fr-FR" sz="2800"/>
              <a:t>- GTK</a:t>
            </a:r>
            <a:br>
              <a:rPr lang="fr-FR" sz="2800"/>
            </a:br>
            <a:br>
              <a:rPr lang="fr-FR" sz="2800"/>
            </a:br>
            <a:r>
              <a:rPr lang="fr-FR" sz="2800"/>
              <a:t>- GNOME</a:t>
            </a:r>
            <a:br>
              <a:rPr lang="en-US" sz="4800"/>
            </a:br>
            <a:endParaRPr lang="en-US" sz="480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2AC7B1-14C9-4234-862A-210B4FA22079}"/>
              </a:ext>
            </a:extLst>
          </p:cNvPr>
          <p:cNvSpPr txBox="1"/>
          <p:nvPr/>
        </p:nvSpPr>
        <p:spPr>
          <a:xfrm>
            <a:off x="2388410" y="248576"/>
            <a:ext cx="87645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/>
              <a:t>Interface graphique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2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CD8E8C5-F5EC-4E70-8A2C-5181569DE7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594" y="863601"/>
            <a:ext cx="7251949" cy="495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05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1FA17F-AC74-4413-BFF8-0710ACB0BA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861" y="923335"/>
            <a:ext cx="6886062" cy="449159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93F6F08-D114-4856-9B63-A6EB75C972B2}"/>
              </a:ext>
            </a:extLst>
          </p:cNvPr>
          <p:cNvSpPr/>
          <p:nvPr/>
        </p:nvSpPr>
        <p:spPr>
          <a:xfrm>
            <a:off x="2396971" y="1198484"/>
            <a:ext cx="115409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FBCE18-5FE3-4551-BF41-76F4C92C5A74}"/>
              </a:ext>
            </a:extLst>
          </p:cNvPr>
          <p:cNvSpPr/>
          <p:nvPr/>
        </p:nvSpPr>
        <p:spPr>
          <a:xfrm>
            <a:off x="2396971" y="1591832"/>
            <a:ext cx="115409" cy="133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1E18D0-FC28-4E7B-AD1B-2F6EE29E355F}"/>
              </a:ext>
            </a:extLst>
          </p:cNvPr>
          <p:cNvSpPr/>
          <p:nvPr/>
        </p:nvSpPr>
        <p:spPr>
          <a:xfrm>
            <a:off x="5834109" y="1230008"/>
            <a:ext cx="115409" cy="1331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70B5566-08B2-448F-B7D4-5857A2AA67FE}"/>
              </a:ext>
            </a:extLst>
          </p:cNvPr>
          <p:cNvSpPr/>
          <p:nvPr/>
        </p:nvSpPr>
        <p:spPr>
          <a:xfrm>
            <a:off x="2447278" y="1972316"/>
            <a:ext cx="115409" cy="1331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6B9B73-68BF-49B3-B89E-C99A1ED4FD75}"/>
              </a:ext>
            </a:extLst>
          </p:cNvPr>
          <p:cNvSpPr/>
          <p:nvPr/>
        </p:nvSpPr>
        <p:spPr>
          <a:xfrm>
            <a:off x="2504982" y="4841283"/>
            <a:ext cx="115409" cy="1331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6990E9D-85B3-46FE-A64D-150735D7BF74}"/>
              </a:ext>
            </a:extLst>
          </p:cNvPr>
          <p:cNvSpPr/>
          <p:nvPr/>
        </p:nvSpPr>
        <p:spPr>
          <a:xfrm>
            <a:off x="3585100" y="3316919"/>
            <a:ext cx="232298" cy="2241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EF91D8B-2D08-4469-8BCD-99883297A82D}"/>
              </a:ext>
            </a:extLst>
          </p:cNvPr>
          <p:cNvSpPr/>
          <p:nvPr/>
        </p:nvSpPr>
        <p:spPr>
          <a:xfrm>
            <a:off x="7288568" y="3316919"/>
            <a:ext cx="232298" cy="22416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03CFF2E-C35D-403B-ADDB-809D07073790}"/>
              </a:ext>
            </a:extLst>
          </p:cNvPr>
          <p:cNvSpPr/>
          <p:nvPr/>
        </p:nvSpPr>
        <p:spPr>
          <a:xfrm>
            <a:off x="8250315" y="2171699"/>
            <a:ext cx="183472" cy="2027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AA2DEEE-78C1-42D1-A84E-EE68243CB097}"/>
              </a:ext>
            </a:extLst>
          </p:cNvPr>
          <p:cNvSpPr/>
          <p:nvPr/>
        </p:nvSpPr>
        <p:spPr>
          <a:xfrm>
            <a:off x="7815309" y="1658414"/>
            <a:ext cx="183472" cy="20589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BA5AB7-6519-42EB-818E-2201144CF9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45" y="802866"/>
            <a:ext cx="7645195" cy="4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6E7DBE-0F22-4B1C-9B06-C436F24D1E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56" y="2455954"/>
            <a:ext cx="6716001" cy="2279003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BAE90FC-E60C-44B5-8AB4-5698157D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7" y="403604"/>
            <a:ext cx="8534400" cy="1507067"/>
          </a:xfrm>
        </p:spPr>
        <p:txBody>
          <a:bodyPr/>
          <a:lstStyle/>
          <a:p>
            <a:pPr algn="ctr"/>
            <a:r>
              <a:rPr lang="fr-FR"/>
              <a:t>Les signaux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C6F0EA-A5DC-472B-9AB4-D0F3B2A255A2}"/>
              </a:ext>
            </a:extLst>
          </p:cNvPr>
          <p:cNvSpPr txBox="1"/>
          <p:nvPr/>
        </p:nvSpPr>
        <p:spPr>
          <a:xfrm>
            <a:off x="825623" y="2379216"/>
            <a:ext cx="24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Différents moyens d’envoi du signal.</a:t>
            </a:r>
          </a:p>
        </p:txBody>
      </p:sp>
    </p:spTree>
    <p:extLst>
      <p:ext uri="{BB962C8B-B14F-4D97-AF65-F5344CB8AC3E}">
        <p14:creationId xmlns:p14="http://schemas.microsoft.com/office/powerpoint/2010/main" val="218110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98C649-C758-4809-8CAE-9456FD266F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71" y="1887740"/>
            <a:ext cx="7610704" cy="32161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66681012-726E-4BB6-8428-5490DA62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69" y="226050"/>
            <a:ext cx="8534400" cy="1507067"/>
          </a:xfrm>
        </p:spPr>
        <p:txBody>
          <a:bodyPr/>
          <a:lstStyle/>
          <a:p>
            <a:r>
              <a:rPr lang="fr-FR"/>
              <a:t>Affichage de l’image à analyser</a:t>
            </a:r>
          </a:p>
        </p:txBody>
      </p:sp>
    </p:spTree>
    <p:extLst>
      <p:ext uri="{BB962C8B-B14F-4D97-AF65-F5344CB8AC3E}">
        <p14:creationId xmlns:p14="http://schemas.microsoft.com/office/powerpoint/2010/main" val="288464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D0D4227-6BD5-4F23-BD72-1E13FF7C1A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98" y="2361641"/>
            <a:ext cx="7983470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1439C82-3548-45E4-A50A-E3230BEC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9771"/>
            <a:ext cx="8534400" cy="1507067"/>
          </a:xfrm>
        </p:spPr>
        <p:txBody>
          <a:bodyPr/>
          <a:lstStyle/>
          <a:p>
            <a:pPr algn="ctr"/>
            <a:r>
              <a:rPr lang="fr-FR"/>
              <a:t>Écriture des informations</a:t>
            </a:r>
          </a:p>
        </p:txBody>
      </p:sp>
    </p:spTree>
    <p:extLst>
      <p:ext uri="{BB962C8B-B14F-4D97-AF65-F5344CB8AC3E}">
        <p14:creationId xmlns:p14="http://schemas.microsoft.com/office/powerpoint/2010/main" val="184474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7AAE0BB-676C-431D-826C-F26A90A8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31" y="1644340"/>
            <a:ext cx="7324408" cy="4872039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F2B149C-5D29-44BA-B6CD-EC380BB4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35" y="137273"/>
            <a:ext cx="8534400" cy="1507067"/>
          </a:xfrm>
        </p:spPr>
        <p:txBody>
          <a:bodyPr/>
          <a:lstStyle/>
          <a:p>
            <a:pPr algn="ctr"/>
            <a:r>
              <a:rPr lang="fr-FR"/>
              <a:t>Entraînement</a:t>
            </a:r>
          </a:p>
        </p:txBody>
      </p:sp>
    </p:spTree>
    <p:extLst>
      <p:ext uri="{BB962C8B-B14F-4D97-AF65-F5344CB8AC3E}">
        <p14:creationId xmlns:p14="http://schemas.microsoft.com/office/powerpoint/2010/main" val="180583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2CF4484-14D8-4A3A-A9C3-DB441CF9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32" y="1323935"/>
            <a:ext cx="6515100" cy="5343525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164E7DB4-EA60-4263-A7F9-2D1F1FDD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203" y="190540"/>
            <a:ext cx="9143368" cy="1507067"/>
          </a:xfrm>
        </p:spPr>
        <p:txBody>
          <a:bodyPr/>
          <a:lstStyle/>
          <a:p>
            <a:r>
              <a:rPr lang="fr-FR"/>
              <a:t>Réglage de l’image avant analyse</a:t>
            </a:r>
          </a:p>
        </p:txBody>
      </p:sp>
    </p:spTree>
    <p:extLst>
      <p:ext uri="{BB962C8B-B14F-4D97-AF65-F5344CB8AC3E}">
        <p14:creationId xmlns:p14="http://schemas.microsoft.com/office/powerpoint/2010/main" val="2244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490EE1E0-13D4-4DE9-B188-95AE24C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5244"/>
            <a:ext cx="12188824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err="1"/>
              <a:t>Projet</a:t>
            </a:r>
            <a:r>
              <a:rPr lang="en-US" sz="4800"/>
              <a:t> S3 OCR</a:t>
            </a:r>
            <a:endParaRPr lang="fr-FR" sz="480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EB54418-8D5A-4E56-8EA2-2E0543CA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489"/>
            <a:ext cx="5256213" cy="3615267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DEPLAGNE Hugo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LITOUX Pierre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PINGARD Adrien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VEYRE Thimot</a:t>
            </a:r>
          </a:p>
          <a:p>
            <a:pPr marL="0" indent="0">
              <a:buNone/>
            </a:pP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6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ABDE98-5636-44DC-9D9E-5C35FAB2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785812"/>
            <a:ext cx="65151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1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E81BCD-2081-4FA3-8373-80CBECC15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781050"/>
            <a:ext cx="6496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/>
            </a:br>
            <a:endParaRPr lang="en-US" sz="48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BB22E7-4EB2-4894-9007-F8E174157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757237"/>
            <a:ext cx="6486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3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Présentation</a:t>
            </a:r>
            <a:r>
              <a:rPr lang="en-US" sz="4800" dirty="0"/>
              <a:t> sur machine</a:t>
            </a:r>
          </a:p>
        </p:txBody>
      </p:sp>
    </p:spTree>
    <p:extLst>
      <p:ext uri="{BB962C8B-B14F-4D97-AF65-F5344CB8AC3E}">
        <p14:creationId xmlns:p14="http://schemas.microsoft.com/office/powerpoint/2010/main" val="316869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570B-F851-472B-8777-A43167F6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17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4AF34-F431-4020-8344-5CFB661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55798-E31C-42CC-A126-23D14CCA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fr-FR" sz="2800">
                <a:solidFill>
                  <a:schemeClr val="tx1"/>
                </a:solidFill>
                <a:cs typeface="Calibri" panose="020F0502020204030204"/>
              </a:rPr>
              <a:t>Traitement des images</a:t>
            </a:r>
          </a:p>
          <a:p>
            <a:r>
              <a:rPr lang="fr-FR" sz="2800">
                <a:solidFill>
                  <a:schemeClr val="tx1"/>
                </a:solidFill>
                <a:cs typeface="Calibri" panose="020F0502020204030204"/>
              </a:rPr>
              <a:t>IA</a:t>
            </a:r>
          </a:p>
          <a:p>
            <a:r>
              <a:rPr lang="fr-FR" sz="2800">
                <a:solidFill>
                  <a:schemeClr val="tx1"/>
                </a:solidFill>
                <a:cs typeface="Calibri" panose="020F0502020204030204"/>
              </a:rPr>
              <a:t>Interface graphique</a:t>
            </a:r>
          </a:p>
          <a:p>
            <a:r>
              <a:rPr lang="fr-FR" sz="2800">
                <a:solidFill>
                  <a:schemeClr val="tx1"/>
                </a:solidFill>
                <a:cs typeface="Calibri" panose="020F0502020204030204"/>
              </a:rPr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317895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988AAF04-ADEC-4A7B-BB77-A41463968E0D}"/>
              </a:ext>
            </a:extLst>
          </p:cNvPr>
          <p:cNvSpPr txBox="1">
            <a:spLocks/>
          </p:cNvSpPr>
          <p:nvPr/>
        </p:nvSpPr>
        <p:spPr>
          <a:xfrm>
            <a:off x="1479887" y="32895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/>
              <a:t>Réseau de neurones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6A66A0-D176-42F3-8418-B20B5EDF3026}"/>
              </a:ext>
            </a:extLst>
          </p:cNvPr>
          <p:cNvSpPr txBox="1"/>
          <p:nvPr/>
        </p:nvSpPr>
        <p:spPr>
          <a:xfrm>
            <a:off x="4609323" y="1455575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« EMNIST »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24C7E9-38D2-4BBF-A709-20A11011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58" y="2195804"/>
            <a:ext cx="4147106" cy="414377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BF8F488-22F0-4384-A9F3-6BB2063A6F08}"/>
              </a:ext>
            </a:extLst>
          </p:cNvPr>
          <p:cNvSpPr txBox="1"/>
          <p:nvPr/>
        </p:nvSpPr>
        <p:spPr>
          <a:xfrm>
            <a:off x="864636" y="3678877"/>
            <a:ext cx="535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124 800 caractères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Uniquement caractères alphabétiques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Lettres manuscrites</a:t>
            </a:r>
          </a:p>
          <a:p>
            <a:pPr marL="285750" indent="-285750"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657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4">
            <a:extLst>
              <a:ext uri="{FF2B5EF4-FFF2-40B4-BE49-F238E27FC236}">
                <a16:creationId xmlns:a16="http://schemas.microsoft.com/office/drawing/2014/main" id="{F061BB98-9E29-40E4-9E3A-4BDD3E3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7" y="328959"/>
            <a:ext cx="8534400" cy="1507067"/>
          </a:xfrm>
        </p:spPr>
        <p:txBody>
          <a:bodyPr/>
          <a:lstStyle/>
          <a:p>
            <a:pPr algn="ctr"/>
            <a:r>
              <a:rPr lang="fr-FR"/>
              <a:t>Réseau de neurones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978D9B-D2C3-4163-8635-74BA9BF542F5}"/>
              </a:ext>
            </a:extLst>
          </p:cNvPr>
          <p:cNvSpPr txBox="1"/>
          <p:nvPr/>
        </p:nvSpPr>
        <p:spPr>
          <a:xfrm>
            <a:off x="4609323" y="1455575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« EMNIST »</a:t>
            </a:r>
          </a:p>
        </p:txBody>
      </p:sp>
      <p:graphicFrame>
        <p:nvGraphicFramePr>
          <p:cNvPr id="12" name="Tableau 5">
            <a:extLst>
              <a:ext uri="{FF2B5EF4-FFF2-40B4-BE49-F238E27FC236}">
                <a16:creationId xmlns:a16="http://schemas.microsoft.com/office/drawing/2014/main" id="{59C5C5F4-858A-4E76-A015-4753B9FD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62955"/>
              </p:ext>
            </p:extLst>
          </p:nvPr>
        </p:nvGraphicFramePr>
        <p:xfrm>
          <a:off x="1936051" y="2962642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47">
                  <a:extLst>
                    <a:ext uri="{9D8B030D-6E8A-4147-A177-3AD203B41FA5}">
                      <a16:colId xmlns:a16="http://schemas.microsoft.com/office/drawing/2014/main" val="2245664733"/>
                    </a:ext>
                  </a:extLst>
                </a:gridCol>
                <a:gridCol w="2457061">
                  <a:extLst>
                    <a:ext uri="{9D8B030D-6E8A-4147-A177-3AD203B41FA5}">
                      <a16:colId xmlns:a16="http://schemas.microsoft.com/office/drawing/2014/main" val="4255342"/>
                    </a:ext>
                  </a:extLst>
                </a:gridCol>
                <a:gridCol w="4285291">
                  <a:extLst>
                    <a:ext uri="{9D8B030D-6E8A-4147-A177-3AD203B41FA5}">
                      <a16:colId xmlns:a16="http://schemas.microsoft.com/office/drawing/2014/main" val="78638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Taille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7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Nombre magique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Nombre d’images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Hauteur des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1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Largeur des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Premier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 Dernier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115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15C5112C-F5E3-4D9E-9B0D-CDAFB3EDF579}"/>
              </a:ext>
            </a:extLst>
          </p:cNvPr>
          <p:cNvSpPr txBox="1"/>
          <p:nvPr/>
        </p:nvSpPr>
        <p:spPr>
          <a:xfrm>
            <a:off x="4023425" y="2120226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Le fichier images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2298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9014F4D0-7800-44F7-842A-E0CEF7E0AEC5}"/>
              </a:ext>
            </a:extLst>
          </p:cNvPr>
          <p:cNvSpPr txBox="1">
            <a:spLocks/>
          </p:cNvSpPr>
          <p:nvPr/>
        </p:nvSpPr>
        <p:spPr>
          <a:xfrm>
            <a:off x="1479887" y="32895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/>
              <a:t>Réseau de neurones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A5365F-3630-4611-8754-1AF8FD2ACECD}"/>
              </a:ext>
            </a:extLst>
          </p:cNvPr>
          <p:cNvSpPr txBox="1"/>
          <p:nvPr/>
        </p:nvSpPr>
        <p:spPr>
          <a:xfrm>
            <a:off x="4609323" y="1455575"/>
            <a:ext cx="1930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« EMNIST »</a:t>
            </a:r>
          </a:p>
        </p:txBody>
      </p:sp>
      <p:graphicFrame>
        <p:nvGraphicFramePr>
          <p:cNvPr id="10" name="Tableau 5">
            <a:extLst>
              <a:ext uri="{FF2B5EF4-FFF2-40B4-BE49-F238E27FC236}">
                <a16:creationId xmlns:a16="http://schemas.microsoft.com/office/drawing/2014/main" id="{0E0645B7-7632-4318-872A-F235FD09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064"/>
              </p:ext>
            </p:extLst>
          </p:nvPr>
        </p:nvGraphicFramePr>
        <p:xfrm>
          <a:off x="1886288" y="356757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647">
                  <a:extLst>
                    <a:ext uri="{9D8B030D-6E8A-4147-A177-3AD203B41FA5}">
                      <a16:colId xmlns:a16="http://schemas.microsoft.com/office/drawing/2014/main" val="2245664733"/>
                    </a:ext>
                  </a:extLst>
                </a:gridCol>
                <a:gridCol w="2457061">
                  <a:extLst>
                    <a:ext uri="{9D8B030D-6E8A-4147-A177-3AD203B41FA5}">
                      <a16:colId xmlns:a16="http://schemas.microsoft.com/office/drawing/2014/main" val="4255342"/>
                    </a:ext>
                  </a:extLst>
                </a:gridCol>
                <a:gridCol w="4285291">
                  <a:extLst>
                    <a:ext uri="{9D8B030D-6E8A-4147-A177-3AD203B41FA5}">
                      <a16:colId xmlns:a16="http://schemas.microsoft.com/office/drawing/2014/main" val="78638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Adresse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Taille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7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Nombre magique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4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Nombre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/>
                        <a:t>Premier caractère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1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0x06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/>
                        <a:t>caractère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 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 Dernier caractère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511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138C07E-3747-40D2-9B61-D20A4AE68680}"/>
              </a:ext>
            </a:extLst>
          </p:cNvPr>
          <p:cNvSpPr txBox="1"/>
          <p:nvPr/>
        </p:nvSpPr>
        <p:spPr>
          <a:xfrm>
            <a:off x="3824653" y="2178581"/>
            <a:ext cx="373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Le fichier caractères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831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9014F4D0-7800-44F7-842A-E0CEF7E0AEC5}"/>
              </a:ext>
            </a:extLst>
          </p:cNvPr>
          <p:cNvSpPr txBox="1">
            <a:spLocks/>
          </p:cNvSpPr>
          <p:nvPr/>
        </p:nvSpPr>
        <p:spPr>
          <a:xfrm>
            <a:off x="1479887" y="32895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/>
              <a:t>Réseau de neurones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0261DF-37BF-4D2B-A517-C3B0D39D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58" y="1890343"/>
            <a:ext cx="6591483" cy="46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4">
            <a:extLst>
              <a:ext uri="{FF2B5EF4-FFF2-40B4-BE49-F238E27FC236}">
                <a16:creationId xmlns:a16="http://schemas.microsoft.com/office/drawing/2014/main" id="{08F6CB8F-C5CE-41EE-8E6C-276C902D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7" y="328959"/>
            <a:ext cx="8534400" cy="1507067"/>
          </a:xfrm>
        </p:spPr>
        <p:txBody>
          <a:bodyPr/>
          <a:lstStyle/>
          <a:p>
            <a:pPr algn="ctr"/>
            <a:r>
              <a:rPr lang="fr-FR"/>
              <a:t>Réseau de neurones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6BC39F-02B3-4D09-AC67-F43553EB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947" y="1623527"/>
            <a:ext cx="8295237" cy="497321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7BD467B-B08D-4876-8045-C15A9BAD63BC}"/>
              </a:ext>
            </a:extLst>
          </p:cNvPr>
          <p:cNvSpPr txBox="1"/>
          <p:nvPr/>
        </p:nvSpPr>
        <p:spPr>
          <a:xfrm>
            <a:off x="463950" y="3726956"/>
            <a:ext cx="535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28 * 28 = 784 entrées</a:t>
            </a:r>
          </a:p>
          <a:p>
            <a:pPr marL="285750" indent="-285750">
              <a:buFontTx/>
              <a:buChar char="-"/>
            </a:pPr>
            <a:r>
              <a:rPr lang="fr-FR" b="1"/>
              <a:t>26 sorties</a:t>
            </a:r>
          </a:p>
          <a:p>
            <a:pPr marL="285750" indent="-285750">
              <a:buFontTx/>
              <a:buChar char="-"/>
            </a:pPr>
            <a:r>
              <a:rPr lang="fr-FR" b="1"/>
              <a:t>1 couche cachée</a:t>
            </a:r>
          </a:p>
          <a:p>
            <a:pPr marL="285750" indent="-285750">
              <a:buFontTx/>
              <a:buChar char="-"/>
            </a:pPr>
            <a:endParaRPr lang="fr-FR" b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966146-1B51-4D2A-938D-D6322D69CF1B}"/>
              </a:ext>
            </a:extLst>
          </p:cNvPr>
          <p:cNvSpPr txBox="1"/>
          <p:nvPr/>
        </p:nvSpPr>
        <p:spPr>
          <a:xfrm>
            <a:off x="463950" y="2301423"/>
            <a:ext cx="535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Avec « EMNIST »</a:t>
            </a:r>
          </a:p>
        </p:txBody>
      </p:sp>
    </p:spTree>
    <p:extLst>
      <p:ext uri="{BB962C8B-B14F-4D97-AF65-F5344CB8AC3E}">
        <p14:creationId xmlns:p14="http://schemas.microsoft.com/office/powerpoint/2010/main" val="2341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35726618-51AE-4031-A50B-90E8BE73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887" y="328959"/>
            <a:ext cx="8534400" cy="1507067"/>
          </a:xfrm>
        </p:spPr>
        <p:txBody>
          <a:bodyPr/>
          <a:lstStyle/>
          <a:p>
            <a:pPr algn="ctr"/>
            <a:r>
              <a:rPr lang="fr-FR"/>
              <a:t>Réseau de neurones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05BF0F-20C5-4930-A52D-4422C8D8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97" y="2241680"/>
            <a:ext cx="4322227" cy="41777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A21B631-BBF1-47BC-ACD6-233CD886E0B3}"/>
              </a:ext>
            </a:extLst>
          </p:cNvPr>
          <p:cNvSpPr txBox="1"/>
          <p:nvPr/>
        </p:nvSpPr>
        <p:spPr>
          <a:xfrm>
            <a:off x="3608520" y="141203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/>
              <a:t>Notre base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CC70FB-8C28-47E8-BFEE-1BD360217506}"/>
              </a:ext>
            </a:extLst>
          </p:cNvPr>
          <p:cNvSpPr txBox="1"/>
          <p:nvPr/>
        </p:nvSpPr>
        <p:spPr>
          <a:xfrm>
            <a:off x="864636" y="3678877"/>
            <a:ext cx="5357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/>
              <a:t>5044 caractères</a:t>
            </a:r>
          </a:p>
          <a:p>
            <a:pPr marL="285750" indent="-285750">
              <a:buFontTx/>
              <a:buChar char="-"/>
            </a:pPr>
            <a:r>
              <a:rPr lang="fr-FR" b="1"/>
              <a:t>Uniquement caractères alphabétiques</a:t>
            </a:r>
          </a:p>
          <a:p>
            <a:pPr marL="285750" indent="-285750">
              <a:buFontTx/>
              <a:buChar char="-"/>
            </a:pPr>
            <a:r>
              <a:rPr lang="fr-FR" b="1"/>
              <a:t>Lettres non manuscrites</a:t>
            </a:r>
          </a:p>
          <a:p>
            <a:pPr marL="285750" indent="-285750">
              <a:buFontTx/>
              <a:buChar char="-"/>
            </a:pPr>
            <a:r>
              <a:rPr lang="fr-FR" b="1"/>
              <a:t>97 polices d’écriture</a:t>
            </a:r>
          </a:p>
          <a:p>
            <a:pPr marL="285750" indent="-285750">
              <a:buFontTx/>
              <a:buChar char="-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17898010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7229"/>
      </a:accent1>
      <a:accent2>
        <a:srgbClr val="D5171D"/>
      </a:accent2>
      <a:accent3>
        <a:srgbClr val="E7297E"/>
      </a:accent3>
      <a:accent4>
        <a:srgbClr val="D517BB"/>
      </a:accent4>
      <a:accent5>
        <a:srgbClr val="B229E7"/>
      </a:accent5>
      <a:accent6>
        <a:srgbClr val="5B24D7"/>
      </a:accent6>
      <a:hlink>
        <a:srgbClr val="B0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7D871DBFBA04C835CD2F511FFC74D" ma:contentTypeVersion="7" ma:contentTypeDescription="Crée un document." ma:contentTypeScope="" ma:versionID="5abc5ebe49d1d81ef3fabd13a1da7885">
  <xsd:schema xmlns:xsd="http://www.w3.org/2001/XMLSchema" xmlns:xs="http://www.w3.org/2001/XMLSchema" xmlns:p="http://schemas.microsoft.com/office/2006/metadata/properties" xmlns:ns3="9e64672a-f500-48c5-9543-7de8e8e1b8e7" xmlns:ns4="9f561458-a933-4976-8484-541be8a29440" targetNamespace="http://schemas.microsoft.com/office/2006/metadata/properties" ma:root="true" ma:fieldsID="c57cafd3fd99c67d4829f62a4a228095" ns3:_="" ns4:_="">
    <xsd:import namespace="9e64672a-f500-48c5-9543-7de8e8e1b8e7"/>
    <xsd:import namespace="9f561458-a933-4976-8484-541be8a294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4672a-f500-48c5-9543-7de8e8e1b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1458-a933-4976-8484-541be8a294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9C4BF2-193B-4578-AA48-94259721C5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27D719-CDF8-45FC-9939-268E1E9DB7D5}">
  <ds:schemaRefs>
    <ds:schemaRef ds:uri="9e64672a-f500-48c5-9543-7de8e8e1b8e7"/>
    <ds:schemaRef ds:uri="9f561458-a933-4976-8484-541be8a294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F3AA1D-5CAC-4198-B88B-4515F2C021AA}">
  <ds:schemaRefs>
    <ds:schemaRef ds:uri="9e64672a-f500-48c5-9543-7de8e8e1b8e7"/>
    <ds:schemaRef ds:uri="9f561458-a933-4976-8484-541be8a294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229</Words>
  <Application>Microsoft Office PowerPoint</Application>
  <PresentationFormat>Grand écran</PresentationFormat>
  <Paragraphs>102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Elephant</vt:lpstr>
      <vt:lpstr>Wingdings 3</vt:lpstr>
      <vt:lpstr>BrushVTI</vt:lpstr>
      <vt:lpstr>Secteur</vt:lpstr>
      <vt:lpstr>Conclusion</vt:lpstr>
      <vt:lpstr>Projet S3 OCR</vt:lpstr>
      <vt:lpstr>Introduction</vt:lpstr>
      <vt:lpstr>Présentation PowerPoint</vt:lpstr>
      <vt:lpstr>Réseau de neurones</vt:lpstr>
      <vt:lpstr>Présentation PowerPoint</vt:lpstr>
      <vt:lpstr>Présentation PowerPoint</vt:lpstr>
      <vt:lpstr>Réseau de neurones</vt:lpstr>
      <vt:lpstr>Réseau de neurones</vt:lpstr>
      <vt:lpstr>Réseau de neurones</vt:lpstr>
      <vt:lpstr>- Glade  - GTK  - GNOME </vt:lpstr>
      <vt:lpstr>Présentation PowerPoint</vt:lpstr>
      <vt:lpstr> </vt:lpstr>
      <vt:lpstr> </vt:lpstr>
      <vt:lpstr>Les signaux</vt:lpstr>
      <vt:lpstr>Affichage de l’image à analyser</vt:lpstr>
      <vt:lpstr>Écriture des informations</vt:lpstr>
      <vt:lpstr>Entraînement</vt:lpstr>
      <vt:lpstr>Réglage de l’image avant analyse</vt:lpstr>
      <vt:lpstr> </vt:lpstr>
      <vt:lpstr> </vt:lpstr>
      <vt:lpstr> </vt:lpstr>
      <vt:lpstr>Présentation sur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S3 OCR</dc:title>
  <dc:creator>Adrien Pingard</dc:creator>
  <cp:lastModifiedBy>Thimot Veyre</cp:lastModifiedBy>
  <cp:revision>2</cp:revision>
  <dcterms:created xsi:type="dcterms:W3CDTF">2020-11-15T19:27:23Z</dcterms:created>
  <dcterms:modified xsi:type="dcterms:W3CDTF">2020-12-15T20:52:23Z</dcterms:modified>
</cp:coreProperties>
</file>