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22885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2913063" y="0"/>
            <a:ext cx="2228850" cy="458788"/>
          </a:xfrm>
          <a:prstGeom prst="rect">
            <a:avLst/>
          </a:prstGeom>
        </p:spPr>
        <p:txBody>
          <a:bodyPr vert="horz" lIns="91440" tIns="45720" rIns="91440" bIns="45720" rtlCol="0"/>
          <a:lstStyle>
            <a:lvl1pPr algn="r">
              <a:defRPr sz="1200"/>
            </a:lvl1pPr>
          </a:lstStyle>
          <a:p>
            <a:fld id="{1844608D-1553-8E47-B20D-21B61E5F8C54}" type="datetimeFigureOut">
              <a:rPr lang="en-US" smtClean="0"/>
              <a:t>8/30/2024</a:t>
            </a:fld>
            <a:endParaRPr lang="en-US"/>
          </a:p>
        </p:txBody>
      </p:sp>
      <p:sp>
        <p:nvSpPr>
          <p:cNvPr id="4" name="Slide Image Placeholder 3"/>
          <p:cNvSpPr>
            <a:spLocks noGrp="1" noRot="1" noChangeAspect="1"/>
          </p:cNvSpPr>
          <p:nvPr>
            <p:ph type="sldImg" idx="2"/>
          </p:nvPr>
        </p:nvSpPr>
        <p:spPr>
          <a:xfrm>
            <a:off x="-17145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514350" y="4400550"/>
            <a:ext cx="41148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22885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2913063" y="8685213"/>
            <a:ext cx="2228850" cy="458787"/>
          </a:xfrm>
          <a:prstGeom prst="rect">
            <a:avLst/>
          </a:prstGeom>
        </p:spPr>
        <p:txBody>
          <a:bodyPr vert="horz" lIns="91440" tIns="45720" rIns="91440" bIns="45720" rtlCol="0" anchor="b"/>
          <a:lstStyle>
            <a:lvl1pPr algn="r">
              <a:defRPr sz="1200"/>
            </a:lvl1pPr>
          </a:lstStyle>
          <a:p>
            <a:fld id="{A6270172-5821-AF4E-8B72-E1742A07FFCC}" type="slidenum">
              <a:rPr lang="en-US" smtClean="0"/>
              <a:t>‹#›</a:t>
            </a:fld>
            <a:endParaRPr lang="en-US"/>
          </a:p>
        </p:txBody>
      </p:sp>
    </p:spTree>
    <p:extLst>
      <p:ext uri="{BB962C8B-B14F-4D97-AF65-F5344CB8AC3E}">
        <p14:creationId xmlns:p14="http://schemas.microsoft.com/office/powerpoint/2010/main" val="35713798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 /><Relationship Id="rId1" Type="http://schemas.openxmlformats.org/officeDocument/2006/relationships/slideLayout" Target="../slideLayouts/slideLayout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914400" y="1800225"/>
            <a:ext cx="7315200" cy="2571750"/>
          </a:xfrm>
          <a:prstGeom prst="rect">
            <a:avLst/>
          </a:prstGeom>
          <a:noFill/>
          <a:ln/>
        </p:spPr>
        <p:txBody>
          <a:bodyPr wrap="square" rtlCol="0" anchor="t"/>
          <a:lstStyle/>
          <a:p>
            <a:pPr marL="0" indent="0" algn="ctr">
              <a:buNone/>
            </a:pPr>
            <a:r>
              <a:rPr lang="en-US" sz="3200" b="1" dirty="0">
                <a:solidFill>
                  <a:srgbClr val="1A6847"/>
                </a:solidFill>
                <a:latin typeface="Outfit" pitchFamily="34" charset="0"/>
                <a:ea typeface="Outfit" pitchFamily="34" charset="-122"/>
                <a:cs typeface="Outfit" pitchFamily="34" charset="-120"/>
              </a:rPr>
              <a:t> Data Manipulation Techniques
</a:t>
            </a:r>
            <a:endParaRPr lang="en-US" sz="3200" dirty="0"/>
          </a:p>
        </p:txBody>
      </p:sp>
      <p:sp>
        <p:nvSpPr>
          <p:cNvPr id="4" name="TextBox 3">
            <a:extLst>
              <a:ext uri="{FF2B5EF4-FFF2-40B4-BE49-F238E27FC236}">
                <a16:creationId xmlns:a16="http://schemas.microsoft.com/office/drawing/2014/main" id="{9D832CAE-A149-525E-1108-D71BBB9748EE}"/>
              </a:ext>
            </a:extLst>
          </p:cNvPr>
          <p:cNvSpPr txBox="1"/>
          <p:nvPr/>
        </p:nvSpPr>
        <p:spPr>
          <a:xfrm>
            <a:off x="312708" y="3636318"/>
            <a:ext cx="7484641" cy="830997"/>
          </a:xfrm>
          <a:prstGeom prst="rect">
            <a:avLst/>
          </a:prstGeom>
          <a:noFill/>
        </p:spPr>
        <p:txBody>
          <a:bodyPr wrap="square" rtlCol="0" anchor="t">
            <a:spAutoFit/>
          </a:bodyPr>
          <a:lstStyle/>
          <a:p>
            <a:pPr algn="l"/>
            <a:r>
              <a:rPr lang="en-US" sz="1200" i="1" dirty="0">
                <a:latin typeface="Lucida Bright" panose="02000000000000000000" pitchFamily="2" charset="0"/>
                <a:ea typeface="Lucida Bright" panose="02000000000000000000" pitchFamily="2" charset="0"/>
              </a:rPr>
              <a:t>NAME  : G.SANDHIYA</a:t>
            </a:r>
          </a:p>
          <a:p>
            <a:pPr algn="l"/>
            <a:r>
              <a:rPr lang="en-US" sz="1200" i="1" dirty="0">
                <a:latin typeface="Lucida Bright" panose="02000000000000000000" pitchFamily="2" charset="0"/>
                <a:ea typeface="Lucida Bright" panose="02000000000000000000" pitchFamily="2" charset="0"/>
              </a:rPr>
              <a:t>REGISTER NO  : 312214187</a:t>
            </a:r>
          </a:p>
          <a:p>
            <a:pPr algn="l"/>
            <a:r>
              <a:rPr lang="en-US" sz="1200" i="1" dirty="0">
                <a:latin typeface="Lucida Bright" panose="02000000000000000000" pitchFamily="2" charset="0"/>
                <a:ea typeface="Lucida Bright" panose="02000000000000000000" pitchFamily="2" charset="0"/>
              </a:rPr>
              <a:t>DEPARTMENT  : B.COM ( GENERAL)</a:t>
            </a:r>
          </a:p>
          <a:p>
            <a:pPr algn="l"/>
            <a:r>
              <a:rPr lang="en-US" sz="1200" i="1" dirty="0">
                <a:latin typeface="Lucida Bright" panose="02000000000000000000" pitchFamily="2" charset="0"/>
                <a:ea typeface="Lucida Bright" panose="02000000000000000000" pitchFamily="2" charset="0"/>
              </a:rPr>
              <a:t>COLLEGE NAME : ST.THOMAS COLLEGE OF ARTS &amp; SCIENCE COLLEGE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731520" y="411480"/>
            <a:ext cx="64008" cy="1285875"/>
          </a:xfrm>
          <a:prstGeom prst="rect">
            <a:avLst/>
          </a:prstGeom>
          <a:solidFill>
            <a:srgbClr val="FFD600"/>
          </a:solidFill>
          <a:ln w="12700">
            <a:solidFill>
              <a:srgbClr val="FFD600"/>
            </a:solidFill>
            <a:prstDash val="solid"/>
          </a:ln>
        </p:spPr>
      </p:sp>
      <p:sp>
        <p:nvSpPr>
          <p:cNvPr id="3" name="Shape 1"/>
          <p:cNvSpPr/>
          <p:nvPr/>
        </p:nvSpPr>
        <p:spPr>
          <a:xfrm>
            <a:off x="1280160" y="0"/>
            <a:ext cx="457200" cy="365760"/>
          </a:xfrm>
          <a:prstGeom prst="rect">
            <a:avLst/>
          </a:prstGeom>
          <a:solidFill>
            <a:srgbClr val="1A6847"/>
          </a:solidFill>
          <a:ln w="12700">
            <a:solidFill>
              <a:srgbClr val="1A6847"/>
            </a:solidFill>
            <a:prstDash val="solid"/>
          </a:ln>
        </p:spPr>
      </p:sp>
      <p:sp>
        <p:nvSpPr>
          <p:cNvPr id="4" name="Text 2"/>
          <p:cNvSpPr/>
          <p:nvPr/>
        </p:nvSpPr>
        <p:spPr>
          <a:xfrm>
            <a:off x="1280160" y="0"/>
            <a:ext cx="457200" cy="365760"/>
          </a:xfrm>
          <a:prstGeom prst="rect">
            <a:avLst/>
          </a:prstGeom>
          <a:noFill/>
          <a:ln/>
        </p:spPr>
        <p:txBody>
          <a:bodyPr wrap="square" rtlCol="0" anchor="t"/>
          <a:lstStyle/>
          <a:p>
            <a:pPr marL="0" indent="0" algn="ctr">
              <a:buNone/>
            </a:pPr>
            <a:r>
              <a:rPr lang="en-US" sz="1600" b="1" dirty="0">
                <a:solidFill>
                  <a:srgbClr val="FFD600"/>
                </a:solidFill>
                <a:latin typeface="Outfit" pitchFamily="34" charset="0"/>
                <a:ea typeface="Outfit" pitchFamily="34" charset="-122"/>
                <a:cs typeface="Outfit" pitchFamily="34" charset="-120"/>
              </a:rPr>
              <a:t>8</a:t>
            </a:r>
            <a:endParaRPr lang="en-US" sz="1600" dirty="0"/>
          </a:p>
        </p:txBody>
      </p:sp>
      <p:sp>
        <p:nvSpPr>
          <p:cNvPr id="5" name="Text 3"/>
          <p:cNvSpPr/>
          <p:nvPr/>
        </p:nvSpPr>
        <p:spPr>
          <a:xfrm>
            <a:off x="1188720" y="925830"/>
            <a:ext cx="731520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Essence of Continuous Learning</a:t>
            </a:r>
            <a:endParaRPr lang="en-US" sz="2800" dirty="0"/>
          </a:p>
        </p:txBody>
      </p:sp>
      <p:sp>
        <p:nvSpPr>
          <p:cNvPr id="6" name="Text 4"/>
          <p:cNvSpPr/>
          <p:nvPr/>
        </p:nvSpPr>
        <p:spPr>
          <a:xfrm>
            <a:off x="1207008" y="1543050"/>
            <a:ext cx="7315200" cy="3343275"/>
          </a:xfrm>
          <a:prstGeom prst="rect">
            <a:avLst/>
          </a:prstGeom>
          <a:noFill/>
          <a:ln/>
        </p:spPr>
        <p:txBody>
          <a:bodyPr wrap="square" rtlCol="0" anchor="t"/>
          <a:lstStyle/>
          <a:p>
            <a:pPr marL="342900" indent="-342900" algn="just">
              <a:lnSpc>
                <a:spcPts val="2000"/>
              </a:lnSpc>
              <a:buSzPct val="100000"/>
              <a:buChar char="•"/>
            </a:pPr>
            <a:r>
              <a:rPr lang="en-US" sz="1200" dirty="0">
                <a:solidFill>
                  <a:srgbClr val="000000"/>
                </a:solidFill>
                <a:latin typeface="Outfit" pitchFamily="34" charset="0"/>
                <a:ea typeface="Outfit" pitchFamily="34" charset="-122"/>
                <a:cs typeface="Outfit" pitchFamily="34" charset="-120"/>
              </a:rPr>
              <a:t>Data manipulation is not a one-time task; it requires continual learning and adaptation.
Staying updated with the latest tools and techniques is essential in a rapidly evolving field.
Encourage a culture of data literacy within your organization to empower all team members.
Continuous improvement leads to sustained success in data-driven decision-making.
As we conclude our exploration, let's reflect on the journey.</a:t>
            </a:r>
            <a:endParaRPr lang="en-US" sz="1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320040" cy="5143500"/>
          </a:xfrm>
          <a:prstGeom prst="rect">
            <a:avLst/>
          </a:prstGeom>
          <a:solidFill>
            <a:srgbClr val="1A6847"/>
          </a:solidFill>
          <a:ln w="12700">
            <a:solidFill>
              <a:srgbClr val="1A6847"/>
            </a:solidFill>
            <a:prstDash val="solid"/>
          </a:ln>
        </p:spPr>
      </p:sp>
      <p:sp>
        <p:nvSpPr>
          <p:cNvPr id="3" name="Text 1"/>
          <p:cNvSpPr/>
          <p:nvPr/>
        </p:nvSpPr>
        <p:spPr>
          <a:xfrm>
            <a:off x="914400" y="514350"/>
            <a:ext cx="2286000" cy="914400"/>
          </a:xfrm>
          <a:prstGeom prst="rect">
            <a:avLst/>
          </a:prstGeom>
          <a:noFill/>
          <a:ln/>
        </p:spPr>
        <p:txBody>
          <a:bodyPr wrap="square" rtlCol="0" anchor="b"/>
          <a:lstStyle/>
          <a:p>
            <a:pPr marL="0" indent="0">
              <a:buNone/>
            </a:pPr>
            <a:r>
              <a:rPr lang="en-US" sz="2800" b="1" dirty="0">
                <a:solidFill>
                  <a:srgbClr val="1A6847"/>
                </a:solidFill>
                <a:latin typeface="Outfit" pitchFamily="34" charset="0"/>
                <a:ea typeface="Outfit" pitchFamily="34" charset="-122"/>
                <a:cs typeface="Outfit" pitchFamily="34" charset="-120"/>
              </a:rPr>
              <a:t>Table of Contents</a:t>
            </a:r>
            <a:endParaRPr lang="en-US" sz="2800" dirty="0"/>
          </a:p>
        </p:txBody>
      </p:sp>
      <p:sp>
        <p:nvSpPr>
          <p:cNvPr id="4" name="Text 2"/>
          <p:cNvSpPr/>
          <p:nvPr/>
        </p:nvSpPr>
        <p:spPr>
          <a:xfrm>
            <a:off x="3749040" y="365760"/>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01</a:t>
            </a:r>
            <a:endParaRPr lang="en-US" sz="1200" dirty="0"/>
          </a:p>
        </p:txBody>
      </p:sp>
      <p:sp>
        <p:nvSpPr>
          <p:cNvPr id="5" name="Text 3"/>
          <p:cNvSpPr/>
          <p:nvPr/>
        </p:nvSpPr>
        <p:spPr>
          <a:xfrm>
            <a:off x="4206240" y="365760"/>
            <a:ext cx="411480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The Power of Data Manipulation</a:t>
            </a:r>
            <a:endParaRPr lang="en-US" sz="1200" dirty="0"/>
          </a:p>
        </p:txBody>
      </p:sp>
      <p:sp>
        <p:nvSpPr>
          <p:cNvPr id="6" name="Text 4"/>
          <p:cNvSpPr/>
          <p:nvPr/>
        </p:nvSpPr>
        <p:spPr>
          <a:xfrm>
            <a:off x="3749040" y="731520"/>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02</a:t>
            </a:r>
            <a:endParaRPr lang="en-US" sz="1200" dirty="0"/>
          </a:p>
        </p:txBody>
      </p:sp>
      <p:sp>
        <p:nvSpPr>
          <p:cNvPr id="7" name="Text 5"/>
          <p:cNvSpPr/>
          <p:nvPr/>
        </p:nvSpPr>
        <p:spPr>
          <a:xfrm>
            <a:off x="4206240" y="731520"/>
            <a:ext cx="411480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Gather Data from Multiple Sources</a:t>
            </a:r>
            <a:endParaRPr lang="en-US" sz="1200" dirty="0"/>
          </a:p>
        </p:txBody>
      </p:sp>
      <p:sp>
        <p:nvSpPr>
          <p:cNvPr id="8" name="Text 6"/>
          <p:cNvSpPr/>
          <p:nvPr/>
        </p:nvSpPr>
        <p:spPr>
          <a:xfrm>
            <a:off x="3749040" y="1097280"/>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03</a:t>
            </a:r>
            <a:endParaRPr lang="en-US" sz="1200" dirty="0"/>
          </a:p>
        </p:txBody>
      </p:sp>
      <p:sp>
        <p:nvSpPr>
          <p:cNvPr id="9" name="Text 7"/>
          <p:cNvSpPr/>
          <p:nvPr/>
        </p:nvSpPr>
        <p:spPr>
          <a:xfrm>
            <a:off x="4206240" y="1097280"/>
            <a:ext cx="411480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The Importance of Data Organization</a:t>
            </a:r>
            <a:endParaRPr lang="en-US" sz="1200" dirty="0"/>
          </a:p>
        </p:txBody>
      </p:sp>
      <p:sp>
        <p:nvSpPr>
          <p:cNvPr id="10" name="Text 8"/>
          <p:cNvSpPr/>
          <p:nvPr/>
        </p:nvSpPr>
        <p:spPr>
          <a:xfrm>
            <a:off x="3749040" y="1463040"/>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04</a:t>
            </a:r>
            <a:endParaRPr lang="en-US" sz="1200" dirty="0"/>
          </a:p>
        </p:txBody>
      </p:sp>
      <p:sp>
        <p:nvSpPr>
          <p:cNvPr id="11" name="Text 9"/>
          <p:cNvSpPr/>
          <p:nvPr/>
        </p:nvSpPr>
        <p:spPr>
          <a:xfrm>
            <a:off x="4206240" y="1463040"/>
            <a:ext cx="411480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Purifying Data for Accuracy</a:t>
            </a:r>
            <a:endParaRPr lang="en-US" sz="1200" dirty="0"/>
          </a:p>
        </p:txBody>
      </p:sp>
      <p:sp>
        <p:nvSpPr>
          <p:cNvPr id="12" name="Text 10"/>
          <p:cNvSpPr/>
          <p:nvPr/>
        </p:nvSpPr>
        <p:spPr>
          <a:xfrm>
            <a:off x="3749040" y="1828800"/>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05</a:t>
            </a:r>
            <a:endParaRPr lang="en-US" sz="1200" dirty="0"/>
          </a:p>
        </p:txBody>
      </p:sp>
      <p:sp>
        <p:nvSpPr>
          <p:cNvPr id="13" name="Text 11"/>
          <p:cNvSpPr/>
          <p:nvPr/>
        </p:nvSpPr>
        <p:spPr>
          <a:xfrm>
            <a:off x="4206240" y="1828800"/>
            <a:ext cx="411480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Combining Data for Deeper Insights</a:t>
            </a:r>
            <a:endParaRPr lang="en-US" sz="1200" dirty="0"/>
          </a:p>
        </p:txBody>
      </p:sp>
      <p:sp>
        <p:nvSpPr>
          <p:cNvPr id="14" name="Text 12"/>
          <p:cNvSpPr/>
          <p:nvPr/>
        </p:nvSpPr>
        <p:spPr>
          <a:xfrm>
            <a:off x="3749040" y="2194560"/>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06</a:t>
            </a:r>
            <a:endParaRPr lang="en-US" sz="1200" dirty="0"/>
          </a:p>
        </p:txBody>
      </p:sp>
      <p:sp>
        <p:nvSpPr>
          <p:cNvPr id="15" name="Text 13"/>
          <p:cNvSpPr/>
          <p:nvPr/>
        </p:nvSpPr>
        <p:spPr>
          <a:xfrm>
            <a:off x="4206240" y="2194560"/>
            <a:ext cx="411480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Applying Analytical Techniques</a:t>
            </a:r>
            <a:endParaRPr lang="en-US" sz="1200" dirty="0"/>
          </a:p>
        </p:txBody>
      </p:sp>
      <p:sp>
        <p:nvSpPr>
          <p:cNvPr id="16" name="Text 14"/>
          <p:cNvSpPr/>
          <p:nvPr/>
        </p:nvSpPr>
        <p:spPr>
          <a:xfrm>
            <a:off x="3749040" y="2560320"/>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07</a:t>
            </a:r>
            <a:endParaRPr lang="en-US" sz="1200" dirty="0"/>
          </a:p>
        </p:txBody>
      </p:sp>
      <p:sp>
        <p:nvSpPr>
          <p:cNvPr id="17" name="Text 15"/>
          <p:cNvSpPr/>
          <p:nvPr/>
        </p:nvSpPr>
        <p:spPr>
          <a:xfrm>
            <a:off x="4206240" y="2560320"/>
            <a:ext cx="411480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Data Visualization: Making Sense of Numbers</a:t>
            </a:r>
            <a:endParaRPr lang="en-US" sz="1200" dirty="0"/>
          </a:p>
        </p:txBody>
      </p:sp>
      <p:sp>
        <p:nvSpPr>
          <p:cNvPr id="18" name="Text 16"/>
          <p:cNvSpPr/>
          <p:nvPr/>
        </p:nvSpPr>
        <p:spPr>
          <a:xfrm>
            <a:off x="3749040" y="2926080"/>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08</a:t>
            </a:r>
            <a:endParaRPr lang="en-US" sz="1200" dirty="0"/>
          </a:p>
        </p:txBody>
      </p:sp>
      <p:sp>
        <p:nvSpPr>
          <p:cNvPr id="19" name="Text 17"/>
          <p:cNvSpPr/>
          <p:nvPr/>
        </p:nvSpPr>
        <p:spPr>
          <a:xfrm>
            <a:off x="4206240" y="2926080"/>
            <a:ext cx="411480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Essence of Continuous Learning</a:t>
            </a:r>
            <a:endParaRPr lang="en-US" sz="1200" dirty="0"/>
          </a:p>
        </p:txBody>
      </p:sp>
      <p:sp>
        <p:nvSpPr>
          <p:cNvPr id="20" name="Text 18"/>
          <p:cNvSpPr/>
          <p:nvPr/>
        </p:nvSpPr>
        <p:spPr>
          <a:xfrm>
            <a:off x="3749040" y="3291840"/>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09</a:t>
            </a:r>
            <a:endParaRPr lang="en-US" sz="1200" dirty="0"/>
          </a:p>
        </p:txBody>
      </p:sp>
      <p:sp>
        <p:nvSpPr>
          <p:cNvPr id="21" name="Text 19"/>
          <p:cNvSpPr/>
          <p:nvPr/>
        </p:nvSpPr>
        <p:spPr>
          <a:xfrm>
            <a:off x="4206240" y="3291840"/>
            <a:ext cx="411480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Thank You!</a:t>
            </a:r>
            <a:endParaRPr lang="en-US"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731520" y="411480"/>
            <a:ext cx="64008" cy="1285875"/>
          </a:xfrm>
          <a:prstGeom prst="rect">
            <a:avLst/>
          </a:prstGeom>
          <a:solidFill>
            <a:srgbClr val="FFD600"/>
          </a:solidFill>
          <a:ln w="12700">
            <a:solidFill>
              <a:srgbClr val="FFD600"/>
            </a:solidFill>
            <a:prstDash val="solid"/>
          </a:ln>
        </p:spPr>
      </p:sp>
      <p:sp>
        <p:nvSpPr>
          <p:cNvPr id="3" name="Shape 1"/>
          <p:cNvSpPr/>
          <p:nvPr/>
        </p:nvSpPr>
        <p:spPr>
          <a:xfrm>
            <a:off x="1280160" y="0"/>
            <a:ext cx="457200" cy="365760"/>
          </a:xfrm>
          <a:prstGeom prst="rect">
            <a:avLst/>
          </a:prstGeom>
          <a:solidFill>
            <a:srgbClr val="1A6847"/>
          </a:solidFill>
          <a:ln w="12700">
            <a:solidFill>
              <a:srgbClr val="1A6847"/>
            </a:solidFill>
            <a:prstDash val="solid"/>
          </a:ln>
        </p:spPr>
      </p:sp>
      <p:sp>
        <p:nvSpPr>
          <p:cNvPr id="4" name="Text 2"/>
          <p:cNvSpPr/>
          <p:nvPr/>
        </p:nvSpPr>
        <p:spPr>
          <a:xfrm>
            <a:off x="1280160" y="0"/>
            <a:ext cx="457200" cy="365760"/>
          </a:xfrm>
          <a:prstGeom prst="rect">
            <a:avLst/>
          </a:prstGeom>
          <a:noFill/>
          <a:ln/>
        </p:spPr>
        <p:txBody>
          <a:bodyPr wrap="square" rtlCol="0" anchor="t"/>
          <a:lstStyle/>
          <a:p>
            <a:pPr marL="0" indent="0" algn="ctr">
              <a:buNone/>
            </a:pPr>
            <a:r>
              <a:rPr lang="en-US" sz="1600" b="1" dirty="0">
                <a:solidFill>
                  <a:srgbClr val="FFD600"/>
                </a:solidFill>
                <a:latin typeface="Outfit" pitchFamily="34" charset="0"/>
                <a:ea typeface="Outfit" pitchFamily="34" charset="-122"/>
                <a:cs typeface="Outfit" pitchFamily="34" charset="-120"/>
              </a:rPr>
              <a:t>1</a:t>
            </a:r>
            <a:endParaRPr lang="en-US" sz="1600" dirty="0"/>
          </a:p>
        </p:txBody>
      </p:sp>
      <p:sp>
        <p:nvSpPr>
          <p:cNvPr id="5" name="Text 3"/>
          <p:cNvSpPr/>
          <p:nvPr/>
        </p:nvSpPr>
        <p:spPr>
          <a:xfrm>
            <a:off x="1188720" y="925830"/>
            <a:ext cx="731520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The Power of Data Manipulation</a:t>
            </a:r>
            <a:endParaRPr lang="en-US" sz="2800" dirty="0"/>
          </a:p>
        </p:txBody>
      </p:sp>
      <p:sp>
        <p:nvSpPr>
          <p:cNvPr id="6" name="Text 4"/>
          <p:cNvSpPr/>
          <p:nvPr/>
        </p:nvSpPr>
        <p:spPr>
          <a:xfrm>
            <a:off x="1207008" y="1543050"/>
            <a:ext cx="7315200" cy="3343275"/>
          </a:xfrm>
          <a:prstGeom prst="rect">
            <a:avLst/>
          </a:prstGeom>
          <a:noFill/>
          <a:ln/>
        </p:spPr>
        <p:txBody>
          <a:bodyPr wrap="square" rtlCol="0" anchor="t"/>
          <a:lstStyle/>
          <a:p>
            <a:pPr marL="342900" indent="-342900" algn="just">
              <a:lnSpc>
                <a:spcPts val="2000"/>
              </a:lnSpc>
              <a:buSzPct val="100000"/>
              <a:buChar char="•"/>
            </a:pPr>
            <a:r>
              <a:rPr lang="en-US" sz="1200" dirty="0">
                <a:solidFill>
                  <a:srgbClr val="000000"/>
                </a:solidFill>
                <a:latin typeface="Outfit" pitchFamily="34" charset="0"/>
                <a:ea typeface="Outfit" pitchFamily="34" charset="-122"/>
                <a:cs typeface="Outfit" pitchFamily="34" charset="-120"/>
              </a:rPr>
              <a:t>In today's data-driven world, harnessing the power of information is essential. Data manipulation techniques empower businesses to make informed decisions and drive success.
Understanding how to effectively manipulate data is a game changer. It enables organizations to unlock insights hidden within vast datasets, promoting growth and innovation.
From processing raw data to deriving actionable conclusions, mastering these techniques transforms how we perceive data.
Join us on this journey as we explore key techniques for effective data manipulation that can elevate your business strategies.
Let's begin with the first essential step in data manipulation.</a:t>
            </a:r>
            <a:endParaRPr lang="en-US"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731520" y="411480"/>
            <a:ext cx="64008" cy="1285875"/>
          </a:xfrm>
          <a:prstGeom prst="rect">
            <a:avLst/>
          </a:prstGeom>
          <a:solidFill>
            <a:srgbClr val="FFD600"/>
          </a:solidFill>
          <a:ln w="12700">
            <a:solidFill>
              <a:srgbClr val="FFD600"/>
            </a:solidFill>
            <a:prstDash val="solid"/>
          </a:ln>
        </p:spPr>
      </p:sp>
      <p:sp>
        <p:nvSpPr>
          <p:cNvPr id="3" name="Shape 1"/>
          <p:cNvSpPr/>
          <p:nvPr/>
        </p:nvSpPr>
        <p:spPr>
          <a:xfrm>
            <a:off x="1280160" y="0"/>
            <a:ext cx="457200" cy="365760"/>
          </a:xfrm>
          <a:prstGeom prst="rect">
            <a:avLst/>
          </a:prstGeom>
          <a:solidFill>
            <a:srgbClr val="1A6847"/>
          </a:solidFill>
          <a:ln w="12700">
            <a:solidFill>
              <a:srgbClr val="1A6847"/>
            </a:solidFill>
            <a:prstDash val="solid"/>
          </a:ln>
        </p:spPr>
      </p:sp>
      <p:sp>
        <p:nvSpPr>
          <p:cNvPr id="4" name="Text 2"/>
          <p:cNvSpPr/>
          <p:nvPr/>
        </p:nvSpPr>
        <p:spPr>
          <a:xfrm>
            <a:off x="1280160" y="0"/>
            <a:ext cx="457200" cy="365760"/>
          </a:xfrm>
          <a:prstGeom prst="rect">
            <a:avLst/>
          </a:prstGeom>
          <a:noFill/>
          <a:ln/>
        </p:spPr>
        <p:txBody>
          <a:bodyPr wrap="square" rtlCol="0" anchor="t"/>
          <a:lstStyle/>
          <a:p>
            <a:pPr marL="0" indent="0" algn="ctr">
              <a:buNone/>
            </a:pPr>
            <a:r>
              <a:rPr lang="en-US" sz="1600" b="1" dirty="0">
                <a:solidFill>
                  <a:srgbClr val="FFD600"/>
                </a:solidFill>
                <a:latin typeface="Outfit" pitchFamily="34" charset="0"/>
                <a:ea typeface="Outfit" pitchFamily="34" charset="-122"/>
                <a:cs typeface="Outfit" pitchFamily="34" charset="-120"/>
              </a:rPr>
              <a:t>2</a:t>
            </a:r>
            <a:endParaRPr lang="en-US" sz="1600" dirty="0"/>
          </a:p>
        </p:txBody>
      </p:sp>
      <p:sp>
        <p:nvSpPr>
          <p:cNvPr id="5" name="Text 3"/>
          <p:cNvSpPr/>
          <p:nvPr/>
        </p:nvSpPr>
        <p:spPr>
          <a:xfrm>
            <a:off x="1188720" y="925830"/>
            <a:ext cx="731520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Gather Data from Multiple Sources</a:t>
            </a:r>
            <a:endParaRPr lang="en-US" sz="2800" dirty="0"/>
          </a:p>
        </p:txBody>
      </p:sp>
      <p:sp>
        <p:nvSpPr>
          <p:cNvPr id="6" name="Text 4"/>
          <p:cNvSpPr/>
          <p:nvPr/>
        </p:nvSpPr>
        <p:spPr>
          <a:xfrm>
            <a:off x="1207008" y="1543050"/>
            <a:ext cx="7315200" cy="3343275"/>
          </a:xfrm>
          <a:prstGeom prst="rect">
            <a:avLst/>
          </a:prstGeom>
          <a:noFill/>
          <a:ln/>
        </p:spPr>
        <p:txBody>
          <a:bodyPr wrap="square" rtlCol="0" anchor="t"/>
          <a:lstStyle/>
          <a:p>
            <a:pPr marL="342900" indent="-342900" algn="just">
              <a:lnSpc>
                <a:spcPts val="2000"/>
              </a:lnSpc>
              <a:buSzPct val="100000"/>
              <a:buChar char="•"/>
            </a:pPr>
            <a:r>
              <a:rPr lang="en-US" sz="1200" dirty="0">
                <a:solidFill>
                  <a:srgbClr val="000000"/>
                </a:solidFill>
                <a:latin typeface="Outfit" pitchFamily="34" charset="0"/>
                <a:ea typeface="Outfit" pitchFamily="34" charset="-122"/>
                <a:cs typeface="Outfit" pitchFamily="34" charset="-120"/>
              </a:rPr>
              <a:t>The first step in effective data manipulation is gathering data from several sources.
This ensures a comprehensive view of the information at hand, allowing for richer insights.
Sources can include databases, social media, surveys, and more, all contributing to a fuller picture.
The more diverse the data sources, the more robust the analysis.
Next, we will look at the organization and purification of data.</a:t>
            </a:r>
            <a:endParaRPr lang="en-US" sz="1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731520" y="411480"/>
            <a:ext cx="64008" cy="1285875"/>
          </a:xfrm>
          <a:prstGeom prst="rect">
            <a:avLst/>
          </a:prstGeom>
          <a:solidFill>
            <a:srgbClr val="FFD600"/>
          </a:solidFill>
          <a:ln w="12700">
            <a:solidFill>
              <a:srgbClr val="FFD600"/>
            </a:solidFill>
            <a:prstDash val="solid"/>
          </a:ln>
        </p:spPr>
      </p:sp>
      <p:sp>
        <p:nvSpPr>
          <p:cNvPr id="3" name="Shape 1"/>
          <p:cNvSpPr/>
          <p:nvPr/>
        </p:nvSpPr>
        <p:spPr>
          <a:xfrm>
            <a:off x="1280160" y="0"/>
            <a:ext cx="457200" cy="365760"/>
          </a:xfrm>
          <a:prstGeom prst="rect">
            <a:avLst/>
          </a:prstGeom>
          <a:solidFill>
            <a:srgbClr val="1A6847"/>
          </a:solidFill>
          <a:ln w="12700">
            <a:solidFill>
              <a:srgbClr val="1A6847"/>
            </a:solidFill>
            <a:prstDash val="solid"/>
          </a:ln>
        </p:spPr>
      </p:sp>
      <p:sp>
        <p:nvSpPr>
          <p:cNvPr id="4" name="Text 2"/>
          <p:cNvSpPr/>
          <p:nvPr/>
        </p:nvSpPr>
        <p:spPr>
          <a:xfrm>
            <a:off x="1280160" y="0"/>
            <a:ext cx="457200" cy="365760"/>
          </a:xfrm>
          <a:prstGeom prst="rect">
            <a:avLst/>
          </a:prstGeom>
          <a:noFill/>
          <a:ln/>
        </p:spPr>
        <p:txBody>
          <a:bodyPr wrap="square" rtlCol="0" anchor="t"/>
          <a:lstStyle/>
          <a:p>
            <a:pPr marL="0" indent="0" algn="ctr">
              <a:buNone/>
            </a:pPr>
            <a:r>
              <a:rPr lang="en-US" sz="1600" b="1" dirty="0">
                <a:solidFill>
                  <a:srgbClr val="FFD600"/>
                </a:solidFill>
                <a:latin typeface="Outfit" pitchFamily="34" charset="0"/>
                <a:ea typeface="Outfit" pitchFamily="34" charset="-122"/>
                <a:cs typeface="Outfit" pitchFamily="34" charset="-120"/>
              </a:rPr>
              <a:t>3</a:t>
            </a:r>
            <a:endParaRPr lang="en-US" sz="1600" dirty="0"/>
          </a:p>
        </p:txBody>
      </p:sp>
      <p:sp>
        <p:nvSpPr>
          <p:cNvPr id="5" name="Text 3"/>
          <p:cNvSpPr/>
          <p:nvPr/>
        </p:nvSpPr>
        <p:spPr>
          <a:xfrm>
            <a:off x="1188720" y="925830"/>
            <a:ext cx="731520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The Importance of Data Organization</a:t>
            </a:r>
            <a:endParaRPr lang="en-US" sz="2800" dirty="0"/>
          </a:p>
        </p:txBody>
      </p:sp>
      <p:sp>
        <p:nvSpPr>
          <p:cNvPr id="6" name="Text 4"/>
          <p:cNvSpPr/>
          <p:nvPr/>
        </p:nvSpPr>
        <p:spPr>
          <a:xfrm>
            <a:off x="1207008" y="1543050"/>
            <a:ext cx="7315200" cy="3343275"/>
          </a:xfrm>
          <a:prstGeom prst="rect">
            <a:avLst/>
          </a:prstGeom>
          <a:noFill/>
          <a:ln/>
        </p:spPr>
        <p:txBody>
          <a:bodyPr wrap="square" rtlCol="0" anchor="t"/>
          <a:lstStyle/>
          <a:p>
            <a:pPr marL="342900" indent="-342900" algn="just">
              <a:lnSpc>
                <a:spcPts val="2000"/>
              </a:lnSpc>
              <a:buSzPct val="100000"/>
              <a:buChar char="•"/>
            </a:pPr>
            <a:r>
              <a:rPr lang="en-US" sz="1200" dirty="0">
                <a:solidFill>
                  <a:srgbClr val="000000"/>
                </a:solidFill>
                <a:latin typeface="Outfit" pitchFamily="34" charset="0"/>
                <a:ea typeface="Outfit" pitchFamily="34" charset="-122"/>
                <a:cs typeface="Outfit" pitchFamily="34" charset="-120"/>
              </a:rPr>
              <a:t>Once data is collected, organizing it effectively is crucial for analysis.
Structured data allows for easier access and retrieval when needed, saving valuable time.
This organization can include categorizing data, creating tags, or using databases to streamline access.
A well-organized dataset is the backbone of insightful analysis.
Let's move on to purifying our data.</a:t>
            </a:r>
            <a:endParaRPr lang="en-US" sz="1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731520" y="411480"/>
            <a:ext cx="64008" cy="1285875"/>
          </a:xfrm>
          <a:prstGeom prst="rect">
            <a:avLst/>
          </a:prstGeom>
          <a:solidFill>
            <a:srgbClr val="FFD600"/>
          </a:solidFill>
          <a:ln w="12700">
            <a:solidFill>
              <a:srgbClr val="FFD600"/>
            </a:solidFill>
            <a:prstDash val="solid"/>
          </a:ln>
        </p:spPr>
      </p:sp>
      <p:sp>
        <p:nvSpPr>
          <p:cNvPr id="3" name="Shape 1"/>
          <p:cNvSpPr/>
          <p:nvPr/>
        </p:nvSpPr>
        <p:spPr>
          <a:xfrm>
            <a:off x="1280160" y="0"/>
            <a:ext cx="457200" cy="365760"/>
          </a:xfrm>
          <a:prstGeom prst="rect">
            <a:avLst/>
          </a:prstGeom>
          <a:solidFill>
            <a:srgbClr val="1A6847"/>
          </a:solidFill>
          <a:ln w="12700">
            <a:solidFill>
              <a:srgbClr val="1A6847"/>
            </a:solidFill>
            <a:prstDash val="solid"/>
          </a:ln>
        </p:spPr>
      </p:sp>
      <p:sp>
        <p:nvSpPr>
          <p:cNvPr id="4" name="Text 2"/>
          <p:cNvSpPr/>
          <p:nvPr/>
        </p:nvSpPr>
        <p:spPr>
          <a:xfrm>
            <a:off x="1280160" y="0"/>
            <a:ext cx="457200" cy="365760"/>
          </a:xfrm>
          <a:prstGeom prst="rect">
            <a:avLst/>
          </a:prstGeom>
          <a:noFill/>
          <a:ln/>
        </p:spPr>
        <p:txBody>
          <a:bodyPr wrap="square" rtlCol="0" anchor="t"/>
          <a:lstStyle/>
          <a:p>
            <a:pPr marL="0" indent="0" algn="ctr">
              <a:buNone/>
            </a:pPr>
            <a:r>
              <a:rPr lang="en-US" sz="1600" b="1" dirty="0">
                <a:solidFill>
                  <a:srgbClr val="FFD600"/>
                </a:solidFill>
                <a:latin typeface="Outfit" pitchFamily="34" charset="0"/>
                <a:ea typeface="Outfit" pitchFamily="34" charset="-122"/>
                <a:cs typeface="Outfit" pitchFamily="34" charset="-120"/>
              </a:rPr>
              <a:t>4</a:t>
            </a:r>
            <a:endParaRPr lang="en-US" sz="1600" dirty="0"/>
          </a:p>
        </p:txBody>
      </p:sp>
      <p:sp>
        <p:nvSpPr>
          <p:cNvPr id="5" name="Text 3"/>
          <p:cNvSpPr/>
          <p:nvPr/>
        </p:nvSpPr>
        <p:spPr>
          <a:xfrm>
            <a:off x="1188720" y="925830"/>
            <a:ext cx="731520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Purifying Data for Accuracy</a:t>
            </a:r>
            <a:endParaRPr lang="en-US" sz="2800" dirty="0"/>
          </a:p>
        </p:txBody>
      </p:sp>
      <p:sp>
        <p:nvSpPr>
          <p:cNvPr id="6" name="Text 4"/>
          <p:cNvSpPr/>
          <p:nvPr/>
        </p:nvSpPr>
        <p:spPr>
          <a:xfrm>
            <a:off x="1207008" y="1543050"/>
            <a:ext cx="7315200" cy="3343275"/>
          </a:xfrm>
          <a:prstGeom prst="rect">
            <a:avLst/>
          </a:prstGeom>
          <a:noFill/>
          <a:ln/>
        </p:spPr>
        <p:txBody>
          <a:bodyPr wrap="square" rtlCol="0" anchor="t"/>
          <a:lstStyle/>
          <a:p>
            <a:pPr marL="342900" indent="-342900" algn="just">
              <a:lnSpc>
                <a:spcPts val="2000"/>
              </a:lnSpc>
              <a:buSzPct val="100000"/>
              <a:buChar char="•"/>
            </a:pPr>
            <a:r>
              <a:rPr lang="en-US" sz="1200" dirty="0">
                <a:solidFill>
                  <a:srgbClr val="000000"/>
                </a:solidFill>
                <a:latin typeface="Outfit" pitchFamily="34" charset="0"/>
                <a:ea typeface="Outfit" pitchFamily="34" charset="-122"/>
                <a:cs typeface="Outfit" pitchFamily="34" charset="-120"/>
              </a:rPr>
              <a:t>Purifying data involves cleaning it to remove errors and inconsistencies.
This step is vital to ensure the integrity and reliability of the results.
Techniques include removing duplicates, correcting typos, and standardizing formats.
High-quality, purified data leads to accurate analysis and better decision-making.
Now, let's explore how to effectively combine data.</a:t>
            </a:r>
            <a:endParaRPr lang="en-US"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731520" y="411480"/>
            <a:ext cx="64008" cy="1285875"/>
          </a:xfrm>
          <a:prstGeom prst="rect">
            <a:avLst/>
          </a:prstGeom>
          <a:solidFill>
            <a:srgbClr val="FFD600"/>
          </a:solidFill>
          <a:ln w="12700">
            <a:solidFill>
              <a:srgbClr val="FFD600"/>
            </a:solidFill>
            <a:prstDash val="solid"/>
          </a:ln>
        </p:spPr>
      </p:sp>
      <p:sp>
        <p:nvSpPr>
          <p:cNvPr id="3" name="Shape 1"/>
          <p:cNvSpPr/>
          <p:nvPr/>
        </p:nvSpPr>
        <p:spPr>
          <a:xfrm>
            <a:off x="1280160" y="0"/>
            <a:ext cx="457200" cy="365760"/>
          </a:xfrm>
          <a:prstGeom prst="rect">
            <a:avLst/>
          </a:prstGeom>
          <a:solidFill>
            <a:srgbClr val="1A6847"/>
          </a:solidFill>
          <a:ln w="12700">
            <a:solidFill>
              <a:srgbClr val="1A6847"/>
            </a:solidFill>
            <a:prstDash val="solid"/>
          </a:ln>
        </p:spPr>
      </p:sp>
      <p:sp>
        <p:nvSpPr>
          <p:cNvPr id="4" name="Text 2"/>
          <p:cNvSpPr/>
          <p:nvPr/>
        </p:nvSpPr>
        <p:spPr>
          <a:xfrm>
            <a:off x="1280160" y="0"/>
            <a:ext cx="457200" cy="365760"/>
          </a:xfrm>
          <a:prstGeom prst="rect">
            <a:avLst/>
          </a:prstGeom>
          <a:noFill/>
          <a:ln/>
        </p:spPr>
        <p:txBody>
          <a:bodyPr wrap="square" rtlCol="0" anchor="t"/>
          <a:lstStyle/>
          <a:p>
            <a:pPr marL="0" indent="0" algn="ctr">
              <a:buNone/>
            </a:pPr>
            <a:r>
              <a:rPr lang="en-US" sz="1600" b="1" dirty="0">
                <a:solidFill>
                  <a:srgbClr val="FFD600"/>
                </a:solidFill>
                <a:latin typeface="Outfit" pitchFamily="34" charset="0"/>
                <a:ea typeface="Outfit" pitchFamily="34" charset="-122"/>
                <a:cs typeface="Outfit" pitchFamily="34" charset="-120"/>
              </a:rPr>
              <a:t>5</a:t>
            </a:r>
            <a:endParaRPr lang="en-US" sz="1600" dirty="0"/>
          </a:p>
        </p:txBody>
      </p:sp>
      <p:sp>
        <p:nvSpPr>
          <p:cNvPr id="5" name="Text 3"/>
          <p:cNvSpPr/>
          <p:nvPr/>
        </p:nvSpPr>
        <p:spPr>
          <a:xfrm>
            <a:off x="1188720" y="925830"/>
            <a:ext cx="731520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Combining Data for Deeper Insights</a:t>
            </a:r>
            <a:endParaRPr lang="en-US" sz="2800" dirty="0"/>
          </a:p>
        </p:txBody>
      </p:sp>
      <p:sp>
        <p:nvSpPr>
          <p:cNvPr id="6" name="Text 4"/>
          <p:cNvSpPr/>
          <p:nvPr/>
        </p:nvSpPr>
        <p:spPr>
          <a:xfrm>
            <a:off x="1207008" y="1543050"/>
            <a:ext cx="7315200" cy="3343275"/>
          </a:xfrm>
          <a:prstGeom prst="rect">
            <a:avLst/>
          </a:prstGeom>
          <a:noFill/>
          <a:ln/>
        </p:spPr>
        <p:txBody>
          <a:bodyPr wrap="square" rtlCol="0" anchor="t"/>
          <a:lstStyle/>
          <a:p>
            <a:pPr marL="342900" indent="-342900" algn="just">
              <a:lnSpc>
                <a:spcPts val="2000"/>
              </a:lnSpc>
              <a:buSzPct val="100000"/>
              <a:buChar char="•"/>
            </a:pPr>
            <a:r>
              <a:rPr lang="en-US" sz="1200" dirty="0">
                <a:solidFill>
                  <a:srgbClr val="000000"/>
                </a:solidFill>
                <a:latin typeface="Outfit" pitchFamily="34" charset="0"/>
                <a:ea typeface="Outfit" pitchFamily="34" charset="-122"/>
                <a:cs typeface="Outfit" pitchFamily="34" charset="-120"/>
              </a:rPr>
              <a:t>Combining datasets from various sources creates a richer pool of information.
This technique allows for cross-referencing data, revealing correlations and trends not visible in isolated datasets.
Data integration can be achieved through techniques like mergers, joins, or union queries.
The insights gained can be transformative for business strategies.
Next, we will discuss the application of analytical techniques.</a:t>
            </a:r>
            <a:endParaRPr lang="en-US" sz="1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731520" y="411480"/>
            <a:ext cx="64008" cy="1285875"/>
          </a:xfrm>
          <a:prstGeom prst="rect">
            <a:avLst/>
          </a:prstGeom>
          <a:solidFill>
            <a:srgbClr val="FFD600"/>
          </a:solidFill>
          <a:ln w="12700">
            <a:solidFill>
              <a:srgbClr val="FFD600"/>
            </a:solidFill>
            <a:prstDash val="solid"/>
          </a:ln>
        </p:spPr>
      </p:sp>
      <p:sp>
        <p:nvSpPr>
          <p:cNvPr id="3" name="Shape 1"/>
          <p:cNvSpPr/>
          <p:nvPr/>
        </p:nvSpPr>
        <p:spPr>
          <a:xfrm>
            <a:off x="1280160" y="0"/>
            <a:ext cx="457200" cy="365760"/>
          </a:xfrm>
          <a:prstGeom prst="rect">
            <a:avLst/>
          </a:prstGeom>
          <a:solidFill>
            <a:srgbClr val="1A6847"/>
          </a:solidFill>
          <a:ln w="12700">
            <a:solidFill>
              <a:srgbClr val="1A6847"/>
            </a:solidFill>
            <a:prstDash val="solid"/>
          </a:ln>
        </p:spPr>
      </p:sp>
      <p:sp>
        <p:nvSpPr>
          <p:cNvPr id="4" name="Text 2"/>
          <p:cNvSpPr/>
          <p:nvPr/>
        </p:nvSpPr>
        <p:spPr>
          <a:xfrm>
            <a:off x="1280160" y="0"/>
            <a:ext cx="457200" cy="365760"/>
          </a:xfrm>
          <a:prstGeom prst="rect">
            <a:avLst/>
          </a:prstGeom>
          <a:noFill/>
          <a:ln/>
        </p:spPr>
        <p:txBody>
          <a:bodyPr wrap="square" rtlCol="0" anchor="t"/>
          <a:lstStyle/>
          <a:p>
            <a:pPr marL="0" indent="0" algn="ctr">
              <a:buNone/>
            </a:pPr>
            <a:r>
              <a:rPr lang="en-US" sz="1600" b="1" dirty="0">
                <a:solidFill>
                  <a:srgbClr val="FFD600"/>
                </a:solidFill>
                <a:latin typeface="Outfit" pitchFamily="34" charset="0"/>
                <a:ea typeface="Outfit" pitchFamily="34" charset="-122"/>
                <a:cs typeface="Outfit" pitchFamily="34" charset="-120"/>
              </a:rPr>
              <a:t>6</a:t>
            </a:r>
            <a:endParaRPr lang="en-US" sz="1600" dirty="0"/>
          </a:p>
        </p:txBody>
      </p:sp>
      <p:sp>
        <p:nvSpPr>
          <p:cNvPr id="5" name="Text 3"/>
          <p:cNvSpPr/>
          <p:nvPr/>
        </p:nvSpPr>
        <p:spPr>
          <a:xfrm>
            <a:off x="1188720" y="925830"/>
            <a:ext cx="731520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Applying Analytical Techniques</a:t>
            </a:r>
            <a:endParaRPr lang="en-US" sz="2800" dirty="0"/>
          </a:p>
        </p:txBody>
      </p:sp>
      <p:sp>
        <p:nvSpPr>
          <p:cNvPr id="6" name="Text 4"/>
          <p:cNvSpPr/>
          <p:nvPr/>
        </p:nvSpPr>
        <p:spPr>
          <a:xfrm>
            <a:off x="1207008" y="1543050"/>
            <a:ext cx="7315200" cy="3343275"/>
          </a:xfrm>
          <a:prstGeom prst="rect">
            <a:avLst/>
          </a:prstGeom>
          <a:noFill/>
          <a:ln/>
        </p:spPr>
        <p:txBody>
          <a:bodyPr wrap="square" rtlCol="0" anchor="t"/>
          <a:lstStyle/>
          <a:p>
            <a:pPr marL="342900" indent="-342900" algn="just">
              <a:lnSpc>
                <a:spcPts val="2000"/>
              </a:lnSpc>
              <a:buSzPct val="100000"/>
              <a:buChar char="•"/>
            </a:pPr>
            <a:r>
              <a:rPr lang="en-US" sz="1200" dirty="0">
                <a:solidFill>
                  <a:srgbClr val="000000"/>
                </a:solidFill>
                <a:latin typeface="Outfit" pitchFamily="34" charset="0"/>
                <a:ea typeface="Outfit" pitchFamily="34" charset="-122"/>
                <a:cs typeface="Outfit" pitchFamily="34" charset="-120"/>
              </a:rPr>
              <a:t>Once data is manipulated, the next step is the application of analytical techniques.
These can include statistics, machine learning, or data visualization methods to interpret the data.
Analytical techniques enable businesses to recognize patterns and forecast trends effectively.
Leveraging these tools can lead to innovative solutions and strategies.
Let's look at a powerful tool for enhancing data visibility.</a:t>
            </a:r>
            <a:endParaRPr lang="en-US" sz="1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731520" y="411480"/>
            <a:ext cx="64008" cy="1285875"/>
          </a:xfrm>
          <a:prstGeom prst="rect">
            <a:avLst/>
          </a:prstGeom>
          <a:solidFill>
            <a:srgbClr val="FFD600"/>
          </a:solidFill>
          <a:ln w="12700">
            <a:solidFill>
              <a:srgbClr val="FFD600"/>
            </a:solidFill>
            <a:prstDash val="solid"/>
          </a:ln>
        </p:spPr>
      </p:sp>
      <p:sp>
        <p:nvSpPr>
          <p:cNvPr id="3" name="Shape 1"/>
          <p:cNvSpPr/>
          <p:nvPr/>
        </p:nvSpPr>
        <p:spPr>
          <a:xfrm>
            <a:off x="1280160" y="0"/>
            <a:ext cx="457200" cy="365760"/>
          </a:xfrm>
          <a:prstGeom prst="rect">
            <a:avLst/>
          </a:prstGeom>
          <a:solidFill>
            <a:srgbClr val="1A6847"/>
          </a:solidFill>
          <a:ln w="12700">
            <a:solidFill>
              <a:srgbClr val="1A6847"/>
            </a:solidFill>
            <a:prstDash val="solid"/>
          </a:ln>
        </p:spPr>
      </p:sp>
      <p:sp>
        <p:nvSpPr>
          <p:cNvPr id="4" name="Text 2"/>
          <p:cNvSpPr/>
          <p:nvPr/>
        </p:nvSpPr>
        <p:spPr>
          <a:xfrm>
            <a:off x="1280160" y="0"/>
            <a:ext cx="457200" cy="365760"/>
          </a:xfrm>
          <a:prstGeom prst="rect">
            <a:avLst/>
          </a:prstGeom>
          <a:noFill/>
          <a:ln/>
        </p:spPr>
        <p:txBody>
          <a:bodyPr wrap="square" rtlCol="0" anchor="t"/>
          <a:lstStyle/>
          <a:p>
            <a:pPr marL="0" indent="0" algn="ctr">
              <a:buNone/>
            </a:pPr>
            <a:r>
              <a:rPr lang="en-US" sz="1600" b="1" dirty="0">
                <a:solidFill>
                  <a:srgbClr val="FFD600"/>
                </a:solidFill>
                <a:latin typeface="Outfit" pitchFamily="34" charset="0"/>
                <a:ea typeface="Outfit" pitchFamily="34" charset="-122"/>
                <a:cs typeface="Outfit" pitchFamily="34" charset="-120"/>
              </a:rPr>
              <a:t>7</a:t>
            </a:r>
            <a:endParaRPr lang="en-US" sz="1600" dirty="0"/>
          </a:p>
        </p:txBody>
      </p:sp>
      <p:sp>
        <p:nvSpPr>
          <p:cNvPr id="5" name="Text 3"/>
          <p:cNvSpPr/>
          <p:nvPr/>
        </p:nvSpPr>
        <p:spPr>
          <a:xfrm>
            <a:off x="1188720" y="925830"/>
            <a:ext cx="731520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Data Visualization: Making Sense of Numbers</a:t>
            </a:r>
            <a:endParaRPr lang="en-US" sz="2800" dirty="0"/>
          </a:p>
        </p:txBody>
      </p:sp>
      <p:sp>
        <p:nvSpPr>
          <p:cNvPr id="6" name="Text 4"/>
          <p:cNvSpPr/>
          <p:nvPr/>
        </p:nvSpPr>
        <p:spPr>
          <a:xfrm>
            <a:off x="1207008" y="1543050"/>
            <a:ext cx="7315200" cy="3343275"/>
          </a:xfrm>
          <a:prstGeom prst="rect">
            <a:avLst/>
          </a:prstGeom>
          <a:noFill/>
          <a:ln/>
        </p:spPr>
        <p:txBody>
          <a:bodyPr wrap="square" rtlCol="0" anchor="t"/>
          <a:lstStyle/>
          <a:p>
            <a:pPr marL="342900" indent="-342900" algn="just">
              <a:lnSpc>
                <a:spcPts val="2000"/>
              </a:lnSpc>
              <a:buSzPct val="100000"/>
              <a:buChar char="•"/>
            </a:pPr>
            <a:r>
              <a:rPr lang="en-US" sz="1200" dirty="0">
                <a:solidFill>
                  <a:srgbClr val="000000"/>
                </a:solidFill>
                <a:latin typeface="Outfit" pitchFamily="34" charset="0"/>
                <a:ea typeface="Outfit" pitchFamily="34" charset="-122"/>
                <a:cs typeface="Outfit" pitchFamily="34" charset="-120"/>
              </a:rPr>
              <a:t>Data visualization techniques allow us to present data in a visually engaging manner.
Graphs, charts, and dashboards transform complex data into understandable formats, facilitating communication.
Effective visualization aids in quickly conveying insights to stakeholders.
A picture speaks a thousand words, and in data, it can drive impactful decisions.
Now, we will wrap up our techniques overview.</a:t>
            </a:r>
            <a:endParaRPr lang="en-US" sz="1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10</Slides>
  <Notes>10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919790702177</cp:lastModifiedBy>
  <cp:revision>4</cp:revision>
  <dcterms:created xsi:type="dcterms:W3CDTF">2024-08-30T16:53:55Z</dcterms:created>
  <dcterms:modified xsi:type="dcterms:W3CDTF">2024-08-30T17:37:29Z</dcterms:modified>
</cp:coreProperties>
</file>