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99"/>
    <a:srgbClr val="0000CC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>
        <p:scale>
          <a:sx n="86" d="100"/>
          <a:sy n="86" d="100"/>
        </p:scale>
        <p:origin x="150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708A-F927-483F-B62E-3F66688A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B4DA-6FB9-457C-ACCF-3608C8047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2C5F-9105-4C5A-B56A-DD16679A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8208-CBA9-489B-9AE3-1F01D594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465C-0D80-436D-910A-DCBC3587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2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39B3-048F-40E9-A209-D0F4BD2A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7B9C8-8A31-46AD-A452-76168048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3FAF-F5D3-4C4A-842F-3DA17FA5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4D16-5086-497E-889D-9FABDF0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9859-B90A-43B1-A906-858151B7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3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9B7FA-6F52-4E7D-965B-4B64CED6D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7D61A-51C6-4F15-84FF-7083DFDC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D069-75F4-43C7-9F4E-C3F6B50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A5AB-6010-4D2C-A372-1971361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F7A7-D207-4691-8A4E-44A5CB1F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3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9F62-9D49-48FD-96D1-2592CA9E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268A-2E2A-4208-BE49-2232CE35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6BB2-0ECA-420D-980B-F6D00E36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E843-9375-44B0-AFCA-93D830E5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E03-15FC-4B0D-A1FE-E4C6735B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8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242-2EBE-4224-8C1B-88F3295C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874C-7CD4-4F08-BB52-91B1F6F3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75E3-F6E4-4C03-BDBF-A73B63C8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29F7-365C-48FD-95A3-5768762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202C-7743-4D39-BE90-58E28BCC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56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5FEC-256C-49E1-B7E7-67893462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4D22-39B2-4F97-A998-4C2F2EF9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35231-640F-42AC-89A4-743C866C8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F4E2-8032-47FC-B60A-55322EDB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919A-6140-4A40-AAE4-9574B98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77DF-B3D2-42BD-96C8-B8FF2785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57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2566-7987-40B0-859F-24F06C5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BD5C-8F72-42C0-9BB5-5F50B354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57726-D68E-48A1-91DA-796CE886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74443-AB94-476A-8648-EC41D53F0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51CA4-1D9C-4A80-ABB5-40AF5E105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F076A-5759-4256-9766-661AF0BA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06F5F-743A-49A7-8395-F4C4A4F6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FA53E-A7BA-467F-A040-18C2E2F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9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12E0-E3AA-4420-B17C-6A224A5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9E2D5-7A73-4559-9463-BE3616C4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7CC55-014D-4B15-9000-587D0316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5CFA5-BE7B-4FE7-8B9E-B5630630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37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25491-B101-4F9F-9EE3-1D19B3A6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4A25-6642-4D8F-A373-85CCA35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3D2A6-8A36-4663-892B-0A03B006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6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6F4E-B33B-4FC3-897A-8540E078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CAE0-2C07-4487-99EB-A2FA9621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9D368-3DAE-4DBF-8805-5F750C5C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082C-81D2-409B-BEA8-D2170CB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91292-4E76-402F-9514-68A9E52A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8E53-46C0-4C66-9B90-8709EE5D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8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7621-037B-411A-8E44-218E236B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E923F-9633-4360-A575-C621D5093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2A1FA-2849-4549-B922-F44C42F8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23497-AA01-4252-820E-B4E5F0D9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DF4D-DB0D-4AB3-997D-4F0C958D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7EE4-3AC9-416B-ABE4-99F066DB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1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46DE3-C82B-4741-A1E6-849CA051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D446-4FA7-48A8-BA8A-60F7C209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15C2-F42F-4325-AC46-A4E43C444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C6A6-E7D1-4C34-A377-8B540A566851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7C50-FE15-4084-A573-8F29F763E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925C-1BB6-47B2-B3A9-DDD4789B3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F71B-5AA9-408A-BF04-B3198B3347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0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7" Type="http://schemas.openxmlformats.org/officeDocument/2006/relationships/image" Target="../media/image7.JP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010774-75EC-4357-A361-5C229283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Prediction of Breast Cancer Survival</a:t>
            </a:r>
            <a:endParaRPr lang="en-A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345F23-4FFA-41D1-924D-2BFF74C357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18F85E-0DA3-4B6A-9B94-067F503F3915}"/>
              </a:ext>
            </a:extLst>
          </p:cNvPr>
          <p:cNvGrpSpPr/>
          <p:nvPr/>
        </p:nvGrpSpPr>
        <p:grpSpPr>
          <a:xfrm>
            <a:off x="8014489" y="2651635"/>
            <a:ext cx="3487518" cy="3640260"/>
            <a:chOff x="8503138" y="2852615"/>
            <a:chExt cx="3487518" cy="3640260"/>
          </a:xfrm>
        </p:grpSpPr>
        <p:pic>
          <p:nvPicPr>
            <p:cNvPr id="5" name="Picture 4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AB2922A0-E2AF-412C-8B06-6A9250ADD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40"/>
            <a:stretch/>
          </p:blipFill>
          <p:spPr>
            <a:xfrm>
              <a:off x="9339385" y="2940490"/>
              <a:ext cx="2651271" cy="355238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14058F-0A91-4B4B-9404-E56EF7ECCF13}"/>
                </a:ext>
              </a:extLst>
            </p:cNvPr>
            <p:cNvSpPr/>
            <p:nvPr/>
          </p:nvSpPr>
          <p:spPr>
            <a:xfrm>
              <a:off x="9128369" y="2852615"/>
              <a:ext cx="2047631" cy="64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030FD1-C8D5-495B-B8DB-B25778ED3CD8}"/>
                </a:ext>
              </a:extLst>
            </p:cNvPr>
            <p:cNvSpPr/>
            <p:nvPr/>
          </p:nvSpPr>
          <p:spPr>
            <a:xfrm>
              <a:off x="8503138" y="3894014"/>
              <a:ext cx="949570" cy="64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11D7D9-F2E4-4F6A-95C8-54022666B829}"/>
                </a:ext>
              </a:extLst>
            </p:cNvPr>
            <p:cNvSpPr txBox="1"/>
            <p:nvPr/>
          </p:nvSpPr>
          <p:spPr>
            <a:xfrm>
              <a:off x="8734708" y="3984235"/>
              <a:ext cx="805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Lymph</a:t>
              </a:r>
            </a:p>
            <a:p>
              <a:pPr algn="ctr"/>
              <a:r>
                <a:rPr lang="en-US" dirty="0"/>
                <a:t>Nodes</a:t>
              </a:r>
              <a:endParaRPr lang="en-AU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A68F5E-8BD8-4551-B9D6-1A03EF23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7664938" cy="249289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3399"/>
                </a:solidFill>
              </a:rPr>
              <a:t>Background</a:t>
            </a:r>
          </a:p>
          <a:p>
            <a:pPr lvl="1"/>
            <a:r>
              <a:rPr lang="en-US" sz="2000" dirty="0"/>
              <a:t>2018 - &gt; 18,000 breast cancer diagnoses / &gt; 3,000 deaths</a:t>
            </a:r>
          </a:p>
          <a:p>
            <a:pPr lvl="1"/>
            <a:r>
              <a:rPr lang="en-US" sz="2000" dirty="0"/>
              <a:t>Early diagnosis – survival rates increase from 56% to 86%</a:t>
            </a:r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rgbClr val="003399"/>
                </a:solidFill>
              </a:rPr>
              <a:t>Hypothesis</a:t>
            </a:r>
            <a:r>
              <a:rPr lang="en-US" sz="2400" dirty="0"/>
              <a:t> – </a:t>
            </a:r>
          </a:p>
          <a:p>
            <a:pPr lvl="1"/>
            <a:r>
              <a:rPr lang="en-US" sz="2000" dirty="0"/>
              <a:t>Identification of high risk patients (poor survival) will lead to further increases in survival rates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A98809F-DEAF-46D9-8317-BAF09B279FED}"/>
              </a:ext>
            </a:extLst>
          </p:cNvPr>
          <p:cNvSpPr txBox="1">
            <a:spLocks/>
          </p:cNvSpPr>
          <p:nvPr/>
        </p:nvSpPr>
        <p:spPr>
          <a:xfrm>
            <a:off x="838200" y="4206365"/>
            <a:ext cx="7664938" cy="20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3399"/>
                </a:solidFill>
              </a:rPr>
              <a:t>Dataset</a:t>
            </a:r>
          </a:p>
          <a:p>
            <a:pPr lvl="1"/>
            <a:r>
              <a:rPr lang="en-US" sz="2000" dirty="0"/>
              <a:t>Haberman cohort </a:t>
            </a:r>
          </a:p>
          <a:p>
            <a:pPr lvl="2"/>
            <a:r>
              <a:rPr lang="en-US" sz="1800" dirty="0"/>
              <a:t>Clinical data from 306 patients (U. Chicago’s Billing Hospital)</a:t>
            </a:r>
          </a:p>
          <a:p>
            <a:pPr lvl="2"/>
            <a:r>
              <a:rPr lang="en-US" sz="1800" dirty="0"/>
              <a:t>Descriptive features (patient age, year of operation, number of positive auxiliary nodes)</a:t>
            </a:r>
          </a:p>
          <a:p>
            <a:pPr lvl="2"/>
            <a:r>
              <a:rPr lang="en-US" sz="1800" dirty="0"/>
              <a:t>Target feature (survival &lt; 5 years and survival ± 5 years)</a:t>
            </a:r>
            <a:endParaRPr lang="en-AU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8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EA42-CA9A-4474-9640-B8977C6D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"/>
            <a:ext cx="10515600" cy="761108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  <a:endParaRPr lang="en-AU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E069B4-3026-481B-A366-A3D8FE294BAC}"/>
              </a:ext>
            </a:extLst>
          </p:cNvPr>
          <p:cNvGrpSpPr/>
          <p:nvPr/>
        </p:nvGrpSpPr>
        <p:grpSpPr>
          <a:xfrm>
            <a:off x="209524" y="780586"/>
            <a:ext cx="11800802" cy="6110492"/>
            <a:chOff x="209524" y="780586"/>
            <a:chExt cx="11800802" cy="6110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5E792-BF9D-4EB6-84EC-E8D54B146E29}"/>
                </a:ext>
              </a:extLst>
            </p:cNvPr>
            <p:cNvSpPr txBox="1"/>
            <p:nvPr/>
          </p:nvSpPr>
          <p:spPr>
            <a:xfrm>
              <a:off x="2061153" y="863695"/>
              <a:ext cx="2009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Data Distribution</a:t>
              </a:r>
              <a:endParaRPr lang="en-AU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6349DF-AB48-4670-863A-97F1F68CC48F}"/>
                </a:ext>
              </a:extLst>
            </p:cNvPr>
            <p:cNvGrpSpPr/>
            <p:nvPr/>
          </p:nvGrpSpPr>
          <p:grpSpPr>
            <a:xfrm>
              <a:off x="493902" y="3738234"/>
              <a:ext cx="4815727" cy="2651662"/>
              <a:chOff x="2156242" y="3368771"/>
              <a:chExt cx="3820053" cy="2047616"/>
            </a:xfrm>
          </p:grpSpPr>
          <p:pic>
            <p:nvPicPr>
              <p:cNvPr id="20" name="Picture 19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2FAE001E-C753-4F10-824F-56E41A5EC831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526"/>
              <a:stretch/>
            </p:blipFill>
            <p:spPr>
              <a:xfrm>
                <a:off x="2156242" y="3369275"/>
                <a:ext cx="1912173" cy="2047112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9DB31729-7CF9-4C9A-9703-BD02737128AA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03"/>
              <a:stretch/>
            </p:blipFill>
            <p:spPr>
              <a:xfrm>
                <a:off x="4118339" y="3368771"/>
                <a:ext cx="1857956" cy="2047112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77B88A-6C67-4002-BD25-AE36E22093BC}"/>
                  </a:ext>
                </a:extLst>
              </p:cNvPr>
              <p:cNvSpPr/>
              <p:nvPr/>
            </p:nvSpPr>
            <p:spPr>
              <a:xfrm>
                <a:off x="2156242" y="3368771"/>
                <a:ext cx="290396" cy="301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60AEA33-4A75-4E1F-AF7A-CF77564C2761}"/>
                  </a:ext>
                </a:extLst>
              </p:cNvPr>
              <p:cNvSpPr/>
              <p:nvPr/>
            </p:nvSpPr>
            <p:spPr>
              <a:xfrm>
                <a:off x="4056554" y="3405842"/>
                <a:ext cx="290396" cy="301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A73AA3-EA31-4DF3-A5C8-AEB5C833CC82}"/>
                </a:ext>
              </a:extLst>
            </p:cNvPr>
            <p:cNvGrpSpPr/>
            <p:nvPr/>
          </p:nvGrpSpPr>
          <p:grpSpPr>
            <a:xfrm>
              <a:off x="343336" y="1311958"/>
              <a:ext cx="4953593" cy="2465535"/>
              <a:chOff x="4236719" y="1586706"/>
              <a:chExt cx="3929415" cy="1903889"/>
            </a:xfrm>
          </p:grpSpPr>
          <p:pic>
            <p:nvPicPr>
              <p:cNvPr id="4" name="Picture 3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2D3CEC9E-0F7C-4B7B-B1C3-B21D1FA923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836"/>
              <a:stretch/>
            </p:blipFill>
            <p:spPr>
              <a:xfrm>
                <a:off x="4236719" y="1586706"/>
                <a:ext cx="2072641" cy="1903889"/>
              </a:xfrm>
              <a:prstGeom prst="rect">
                <a:avLst/>
              </a:prstGeom>
            </p:spPr>
          </p:pic>
          <p:pic>
            <p:nvPicPr>
              <p:cNvPr id="6" name="Picture 5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365138B1-0491-4A51-93A0-126EBBAFF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42"/>
              <a:stretch/>
            </p:blipFill>
            <p:spPr>
              <a:xfrm>
                <a:off x="6305895" y="1586706"/>
                <a:ext cx="1860239" cy="190388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F560D8-110A-46AC-A6F4-87169C670BF2}"/>
                  </a:ext>
                </a:extLst>
              </p:cNvPr>
              <p:cNvSpPr/>
              <p:nvPr/>
            </p:nvSpPr>
            <p:spPr>
              <a:xfrm>
                <a:off x="5935785" y="1656862"/>
                <a:ext cx="199292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17545-143E-4AEB-A799-239E56653C78}"/>
                  </a:ext>
                </a:extLst>
              </p:cNvPr>
              <p:cNvSpPr/>
              <p:nvPr/>
            </p:nvSpPr>
            <p:spPr>
              <a:xfrm>
                <a:off x="7834143" y="1682262"/>
                <a:ext cx="199292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9B946BA-C4A2-434A-9553-1855124A31D9}"/>
                </a:ext>
              </a:extLst>
            </p:cNvPr>
            <p:cNvGrpSpPr/>
            <p:nvPr/>
          </p:nvGrpSpPr>
          <p:grpSpPr>
            <a:xfrm>
              <a:off x="3863240" y="1514264"/>
              <a:ext cx="1311315" cy="1246602"/>
              <a:chOff x="3640220" y="1491961"/>
              <a:chExt cx="1311315" cy="12466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79A1C2-D1C8-4C59-845E-96B20A1838E9}"/>
                  </a:ext>
                </a:extLst>
              </p:cNvPr>
              <p:cNvSpPr/>
              <p:nvPr/>
            </p:nvSpPr>
            <p:spPr>
              <a:xfrm>
                <a:off x="3681138" y="1551038"/>
                <a:ext cx="154774" cy="140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" name="Picture 9" descr="A close up of a map&#10;&#10;Description generated with high confidence">
                <a:extLst>
                  <a:ext uri="{FF2B5EF4-FFF2-40B4-BE49-F238E27FC236}">
                    <a16:creationId xmlns:a16="http://schemas.microsoft.com/office/drawing/2014/main" id="{258561A4-4C03-4619-8A63-34E35C35E2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489" t="6287" r="33527" b="13961"/>
              <a:stretch/>
            </p:blipFill>
            <p:spPr>
              <a:xfrm>
                <a:off x="3933477" y="1551038"/>
                <a:ext cx="980148" cy="959536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BB1E4D-D9DA-4B05-9C26-18F30C9706A4}"/>
                  </a:ext>
                </a:extLst>
              </p:cNvPr>
              <p:cNvSpPr txBox="1"/>
              <p:nvPr/>
            </p:nvSpPr>
            <p:spPr>
              <a:xfrm>
                <a:off x="3739479" y="1491961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70</a:t>
                </a:r>
                <a:endParaRPr lang="en-AU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EA81FB-B603-424A-9CD9-39313E9DFC53}"/>
                  </a:ext>
                </a:extLst>
              </p:cNvPr>
              <p:cNvSpPr txBox="1"/>
              <p:nvPr/>
            </p:nvSpPr>
            <p:spPr>
              <a:xfrm>
                <a:off x="3739479" y="1721399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50</a:t>
                </a:r>
                <a:endParaRPr lang="en-AU" sz="6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B8F611-AE22-4011-8344-A08FFD0B9823}"/>
                  </a:ext>
                </a:extLst>
              </p:cNvPr>
              <p:cNvSpPr txBox="1"/>
              <p:nvPr/>
            </p:nvSpPr>
            <p:spPr>
              <a:xfrm>
                <a:off x="3739479" y="1947754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30</a:t>
                </a:r>
                <a:endParaRPr lang="en-AU" sz="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491213-0E53-41D0-AE3B-1DF843C31127}"/>
                  </a:ext>
                </a:extLst>
              </p:cNvPr>
              <p:cNvSpPr txBox="1"/>
              <p:nvPr/>
            </p:nvSpPr>
            <p:spPr>
              <a:xfrm>
                <a:off x="3739479" y="2172816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10</a:t>
                </a:r>
                <a:endParaRPr lang="en-AU" sz="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1C218-0F3A-440E-9465-D15A1682EF78}"/>
                  </a:ext>
                </a:extLst>
              </p:cNvPr>
              <p:cNvSpPr txBox="1"/>
              <p:nvPr/>
            </p:nvSpPr>
            <p:spPr>
              <a:xfrm>
                <a:off x="3719271" y="2396852"/>
                <a:ext cx="28565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-10</a:t>
                </a:r>
                <a:endParaRPr lang="en-AU" sz="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77D74F-DA10-4A1D-9D04-0A04A61C9000}"/>
                  </a:ext>
                </a:extLst>
              </p:cNvPr>
              <p:cNvSpPr txBox="1"/>
              <p:nvPr/>
            </p:nvSpPr>
            <p:spPr>
              <a:xfrm>
                <a:off x="3895907" y="2461194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0</a:t>
                </a:r>
                <a:endParaRPr lang="en-AU" sz="6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9B5675-EE67-4C41-8391-F76DADE20647}"/>
                  </a:ext>
                </a:extLst>
              </p:cNvPr>
              <p:cNvSpPr txBox="1"/>
              <p:nvPr/>
            </p:nvSpPr>
            <p:spPr>
              <a:xfrm>
                <a:off x="4084609" y="2461194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20</a:t>
                </a:r>
                <a:endParaRPr lang="en-AU" sz="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6C24D77-CCDA-48C0-A686-C36262A13AA6}"/>
                  </a:ext>
                </a:extLst>
              </p:cNvPr>
              <p:cNvSpPr txBox="1"/>
              <p:nvPr/>
            </p:nvSpPr>
            <p:spPr>
              <a:xfrm>
                <a:off x="4286480" y="2461194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40</a:t>
                </a:r>
                <a:endParaRPr lang="en-AU" sz="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91A258-9DA5-4C6B-8B33-F9F780588524}"/>
                  </a:ext>
                </a:extLst>
              </p:cNvPr>
              <p:cNvSpPr txBox="1"/>
              <p:nvPr/>
            </p:nvSpPr>
            <p:spPr>
              <a:xfrm>
                <a:off x="4483574" y="2461194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60</a:t>
                </a:r>
                <a:endParaRPr lang="en-AU" sz="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76539A-CCD9-4A96-991C-93A9126BF14A}"/>
                  </a:ext>
                </a:extLst>
              </p:cNvPr>
              <p:cNvSpPr txBox="1"/>
              <p:nvPr/>
            </p:nvSpPr>
            <p:spPr>
              <a:xfrm>
                <a:off x="4689925" y="2461194"/>
                <a:ext cx="2616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80</a:t>
                </a:r>
                <a:endParaRPr lang="en-AU" sz="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AD5208-CC97-4A1D-83C0-C7DF8B997448}"/>
                  </a:ext>
                </a:extLst>
              </p:cNvPr>
              <p:cNvSpPr txBox="1"/>
              <p:nvPr/>
            </p:nvSpPr>
            <p:spPr>
              <a:xfrm rot="16200000">
                <a:off x="3323306" y="1922436"/>
                <a:ext cx="8338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Number of Nodes</a:t>
                </a:r>
                <a:endParaRPr lang="en-AU" sz="7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8D1261-0B06-4EBF-BD46-1F520B327BC1}"/>
                  </a:ext>
                </a:extLst>
              </p:cNvPr>
              <p:cNvSpPr txBox="1"/>
              <p:nvPr/>
            </p:nvSpPr>
            <p:spPr>
              <a:xfrm>
                <a:off x="4153900" y="2553897"/>
                <a:ext cx="54694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Patient Age</a:t>
                </a:r>
                <a:endParaRPr lang="en-AU" sz="6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C09662-9E9A-4F2C-B025-96B2F7B9206D}"/>
                </a:ext>
              </a:extLst>
            </p:cNvPr>
            <p:cNvSpPr txBox="1"/>
            <p:nvPr/>
          </p:nvSpPr>
          <p:spPr>
            <a:xfrm>
              <a:off x="4204476" y="1346160"/>
              <a:ext cx="91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Normalized</a:t>
              </a:r>
              <a:endParaRPr lang="en-AU" sz="1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364330-C26A-462A-BC6B-A55C7262E0C0}"/>
                </a:ext>
              </a:extLst>
            </p:cNvPr>
            <p:cNvSpPr txBox="1"/>
            <p:nvPr/>
          </p:nvSpPr>
          <p:spPr>
            <a:xfrm>
              <a:off x="7201539" y="863695"/>
              <a:ext cx="337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K Nearest Neighbors Classifier</a:t>
              </a:r>
              <a:endParaRPr lang="en-AU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45" name="Picture 4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7FCBB601-81E0-4A7B-9A7B-17CF47880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574" y="1439915"/>
              <a:ext cx="2350494" cy="2126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320D8B4-F7EA-4AD0-8CE6-6FB08EE11C4A}"/>
                    </a:ext>
                  </a:extLst>
                </p:cNvPr>
                <p:cNvSpPr txBox="1"/>
                <p:nvPr/>
              </p:nvSpPr>
              <p:spPr>
                <a:xfrm>
                  <a:off x="8686200" y="1564261"/>
                  <a:ext cx="3184974" cy="1877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k – number of nearest neighbors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1, 2, 3, 4, 5, 6, 7, 10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endParaRPr lang="en-US" sz="12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Distance metric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Euclidean or Manhattan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endParaRPr lang="en-US" sz="12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Weight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Uniform</a:t>
                  </a:r>
                  <a:r>
                    <a:rPr lang="en-AU" sz="1400" dirty="0"/>
                    <a:t> or distance (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320D8B4-F7EA-4AD0-8CE6-6FB08EE11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200" y="1564261"/>
                  <a:ext cx="3184974" cy="1877437"/>
                </a:xfrm>
                <a:prstGeom prst="rect">
                  <a:avLst/>
                </a:prstGeom>
                <a:blipFill>
                  <a:blip r:embed="rId6"/>
                  <a:stretch>
                    <a:fillRect l="-766" t="-974" b="-2272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FC6E1A-EAB2-41E5-913A-C24FB6BEAFC5}"/>
                </a:ext>
              </a:extLst>
            </p:cNvPr>
            <p:cNvSpPr txBox="1"/>
            <p:nvPr/>
          </p:nvSpPr>
          <p:spPr>
            <a:xfrm>
              <a:off x="7577796" y="3659931"/>
              <a:ext cx="2622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Decision Tree Classifier</a:t>
              </a:r>
              <a:endParaRPr lang="en-AU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3B0140-7628-41C7-952B-4D0A6E8A02B0}"/>
                </a:ext>
              </a:extLst>
            </p:cNvPr>
            <p:cNvSpPr txBox="1"/>
            <p:nvPr/>
          </p:nvSpPr>
          <p:spPr>
            <a:xfrm>
              <a:off x="8686200" y="4151867"/>
              <a:ext cx="3294107" cy="273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Depth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2, 4, 6, 8, 10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Min node samples needed to split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5, 10, 15, 20, 25, 30, 35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Min samples in leaf node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1, 2, 3, 4, 5, 6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Max number of leaf nodes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2, 4, 6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760360-8CC0-4981-A759-73A9FAF4842F}"/>
                </a:ext>
              </a:extLst>
            </p:cNvPr>
            <p:cNvSpPr/>
            <p:nvPr/>
          </p:nvSpPr>
          <p:spPr>
            <a:xfrm>
              <a:off x="209524" y="780586"/>
              <a:ext cx="11800802" cy="58658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704135-D11B-4F2A-B06E-95130C7EB9F2}"/>
                </a:ext>
              </a:extLst>
            </p:cNvPr>
            <p:cNvCxnSpPr/>
            <p:nvPr/>
          </p:nvCxnSpPr>
          <p:spPr>
            <a:xfrm>
              <a:off x="5666605" y="780586"/>
              <a:ext cx="0" cy="5865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4F1A06D-EFF7-4DB6-9964-7B1017B98945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" r="1131"/>
            <a:stretch/>
          </p:blipFill>
          <p:spPr bwMode="auto">
            <a:xfrm>
              <a:off x="6071798" y="4278274"/>
              <a:ext cx="2257425" cy="18332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6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FA4D-9FE9-4779-ACEA-33FC7BC9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Conclusions</a:t>
            </a:r>
            <a:endParaRPr lang="en-AU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3B91F7-92FE-427C-8B2B-9AE22530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1431265"/>
            <a:ext cx="10515600" cy="1750741"/>
          </a:xfrm>
        </p:spPr>
        <p:txBody>
          <a:bodyPr>
            <a:normAutofit/>
          </a:bodyPr>
          <a:lstStyle/>
          <a:p>
            <a:r>
              <a:rPr lang="en-US" dirty="0"/>
              <a:t>Both classifiers </a:t>
            </a:r>
          </a:p>
          <a:p>
            <a:endParaRPr lang="en-US" sz="100" dirty="0"/>
          </a:p>
          <a:p>
            <a:pPr lvl="1"/>
            <a:r>
              <a:rPr lang="en-US" dirty="0"/>
              <a:t>Reasonably good at predicting based on survival status</a:t>
            </a:r>
          </a:p>
          <a:p>
            <a:pPr lvl="1"/>
            <a:r>
              <a:rPr lang="en-US" dirty="0"/>
              <a:t>However, poor at identifying high risk patients (survival &lt; 5 years)</a:t>
            </a:r>
            <a:endParaRPr lang="en-AU" dirty="0"/>
          </a:p>
          <a:p>
            <a:pPr lvl="1"/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51ADAC-4682-4AB4-A393-21E2A1752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20867"/>
              </p:ext>
            </p:extLst>
          </p:nvPr>
        </p:nvGraphicFramePr>
        <p:xfrm>
          <a:off x="1505414" y="3419517"/>
          <a:ext cx="8608738" cy="1877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620">
                  <a:extLst>
                    <a:ext uri="{9D8B030D-6E8A-4147-A177-3AD203B41FA5}">
                      <a16:colId xmlns:a16="http://schemas.microsoft.com/office/drawing/2014/main" val="3325437702"/>
                    </a:ext>
                  </a:extLst>
                </a:gridCol>
                <a:gridCol w="978700">
                  <a:extLst>
                    <a:ext uri="{9D8B030D-6E8A-4147-A177-3AD203B41FA5}">
                      <a16:colId xmlns:a16="http://schemas.microsoft.com/office/drawing/2014/main" val="2305807689"/>
                    </a:ext>
                  </a:extLst>
                </a:gridCol>
                <a:gridCol w="709437">
                  <a:extLst>
                    <a:ext uri="{9D8B030D-6E8A-4147-A177-3AD203B41FA5}">
                      <a16:colId xmlns:a16="http://schemas.microsoft.com/office/drawing/2014/main" val="3221097546"/>
                    </a:ext>
                  </a:extLst>
                </a:gridCol>
                <a:gridCol w="664561">
                  <a:extLst>
                    <a:ext uri="{9D8B030D-6E8A-4147-A177-3AD203B41FA5}">
                      <a16:colId xmlns:a16="http://schemas.microsoft.com/office/drawing/2014/main" val="1753519983"/>
                    </a:ext>
                  </a:extLst>
                </a:gridCol>
                <a:gridCol w="1042673">
                  <a:extLst>
                    <a:ext uri="{9D8B030D-6E8A-4147-A177-3AD203B41FA5}">
                      <a16:colId xmlns:a16="http://schemas.microsoft.com/office/drawing/2014/main" val="1307621848"/>
                    </a:ext>
                  </a:extLst>
                </a:gridCol>
                <a:gridCol w="709437">
                  <a:extLst>
                    <a:ext uri="{9D8B030D-6E8A-4147-A177-3AD203B41FA5}">
                      <a16:colId xmlns:a16="http://schemas.microsoft.com/office/drawing/2014/main" val="4283788266"/>
                    </a:ext>
                  </a:extLst>
                </a:gridCol>
                <a:gridCol w="664561">
                  <a:extLst>
                    <a:ext uri="{9D8B030D-6E8A-4147-A177-3AD203B41FA5}">
                      <a16:colId xmlns:a16="http://schemas.microsoft.com/office/drawing/2014/main" val="3947061054"/>
                    </a:ext>
                  </a:extLst>
                </a:gridCol>
                <a:gridCol w="1220272">
                  <a:extLst>
                    <a:ext uri="{9D8B030D-6E8A-4147-A177-3AD203B41FA5}">
                      <a16:colId xmlns:a16="http://schemas.microsoft.com/office/drawing/2014/main" val="3586724499"/>
                    </a:ext>
                  </a:extLst>
                </a:gridCol>
                <a:gridCol w="1300477">
                  <a:extLst>
                    <a:ext uri="{9D8B030D-6E8A-4147-A177-3AD203B41FA5}">
                      <a16:colId xmlns:a16="http://schemas.microsoft.com/office/drawing/2014/main" val="1327053967"/>
                    </a:ext>
                  </a:extLst>
                </a:gridCol>
              </a:tblGrid>
              <a:tr h="627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Classification Model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Survival &lt; 5 years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Survival &gt; 5 years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 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10059"/>
                  </a:ext>
                </a:extLst>
              </a:tr>
              <a:tr h="549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 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F1-score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Precision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Recall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F1-score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Classification error rate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Classification accuracy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995558"/>
                  </a:ext>
                </a:extLst>
              </a:tr>
              <a:tr h="2683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b="0" dirty="0" err="1">
                          <a:effectLst/>
                        </a:rPr>
                        <a:t>kNN</a:t>
                      </a:r>
                      <a:endParaRPr lang="en-A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0.55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0.50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0.82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0.82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0.82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0.262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0.738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727423"/>
                  </a:ext>
                </a:extLst>
              </a:tr>
              <a:tr h="4325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b="0" dirty="0">
                          <a:effectLst/>
                        </a:rPr>
                        <a:t>Decision Tree</a:t>
                      </a:r>
                      <a:endParaRPr lang="en-A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0.38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0.10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0.16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0.67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0.78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0.381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0.619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8404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78F44E-BA37-4E43-BABC-1D90590E7C86}"/>
                  </a:ext>
                </a:extLst>
              </p:cNvPr>
              <p:cNvSpPr/>
              <p:nvPr/>
            </p:nvSpPr>
            <p:spPr>
              <a:xfrm>
                <a:off x="5546124" y="5663123"/>
                <a:ext cx="2553968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78F44E-BA37-4E43-BABC-1D90590E7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24" y="5663123"/>
                <a:ext cx="2553968" cy="650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E04AA8-90A9-41EA-8348-308450EAC23E}"/>
                  </a:ext>
                </a:extLst>
              </p:cNvPr>
              <p:cNvSpPr/>
              <p:nvPr/>
            </p:nvSpPr>
            <p:spPr>
              <a:xfrm>
                <a:off x="8563902" y="5663123"/>
                <a:ext cx="2215863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E04AA8-90A9-41EA-8348-308450EAC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02" y="5663123"/>
                <a:ext cx="2215863" cy="650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6ADC86-6F33-4C8D-908C-E58D2D31DA3B}"/>
                  </a:ext>
                </a:extLst>
              </p:cNvPr>
              <p:cNvSpPr/>
              <p:nvPr/>
            </p:nvSpPr>
            <p:spPr>
              <a:xfrm>
                <a:off x="1214396" y="5649914"/>
                <a:ext cx="3867918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AU" i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6ADC86-6F33-4C8D-908C-E58D2D31D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96" y="5649914"/>
                <a:ext cx="3867918" cy="676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27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287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Prediction of Breast Cancer Survival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Breast Cancer Survival</dc:title>
  <dc:creator>Charles Galea</dc:creator>
  <cp:lastModifiedBy>Charles Galea</cp:lastModifiedBy>
  <cp:revision>17</cp:revision>
  <dcterms:created xsi:type="dcterms:W3CDTF">2018-05-20T23:19:15Z</dcterms:created>
  <dcterms:modified xsi:type="dcterms:W3CDTF">2018-05-21T02:08:20Z</dcterms:modified>
</cp:coreProperties>
</file>