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23-Oct-24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23-Oct-24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23-Oct-24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23-Oct-24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23-Oct-24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23-Oct-24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23-Oct-24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23-Oct-24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23-Oct-24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23-Oct-24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23-Oct-24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23-Oct-24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6A9A7-2CB1-EF65-E918-83AA91AA6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5499" y="3428999"/>
            <a:ext cx="5518066" cy="2268559"/>
          </a:xfrm>
        </p:spPr>
        <p:txBody>
          <a:bodyPr/>
          <a:lstStyle/>
          <a:p>
            <a:r>
              <a:rPr lang="pt-BR" dirty="0"/>
              <a:t>HEAPSORT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47489B-4AE9-AC65-01FA-0E5FCF5CF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05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63A7D-C3BE-72BD-6A5E-12E599FE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23521" y="1211179"/>
            <a:ext cx="7958331" cy="1077229"/>
          </a:xfrm>
        </p:spPr>
        <p:txBody>
          <a:bodyPr>
            <a:normAutofit/>
          </a:bodyPr>
          <a:lstStyle/>
          <a:p>
            <a:r>
              <a:rPr lang="pt-BR" sz="4000" dirty="0"/>
              <a:t>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1186EE-B5DA-F69D-F439-CF314F93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749793"/>
            <a:ext cx="7796540" cy="399782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b="0" i="0" u="none" strike="noStrike" dirty="0">
                <a:effectLst/>
                <a:latin typeface="Arial" panose="020B0604020202020204" pitchFamily="34" charset="0"/>
              </a:rPr>
              <a:t>Sua criação é atribuída a dois pesquisadores: J. W. J. Williams e Robert W. Floyd, em 1960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b="0" i="0" u="none" strike="noStrike" dirty="0">
                <a:effectLst/>
                <a:latin typeface="Arial" panose="020B0604020202020204" pitchFamily="34" charset="0"/>
              </a:rPr>
              <a:t>Williams introduziu o conceito de </a:t>
            </a:r>
            <a:r>
              <a:rPr lang="pt-BR" dirty="0" err="1">
                <a:latin typeface="Arial" panose="020B0604020202020204" pitchFamily="34" charset="0"/>
              </a:rPr>
              <a:t>H</a:t>
            </a:r>
            <a:r>
              <a:rPr lang="pt-BR" sz="2000" b="0" i="0" u="none" strike="noStrike" dirty="0" err="1">
                <a:effectLst/>
                <a:latin typeface="Arial" panose="020B0604020202020204" pitchFamily="34" charset="0"/>
              </a:rPr>
              <a:t>eap</a:t>
            </a:r>
            <a:r>
              <a:rPr lang="pt-BR" sz="2000" b="0" i="0" u="none" strike="noStrike" dirty="0">
                <a:effectLst/>
                <a:latin typeface="Arial" panose="020B0604020202020204" pitchFamily="34" charset="0"/>
              </a:rPr>
              <a:t> e o algoritmo, apresentando-o como uma melhoria em relação ao algoritmo de seleção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b="0" i="0" u="none" strike="noStrike" dirty="0">
                <a:effectLst/>
                <a:latin typeface="Arial" panose="020B0604020202020204" pitchFamily="34" charset="0"/>
              </a:rPr>
              <a:t>Floyd contribuiu para o refinamento do algoritmo, otimizando algumas das suas etapas e popularizando seu uso.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727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DAADA-D02B-950F-58DD-CCC81A5B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64724" y="935235"/>
            <a:ext cx="7956560" cy="1078348"/>
          </a:xfrm>
        </p:spPr>
        <p:txBody>
          <a:bodyPr/>
          <a:lstStyle/>
          <a:p>
            <a:r>
              <a:rPr lang="pt-BR" dirty="0"/>
              <a:t>Prós e Contras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06B1D1-789B-0F84-E7C3-5ED8A4341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5708" y="2115799"/>
            <a:ext cx="3896467" cy="713818"/>
          </a:xfrm>
        </p:spPr>
        <p:txBody>
          <a:bodyPr/>
          <a:lstStyle/>
          <a:p>
            <a:r>
              <a:rPr lang="pt-BR" dirty="0"/>
              <a:t>Pontos Positivos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43BBC6-BCAC-6937-CCB2-3EC101225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9590" y="2851331"/>
            <a:ext cx="4250452" cy="30714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pt-BR" sz="1800" b="1" i="0" u="none" strike="noStrike" dirty="0">
                <a:effectLst/>
                <a:latin typeface="Arial" panose="020B0604020202020204" pitchFamily="34" charset="0"/>
              </a:rPr>
              <a:t>Garantia de complexidade</a:t>
            </a:r>
          </a:p>
          <a:p>
            <a:pPr>
              <a:lnSpc>
                <a:spcPct val="200000"/>
              </a:lnSpc>
            </a:pPr>
            <a:r>
              <a:rPr lang="pt-BR" sz="1800" b="1" dirty="0" err="1">
                <a:latin typeface="Arial" panose="020B0604020202020204" pitchFamily="34" charset="0"/>
              </a:rPr>
              <a:t>In-Place</a:t>
            </a:r>
            <a:endParaRPr lang="pt-BR" sz="1800" b="1" dirty="0"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pt-BR" sz="1800" b="1" dirty="0">
                <a:latin typeface="Arial" panose="020B0604020202020204" pitchFamily="34" charset="0"/>
              </a:rPr>
              <a:t>Eficiente em grandes conjuntos de dados</a:t>
            </a:r>
          </a:p>
          <a:p>
            <a:pPr>
              <a:lnSpc>
                <a:spcPct val="200000"/>
              </a:lnSpc>
            </a:pPr>
            <a:r>
              <a:rPr lang="pt-BR" sz="1800" b="1" dirty="0">
                <a:latin typeface="Arial" panose="020B0604020202020204" pitchFamily="34" charset="0"/>
              </a:rPr>
              <a:t>Versátil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D883E07-A7A9-F51B-94F2-57161FA96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44791" y="2052115"/>
            <a:ext cx="3899798" cy="713818"/>
          </a:xfrm>
        </p:spPr>
        <p:txBody>
          <a:bodyPr/>
          <a:lstStyle/>
          <a:p>
            <a:r>
              <a:rPr lang="pt-BR" dirty="0"/>
              <a:t>Pontos Negativos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0555151-E8AC-A23A-12F9-D801EBEE1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41959" y="2851331"/>
            <a:ext cx="4702629" cy="30714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pt-BR" sz="1800" b="1" dirty="0"/>
              <a:t>Não estável</a:t>
            </a:r>
          </a:p>
          <a:p>
            <a:pPr>
              <a:lnSpc>
                <a:spcPct val="200000"/>
              </a:lnSpc>
            </a:pPr>
            <a:r>
              <a:rPr lang="pt-BR" sz="1800" b="1" dirty="0"/>
              <a:t>Complexidade na implementação</a:t>
            </a:r>
          </a:p>
          <a:p>
            <a:pPr>
              <a:lnSpc>
                <a:spcPct val="200000"/>
              </a:lnSpc>
            </a:pPr>
            <a:r>
              <a:rPr lang="pt-BR" sz="1800" b="1" dirty="0"/>
              <a:t>Desempenho reduzido em conjuntos pequenos</a:t>
            </a:r>
          </a:p>
        </p:txBody>
      </p:sp>
    </p:spTree>
    <p:extLst>
      <p:ext uri="{BB962C8B-B14F-4D97-AF65-F5344CB8AC3E}">
        <p14:creationId xmlns:p14="http://schemas.microsoft.com/office/powerpoint/2010/main" val="368861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451E2A5F-2469-D1E0-ABAB-2A6D6EB012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325" r="26325"/>
          <a:stretch>
            <a:fillRect/>
          </a:stretch>
        </p:blipFill>
        <p:spPr>
          <a:xfrm>
            <a:off x="7405634" y="3229"/>
            <a:ext cx="4786365" cy="68580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23D34C9-D04E-4ED1-F319-09FC8157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322" y="0"/>
            <a:ext cx="3970986" cy="1900473"/>
          </a:xfrm>
        </p:spPr>
        <p:txBody>
          <a:bodyPr/>
          <a:lstStyle/>
          <a:p>
            <a:r>
              <a:rPr lang="pt-BR" dirty="0"/>
              <a:t>Na prática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0F5B7B-4A57-7A0D-CBB1-9D170258D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79886" y="2017318"/>
            <a:ext cx="5525748" cy="4840681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1" i="0" dirty="0">
                <a:effectLst/>
                <a:latin typeface="Montserrat" panose="00000500000000000000" pitchFamily="2" charset="0"/>
              </a:rPr>
              <a:t>Construindo o </a:t>
            </a:r>
            <a:r>
              <a:rPr lang="pt-BR" sz="1600" b="1" i="0" dirty="0" err="1">
                <a:effectLst/>
                <a:latin typeface="Montserrat" panose="00000500000000000000" pitchFamily="2" charset="0"/>
              </a:rPr>
              <a:t>Heap</a:t>
            </a:r>
            <a:endParaRPr lang="pt-BR" sz="1600" b="1" i="0" dirty="0">
              <a:effectLst/>
              <a:latin typeface="Montserrat" panose="00000500000000000000" pitchFamily="2" charset="0"/>
            </a:endParaRPr>
          </a:p>
          <a:p>
            <a:pPr algn="l"/>
            <a:r>
              <a:rPr lang="pt-BR" sz="1600" i="0" dirty="0">
                <a:effectLst/>
                <a:latin typeface="Montserrat" panose="00000500000000000000" pitchFamily="2" charset="0"/>
              </a:rPr>
              <a:t>A primeira fase do </a:t>
            </a:r>
            <a:r>
              <a:rPr lang="pt-BR" sz="1600" i="0" dirty="0" err="1">
                <a:effectLst/>
                <a:latin typeface="Montserrat" panose="00000500000000000000" pitchFamily="2" charset="0"/>
              </a:rPr>
              <a:t>HeapSort</a:t>
            </a:r>
            <a:r>
              <a:rPr lang="pt-BR" sz="1600" i="0" dirty="0">
                <a:effectLst/>
                <a:latin typeface="Montserrat" panose="00000500000000000000" pitchFamily="2" charset="0"/>
              </a:rPr>
              <a:t> envolve a construção do </a:t>
            </a:r>
            <a:r>
              <a:rPr lang="pt-BR" sz="1600" i="0" dirty="0" err="1">
                <a:effectLst/>
                <a:latin typeface="Montserrat" panose="00000500000000000000" pitchFamily="2" charset="0"/>
              </a:rPr>
              <a:t>heap</a:t>
            </a:r>
            <a:r>
              <a:rPr lang="pt-BR" sz="1600" i="0" dirty="0">
                <a:effectLst/>
                <a:latin typeface="Montserrat" panose="00000500000000000000" pitchFamily="2" charset="0"/>
              </a:rPr>
              <a:t> a partir do conjunto de </a:t>
            </a:r>
            <a:r>
              <a:rPr lang="pt-BR" sz="1600" i="0">
                <a:effectLst/>
                <a:latin typeface="Montserrat" panose="00000500000000000000" pitchFamily="2" charset="0"/>
              </a:rPr>
              <a:t>dados.</a:t>
            </a:r>
            <a:br>
              <a:rPr lang="pt-BR" sz="1600" i="0">
                <a:effectLst/>
                <a:latin typeface="Montserrat" panose="00000500000000000000" pitchFamily="2" charset="0"/>
              </a:rPr>
            </a:br>
            <a:br>
              <a:rPr lang="pt-BR" sz="1600" i="0">
                <a:effectLst/>
                <a:latin typeface="Montserrat" panose="00000500000000000000" pitchFamily="2" charset="0"/>
              </a:rPr>
            </a:br>
            <a:endParaRPr lang="pt-BR" sz="1600" i="0">
              <a:effectLst/>
              <a:latin typeface="Montserrat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1" i="0" dirty="0">
                <a:effectLst/>
                <a:latin typeface="Montserrat" panose="00000500000000000000" pitchFamily="2" charset="0"/>
              </a:rPr>
              <a:t>Extraindo o Elemento Máximo ou Mínimo</a:t>
            </a:r>
            <a:br>
              <a:rPr lang="pt-BR" sz="1600" b="1" i="0" dirty="0">
                <a:effectLst/>
                <a:latin typeface="Montserrat" panose="00000500000000000000" pitchFamily="2" charset="0"/>
              </a:rPr>
            </a:br>
            <a:br>
              <a:rPr lang="pt-BR" sz="1600" b="1" i="0" dirty="0">
                <a:effectLst/>
                <a:latin typeface="Montserrat" panose="00000500000000000000" pitchFamily="2" charset="0"/>
              </a:rPr>
            </a:br>
            <a:r>
              <a:rPr lang="pt-BR" sz="1600" i="0" dirty="0">
                <a:effectLst/>
                <a:latin typeface="Montserrat" panose="00000500000000000000" pitchFamily="2" charset="0"/>
              </a:rPr>
              <a:t>Depois que o </a:t>
            </a:r>
            <a:r>
              <a:rPr lang="pt-BR" sz="1600" i="0" dirty="0" err="1">
                <a:effectLst/>
                <a:latin typeface="Montserrat" panose="00000500000000000000" pitchFamily="2" charset="0"/>
              </a:rPr>
              <a:t>heap</a:t>
            </a:r>
            <a:r>
              <a:rPr lang="pt-BR" sz="1600" i="0" dirty="0">
                <a:effectLst/>
                <a:latin typeface="Montserrat" panose="00000500000000000000" pitchFamily="2" charset="0"/>
              </a:rPr>
              <a:t> é construído, o </a:t>
            </a:r>
            <a:r>
              <a:rPr lang="pt-BR" sz="1600" i="0" dirty="0" err="1">
                <a:effectLst/>
                <a:latin typeface="Montserrat" panose="00000500000000000000" pitchFamily="2" charset="0"/>
              </a:rPr>
              <a:t>HeapSort</a:t>
            </a:r>
            <a:r>
              <a:rPr lang="pt-BR" sz="1600" i="0" dirty="0">
                <a:effectLst/>
                <a:latin typeface="Montserrat" panose="00000500000000000000" pitchFamily="2" charset="0"/>
              </a:rPr>
              <a:t> extrai repetidamente o elemento máximo (ou mínimo) da estrutura.</a:t>
            </a:r>
          </a:p>
        </p:txBody>
      </p:sp>
    </p:spTree>
    <p:extLst>
      <p:ext uri="{BB962C8B-B14F-4D97-AF65-F5344CB8AC3E}">
        <p14:creationId xmlns:p14="http://schemas.microsoft.com/office/powerpoint/2010/main" val="1967543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64</TotalTime>
  <Words>145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Montserrat</vt:lpstr>
      <vt:lpstr>MS Shell Dlg 2</vt:lpstr>
      <vt:lpstr>Wingdings</vt:lpstr>
      <vt:lpstr>Wingdings 3</vt:lpstr>
      <vt:lpstr>Madison</vt:lpstr>
      <vt:lpstr>HEAPSORT</vt:lpstr>
      <vt:lpstr>História</vt:lpstr>
      <vt:lpstr>Prós e Contras </vt:lpstr>
      <vt:lpstr>Na prática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Gilmar Antes</dc:creator>
  <cp:lastModifiedBy>Gilmar Antes</cp:lastModifiedBy>
  <cp:revision>1</cp:revision>
  <dcterms:created xsi:type="dcterms:W3CDTF">2024-10-23T13:07:40Z</dcterms:created>
  <dcterms:modified xsi:type="dcterms:W3CDTF">2024-10-23T14:11:55Z</dcterms:modified>
</cp:coreProperties>
</file>