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4591" r:id="rId2"/>
    <p:sldMasterId id="2147484579" r:id="rId3"/>
  </p:sldMasterIdLst>
  <p:notesMasterIdLst>
    <p:notesMasterId r:id="rId17"/>
  </p:notesMasterIdLst>
  <p:handoutMasterIdLst>
    <p:handoutMasterId r:id="rId18"/>
  </p:handoutMasterIdLst>
  <p:sldIdLst>
    <p:sldId id="442" r:id="rId4"/>
    <p:sldId id="728" r:id="rId5"/>
    <p:sldId id="758" r:id="rId6"/>
    <p:sldId id="757" r:id="rId7"/>
    <p:sldId id="764" r:id="rId8"/>
    <p:sldId id="759" r:id="rId9"/>
    <p:sldId id="760" r:id="rId10"/>
    <p:sldId id="761" r:id="rId11"/>
    <p:sldId id="762" r:id="rId12"/>
    <p:sldId id="763" r:id="rId13"/>
    <p:sldId id="765" r:id="rId14"/>
    <p:sldId id="766" r:id="rId15"/>
    <p:sldId id="746" r:id="rId16"/>
  </p:sldIdLst>
  <p:sldSz cx="9144000" cy="6858000" type="screen4x3"/>
  <p:notesSz cx="6811963" cy="9942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ram Yadav" initials="SY" lastIdx="1" clrIdx="0">
    <p:extLst>
      <p:ext uri="{19B8F6BF-5375-455C-9EA6-DF929625EA0E}">
        <p15:presenceInfo xmlns:p15="http://schemas.microsoft.com/office/powerpoint/2012/main" userId="11ecc7d3f84f46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00FF"/>
    <a:srgbClr val="90EE90"/>
    <a:srgbClr val="3366FF"/>
    <a:srgbClr val="F0F0F0"/>
    <a:srgbClr val="96C696"/>
    <a:srgbClr val="7030A0"/>
    <a:srgbClr val="9C248B"/>
    <a:srgbClr val="FF0066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8" autoAdjust="0"/>
    <p:restoredTop sz="94394" autoAdjust="0"/>
  </p:normalViewPr>
  <p:slideViewPr>
    <p:cSldViewPr>
      <p:cViewPr varScale="1">
        <p:scale>
          <a:sx n="82" d="100"/>
          <a:sy n="82" d="100"/>
        </p:scale>
        <p:origin x="1363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7A49BD9-C15B-4CCE-BA8B-28A7138E7D46}" type="datetime3">
              <a:rPr lang="en-US" smtClean="0"/>
              <a:pPr>
                <a:defRPr/>
              </a:pPr>
              <a:t>24 December 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IN" dirty="0"/>
              <a:t>1-59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B41858EF-1881-4336-AB88-9472B4E482B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45701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8536" y="0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745AF635-11AF-450F-B773-692E6CB212DF}" type="datetime3">
              <a:rPr lang="en-US" smtClean="0"/>
              <a:pPr>
                <a:defRPr/>
              </a:pPr>
              <a:t>24 December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73637" cy="37290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728" tIns="47864" rIns="95728" bIns="4786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197" y="4722694"/>
            <a:ext cx="5449570" cy="4474131"/>
          </a:xfrm>
          <a:prstGeom prst="rect">
            <a:avLst/>
          </a:prstGeom>
        </p:spPr>
        <p:txBody>
          <a:bodyPr vert="horz" lIns="95728" tIns="47864" rIns="95728" bIns="4786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3661"/>
            <a:ext cx="2951850" cy="497126"/>
          </a:xfrm>
          <a:prstGeom prst="rect">
            <a:avLst/>
          </a:prstGeom>
        </p:spPr>
        <p:txBody>
          <a:bodyPr vert="horz" lIns="95728" tIns="47864" rIns="95728" bIns="47864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8536" y="9443661"/>
            <a:ext cx="2951850" cy="497126"/>
          </a:xfrm>
          <a:prstGeom prst="rect">
            <a:avLst/>
          </a:prstGeom>
        </p:spPr>
        <p:txBody>
          <a:bodyPr vert="horz" wrap="square" lIns="95728" tIns="47864" rIns="95728" bIns="4786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2587D5A1-37CC-4B13-9F17-5059BEF349E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749200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2AF8618D-51AD-40EB-86A2-24DEC409AC1E}" type="datetime3">
              <a:rPr lang="en-US" smtClean="0"/>
              <a:pPr>
                <a:defRPr/>
              </a:pPr>
              <a:t>24 December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1-59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87D5A1-37CC-4B13-9F17-5059BEF349E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79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591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C5491-948C-C98A-CC67-E93BDFC6E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3B83BA41-6C72-095A-BB39-D05BDB90F9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8C5B1919-9035-E183-16BF-FF5DB69F1A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6FF17E73-B5A7-2BFD-C967-148C935768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3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16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7B031-4BCB-565D-88A3-7B62312C4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428EE337-0A79-B617-947C-E074E36B6E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A181ACCD-82F9-C292-4BAF-557F68C380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3E1149C4-10F1-2201-7A4E-7971E116D9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4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617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5370B-F54C-5BCB-5560-6309902E7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22779366-D5C6-59E3-54BA-EA3EBF9B816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5098291A-9FDC-C30D-F521-431387DA22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D119617B-E775-0B18-0123-462FFA97D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5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09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432B5-7356-BB7B-911D-44E45D17E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0A14055F-E9F4-AB92-1397-2FE1E8696B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9627B918-3125-00DB-BA75-CA9DF506ABD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F7D27CEF-1D36-829A-230B-C11B8F3908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6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3546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B9F5E-0EBB-9979-5EFC-6AC2E62F2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0E12EEA5-4131-257B-6A88-1B8F3199FF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9FAF8441-0139-AA52-BD3F-D4B14EA9B5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DFE7ECCE-BE83-3828-6623-49764BE34C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11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33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C1B83-C63E-FCEB-8675-CEAA78F59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15632FE4-9345-D7FE-74D6-900B2220563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FEA56DCB-67AC-3D27-91E8-0892A89E95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A95A5983-65B3-0A5F-25C8-A080A086F5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DB0377D7-24A5-481F-908F-768F4687DD04}" type="slidenum">
              <a:rPr lang="en-US" altLang="en-US">
                <a:latin typeface="Calibri" panose="020F0502020204030204" pitchFamily="34" charset="0"/>
              </a:rPr>
              <a:pPr/>
              <a:t>12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1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711EB-544A-4405-9B07-930EC371C035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4E39E-479B-4003-953E-8F945459897C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6DFE3-E17F-466C-8AC1-52E2468DF967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595922-CB65-4694-88E1-0389563862D8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9FD4F-3980-456F-B545-8D53309EA37E}" type="datetime5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5EB8F-F371-4484-A84C-21A1B01158C7}" type="datetime5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979A4-C0B2-4C81-A4FB-1E5B80AD0B49}" type="datetime5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E2897-C65B-406D-A588-744D383CA7DE}" type="datetime5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F1FA1-8458-4129-924B-7532EDD86147}" type="datetime5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FE24D-4434-424D-9C75-6E46573DFD75}" type="datetime5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143-239B-42CE-BE0F-55E3CD594915}" type="datetime5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413D5B-0279-47B2-AB44-E806A00ECAC5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AD920-F682-4A55-B63F-48C8F1CC1283}" type="datetime5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17B04-B5F9-4630-A128-87B4B92EA18E}" type="datetime5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A310-130A-439C-B3E5-0906939592AC}" type="datetime5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62484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FB05B-E5CC-4464-9BB7-7BCCF84A07E4}" type="datetime5">
              <a:rPr lang="en-US" smtClean="0"/>
              <a:pPr/>
              <a:t>24-Dec-24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573B2-5186-4EA1-B709-D1438BA10970}" type="datetime5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5369F-A3ED-4071-A75D-258CD23F1EC5}" type="datetime5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2E41D-AD20-4582-96A9-26AE005D4E42}" type="datetime5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145C0-2AC4-4702-9C85-BED29F3D5C77}" type="datetime5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98E6B-3CEE-468F-BE48-CC50E9D8E64E}" type="datetime5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CE50-1432-4FE3-B49C-8A04528B6EFC}" type="datetime5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568E9-B9E9-4171-B614-6B8CD7508211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331A2-936F-4415-B2A7-7A973F13EE44}" type="datetime5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FD456-933D-482B-A38F-44A2D1FBACCD}" type="datetime5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65F44-41B5-44CF-9451-A8CFAFD511C5}" type="datetime5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0F398-5194-4922-94CC-66A368E58A46}" type="datetime5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A51E7-B80F-47BE-909C-C69C302A4ACA}" type="datetime5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9F4348-0461-4A32-B5EC-44A54333EEB4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54709-D76C-492B-9E83-DA5CE41081DB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5A5D3-A5C5-41BC-AC1B-78376003971C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EA4A47-561E-465A-A6B1-ADF332ABEB53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29B9D-76A3-483C-9F6A-540A7409809D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AE52A7-64DF-4833-A86F-A3F47E2AC27C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9D6E878-1374-43BF-9C46-281CCE7F38C1}" type="datetime5">
              <a:rPr lang="en-US" smtClean="0"/>
              <a:pPr>
                <a:defRPr/>
              </a:pPr>
              <a:t>24-Dec-24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65" r:id="rId1"/>
    <p:sldLayoutId id="2147484566" r:id="rId2"/>
    <p:sldLayoutId id="2147484567" r:id="rId3"/>
    <p:sldLayoutId id="2147484568" r:id="rId4"/>
    <p:sldLayoutId id="2147484569" r:id="rId5"/>
    <p:sldLayoutId id="2147484570" r:id="rId6"/>
    <p:sldLayoutId id="2147484571" r:id="rId7"/>
    <p:sldLayoutId id="2147484572" r:id="rId8"/>
    <p:sldLayoutId id="2147484575" r:id="rId9"/>
    <p:sldLayoutId id="2147484573" r:id="rId10"/>
    <p:sldLayoutId id="2147484574" r:id="rId11"/>
    <p:sldLayoutId id="2147484603" r:id="rId12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accent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B0F85-54C5-4371-92E9-C441160297C0}" type="datetime5">
              <a:rPr lang="en-US" smtClean="0"/>
              <a:pPr/>
              <a:t>24-Dec-24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2" r:id="rId1"/>
    <p:sldLayoutId id="2147484593" r:id="rId2"/>
    <p:sldLayoutId id="2147484594" r:id="rId3"/>
    <p:sldLayoutId id="2147484595" r:id="rId4"/>
    <p:sldLayoutId id="2147484596" r:id="rId5"/>
    <p:sldLayoutId id="2147484597" r:id="rId6"/>
    <p:sldLayoutId id="2147484598" r:id="rId7"/>
    <p:sldLayoutId id="2147484599" r:id="rId8"/>
    <p:sldLayoutId id="2147484600" r:id="rId9"/>
    <p:sldLayoutId id="2147484601" r:id="rId10"/>
    <p:sldLayoutId id="2147484602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A4985-C20B-43A0-A3C8-38EB8430E818}" type="datetime5">
              <a:rPr lang="en-US" smtClean="0"/>
              <a:pPr/>
              <a:t>24-Dec-24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>
            <a:lum/>
          </a:blip>
          <a:srcRect/>
          <a:tile tx="0" ty="0" sx="100000" sy="8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924800" cy="1953064"/>
          </a:xfrm>
        </p:spPr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88316" y="510647"/>
            <a:ext cx="6108091" cy="1447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KONGU ENGINEERING COLLEGE</a:t>
            </a:r>
            <a:r>
              <a:rPr lang="en-US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endParaRPr lang="en-US" sz="1200" b="1" dirty="0">
              <a:ln w="0"/>
              <a:solidFill>
                <a:schemeClr val="accent6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12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PERUNDURAI ERODE-638060</a:t>
            </a:r>
            <a:endParaRPr lang="en-US" sz="105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  <a:spcAft>
                <a:spcPts val="600"/>
              </a:spcAft>
            </a:pPr>
            <a:r>
              <a:rPr lang="en-US" sz="2200" b="1" dirty="0">
                <a:ln w="0"/>
                <a:solidFill>
                  <a:srgbClr val="0000FF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MASTER OF COMPUTER APPLICATION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69329" y="2461731"/>
            <a:ext cx="6346067" cy="498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Mentor Hub with Project Tracker &amp; Planner</a:t>
            </a:r>
            <a:endParaRPr lang="en-US" sz="2000" b="1" dirty="0">
              <a:ln w="0"/>
              <a:solidFill>
                <a:srgbClr val="0000FF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02AFFD-8CB1-4416-B227-37B6A21D8984}"/>
              </a:ext>
            </a:extLst>
          </p:cNvPr>
          <p:cNvSpPr txBox="1"/>
          <p:nvPr/>
        </p:nvSpPr>
        <p:spPr>
          <a:xfrm>
            <a:off x="3347864" y="3323448"/>
            <a:ext cx="6108091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9C248B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Members:  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SENTHILKUMAR T (24MCR099)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SHREE VAISHNAVI B  (24MCR100)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                  	 SUGUMAR M</a:t>
            </a:r>
            <a:r>
              <a:rPr lang="en-US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(24MCR109)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 </a:t>
            </a:r>
          </a:p>
          <a:p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Team Mentor with Designation and Department:</a:t>
            </a:r>
          </a:p>
          <a:p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	 	                               </a:t>
            </a:r>
            <a:r>
              <a:rPr lang="en-US" sz="17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Ms.T.Kalpana</a:t>
            </a:r>
            <a:endParaRPr lang="en-US" sz="17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		                                Assistant Professor</a:t>
            </a:r>
          </a:p>
          <a:p>
            <a:r>
              <a:rPr lang="en-US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		                                MCA </a:t>
            </a:r>
            <a:r>
              <a:rPr lang="en-GB" sz="17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DEPARTMENT</a:t>
            </a:r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Team Number : 41</a:t>
            </a:r>
            <a:endParaRPr lang="en-US" sz="17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		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                  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517"/>
            <a:ext cx="1259632" cy="1517856"/>
          </a:xfrm>
          <a:prstGeom prst="rect">
            <a:avLst/>
          </a:prstGeom>
        </p:spPr>
      </p:pic>
      <p:pic>
        <p:nvPicPr>
          <p:cNvPr id="18" name="Picture 17" descr="G:\TBI\TBI@KEC Logos\K Transform\6-5x4 product centre.jp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43" y="1482784"/>
            <a:ext cx="1643086" cy="134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4F879E-9C5E-D53A-5E7B-0E5D24C80B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192668"/>
            <a:ext cx="7488832" cy="51298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781E50-8CC5-DE25-194F-5B62288827F5}"/>
              </a:ext>
            </a:extLst>
          </p:cNvPr>
          <p:cNvSpPr txBox="1"/>
          <p:nvPr/>
        </p:nvSpPr>
        <p:spPr>
          <a:xfrm>
            <a:off x="1187624" y="53552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Project Overview Page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E19771-17F9-13B6-B4B4-FDC2FCEE18AC}"/>
              </a:ext>
            </a:extLst>
          </p:cNvPr>
          <p:cNvSpPr txBox="1"/>
          <p:nvPr/>
        </p:nvSpPr>
        <p:spPr>
          <a:xfrm>
            <a:off x="7956376" y="656869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Team _41    10 </a:t>
            </a:r>
          </a:p>
          <a:p>
            <a:endParaRPr lang="en-IN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A36969-EEDA-E0A7-905B-8663C3927A95}"/>
              </a:ext>
            </a:extLst>
          </p:cNvPr>
          <p:cNvSpPr txBox="1"/>
          <p:nvPr/>
        </p:nvSpPr>
        <p:spPr>
          <a:xfrm>
            <a:off x="611560" y="654382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24-Dec-2024 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6981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9B62A-DB0B-CD59-5166-1CE9A94C6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CA490EC2-0ACB-FAB5-F548-2E2B3272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58" y="273718"/>
            <a:ext cx="7992889" cy="576064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CONCLUSION</a:t>
            </a:r>
            <a:endParaRPr lang="en-US" altLang="en-US" sz="2800" dirty="0">
              <a:solidFill>
                <a:srgbClr val="0070C0"/>
              </a:solidFill>
              <a:latin typeface="Cooper Black" panose="0208090404030B0204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F8DB9BC0-B9DA-D6C7-9AB6-AECF4D2CB2C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  <a:pPr/>
              <a:t>11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2490C-B55A-6094-B11A-BBF3E5909BD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5967" y="908720"/>
            <a:ext cx="8308033" cy="4572000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  <a:buClr>
                <a:srgbClr val="0000FF"/>
              </a:buClr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The Mentor Hub project successfully streamlines project management,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 collaboration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task tracking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a cohesive platform. With features like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secure user authentication, real-time discussion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tracking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it offers a comprehensive solution for effective team coordination. </a:t>
            </a:r>
          </a:p>
          <a:p>
            <a:pPr>
              <a:lnSpc>
                <a:spcPct val="220000"/>
              </a:lnSpc>
              <a:buClr>
                <a:srgbClr val="0000FF"/>
              </a:buClr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system’s design focuses on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usability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functionality,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making it a useful tool for academic and professional environments. potential to significantly improve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communication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workflow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making project management more efficient and organized.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220000"/>
              </a:lnSpc>
              <a:buClr>
                <a:srgbClr val="0000FF"/>
              </a:buClr>
            </a:pPr>
            <a:endParaRPr lang="en-US" sz="1500" dirty="0">
              <a:cs typeface="Times New Roman" panose="02020603050405020304" pitchFamily="18" charset="0"/>
            </a:endParaRPr>
          </a:p>
        </p:txBody>
      </p:sp>
      <p:pic>
        <p:nvPicPr>
          <p:cNvPr id="6" name="Picture 5" descr="kec2blackborder png.PNG">
            <a:extLst>
              <a:ext uri="{FF2B5EF4-FFF2-40B4-BE49-F238E27FC236}">
                <a16:creationId xmlns:a16="http://schemas.microsoft.com/office/drawing/2014/main" id="{624B8B85-1B28-0EA0-A1C2-25A5DD1E84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170CBB-505F-2746-2E6A-6D6580ED165E}"/>
              </a:ext>
            </a:extLst>
          </p:cNvPr>
          <p:cNvSpPr txBox="1"/>
          <p:nvPr/>
        </p:nvSpPr>
        <p:spPr>
          <a:xfrm>
            <a:off x="7956376" y="656869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Team _41    11 </a:t>
            </a:r>
          </a:p>
          <a:p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B44B45-2767-8B97-97B1-EBA40C52FF5D}"/>
              </a:ext>
            </a:extLst>
          </p:cNvPr>
          <p:cNvSpPr txBox="1"/>
          <p:nvPr/>
        </p:nvSpPr>
        <p:spPr>
          <a:xfrm>
            <a:off x="611560" y="654382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24-Dec-2024 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071674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BA793-F998-BC00-DD5C-37FC3ED7E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737B8855-659F-8856-F7C2-C7D270C2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258" y="273718"/>
            <a:ext cx="7992889" cy="576064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FUTURE ENHANCEMENT</a:t>
            </a:r>
            <a:endParaRPr lang="en-US" altLang="en-US" sz="2800" dirty="0">
              <a:solidFill>
                <a:srgbClr val="0070C0"/>
              </a:solidFill>
              <a:latin typeface="Cooper Black" panose="0208090404030B0204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9CCD6E34-8E0C-A1D2-DE1E-26E44B9DDD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  <a:pPr/>
              <a:t>12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A23E3-D9C3-DE2A-5AF1-2A705C8E549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5967" y="908720"/>
            <a:ext cx="8308033" cy="457200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  <a:buClr>
                <a:srgbClr val="0070C0"/>
              </a:buClr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Augmented Reality (AR) Support: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llowing users to engage with projects and tasks in a more immersive way.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rgbClr val="0070C0"/>
              </a:buClr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Voice Command Integration: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Enable voice-controlled navigation and task management for hands-free use, enhancing accessibility and user experience.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Clr>
                <a:srgbClr val="0070C0"/>
              </a:buClr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Blockchain for Task Tracking: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 blockchain to securely track task assignments and project milestones, ensuring transparency and verifiability of progress.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  <a:buClr>
                <a:srgbClr val="0070C0"/>
              </a:buClr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Collaborative Code Editor: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 a collaborative code editor within the platform, allowing users to work on code in real-time with version control.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Clr>
                <a:srgbClr val="0070C0"/>
              </a:buClr>
            </a:pPr>
            <a:r>
              <a:rPr lang="en-IN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AI-driven Mentor Matching: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Develop an AI algorithm to match users with mentors based on skills, project experience, and learning goals, improving mentor-mentee connections.</a:t>
            </a:r>
            <a:endParaRPr lang="en-US" sz="1500" dirty="0">
              <a:cs typeface="Times New Roman" panose="02020603050405020304" pitchFamily="18" charset="0"/>
            </a:endParaRPr>
          </a:p>
        </p:txBody>
      </p:sp>
      <p:pic>
        <p:nvPicPr>
          <p:cNvPr id="6" name="Picture 5" descr="kec2blackborder png.PNG">
            <a:extLst>
              <a:ext uri="{FF2B5EF4-FFF2-40B4-BE49-F238E27FC236}">
                <a16:creationId xmlns:a16="http://schemas.microsoft.com/office/drawing/2014/main" id="{B383C247-1EF3-9A4C-1FD3-6DE62D0EFF5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3E75EC-417D-129E-3FCD-87BB0B57B6C8}"/>
              </a:ext>
            </a:extLst>
          </p:cNvPr>
          <p:cNvSpPr txBox="1"/>
          <p:nvPr/>
        </p:nvSpPr>
        <p:spPr>
          <a:xfrm>
            <a:off x="7956376" y="656869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Team _41    12 </a:t>
            </a:r>
          </a:p>
          <a:p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430FD-1895-E892-F786-7A24DC2DF580}"/>
              </a:ext>
            </a:extLst>
          </p:cNvPr>
          <p:cNvSpPr txBox="1"/>
          <p:nvPr/>
        </p:nvSpPr>
        <p:spPr>
          <a:xfrm>
            <a:off x="611560" y="654382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24-Dec-2024 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114177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659C9829-C827-4306-82C9-9A491834A22D}" type="slidenum">
              <a:rPr lang="en-US" altLang="en-US">
                <a:solidFill>
                  <a:srgbClr val="FFFFFF"/>
                </a:solidFill>
              </a:rPr>
              <a:pPr/>
              <a:t>13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28676" name="Date Placeholder 3"/>
          <p:cNvSpPr txBox="1">
            <a:spLocks/>
          </p:cNvSpPr>
          <p:nvPr/>
        </p:nvSpPr>
        <p:spPr bwMode="auto">
          <a:xfrm>
            <a:off x="533400" y="6251575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Book Antiqua" panose="0204060205030503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ED9BD6-7521-1119-355C-DDB557390BE3}"/>
              </a:ext>
            </a:extLst>
          </p:cNvPr>
          <p:cNvSpPr txBox="1"/>
          <p:nvPr/>
        </p:nvSpPr>
        <p:spPr>
          <a:xfrm>
            <a:off x="1619672" y="2852936"/>
            <a:ext cx="69127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Cooper Black" panose="0208090404030B020404" pitchFamily="18" charset="0"/>
              </a:rPr>
              <a:t>THANK YOU</a:t>
            </a:r>
            <a:endParaRPr lang="en-IN" sz="4000" dirty="0">
              <a:solidFill>
                <a:srgbClr val="0070C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E7031-7C59-6C2D-4F8B-1294511FF4C9}"/>
              </a:ext>
            </a:extLst>
          </p:cNvPr>
          <p:cNvSpPr txBox="1"/>
          <p:nvPr/>
        </p:nvSpPr>
        <p:spPr>
          <a:xfrm>
            <a:off x="7956376" y="656869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Team _41    13 </a:t>
            </a:r>
          </a:p>
          <a:p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DC0202-B45A-62AE-5D98-F22DF8CAF031}"/>
              </a:ext>
            </a:extLst>
          </p:cNvPr>
          <p:cNvSpPr txBox="1"/>
          <p:nvPr/>
        </p:nvSpPr>
        <p:spPr>
          <a:xfrm>
            <a:off x="611560" y="654382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24-Dec-2024 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81818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959258" y="273718"/>
            <a:ext cx="7992889" cy="576064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GB" sz="2800" dirty="0">
                <a:solidFill>
                  <a:srgbClr val="0070C0"/>
                </a:solidFill>
                <a:latin typeface="Cooper Black" panose="0208090404030B0204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ABSTRACT</a:t>
            </a:r>
            <a:r>
              <a:rPr lang="en-IN" sz="2800" dirty="0">
                <a:solidFill>
                  <a:srgbClr val="0070C0"/>
                </a:solidFill>
                <a:latin typeface="Cooper Black" panose="0208090404030B0204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 </a:t>
            </a:r>
            <a:endParaRPr lang="en-US" altLang="en-US" sz="2800" dirty="0">
              <a:solidFill>
                <a:srgbClr val="0070C0"/>
              </a:solidFill>
              <a:latin typeface="Cooper Black" panose="0208090404030B0204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  <a:pPr/>
              <a:t>2</a:t>
            </a:fld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5967" y="908720"/>
            <a:ext cx="8308033" cy="4572000"/>
          </a:xfrm>
        </p:spPr>
        <p:txBody>
          <a:bodyPr>
            <a:noAutofit/>
          </a:bodyPr>
          <a:lstStyle/>
          <a:p>
            <a:pPr>
              <a:lnSpc>
                <a:spcPct val="220000"/>
              </a:lnSpc>
              <a:buClr>
                <a:srgbClr val="0000FF"/>
              </a:buClr>
            </a:pPr>
            <a:r>
              <a:rPr lang="en-IN" sz="15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Mentor Hub with </a:t>
            </a:r>
            <a:r>
              <a:rPr lang="en-IN" sz="15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Project Tracker </a:t>
            </a:r>
            <a:r>
              <a:rPr lang="en-IN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 a full-fledged web application developed using the </a:t>
            </a:r>
            <a:r>
              <a:rPr lang="en-IN" sz="15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MERN stack (MongoDB, Express.js, React.js, Node.js)</a:t>
            </a:r>
            <a:r>
              <a:rPr lang="en-IN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220000"/>
              </a:lnSpc>
              <a:buClr>
                <a:srgbClr val="0000FF"/>
              </a:buClr>
            </a:pPr>
            <a:r>
              <a:rPr lang="en-IN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This platform is designed to enable seamless real-time collaboration for coding projects, team-based workspaces, and simplified project management. </a:t>
            </a:r>
          </a:p>
          <a:p>
            <a:pPr>
              <a:lnSpc>
                <a:spcPct val="220000"/>
              </a:lnSpc>
              <a:buClr>
                <a:srgbClr val="0000FF"/>
              </a:buClr>
            </a:pPr>
            <a:r>
              <a:rPr lang="en-IN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It includes key features such as user authentication using JWT, where users can securely log in and manage their profiles, and real-time collaboration powered by </a:t>
            </a:r>
            <a:r>
              <a:rPr lang="en-IN" sz="15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Socket.io</a:t>
            </a:r>
            <a:r>
              <a:rPr lang="en-IN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220000"/>
              </a:lnSpc>
              <a:buClr>
                <a:srgbClr val="0000FF"/>
              </a:buClr>
            </a:pPr>
            <a:r>
              <a:rPr lang="en-IN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collaboration allows users to code simultaneously in team workspaces, where changes are updated in real-time. </a:t>
            </a:r>
          </a:p>
          <a:p>
            <a:pPr>
              <a:lnSpc>
                <a:spcPct val="220000"/>
              </a:lnSpc>
              <a:buClr>
                <a:srgbClr val="0000FF"/>
              </a:buClr>
            </a:pPr>
            <a:r>
              <a:rPr lang="en-IN" sz="1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Each team can manage multiple projects through a dashboard that offers functionalities such as task creation, progress tracking, and team member assignment. </a:t>
            </a:r>
            <a:endParaRPr lang="en-US" sz="1500" dirty="0">
              <a:cs typeface="Times New Roman" panose="02020603050405020304" pitchFamily="18" charset="0"/>
            </a:endParaRPr>
          </a:p>
        </p:txBody>
      </p:sp>
      <p:pic>
        <p:nvPicPr>
          <p:cNvPr id="6" name="Picture 5" descr="kec2blackborder pn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2262D3-D0B0-9BE3-3A67-CECF42165614}"/>
              </a:ext>
            </a:extLst>
          </p:cNvPr>
          <p:cNvSpPr txBox="1"/>
          <p:nvPr/>
        </p:nvSpPr>
        <p:spPr>
          <a:xfrm>
            <a:off x="7956376" y="656869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Team _41    02 </a:t>
            </a:r>
          </a:p>
          <a:p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C943AF-9F65-EBF4-ABAD-181C2C7AF316}"/>
              </a:ext>
            </a:extLst>
          </p:cNvPr>
          <p:cNvSpPr txBox="1"/>
          <p:nvPr/>
        </p:nvSpPr>
        <p:spPr>
          <a:xfrm>
            <a:off x="611560" y="654382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24-Dec-2024 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78449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22DF-949D-A0EF-B646-9389386DD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EFD5559-E8FA-3B59-165F-6ED834105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592" y="850775"/>
            <a:ext cx="4176465" cy="338378"/>
          </a:xfrm>
        </p:spPr>
        <p:txBody>
          <a:bodyPr/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solidFill>
                  <a:srgbClr val="0070C0"/>
                </a:solidFill>
                <a:latin typeface="Cooper Black" panose="0208090404030B0204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PROPOSED ADVANTAGES</a:t>
            </a:r>
            <a:endParaRPr lang="en-US" altLang="en-US" sz="2000" dirty="0">
              <a:solidFill>
                <a:srgbClr val="0070C0"/>
              </a:solidFill>
              <a:latin typeface="Cooper Black" panose="0208090404030B0204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EC53394A-47E8-ED58-983C-5D6BCF69F9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  <a:pPr/>
              <a:t>3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6" name="Picture 5" descr="kec2blackborder png.PNG">
            <a:extLst>
              <a:ext uri="{FF2B5EF4-FFF2-40B4-BE49-F238E27FC236}">
                <a16:creationId xmlns:a16="http://schemas.microsoft.com/office/drawing/2014/main" id="{06A698CA-AAD8-356D-9C5A-A5F0C33298A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A1353BA-4403-5E1C-AFC3-BBE41FFBB2E0}"/>
              </a:ext>
            </a:extLst>
          </p:cNvPr>
          <p:cNvSpPr txBox="1">
            <a:spLocks/>
          </p:cNvSpPr>
          <p:nvPr/>
        </p:nvSpPr>
        <p:spPr bwMode="auto">
          <a:xfrm>
            <a:off x="899592" y="613089"/>
            <a:ext cx="446449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accent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2"/>
                </a:solidFill>
                <a:latin typeface="Calibri" pitchFamily="34" charset="0"/>
              </a:defRPr>
            </a:lvl9pPr>
          </a:lstStyle>
          <a:p>
            <a:pPr algn="ctr">
              <a:spcBef>
                <a:spcPts val="100"/>
              </a:spcBef>
            </a:pPr>
            <a:r>
              <a:rPr lang="en-IN" sz="2000" dirty="0">
                <a:solidFill>
                  <a:srgbClr val="0070C0"/>
                </a:solidFill>
                <a:latin typeface="Cooper Black" panose="0208090404030B0204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EXISTING ADVANTAGES</a:t>
            </a:r>
            <a:endParaRPr lang="en-US" altLang="en-US" sz="2000" dirty="0">
              <a:solidFill>
                <a:srgbClr val="0070C0"/>
              </a:solidFill>
              <a:latin typeface="Cooper Black" panose="0208090404030B0204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D73481-42F5-4745-71C5-0B296F0978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329692"/>
              </p:ext>
            </p:extLst>
          </p:nvPr>
        </p:nvGraphicFramePr>
        <p:xfrm>
          <a:off x="827585" y="1556792"/>
          <a:ext cx="8208912" cy="209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4189399514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158177761"/>
                    </a:ext>
                  </a:extLst>
                </a:gridCol>
              </a:tblGrid>
              <a:tr h="6112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1.Limited Task Management Features</a:t>
                      </a:r>
                    </a:p>
                  </a:txBody>
                  <a:tcPr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05233"/>
                  </a:ext>
                </a:extLst>
              </a:tr>
              <a:tr h="1483324"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  <a:p>
                      <a:pPr algn="ctr"/>
                      <a:endParaRPr lang="en-US" sz="1400" dirty="0">
                        <a:latin typeface="+mj-lt"/>
                      </a:endParaRPr>
                    </a:p>
                    <a:p>
                      <a:pPr algn="just"/>
                      <a:r>
                        <a:rPr lang="en-US" sz="1600" dirty="0">
                          <a:latin typeface="+mj-lt"/>
                        </a:rPr>
                        <a:t>          Basic task management tools on traditional platforms often lack progress tracking</a:t>
                      </a:r>
                      <a:endParaRPr lang="en-IN" sz="16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+mj-lt"/>
                      </a:endParaRPr>
                    </a:p>
                    <a:p>
                      <a:pPr algn="just"/>
                      <a:r>
                        <a:rPr lang="en-US" sz="1600" dirty="0">
                          <a:latin typeface="+mj-lt"/>
                        </a:rPr>
                        <a:t>           A project dashboard with advanced task management features, enabling teams to assign tasks, set due dates, and track progress.</a:t>
                      </a:r>
                      <a:endParaRPr lang="en-IN" sz="16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90E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551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AE535E-0E4E-FD9A-D478-FAC6C22CF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856248"/>
              </p:ext>
            </p:extLst>
          </p:nvPr>
        </p:nvGraphicFramePr>
        <p:xfrm>
          <a:off x="823145" y="3651332"/>
          <a:ext cx="8208912" cy="1996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4189399514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158177761"/>
                    </a:ext>
                  </a:extLst>
                </a:gridCol>
              </a:tblGrid>
              <a:tr h="58268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2.Login &amp; Sign-Up 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05233"/>
                  </a:ext>
                </a:extLst>
              </a:tr>
              <a:tr h="1414072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     There’s no login &amp; sign up page  for user in existing project</a:t>
                      </a:r>
                      <a:endParaRPr lang="en-IN" sz="16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        </a:t>
                      </a:r>
                    </a:p>
                    <a:p>
                      <a:pPr algn="just"/>
                      <a:r>
                        <a:rPr lang="en-US" sz="1600" dirty="0"/>
                        <a:t>     It enables one-click Google Account sign-up, offering quick, secure access</a:t>
                      </a:r>
                    </a:p>
                  </a:txBody>
                  <a:tcPr>
                    <a:solidFill>
                      <a:srgbClr val="90E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551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7816D9A-D111-5E5B-E160-A1E3D4D69EEB}"/>
              </a:ext>
            </a:extLst>
          </p:cNvPr>
          <p:cNvSpPr txBox="1"/>
          <p:nvPr/>
        </p:nvSpPr>
        <p:spPr>
          <a:xfrm>
            <a:off x="7956376" y="656869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Team _41    03 </a:t>
            </a:r>
          </a:p>
          <a:p>
            <a:endParaRPr lang="en-IN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4DA04-7FEF-3E18-DF6A-AF7249661686}"/>
              </a:ext>
            </a:extLst>
          </p:cNvPr>
          <p:cNvSpPr txBox="1"/>
          <p:nvPr/>
        </p:nvSpPr>
        <p:spPr>
          <a:xfrm>
            <a:off x="611560" y="654382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24-Dec-2024 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733901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9AA3D-AF32-3CF7-ADBA-0DE6E1FF4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04A32367-DA63-4B03-D797-6EA0A6713A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  <a:pPr/>
              <a:t>4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6" name="Picture 5" descr="kec2blackborder png.PNG">
            <a:extLst>
              <a:ext uri="{FF2B5EF4-FFF2-40B4-BE49-F238E27FC236}">
                <a16:creationId xmlns:a16="http://schemas.microsoft.com/office/drawing/2014/main" id="{C9DF532B-CFCB-3C39-7EC4-22CC7AF1E2F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29115A-1105-AEAF-2AC3-B308B0D42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24178"/>
              </p:ext>
            </p:extLst>
          </p:nvPr>
        </p:nvGraphicFramePr>
        <p:xfrm>
          <a:off x="755576" y="686387"/>
          <a:ext cx="8208912" cy="2094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4189399514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158177761"/>
                    </a:ext>
                  </a:extLst>
                </a:gridCol>
              </a:tblGrid>
              <a:tr h="6112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ysClr val="windowText" lastClr="000000"/>
                          </a:solidFill>
                        </a:rPr>
                        <a:t>3.Comprehensive Project Management</a:t>
                      </a:r>
                    </a:p>
                  </a:txBody>
                  <a:tcPr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05233"/>
                  </a:ext>
                </a:extLst>
              </a:tr>
              <a:tr h="1483323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pPr algn="just"/>
                      <a:r>
                        <a:rPr lang="en-US" sz="1600" dirty="0"/>
                        <a:t>     Lacking features like team assignments, due dates, or progress tracking, which hampers project oversight and coordination.</a:t>
                      </a:r>
                      <a:endParaRPr lang="en-IN" sz="16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pPr algn="just"/>
                      <a:r>
                        <a:rPr lang="en-US" sz="1600" dirty="0"/>
                        <a:t>   It provides full functionality for creating tasks, tracking progress, and assigning team members. </a:t>
                      </a:r>
                      <a:endParaRPr lang="en-IN" sz="16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90E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551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4C8B1B-D676-99F5-51B8-E587C44D5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904735"/>
              </p:ext>
            </p:extLst>
          </p:nvPr>
        </p:nvGraphicFramePr>
        <p:xfrm>
          <a:off x="755576" y="2780928"/>
          <a:ext cx="8208912" cy="209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4189399514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158177761"/>
                    </a:ext>
                  </a:extLst>
                </a:gridCol>
              </a:tblGrid>
              <a:tr h="61121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 4.Real-time Coding Collaboration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05233"/>
                  </a:ext>
                </a:extLst>
              </a:tr>
              <a:tr h="1483324"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pPr algn="just"/>
                      <a:r>
                        <a:rPr lang="en-US" sz="1600" dirty="0"/>
                        <a:t>  Requiring users to refresh manually or wait for version updates, which can disrupt workflow and slow down development.</a:t>
                      </a:r>
                      <a:endParaRPr lang="en-IN" sz="16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pPr algn="just"/>
                      <a:r>
                        <a:rPr lang="en-US" sz="1600" dirty="0"/>
                        <a:t>   It uses Socket.io to enable real-time collaboration, where team members, leading to faster feedback loops and more efficient workflows.</a:t>
                      </a:r>
                    </a:p>
                  </a:txBody>
                  <a:tcPr>
                    <a:solidFill>
                      <a:srgbClr val="90E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5512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F02B629-09CF-7C22-963F-48C4F10CF1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50508"/>
              </p:ext>
            </p:extLst>
          </p:nvPr>
        </p:nvGraphicFramePr>
        <p:xfrm>
          <a:off x="755576" y="4797152"/>
          <a:ext cx="8208912" cy="1626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456">
                  <a:extLst>
                    <a:ext uri="{9D8B030D-6E8A-4147-A177-3AD203B41FA5}">
                      <a16:colId xmlns:a16="http://schemas.microsoft.com/office/drawing/2014/main" val="4189399514"/>
                    </a:ext>
                  </a:extLst>
                </a:gridCol>
                <a:gridCol w="4104456">
                  <a:extLst>
                    <a:ext uri="{9D8B030D-6E8A-4147-A177-3AD203B41FA5}">
                      <a16:colId xmlns:a16="http://schemas.microsoft.com/office/drawing/2014/main" val="2158177761"/>
                    </a:ext>
                  </a:extLst>
                </a:gridCol>
              </a:tblGrid>
              <a:tr h="47455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5.Customizable Workspaces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90EE9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005233"/>
                  </a:ext>
                </a:extLst>
              </a:tr>
              <a:tr h="1151679">
                <a:tc>
                  <a:txBody>
                    <a:bodyPr/>
                    <a:lstStyle/>
                    <a:p>
                      <a:pPr algn="just"/>
                      <a:endParaRPr lang="en-US" sz="1600" dirty="0"/>
                    </a:p>
                    <a:p>
                      <a:pPr algn="just"/>
                      <a:r>
                        <a:rPr lang="en-US" sz="1600" dirty="0"/>
                        <a:t>     Standard platforms typically offer rigid workspace structures, limiting customization for teams.</a:t>
                      </a:r>
                      <a:endParaRPr lang="en-IN" sz="160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90EE9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  <a:p>
                      <a:r>
                        <a:rPr lang="en-US" sz="1600" dirty="0"/>
                        <a:t>    It allows customizable team workspaces, enabling users to tailor their environment to fit specific project needs.</a:t>
                      </a:r>
                    </a:p>
                  </a:txBody>
                  <a:tcPr>
                    <a:solidFill>
                      <a:srgbClr val="90EE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0551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376AECA-A051-EC9C-040C-A19431EFDC60}"/>
              </a:ext>
            </a:extLst>
          </p:cNvPr>
          <p:cNvSpPr txBox="1"/>
          <p:nvPr/>
        </p:nvSpPr>
        <p:spPr>
          <a:xfrm>
            <a:off x="7956376" y="656869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Team _41    04 </a:t>
            </a:r>
          </a:p>
          <a:p>
            <a:endParaRPr lang="en-IN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F9683B-E483-907B-DF53-39E0F863C7D8}"/>
              </a:ext>
            </a:extLst>
          </p:cNvPr>
          <p:cNvSpPr txBox="1"/>
          <p:nvPr/>
        </p:nvSpPr>
        <p:spPr>
          <a:xfrm>
            <a:off x="611560" y="654382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24-Dec-2024 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438596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C7DAD-384E-99FB-22F1-37BEE8D6C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8F87DA3-8AD9-7436-3ADB-F05EECDDC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49" y="304325"/>
            <a:ext cx="8051341" cy="411967"/>
          </a:xfrm>
        </p:spPr>
        <p:txBody>
          <a:bodyPr/>
          <a:lstStyle/>
          <a:p>
            <a:pPr algn="ctr">
              <a:spcBef>
                <a:spcPts val="100"/>
              </a:spcBef>
            </a:pPr>
            <a:r>
              <a:rPr lang="en-IN" sz="2800" dirty="0">
                <a:solidFill>
                  <a:srgbClr val="0070C0"/>
                </a:solidFill>
                <a:latin typeface="Cooper Black" panose="0208090404030B0204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USE CASE DIAGRAM</a:t>
            </a:r>
            <a:endParaRPr lang="en-US" altLang="en-US" sz="2800" dirty="0">
              <a:solidFill>
                <a:srgbClr val="0070C0"/>
              </a:solidFill>
              <a:latin typeface="Cooper Black" panose="0208090404030B0204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5EC5CE93-FAF4-7A10-924C-A6ACAFB9B64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  <a:pPr/>
              <a:t>5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6" name="Picture 5" descr="kec2blackborder png.PNG">
            <a:extLst>
              <a:ext uri="{FF2B5EF4-FFF2-40B4-BE49-F238E27FC236}">
                <a16:creationId xmlns:a16="http://schemas.microsoft.com/office/drawing/2014/main" id="{1389EBD5-DE62-5EB6-3BF1-0B5A13F68C3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302950-3B0A-3E0A-3C1A-9DEABFB488D0}"/>
              </a:ext>
            </a:extLst>
          </p:cNvPr>
          <p:cNvSpPr txBox="1"/>
          <p:nvPr/>
        </p:nvSpPr>
        <p:spPr>
          <a:xfrm>
            <a:off x="7956376" y="656869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Team _41    05 </a:t>
            </a:r>
          </a:p>
          <a:p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358A8A-9893-3794-F129-77C0F77130C7}"/>
              </a:ext>
            </a:extLst>
          </p:cNvPr>
          <p:cNvSpPr txBox="1"/>
          <p:nvPr/>
        </p:nvSpPr>
        <p:spPr>
          <a:xfrm>
            <a:off x="611560" y="654382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24-Dec-2024 </a:t>
            </a:r>
          </a:p>
          <a:p>
            <a:endParaRPr lang="en-IN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38D48A-F06E-A41B-6AAB-F8AF9A92B9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5" y="765772"/>
            <a:ext cx="5242019" cy="58750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677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16EE5-0386-67F4-2AE2-8D608E442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CF6E83C-FF33-0F38-DEF6-34EB6B1E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249" y="304325"/>
            <a:ext cx="8051341" cy="411967"/>
          </a:xfrm>
        </p:spPr>
        <p:txBody>
          <a:bodyPr/>
          <a:lstStyle/>
          <a:p>
            <a:pPr algn="ctr">
              <a:spcBef>
                <a:spcPts val="100"/>
              </a:spcBef>
            </a:pPr>
            <a:r>
              <a:rPr lang="en-IN" sz="2800" dirty="0">
                <a:solidFill>
                  <a:srgbClr val="0070C0"/>
                </a:solidFill>
                <a:latin typeface="Cooper Black" panose="0208090404030B0204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DATA FLOW DIAGRAM</a:t>
            </a:r>
            <a:endParaRPr lang="en-US" altLang="en-US" sz="2800" dirty="0">
              <a:solidFill>
                <a:srgbClr val="0070C0"/>
              </a:solidFill>
              <a:latin typeface="Cooper Black" panose="0208090404030B020404" pitchFamily="18" charset="0"/>
              <a:ea typeface="MS PGothic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B8781750-28F9-2D55-8D16-155C1916C1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rIns="91440"/>
          <a:lstStyle>
            <a:lvl1pPr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Schoolbook" panose="02040604050505020304" pitchFamily="18" charset="0"/>
                <a:cs typeface="Arial" panose="020B0604020202020204" pitchFamily="34" charset="0"/>
              </a:defRPr>
            </a:lvl9pPr>
          </a:lstStyle>
          <a:p>
            <a:fld id="{95DFB051-9E2E-4191-A78C-24BEC80B8791}" type="slidenum">
              <a:rPr lang="en-US" altLang="en-US">
                <a:solidFill>
                  <a:srgbClr val="FFFFFF"/>
                </a:solidFill>
              </a:rPr>
              <a:pPr/>
              <a:t>6</a:t>
            </a:fld>
            <a:endParaRPr lang="en-US" altLang="en-US">
              <a:solidFill>
                <a:srgbClr val="FFFFFF"/>
              </a:solidFill>
            </a:endParaRPr>
          </a:p>
        </p:txBody>
      </p:sp>
      <p:pic>
        <p:nvPicPr>
          <p:cNvPr id="6" name="Picture 5" descr="kec2blackborder png.PNG">
            <a:extLst>
              <a:ext uri="{FF2B5EF4-FFF2-40B4-BE49-F238E27FC236}">
                <a16:creationId xmlns:a16="http://schemas.microsoft.com/office/drawing/2014/main" id="{85E19C65-2CF6-0B5D-1024-C205DAD9ADE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-12038"/>
            <a:ext cx="508210" cy="6327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FB369F-5EF3-7932-1E77-182C5378D31E}"/>
              </a:ext>
            </a:extLst>
          </p:cNvPr>
          <p:cNvSpPr txBox="1"/>
          <p:nvPr/>
        </p:nvSpPr>
        <p:spPr>
          <a:xfrm>
            <a:off x="7956376" y="656869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Team _41    06 </a:t>
            </a:r>
          </a:p>
          <a:p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1F2AB2-52F7-2F3E-504F-3EB5EC19A8AC}"/>
              </a:ext>
            </a:extLst>
          </p:cNvPr>
          <p:cNvSpPr txBox="1"/>
          <p:nvPr/>
        </p:nvSpPr>
        <p:spPr>
          <a:xfrm>
            <a:off x="611560" y="654382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24-Dec-2024 </a:t>
            </a:r>
          </a:p>
          <a:p>
            <a:endParaRPr lang="en-IN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C39B0B-8F3D-23F1-3027-30A5325A7F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5396" y="936859"/>
            <a:ext cx="5688632" cy="53864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8456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38F91-550F-7529-41D2-BA603051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279859"/>
            <a:ext cx="8229600" cy="50708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  <a:latin typeface="Cooper Black" panose="0208090404030B0204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S</a:t>
            </a:r>
            <a:r>
              <a:rPr lang="en-IN" dirty="0">
                <a:solidFill>
                  <a:srgbClr val="0070C0"/>
                </a:solidFill>
                <a:latin typeface="Cooper Black" panose="0208090404030B020404" pitchFamily="18" charset="0"/>
                <a:ea typeface="MS PGothic" panose="020B0600070205080204" pitchFamily="34" charset="-128"/>
                <a:cs typeface="Times New Roman" panose="02020603050405020304" pitchFamily="18" charset="0"/>
              </a:rPr>
              <a:t>CREEN SHOT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93A41-4EA6-FD6B-5FCA-7F9A583B1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87" y="1462546"/>
            <a:ext cx="7351837" cy="3628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6A23C5-3CED-A2C3-BBC0-06BED9F12DE1}"/>
              </a:ext>
            </a:extLst>
          </p:cNvPr>
          <p:cNvSpPr txBox="1"/>
          <p:nvPr/>
        </p:nvSpPr>
        <p:spPr>
          <a:xfrm>
            <a:off x="827584" y="94007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Login Page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C08DB-229B-568D-6751-2FF19CBCAD87}"/>
              </a:ext>
            </a:extLst>
          </p:cNvPr>
          <p:cNvSpPr txBox="1"/>
          <p:nvPr/>
        </p:nvSpPr>
        <p:spPr>
          <a:xfrm>
            <a:off x="7956376" y="656869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Team _41    07 </a:t>
            </a:r>
          </a:p>
          <a:p>
            <a:endParaRPr lang="en-IN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E0119-B4BD-FAF5-43BE-C540648D8CE2}"/>
              </a:ext>
            </a:extLst>
          </p:cNvPr>
          <p:cNvSpPr txBox="1"/>
          <p:nvPr/>
        </p:nvSpPr>
        <p:spPr>
          <a:xfrm>
            <a:off x="611560" y="654382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24-Dec-2024 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468324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4F56E-56AA-CE8A-E7A9-A50058C7F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65CEE6-A967-E08D-5E9E-3B86DCCE82E6}"/>
              </a:ext>
            </a:extLst>
          </p:cNvPr>
          <p:cNvSpPr txBox="1"/>
          <p:nvPr/>
        </p:nvSpPr>
        <p:spPr>
          <a:xfrm>
            <a:off x="827584" y="940078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User Profile Page</a:t>
            </a:r>
            <a:endParaRPr lang="en-IN" b="1" dirty="0">
              <a:solidFill>
                <a:srgbClr val="0070C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66579D-E6AE-8D88-83DD-B1B3AE385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72816"/>
            <a:ext cx="7308304" cy="38825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328D6C-4E62-745B-E114-8172AC0656C9}"/>
              </a:ext>
            </a:extLst>
          </p:cNvPr>
          <p:cNvSpPr txBox="1"/>
          <p:nvPr/>
        </p:nvSpPr>
        <p:spPr>
          <a:xfrm>
            <a:off x="7956376" y="654382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Team _41    08</a:t>
            </a:r>
          </a:p>
          <a:p>
            <a:endParaRPr lang="en-IN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DADE4-AA52-CD83-1EAA-A4EA4F2EE665}"/>
              </a:ext>
            </a:extLst>
          </p:cNvPr>
          <p:cNvSpPr txBox="1"/>
          <p:nvPr/>
        </p:nvSpPr>
        <p:spPr>
          <a:xfrm>
            <a:off x="611560" y="654382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24-Dec-2024 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47652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8E3176-84D1-B890-9DAE-CC093F2C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844824"/>
            <a:ext cx="7781500" cy="3840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1CF751-50C9-9D10-3D99-E0F056DA7966}"/>
              </a:ext>
            </a:extLst>
          </p:cNvPr>
          <p:cNvSpPr txBox="1"/>
          <p:nvPr/>
        </p:nvSpPr>
        <p:spPr>
          <a:xfrm>
            <a:off x="827584" y="94007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Project Discussions Page</a:t>
            </a:r>
            <a:endParaRPr lang="en-IN" b="1" dirty="0">
              <a:solidFill>
                <a:srgbClr val="0070C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9DB3F-AEBC-C0D8-D302-0B023C13DA60}"/>
              </a:ext>
            </a:extLst>
          </p:cNvPr>
          <p:cNvSpPr txBox="1"/>
          <p:nvPr/>
        </p:nvSpPr>
        <p:spPr>
          <a:xfrm>
            <a:off x="7956376" y="6568691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Team _41    09 </a:t>
            </a:r>
          </a:p>
          <a:p>
            <a:endParaRPr lang="en-IN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4ED8F-EF1C-EDD1-F9ED-7EE052777641}"/>
              </a:ext>
            </a:extLst>
          </p:cNvPr>
          <p:cNvSpPr txBox="1"/>
          <p:nvPr/>
        </p:nvSpPr>
        <p:spPr>
          <a:xfrm>
            <a:off x="611560" y="6543829"/>
            <a:ext cx="2664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24-Dec-2024 </a:t>
            </a:r>
          </a:p>
          <a:p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3758912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11137</TotalTime>
  <Words>712</Words>
  <Application>Microsoft Office PowerPoint</Application>
  <PresentationFormat>On-screen Show (4:3)</PresentationFormat>
  <Paragraphs>110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Book Antiqua</vt:lpstr>
      <vt:lpstr>Calibri</vt:lpstr>
      <vt:lpstr>Cooper Black</vt:lpstr>
      <vt:lpstr>Times New Roman</vt:lpstr>
      <vt:lpstr>Wingdings</vt:lpstr>
      <vt:lpstr>Wingdings 2</vt:lpstr>
      <vt:lpstr>Flow</vt:lpstr>
      <vt:lpstr>1_Custom Design</vt:lpstr>
      <vt:lpstr>Custom Design</vt:lpstr>
      <vt:lpstr>PowerPoint Presentation</vt:lpstr>
      <vt:lpstr>ABSTRACT </vt:lpstr>
      <vt:lpstr>PROPOSED ADVANTAGES</vt:lpstr>
      <vt:lpstr>PowerPoint Presentation</vt:lpstr>
      <vt:lpstr>USE CASE DIAGRAM</vt:lpstr>
      <vt:lpstr>DATA FLOW DIAGRAM</vt:lpstr>
      <vt:lpstr>SCREEN SHOT</vt:lpstr>
      <vt:lpstr>PowerPoint Presentation</vt:lpstr>
      <vt:lpstr>PowerPoint Presentation</vt:lpstr>
      <vt:lpstr>PowerPoint Presentation</vt:lpstr>
      <vt:lpstr>CONCLUSION</vt:lpstr>
      <vt:lpstr>FUTURE ENHANCEMENT</vt:lpstr>
      <vt:lpstr>PowerPoint Presentation</vt:lpstr>
    </vt:vector>
  </TitlesOfParts>
  <Company>KVITT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Staff</dc:creator>
  <cp:lastModifiedBy>Senthil Kumar</cp:lastModifiedBy>
  <cp:revision>1452</cp:revision>
  <dcterms:created xsi:type="dcterms:W3CDTF">2013-12-25T07:56:38Z</dcterms:created>
  <dcterms:modified xsi:type="dcterms:W3CDTF">2024-12-24T07:26:02Z</dcterms:modified>
</cp:coreProperties>
</file>