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embeddedFontLst>
    <p:embeddedFont>
      <p:font typeface="Montserrat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xR4t8bSyTd8ttmA/EK1ruCRiG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1bc493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da1bc493b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1bc493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a1bc493b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a1bc493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a1bc493b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/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" type="body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0"/>
          <p:cNvSpPr txBox="1"/>
          <p:nvPr>
            <p:ph idx="2" type="body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6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/>
          <p:nvPr>
            <p:ph idx="2" type="pic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/>
          </a:p>
        </p:txBody>
      </p:sp>
      <p:sp>
        <p:nvSpPr>
          <p:cNvPr id="26" name="Google Shape;26;p4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8"/>
          <p:cNvSpPr txBox="1"/>
          <p:nvPr>
            <p:ph idx="3" type="body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fmla="val 50000" name="adj"/>
            </a:avLst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55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7244862" y="6324600"/>
            <a:ext cx="182000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aomputador.png" id="44" name="Google Shape;4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ara.png" id="45" name="Google Shape;4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vros.png" id="46" name="Google Shape;4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sz="28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7"/>
          <p:cNvSpPr txBox="1"/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2" type="body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3" type="body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4" type="body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/>
          </a:p>
        </p:txBody>
      </p:sp>
      <p:sp>
        <p:nvSpPr>
          <p:cNvPr id="59" name="Google Shape;59;p5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 txBox="1"/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37508" y="333716"/>
            <a:ext cx="975616" cy="2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9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9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49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4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9" Type="http://schemas.openxmlformats.org/officeDocument/2006/relationships/hyperlink" Target="https://g1.globo.com/sp/sao-paulo/noticia/2021/05/11/justica-multa-concessionaria-em-r-100-mil-por-coleta-de-dados-de-passageiros-na-linha-4-amarela-do-metro-de-sp.ghtml" TargetMode="External"/><Relationship Id="rId5" Type="http://schemas.openxmlformats.org/officeDocument/2006/relationships/hyperlink" Target="https://itforum365.com.br/2020-ia-mais-empregos-gartner/" TargetMode="External"/><Relationship Id="rId6" Type="http://schemas.openxmlformats.org/officeDocument/2006/relationships/hyperlink" Target="https://www.tecmundo.com.br/ciencia/128058-inteligencia-artificial-perigosa-armas-nucleares-diz-musk.htm" TargetMode="External"/><Relationship Id="rId7" Type="http://schemas.openxmlformats.org/officeDocument/2006/relationships/hyperlink" Target="https://medium.com/s/2069/a-top-roboticist-says-a-i-will-not-conquer-humanity-133f2611d035" TargetMode="External"/><Relationship Id="rId8" Type="http://schemas.openxmlformats.org/officeDocument/2006/relationships/hyperlink" Target="https://www.fhi.ox.ac.uk/wp-content/uploads/Deciphering_Chinas_AI-Dream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chive.ics.uci.edu/ml/datasets/ir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eta.openai.com/" TargetMode="External"/><Relationship Id="rId4" Type="http://schemas.openxmlformats.org/officeDocument/2006/relationships/hyperlink" Target="https://www.youtube.com/watch?v=Cr89Oz0TWQM" TargetMode="External"/><Relationship Id="rId5" Type="http://schemas.openxmlformats.org/officeDocument/2006/relationships/hyperlink" Target="https://www.theverge.com/21346343/gpt-3-explainer-openai-examples-errors-agi-potential" TargetMode="External"/><Relationship Id="rId6" Type="http://schemas.openxmlformats.org/officeDocument/2006/relationships/hyperlink" Target="https://github.com/minimaxir/gpt-3-experiments" TargetMode="External"/><Relationship Id="rId7" Type="http://schemas.openxmlformats.org/officeDocument/2006/relationships/hyperlink" Target="https://github.com/minimaxir/gpt-3-experimen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youtu.be/hoc2RISoLWU" TargetMode="External"/><Relationship Id="rId5" Type="http://schemas.openxmlformats.org/officeDocument/2006/relationships/hyperlink" Target="https://www.youtube.com/watch?v=l_6Tumd8EQI" TargetMode="External"/><Relationship Id="rId6" Type="http://schemas.openxmlformats.org/officeDocument/2006/relationships/hyperlink" Target="https://colab.research.google.com/github/AliaksandrSiarohin/first-order-model/blob/master/demo.ipynb#scrollTo=UCMFMJV7K-a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escript.com/overdu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Afinal, o que é IA?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Winston (1984):</a:t>
            </a:r>
            <a:r>
              <a:rPr lang="pt-BR"/>
              <a:t> “Inteligência artificial é o estudo das ideias que permitem aos computadores serem inteligentes”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Charniak &amp; McDermott (1987):</a:t>
            </a:r>
            <a:r>
              <a:rPr lang="pt-BR"/>
              <a:t> “IA é o </a:t>
            </a:r>
            <a:r>
              <a:rPr i="1" lang="pt-BR"/>
              <a:t>estudo de faculdades mentais</a:t>
            </a:r>
            <a:r>
              <a:rPr lang="pt-BR"/>
              <a:t> através do uso de modelos computacionais.”</a:t>
            </a:r>
            <a:endParaRPr b="1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Nilson &amp; Genesereth (1987):</a:t>
            </a:r>
            <a:r>
              <a:rPr lang="pt-BR"/>
              <a:t>  “IA é o estudo do </a:t>
            </a:r>
            <a:r>
              <a:rPr i="1" lang="pt-BR"/>
              <a:t>comportamento inteligente</a:t>
            </a:r>
            <a:r>
              <a:rPr lang="pt-BR"/>
              <a:t>. Seu objetivo final é uma teoria da inteligência que explique o comportamento das entidades inteligentes naturais e que guie a criação de entidades capazes de comportamento inteligente.”</a:t>
            </a:r>
            <a:endParaRPr i="1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Schalkoff, (1990):</a:t>
            </a:r>
            <a:r>
              <a:rPr lang="pt-BR"/>
              <a:t> “É o campo de estudo que tenta explicar e simular o comportamento inteligente em termos de processos computacionais”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Kurzweil, (1990):</a:t>
            </a:r>
            <a:r>
              <a:rPr lang="pt-BR"/>
              <a:t> “A arte de criar máquinas que executam funções que requerem inteligência quando executadas por pessoas”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Artificial General Intelligence (AGI)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Pei Wang e Ben Goertzel (2006):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Enquanto a maioria dos projetos de IA existentes visam a um determinado aspecto ou aplicação de inteligência, um projeto da AGI visa a “inteligência” como um todo, que tem muitos aspectos e pode ser usado em várias situações.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Diferença da IA “estreita” (</a:t>
            </a:r>
            <a:r>
              <a:rPr i="1" lang="pt-BR"/>
              <a:t>narrow AI</a:t>
            </a:r>
            <a:r>
              <a:rPr lang="pt-BR"/>
              <a:t>):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Sistemas que apresentam o comportamento racional (melhor desempenho) dado um problema específico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Não se preocupam em recriar a inteligência humana, nem em desenvolver formas de raciocínio de propósito geral</a:t>
            </a:r>
            <a:endParaRPr/>
          </a:p>
          <a:p>
            <a:pPr indent="-14478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969001" y="2269825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Sistemas de diagnóstico por computador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Carro autônomo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Sistema que joga xadrez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MuZero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Sistemas de tradução automática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Identificação de objeto em imagens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Chat bots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GPT-3</a:t>
            </a:r>
            <a:endParaRPr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Desafio1 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361650" y="1223125"/>
            <a:ext cx="842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Qual o tipo de IA? Estreita, geral, ou não se aplica?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Implicações éticas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Máquinas podem roubar o emprego de pessoas?</a:t>
            </a:r>
            <a:endParaRPr/>
          </a:p>
          <a:p>
            <a:pPr indent="-27431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Mais de 40% dos empregos serão eliminados...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https://epocanegocios.globo.com/Tecnologia/noticia/2019/01/inteligencia-artificial-pode-acabar-com-40-dos-empregos-em-15-anos-diz-investidor-chines.html</a:t>
            </a:r>
            <a:endParaRPr sz="1800"/>
          </a:p>
          <a:p>
            <a:pPr indent="-27431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Mas gerará mais empregos a partir de 2020 </a:t>
            </a:r>
            <a:br>
              <a:rPr lang="pt-BR"/>
            </a:br>
            <a:r>
              <a:rPr lang="pt-BR" sz="2000" u="sng">
                <a:solidFill>
                  <a:schemeClr val="hlink"/>
                </a:solidFill>
                <a:hlinkClick r:id="rId5"/>
              </a:rPr>
              <a:t>https://itforum365.com.br/2020-ia-mais-empregos-gartner/</a:t>
            </a:r>
            <a:endParaRPr/>
          </a:p>
          <a:p>
            <a:pPr indent="-329565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Inteligência Artificial deve ser sobretaxada?</a:t>
            </a:r>
            <a:endParaRPr/>
          </a:p>
          <a:p>
            <a:pPr indent="-329565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 a AGI se desenvolver, pode sair do controle?</a:t>
            </a:r>
            <a:endParaRPr/>
          </a:p>
          <a:p>
            <a:pPr indent="-27431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Char char="–"/>
            </a:pPr>
            <a:r>
              <a:rPr lang="pt-BR"/>
              <a:t>IA é mais perigosa do que armas nucleares... </a:t>
            </a:r>
            <a:br>
              <a:rPr lang="pt-BR"/>
            </a:br>
            <a:r>
              <a:rPr lang="pt-BR" sz="1800" u="sng">
                <a:solidFill>
                  <a:schemeClr val="hlink"/>
                </a:solidFill>
                <a:hlinkClick r:id="rId6"/>
              </a:rPr>
              <a:t>https://www.tecmundo.com.br/ciencia/128058-inteligencia-artificial-perigosa-armas-nucleares-diz-musk.htm</a:t>
            </a:r>
            <a:endParaRPr sz="1800"/>
          </a:p>
          <a:p>
            <a:pPr indent="-27431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26315"/>
              <a:buChar char="–"/>
            </a:pPr>
            <a:r>
              <a:rPr lang="pt-BR"/>
              <a:t>... Porém não há indícios científicos </a:t>
            </a:r>
            <a:br>
              <a:rPr lang="pt-BR"/>
            </a:br>
            <a:r>
              <a:rPr lang="pt-BR" sz="1900" u="sng">
                <a:solidFill>
                  <a:schemeClr val="hlink"/>
                </a:solidFill>
                <a:hlinkClick r:id="rId7"/>
              </a:rPr>
              <a:t>https://medium.com/s/2069/a-top-roboticist-says-a-i-will-not-conquer-humanity-133f2611d035</a:t>
            </a:r>
            <a:endParaRPr sz="1900"/>
          </a:p>
          <a:p>
            <a:pPr indent="-329565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China quer ser o país predominante no desenvolvimento da IA até 2030 </a:t>
            </a:r>
            <a:endParaRPr/>
          </a:p>
          <a:p>
            <a:pPr indent="-276701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1900" u="sng">
                <a:solidFill>
                  <a:schemeClr val="hlink"/>
                </a:solidFill>
                <a:hlinkClick r:id="rId8"/>
              </a:rPr>
              <a:t>https://www.fhi.ox.ac.uk/wp-content/uploads/Deciphering_Chinas_AI-Dream.pdf</a:t>
            </a:r>
            <a:endParaRPr sz="1900"/>
          </a:p>
          <a:p>
            <a:pPr indent="-304006" lvl="0" marL="342900" rtl="0" algn="l">
              <a:spcBef>
                <a:spcPts val="266"/>
              </a:spcBef>
              <a:spcAft>
                <a:spcPts val="0"/>
              </a:spcAft>
              <a:buSzPct val="67857"/>
              <a:buChar char="▪"/>
            </a:pPr>
            <a:r>
              <a:rPr lang="pt-BR"/>
              <a:t>LGPD - Pode ser feita uma análise de sentimento das minhas expressoẽs faciais sem meu </a:t>
            </a:r>
            <a:r>
              <a:rPr lang="pt-BR"/>
              <a:t>consentimento</a:t>
            </a:r>
            <a:r>
              <a:rPr lang="pt-BR"/>
              <a:t>? </a:t>
            </a:r>
            <a:endParaRPr/>
          </a:p>
          <a:p>
            <a:pPr indent="-242887" lvl="1" marL="742950" rtl="0" algn="l">
              <a:spcBef>
                <a:spcPts val="266"/>
              </a:spcBef>
              <a:spcAft>
                <a:spcPts val="0"/>
              </a:spcAft>
              <a:buSzPct val="75000"/>
              <a:buChar char="–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https://g1.globo.com/sp/sao-paulo/noticia/2021/05/11/justica-multa-concessionaria-em-r-100-mil-por-coleta-de-dados-de-passageiros-na-linha-4-amarela-do-metro-de-sp.ghtml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é Machine Learning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Machine Learning ou </a:t>
            </a:r>
            <a:r>
              <a:rPr b="1" lang="pt-BR"/>
              <a:t>aprendizado de máquina </a:t>
            </a:r>
            <a:r>
              <a:rPr lang="pt-BR"/>
              <a:t>é o campo de estudo de programas de computadores que melhoram seu desempenho de acordo com sua experiência (Tom Mitchell, Machine Learning, 1997)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Do ponto de vista da IA, seu foco é permitir que agentes artificiais melhorem os resultados de sua medida de desempenho de acordo com dados “inputados” por operadores humanos ou capturados ao longo da sua interação com o ambiente, sem a necessidade de programá-lo explicitamente para aqueles resultados.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Aprendizado indutivo: </a:t>
            </a:r>
            <a:r>
              <a:rPr lang="pt-BR"/>
              <a:t>aprender uma regra geral a partir de exemplos</a:t>
            </a:r>
            <a:endParaRPr/>
          </a:p>
          <a:p>
            <a:pPr indent="-167640" lvl="1" marL="74295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Exemplos: tarefas muito difíceis de serem programadas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Detecção de spam e fraudes financeiras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objetos e faces em imagens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Jogadores automáticos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Sistemas de recomendação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Definição de perfis de clientes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Ajustes de parâmetros em máquinas de uma linha de produção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Predição do desempenho de vendas de um produto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fala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933650" y="697650"/>
            <a:ext cx="7699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84151" y="213045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Dados: muitos dados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24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Features: </a:t>
            </a:r>
            <a:endParaRPr/>
          </a:p>
          <a:p>
            <a:pPr indent="-3492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parâmetros</a:t>
            </a:r>
            <a:r>
              <a:rPr lang="pt-BR"/>
              <a:t> ou </a:t>
            </a:r>
            <a:r>
              <a:rPr lang="pt-BR"/>
              <a:t>variáveis.</a:t>
            </a:r>
            <a:endParaRPr/>
          </a:p>
          <a:p>
            <a:pPr indent="-3492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</a:t>
            </a:r>
            <a:r>
              <a:rPr lang="pt-BR"/>
              <a:t>escolha das features influencia a qualidade do aprendizado</a:t>
            </a:r>
            <a:endParaRPr/>
          </a:p>
          <a:p>
            <a:pPr indent="0" lvl="0" marL="342900" rtl="0" algn="l">
              <a:spcBef>
                <a:spcPts val="3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24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Algoritmos: </a:t>
            </a:r>
            <a:endParaRPr/>
          </a:p>
          <a:p>
            <a:pPr indent="-3492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Aprendizado supervisionado </a:t>
            </a:r>
            <a:endParaRPr/>
          </a:p>
          <a:p>
            <a:pPr indent="-33146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Aprendizado por reforço</a:t>
            </a:r>
            <a:endParaRPr/>
          </a:p>
          <a:p>
            <a:pPr indent="-33146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Aprendizado não supervisionado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1629650" y="1336250"/>
            <a:ext cx="59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Como uma máquina aprende?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1bc493ba_0_8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Learning: a jornada</a:t>
            </a:r>
            <a:endParaRPr/>
          </a:p>
        </p:txBody>
      </p:sp>
      <p:sp>
        <p:nvSpPr>
          <p:cNvPr id="181" name="Google Shape;181;gda1bc493ba_0_8"/>
          <p:cNvSpPr txBox="1"/>
          <p:nvPr>
            <p:ph idx="1" type="body"/>
          </p:nvPr>
        </p:nvSpPr>
        <p:spPr>
          <a:xfrm>
            <a:off x="176850" y="2452350"/>
            <a:ext cx="88479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É uma área do conhecimento </a:t>
            </a:r>
            <a:r>
              <a:rPr b="1" lang="pt-BR"/>
              <a:t>bastante vasta</a:t>
            </a:r>
            <a:r>
              <a:rPr lang="pt-BR"/>
              <a:t>, que envolve Ciência da Computação e uma forte base da Estatística.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Desafio 2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933651" y="225065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supervisionado</a:t>
            </a:r>
            <a:endParaRPr b="1"/>
          </a:p>
          <a:p>
            <a:pPr indent="-33146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uma “função” a partir de exemplos de entrada e saída, fornecidos por um tutor(especialista)</a:t>
            </a:r>
            <a:endParaRPr/>
          </a:p>
          <a:p>
            <a:pPr indent="-39624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não-supervisionado</a:t>
            </a:r>
            <a:endParaRPr b="1"/>
          </a:p>
          <a:p>
            <a:pPr indent="-33146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padrões dos dados de entrada, agrupando dados semelhantes e separando dados distintos</a:t>
            </a:r>
            <a:endParaRPr/>
          </a:p>
          <a:p>
            <a:pPr indent="-39624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por reforço</a:t>
            </a:r>
            <a:endParaRPr b="1"/>
          </a:p>
          <a:p>
            <a:pPr indent="-331469" lvl="1" marL="74295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ações ou comportamentos com base em reforços positivos ou negativos recebidos pelo agente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56750" y="1458963"/>
            <a:ext cx="88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Tipos de aprendizado: Cite exemplos de cada um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1bc493ba_0_22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Desafio 2</a:t>
            </a:r>
            <a:endParaRPr/>
          </a:p>
        </p:txBody>
      </p:sp>
      <p:sp>
        <p:nvSpPr>
          <p:cNvPr id="194" name="Google Shape;194;gda1bc493ba_0_22"/>
          <p:cNvSpPr txBox="1"/>
          <p:nvPr>
            <p:ph idx="1" type="body"/>
          </p:nvPr>
        </p:nvSpPr>
        <p:spPr>
          <a:xfrm>
            <a:off x="933651" y="225065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supervisionado</a:t>
            </a:r>
            <a:endParaRPr/>
          </a:p>
        </p:txBody>
      </p:sp>
      <p:sp>
        <p:nvSpPr>
          <p:cNvPr id="195" name="Google Shape;195;gda1bc493ba_0_22"/>
          <p:cNvSpPr txBox="1"/>
          <p:nvPr/>
        </p:nvSpPr>
        <p:spPr>
          <a:xfrm>
            <a:off x="156750" y="1458963"/>
            <a:ext cx="88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Tipos de aprendizado: Cite exemplos de cada um</a:t>
            </a:r>
            <a:endParaRPr/>
          </a:p>
        </p:txBody>
      </p:sp>
      <p:pic>
        <p:nvPicPr>
          <p:cNvPr id="196" name="Google Shape;196;gda1bc493b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2817426"/>
            <a:ext cx="7993025" cy="39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Parte 2. INTELIGÊNCIA ARTIFICIAL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1bc493ba_0_28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 com Python</a:t>
            </a:r>
            <a:endParaRPr/>
          </a:p>
        </p:txBody>
      </p:sp>
      <p:sp>
        <p:nvSpPr>
          <p:cNvPr id="202" name="Google Shape;202;gda1bc493ba_0_28"/>
          <p:cNvSpPr txBox="1"/>
          <p:nvPr/>
        </p:nvSpPr>
        <p:spPr>
          <a:xfrm>
            <a:off x="622275" y="1458975"/>
            <a:ext cx="83649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</a:rPr>
              <a:t>Nesta parte do nosso curso vamos trabalhar </a:t>
            </a:r>
            <a:r>
              <a:rPr b="1" lang="pt-BR" sz="2800">
                <a:solidFill>
                  <a:schemeClr val="dk1"/>
                </a:solidFill>
              </a:rPr>
              <a:t>conceitos básicos</a:t>
            </a:r>
            <a:r>
              <a:rPr lang="pt-BR" sz="2800">
                <a:solidFill>
                  <a:schemeClr val="dk1"/>
                </a:solidFill>
              </a:rPr>
              <a:t> de ciência dos dados como análise exploratória de dados</a:t>
            </a:r>
            <a:endParaRPr sz="2800">
              <a:solidFill>
                <a:schemeClr val="dk1"/>
              </a:solidFill>
            </a:endParaRPr>
          </a:p>
          <a:p>
            <a:pPr indent="-4064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</a:rPr>
              <a:t>Manipulação simples de um DataFrame</a:t>
            </a:r>
            <a:endParaRPr sz="2800">
              <a:solidFill>
                <a:schemeClr val="dk1"/>
              </a:solidFill>
            </a:endParaRPr>
          </a:p>
          <a:p>
            <a:pPr indent="-4064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</a:rPr>
              <a:t>Compreender modelos estatísticos e métricas de avaliação de modelos.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pt-BR" sz="2500"/>
              <a:t>Bora começar!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67750" y="1600200"/>
            <a:ext cx="859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Aqui iremos usar dois módulos importantes do Python:</a:t>
            </a:r>
            <a:endParaRPr/>
          </a:p>
          <a:p>
            <a:pPr indent="-300990" lvl="1" marL="742950" rtl="0" algn="l">
              <a:spcBef>
                <a:spcPts val="336"/>
              </a:spcBef>
              <a:spcAft>
                <a:spcPts val="0"/>
              </a:spcAft>
              <a:buSzPct val="100000"/>
              <a:buChar char="–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pt-BR"/>
              <a:t>: módulo mais conhecido para a execução de algoritmos relacionados a ML</a:t>
            </a:r>
            <a:endParaRPr/>
          </a:p>
          <a:p>
            <a:pPr indent="-300990" lvl="1" marL="742950" rtl="0" algn="l">
              <a:spcBef>
                <a:spcPts val="336"/>
              </a:spcBef>
              <a:spcAft>
                <a:spcPts val="0"/>
              </a:spcAft>
              <a:buSzPct val="100000"/>
              <a:buChar char="–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pt-BR"/>
              <a:t>: módulo contendo a estrutura para ler, armazenar e gravar uma tabela de dados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Usando o prompt de comando com permissão de administrador, instalar: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pip install seaborn pandas scikit-learn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797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Analisar um exemplo de arquivo de dados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https://archive.ics.uci.edu/ml/datasets/iris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Usar o arquivo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Dataframe.ipynb </a:t>
            </a:r>
            <a:r>
              <a:rPr lang="pt-BR"/>
              <a:t>para carregar e visualizar o dataset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iris</a:t>
            </a:r>
            <a:r>
              <a:rPr lang="pt-BR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Entender o que é Inteligência Artificial (IA) e suas principais aplicações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diferenciar uma aplicação de IA das demais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criticar soluções de IA que poderiam ser empregadas no mundo real  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Identificar e resolver problemas através de aprendizado de máquina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identificar o tipo de aprendizado de máquina 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identificar algoritmos que podem ser usados em diferentes problemas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mapear e preparar os dados de treinamento e de teste para certo problema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especificar e justificar o algoritmo de aprendizado a ser empregado,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Introdução a Deep Learning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Entender o funcionamento do neurônio básico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Conhecer diferentes tipos de redes neurais</a:t>
            </a:r>
            <a:endParaRPr/>
          </a:p>
          <a:p>
            <a:pPr indent="-29718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Construir, treinar e testar redes neurais usando o Keras</a:t>
            </a:r>
            <a:endParaRPr/>
          </a:p>
          <a:p>
            <a:pPr indent="-19050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31775" lvl="0" marL="3429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Stewart Russel e Peter Norvig. Inteligência artificial. 3ª. Ed., Rio de Janeiro: Campus, 2012.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George F. Luger. Inteligência Artificial, 6ª ed. São Paulo: Pearson Education do Brasil, 2013 (biblioteca virtual)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Richard Duda, Peter Hart e David Stork. Pattern Classification, 2nd. Ed. Wiley, 2001. url: http://cns-classes.bu.edu/cn550/Readings/duda-etal-00.pdf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Material extra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a IA consegue fazer hoje?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Dirigir carros autônomos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Filtrar milhares de imagens e vídeos automaticamente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Filtro de SPAM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Análise de crédito e de fraude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Negociações na bolsa de valores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Conversa conosco pelo celular (assistentes pessoais)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Programar....??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GPT-3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Modelo de rede neural criado pela empresa OpenAI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https://beta.openai.com/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Sua principal função é gerar texto com base em um trecho de texto de entrada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Habilidades em programação: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https://www.youtube.com/watch?v=Cr89Oz0TWQM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Outras habilidades: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https://www.theverge.com/21346343/gpt-3-explainer-openai-examples-errors-agi-potential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Faça um teste</a:t>
            </a:r>
            <a:r>
              <a:rPr lang="pt-BR"/>
              <a:t>:</a:t>
            </a:r>
            <a:endParaRPr/>
          </a:p>
          <a:p>
            <a:pPr indent="-335915" lvl="1" marL="742950" rtl="0" algn="l">
              <a:spcBef>
                <a:spcPts val="518"/>
              </a:spcBef>
              <a:spcAft>
                <a:spcPts val="0"/>
              </a:spcAft>
              <a:buSzPct val="116666"/>
              <a:buChar char="–"/>
            </a:pPr>
            <a:r>
              <a:rPr lang="pt-BR" u="sng">
                <a:solidFill>
                  <a:schemeClr val="hlink"/>
                </a:solidFill>
                <a:hlinkClick r:id="rId6"/>
              </a:rPr>
              <a:t>h</a:t>
            </a:r>
            <a:r>
              <a:rPr lang="pt-BR" u="sng">
                <a:solidFill>
                  <a:schemeClr val="hlink"/>
                </a:solidFill>
                <a:hlinkClick r:id="rId7"/>
              </a:rPr>
              <a:t>ttps://github.com/minimaxir/gpt-3-experiments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Deepfake</a:t>
            </a:r>
            <a:endParaRPr/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167" y="1419132"/>
            <a:ext cx="4215666" cy="22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/>
          <p:nvPr/>
        </p:nvSpPr>
        <p:spPr>
          <a:xfrm>
            <a:off x="63725" y="3774425"/>
            <a:ext cx="89013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https://youtu.be/hoc2RISoLWU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https://www.youtube.com/watch?v=l_6Tumd8EQI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teste: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https://colab.research.google.com/github/AliaksandrSiarohin/first-order-model/blob/master/demo.ipynb#scrollTo=UCMFMJV7K-ag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818595" y="773033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Aplicações da IA são muitas. </a:t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Interpretação</a:t>
            </a:r>
            <a:r>
              <a:rPr lang="pt-BR">
                <a:solidFill>
                  <a:schemeClr val="dk1"/>
                </a:solidFill>
              </a:rPr>
              <a:t> – reconhecimento de objetos, facial, comandos de voz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https://quickdraw.withgoogle.com/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https://www.autodraw.com/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Raciocínio</a:t>
            </a:r>
            <a:r>
              <a:rPr lang="pt-BR">
                <a:solidFill>
                  <a:schemeClr val="dk1"/>
                </a:solidFill>
              </a:rPr>
              <a:t> – uso de modelos cognitivos para gerar respostas a partir de bases de conhecimento. </a:t>
            </a:r>
            <a:r>
              <a:rPr lang="pt-BR">
                <a:solidFill>
                  <a:schemeClr val="accent6"/>
                </a:solidFill>
              </a:rPr>
              <a:t>Mitsuku: http://www.square-bear.co.uk/mitsuku/nfchat.htm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Criação</a:t>
            </a:r>
            <a:r>
              <a:rPr lang="pt-BR">
                <a:solidFill>
                  <a:schemeClr val="dk1"/>
                </a:solidFill>
              </a:rPr>
              <a:t> – geração artificial de voz, texto, imagens, etc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https://www.descript.com/overdub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https://magenta.tensorflow.org/assets/sketch_rnn_demo/index.html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https://experiments.withgoogle.com/ai/sound-maker/view/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Aprendizado</a:t>
            </a:r>
            <a:r>
              <a:rPr lang="pt-BR">
                <a:solidFill>
                  <a:schemeClr val="dk1"/>
                </a:solidFill>
              </a:rPr>
              <a:t> – Uso de dados e experiência para melhorar os resultados; permeia as demais áreas. </a:t>
            </a:r>
            <a:r>
              <a:rPr lang="pt-BR">
                <a:solidFill>
                  <a:schemeClr val="accent6"/>
                </a:solidFill>
              </a:rPr>
              <a:t>https://teachablemachine.withgoogle.com/</a:t>
            </a:r>
            <a:endParaRPr/>
          </a:p>
          <a:p>
            <a:pPr indent="-147955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25" y="1874375"/>
            <a:ext cx="67627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2015-01-30T10:46:50Z</dcterms:created>
  <dc:creator>Antonio Selvatici</dc:creator>
</cp:coreProperties>
</file>