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71" r:id="rId8"/>
    <p:sldId id="272" r:id="rId9"/>
    <p:sldId id="270" r:id="rId10"/>
    <p:sldId id="259" r:id="rId11"/>
    <p:sldId id="260" r:id="rId12"/>
    <p:sldId id="261" r:id="rId13"/>
    <p:sldId id="262" r:id="rId14"/>
    <p:sldId id="265" r:id="rId15"/>
    <p:sldId id="263" r:id="rId16"/>
    <p:sldId id="266" r:id="rId17"/>
    <p:sldId id="267" r:id="rId18"/>
    <p:sldId id="268" r:id="rId19"/>
    <p:sldId id="269" r:id="rId20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5388" autoAdjust="0"/>
  </p:normalViewPr>
  <p:slideViewPr>
    <p:cSldViewPr snapToGrid="0" snapToObjects="1">
      <p:cViewPr varScale="1">
        <p:scale>
          <a:sx n="97" d="100"/>
          <a:sy n="97" d="100"/>
        </p:scale>
        <p:origin x="144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96CFB-E332-A5F5-4DCE-9E4871F21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Réunion 05/12/24</a:t>
            </a:r>
            <a:br>
              <a:rPr lang="fr-FR" dirty="0"/>
            </a:br>
            <a:r>
              <a:rPr lang="fr-FR" dirty="0"/>
              <a:t>Projet CLIPS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680DD5-826F-F3A6-CBD7-4691BCD92751}"/>
              </a:ext>
            </a:extLst>
          </p:cNvPr>
          <p:cNvSpPr txBox="1"/>
          <p:nvPr/>
        </p:nvSpPr>
        <p:spPr>
          <a:xfrm>
            <a:off x="3884886" y="5926193"/>
            <a:ext cx="442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j-lt"/>
              </a:rPr>
              <a:t>FALK Anthonin &amp; HAMIE Bachar</a:t>
            </a:r>
          </a:p>
        </p:txBody>
      </p:sp>
    </p:spTree>
    <p:extLst>
      <p:ext uri="{BB962C8B-B14F-4D97-AF65-F5344CB8AC3E}">
        <p14:creationId xmlns:p14="http://schemas.microsoft.com/office/powerpoint/2010/main" val="24694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3DC8C-EC06-9E6F-2020-52A203E0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14236-F7D2-F6F3-42B1-B4D8B768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05FB-B579-6D79-269F-C091A1590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76633A-DECB-5330-5BD7-C457C4D7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" y="1923115"/>
            <a:ext cx="10765221" cy="7939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4AACFB-8C5F-0BDE-218B-DCE347242169}"/>
              </a:ext>
            </a:extLst>
          </p:cNvPr>
          <p:cNvSpPr txBox="1"/>
          <p:nvPr/>
        </p:nvSpPr>
        <p:spPr>
          <a:xfrm>
            <a:off x="4702067" y="29157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Images sans label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51D314C-DC27-9344-7243-78E74ADCE8E4}"/>
              </a:ext>
            </a:extLst>
          </p:cNvPr>
          <p:cNvSpPr/>
          <p:nvPr/>
        </p:nvSpPr>
        <p:spPr>
          <a:xfrm>
            <a:off x="4926725" y="2024701"/>
            <a:ext cx="1450428" cy="793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C88F6F6-0A3A-34D0-1816-6134AB670856}"/>
              </a:ext>
            </a:extLst>
          </p:cNvPr>
          <p:cNvSpPr/>
          <p:nvPr/>
        </p:nvSpPr>
        <p:spPr>
          <a:xfrm>
            <a:off x="7010399" y="1973908"/>
            <a:ext cx="2062655" cy="79396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2E8933-D49A-CBBD-B667-3F3BB5719A2E}"/>
              </a:ext>
            </a:extLst>
          </p:cNvPr>
          <p:cNvSpPr txBox="1"/>
          <p:nvPr/>
        </p:nvSpPr>
        <p:spPr>
          <a:xfrm>
            <a:off x="7091854" y="2883465"/>
            <a:ext cx="18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Ecart de « surface »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E82CF17-B296-9CCB-FA4D-ABC3A353647B}"/>
              </a:ext>
            </a:extLst>
          </p:cNvPr>
          <p:cNvSpPr/>
          <p:nvPr/>
        </p:nvSpPr>
        <p:spPr>
          <a:xfrm>
            <a:off x="9645869" y="1983687"/>
            <a:ext cx="1910256" cy="79396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9BE7E4C-12FB-6D01-5415-4C5D0347AFE2}"/>
              </a:ext>
            </a:extLst>
          </p:cNvPr>
          <p:cNvSpPr txBox="1"/>
          <p:nvPr/>
        </p:nvSpPr>
        <p:spPr>
          <a:xfrm>
            <a:off x="9644556" y="2876585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Cross-</a:t>
            </a:r>
            <a:r>
              <a:rPr lang="fr-FR" dirty="0" err="1">
                <a:solidFill>
                  <a:srgbClr val="00B050"/>
                </a:solidFill>
              </a:rPr>
              <a:t>entropy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5" name="Flèche : courbe vers le haut 14">
            <a:extLst>
              <a:ext uri="{FF2B5EF4-FFF2-40B4-BE49-F238E27FC236}">
                <a16:creationId xmlns:a16="http://schemas.microsoft.com/office/drawing/2014/main" id="{32CA655C-2DC9-B200-3211-AE1E92844C0B}"/>
              </a:ext>
            </a:extLst>
          </p:cNvPr>
          <p:cNvSpPr/>
          <p:nvPr/>
        </p:nvSpPr>
        <p:spPr>
          <a:xfrm rot="18630294" flipH="1">
            <a:off x="9705430" y="3727475"/>
            <a:ext cx="2758157" cy="1167363"/>
          </a:xfrm>
          <a:prstGeom prst="curvedUp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3387FE8-6DFB-B245-7BF0-DB2AAAF63DAB}"/>
                  </a:ext>
                </a:extLst>
              </p:cNvPr>
              <p:cNvSpPr txBox="1"/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: sortie du réseau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3387FE8-6DFB-B245-7BF0-DB2AAAF6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blipFill>
                <a:blip r:embed="rId3"/>
                <a:stretch>
                  <a:fillRect l="-4844" t="-28261" r="-761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D21BE805-38E5-690D-876E-88A6721E6063}"/>
              </a:ext>
            </a:extLst>
          </p:cNvPr>
          <p:cNvSpPr txBox="1"/>
          <p:nvPr/>
        </p:nvSpPr>
        <p:spPr>
          <a:xfrm>
            <a:off x="9077945" y="4318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/>
              <a:t>Légende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8A656D8-F04C-8CD6-9CCE-E7BA45733AE7}"/>
                  </a:ext>
                </a:extLst>
              </p:cNvPr>
              <p:cNvSpPr txBox="1"/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: paramètres du réseau</a:t>
                </a: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8A656D8-F04C-8CD6-9CCE-E7BA45733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blipFill>
                <a:blip r:embed="rId4"/>
                <a:stretch>
                  <a:fillRect l="-3368" t="-28889" r="-5181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CFFCB1F-D384-1BA8-F273-EF5A6113D675}"/>
                  </a:ext>
                </a:extLst>
              </p:cNvPr>
              <p:cNvSpPr txBox="1"/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ground</a:t>
                </a:r>
                <a:r>
                  <a:rPr lang="fr-FR" dirty="0"/>
                  <a:t> </a:t>
                </a:r>
                <a:r>
                  <a:rPr lang="fr-FR" dirty="0" err="1"/>
                  <a:t>truth</a:t>
                </a:r>
                <a:r>
                  <a:rPr lang="fr-FR" dirty="0"/>
                  <a:t> (vérité terrain)</a:t>
                </a: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CFFCB1F-D384-1BA8-F273-EF5A6113D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blipFill>
                <a:blip r:embed="rId5"/>
                <a:stretch>
                  <a:fillRect l="-2794" t="-28261" r="-399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314DA3-EF7D-2251-C365-7F84B1A2CD57}"/>
                  </a:ext>
                </a:extLst>
              </p:cNvPr>
              <p:cNvSpPr txBox="1"/>
              <p:nvPr/>
            </p:nvSpPr>
            <p:spPr>
              <a:xfrm>
                <a:off x="2337343" y="4383936"/>
                <a:ext cx="751731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32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m:rPr>
                          <m:sty m:val="p"/>
                        </m:rPr>
                        <a:rPr lang="fr-FR" sz="3200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B314DA3-EF7D-2251-C365-7F84B1A2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43" y="4383936"/>
                <a:ext cx="751731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96D320-8643-E73F-3A1B-6939F5625FBE}"/>
                  </a:ext>
                </a:extLst>
              </p:cNvPr>
              <p:cNvSpPr txBox="1"/>
              <p:nvPr/>
            </p:nvSpPr>
            <p:spPr>
              <a:xfrm>
                <a:off x="5862345" y="5427253"/>
                <a:ext cx="467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3200" dirty="0"/>
                  <a:t> ?</a:t>
                </a: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896D320-8643-E73F-3A1B-6939F562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45" y="5427253"/>
                <a:ext cx="467307" cy="492443"/>
              </a:xfrm>
              <a:prstGeom prst="rect">
                <a:avLst/>
              </a:prstGeom>
              <a:blipFill>
                <a:blip r:embed="rId7"/>
                <a:stretch>
                  <a:fillRect t="-24691" r="-52632" b="-493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52FF-E0FD-6B1E-EF50-B487FC89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AE225-8084-3E49-2BC8-A6B5DC2B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448766-D470-17A2-0395-92753FAD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50" y="2057080"/>
            <a:ext cx="10674210" cy="30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8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65AAC-626E-BCA7-562D-E26DE578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C049D-591F-8ACE-1941-8737EF8659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547811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Non-</a:t>
            </a:r>
            <a:r>
              <a:rPr lang="fr-FR" dirty="0" err="1"/>
              <a:t>equivocal</a:t>
            </a:r>
            <a:r>
              <a:rPr lang="fr-FR" dirty="0"/>
              <a:t> </a:t>
            </a:r>
            <a:r>
              <a:rPr lang="fr-FR" dirty="0" err="1"/>
              <a:t>lesion</a:t>
            </a:r>
            <a:r>
              <a:rPr lang="fr-FR" dirty="0"/>
              <a:t> VS </a:t>
            </a:r>
            <a:r>
              <a:rPr lang="fr-FR" dirty="0" err="1"/>
              <a:t>Equivocal</a:t>
            </a:r>
            <a:r>
              <a:rPr lang="fr-FR" dirty="0"/>
              <a:t> </a:t>
            </a:r>
            <a:r>
              <a:rPr lang="fr-FR" dirty="0" err="1"/>
              <a:t>lesion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 curriculum </a:t>
            </a:r>
            <a:r>
              <a:rPr lang="fr-FR" dirty="0" err="1">
                <a:sym typeface="Wingdings" panose="05000000000000000000" pitchFamily="2" charset="2"/>
              </a:rPr>
              <a:t>learning</a:t>
            </a:r>
            <a:r>
              <a:rPr lang="fr-FR" dirty="0">
                <a:sym typeface="Wingdings" panose="05000000000000000000" pitchFamily="2" charset="2"/>
              </a:rPr>
              <a:t> ?</a:t>
            </a:r>
            <a:br>
              <a:rPr lang="fr-FR" dirty="0">
                <a:sym typeface="Wingdings" panose="05000000000000000000" pitchFamily="2" charset="2"/>
              </a:rPr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Beaucoup de mesures de la qualité des prédictions (ablations </a:t>
            </a:r>
            <a:r>
              <a:rPr lang="fr-FR" dirty="0" err="1"/>
              <a:t>study</a:t>
            </a:r>
            <a:r>
              <a:rPr lang="fr-FR" dirty="0"/>
              <a:t>, etc.), lesquelles retenir ?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Quelles données à disposition ?</a:t>
            </a:r>
            <a:br>
              <a:rPr lang="fr-FR" dirty="0"/>
            </a:br>
            <a:r>
              <a:rPr lang="fr-FR" dirty="0"/>
              <a:t>(multicentriques ?, labels ?)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F26B7DA-6603-A42D-441E-18472946E0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4EB246-FC38-0A6F-33E1-3615558F5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04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F1F20-4974-877B-3743-98E92428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1" y="128583"/>
            <a:ext cx="9303631" cy="1331203"/>
          </a:xfrm>
        </p:spPr>
        <p:txBody>
          <a:bodyPr/>
          <a:lstStyle/>
          <a:p>
            <a:r>
              <a:rPr lang="fr-FR" dirty="0"/>
              <a:t>CL for </a:t>
            </a:r>
            <a:r>
              <a:rPr lang="fr-FR" dirty="0" err="1"/>
              <a:t>Improved</a:t>
            </a:r>
            <a:r>
              <a:rPr lang="fr-FR" dirty="0"/>
              <a:t> segmentation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CE95CE-2D60-CFA9-6C74-614D2828B0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57930-9CD7-FEA6-AF34-0A36031983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3699" y="4347753"/>
            <a:ext cx="5516490" cy="158432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Squeeze and excitation </a:t>
            </a:r>
            <a:r>
              <a:rPr lang="fr-FR" sz="2000" dirty="0" err="1"/>
              <a:t>normalization</a:t>
            </a:r>
            <a:r>
              <a:rPr lang="fr-FR" sz="2000" dirty="0"/>
              <a:t>/block ?</a:t>
            </a:r>
            <a:br>
              <a:rPr lang="fr-FR" sz="2000" dirty="0"/>
            </a:b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Boostraping</a:t>
            </a:r>
            <a:r>
              <a:rPr lang="fr-FR" sz="2000" dirty="0"/>
              <a:t> score/</a:t>
            </a:r>
            <a:r>
              <a:rPr lang="fr-FR" sz="2000" dirty="0" err="1"/>
              <a:t>function</a:t>
            </a:r>
            <a:r>
              <a:rPr lang="fr-FR" sz="2000" dirty="0"/>
              <a:t> ?</a:t>
            </a:r>
            <a:br>
              <a:rPr lang="fr-FR" sz="2000" dirty="0"/>
            </a:b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Self-</a:t>
            </a:r>
            <a:r>
              <a:rPr lang="fr-FR" sz="2000" dirty="0" err="1"/>
              <a:t>paced</a:t>
            </a:r>
            <a:r>
              <a:rPr lang="fr-FR" sz="2000" dirty="0"/>
              <a:t> score/</a:t>
            </a:r>
            <a:r>
              <a:rPr lang="fr-FR" sz="2000" dirty="0" err="1"/>
              <a:t>function</a:t>
            </a:r>
            <a:r>
              <a:rPr lang="fr-FR" sz="2000" dirty="0"/>
              <a:t>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C894D1-78D1-2031-B689-F8CC8FF4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98" y="1282447"/>
            <a:ext cx="5313145" cy="26077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E4D50B-79E7-A877-8297-654072D5E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2" y="1459786"/>
            <a:ext cx="4114012" cy="4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EDD82-A2D6-9FD6-E44D-BC6D40E8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7631709" cy="637294"/>
          </a:xfrm>
        </p:spPr>
        <p:txBody>
          <a:bodyPr/>
          <a:lstStyle/>
          <a:p>
            <a:r>
              <a:rPr lang="fr-FR" dirty="0"/>
              <a:t>CL by </a:t>
            </a:r>
            <a:r>
              <a:rPr lang="fr-FR" dirty="0" err="1"/>
              <a:t>smoothing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4E6BD-BF7E-26E7-B9D3-69253881486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145373"/>
            <a:ext cx="6913179" cy="41441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Application d’un filtre gaussien sur les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La variance du filtre diminue au fur et à mesure de l’entrainement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Pourquoi est-ce que ça marche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Quand changer la valeur de sigma ? Peut-on changer avant que le réseau ait vu toutes les données ?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37D7BB4A-D344-526F-4B40-590C383292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777B0-5549-0605-755E-316835263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19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0D51F-4FC9-B829-1EE1-31F4F1AB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771526"/>
          </a:xfrm>
        </p:spPr>
        <p:txBody>
          <a:bodyPr/>
          <a:lstStyle/>
          <a:p>
            <a:r>
              <a:rPr lang="fr-FR" dirty="0"/>
              <a:t>Prochaines étapes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2618EB-DF93-71F0-240A-694A2944E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06774-3A4C-5696-A35F-449B652B087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230822"/>
            <a:ext cx="7043618" cy="3811162"/>
          </a:xfrm>
        </p:spPr>
        <p:txBody>
          <a:bodyPr/>
          <a:lstStyle/>
          <a:p>
            <a:r>
              <a:rPr lang="fr-FR" u="sng" dirty="0"/>
              <a:t>Suggestions :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Bien comprendre les méthodes d’évaluation des performances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Lire le code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Accéder aux données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Accéder au CHU</a:t>
            </a:r>
          </a:p>
        </p:txBody>
      </p:sp>
    </p:spTree>
    <p:extLst>
      <p:ext uri="{BB962C8B-B14F-4D97-AF65-F5344CB8AC3E}">
        <p14:creationId xmlns:p14="http://schemas.microsoft.com/office/powerpoint/2010/main" val="219737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6E166-8C62-1FF6-9B09-319DFD080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065145"/>
            <a:ext cx="5715000" cy="2727709"/>
          </a:xfrm>
        </p:spPr>
        <p:txBody>
          <a:bodyPr/>
          <a:lstStyle/>
          <a:p>
            <a:r>
              <a:rPr lang="fr-FR" sz="4800" dirty="0"/>
              <a:t>Date de la prochaine réunion</a:t>
            </a:r>
          </a:p>
        </p:txBody>
      </p:sp>
    </p:spTree>
    <p:extLst>
      <p:ext uri="{BB962C8B-B14F-4D97-AF65-F5344CB8AC3E}">
        <p14:creationId xmlns:p14="http://schemas.microsoft.com/office/powerpoint/2010/main" val="100885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8B41E-62AB-D869-8810-680AC21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428E8-EF1F-CB18-D62C-B1708637A5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Présentation des documents</a:t>
            </a:r>
          </a:p>
          <a:p>
            <a:r>
              <a:rPr lang="fr-FR" sz="4000" dirty="0"/>
              <a:t>Discussion des prochaines étapes</a:t>
            </a:r>
          </a:p>
          <a:p>
            <a:r>
              <a:rPr lang="fr-FR" sz="4000" dirty="0"/>
              <a:t>Prévision de la prochaine date de réunion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F61D83-0AFF-CB76-9F4C-BD6B2C5B1A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76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02BBB-AC68-ED41-E23C-95CB9E97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6C4246-EFBB-ACC3-BE80-9C7C746EA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1CA46F-8721-2AC0-DA4D-0E2392EC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7" y="1083627"/>
            <a:ext cx="8040415" cy="576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7D19D-92C1-56AF-E70D-4082BA2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34FFD-F4CE-F4A8-6316-E1D62941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77A5AA-4CF6-4C2B-63E2-39FD7A5FA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AE12EC-803B-73F2-D27E-C4A8D7C6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7" y="1083627"/>
            <a:ext cx="8040415" cy="5763761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21634E3-373F-21A0-69CD-508AFFE29AC0}"/>
              </a:ext>
            </a:extLst>
          </p:cNvPr>
          <p:cNvSpPr/>
          <p:nvPr/>
        </p:nvSpPr>
        <p:spPr>
          <a:xfrm>
            <a:off x="4207909" y="3659641"/>
            <a:ext cx="1325788" cy="1030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D51291-ADC5-22A1-7DFA-BBF0C6298266}"/>
              </a:ext>
            </a:extLst>
          </p:cNvPr>
          <p:cNvSpPr txBox="1"/>
          <p:nvPr/>
        </p:nvSpPr>
        <p:spPr>
          <a:xfrm>
            <a:off x="3867549" y="3659641"/>
            <a:ext cx="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61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7949C-2619-70F3-F011-3004B1BB3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21E24-819C-0BC3-CC5F-357F4DD6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A14163-8649-2E71-CAD2-5AA6FE4C5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BE03AE-982D-09AC-FACD-6DA3988A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7" y="1083627"/>
            <a:ext cx="8040415" cy="5763761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74D02E9-D51C-3FEE-37F6-A3CAEB037BF3}"/>
              </a:ext>
            </a:extLst>
          </p:cNvPr>
          <p:cNvSpPr/>
          <p:nvPr/>
        </p:nvSpPr>
        <p:spPr>
          <a:xfrm>
            <a:off x="8220233" y="4549227"/>
            <a:ext cx="1503680" cy="1132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A5157F-E28D-E249-0E50-4EB3E5FD9A7D}"/>
              </a:ext>
            </a:extLst>
          </p:cNvPr>
          <p:cNvSpPr txBox="1"/>
          <p:nvPr/>
        </p:nvSpPr>
        <p:spPr>
          <a:xfrm>
            <a:off x="9743007" y="4792481"/>
            <a:ext cx="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941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88648-B060-2826-4452-14B9785AF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28B2C-40CA-D628-787E-A129BE68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488D22-5A2D-48FB-AED4-EB18598D2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9F73D5-56E3-FAC9-6433-E28521BD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87" y="1083627"/>
            <a:ext cx="8040415" cy="5763761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2E103913-36CD-40B9-A086-0BD1B2D74945}"/>
              </a:ext>
            </a:extLst>
          </p:cNvPr>
          <p:cNvSpPr/>
          <p:nvPr/>
        </p:nvSpPr>
        <p:spPr>
          <a:xfrm>
            <a:off x="7142480" y="5384800"/>
            <a:ext cx="1503680" cy="11328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11ED29-93A6-B998-9A2B-FAB1AC4ABAC0}"/>
              </a:ext>
            </a:extLst>
          </p:cNvPr>
          <p:cNvSpPr txBox="1"/>
          <p:nvPr/>
        </p:nvSpPr>
        <p:spPr>
          <a:xfrm>
            <a:off x="8554720" y="6131560"/>
            <a:ext cx="3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033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A71A-D312-DBEE-8403-821662DC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BC9C3-6624-2B30-D87E-852245A4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E21067-B51F-7D0C-DB6E-2A2DCA87B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B6FBDB-0FC7-E867-EDCD-5557444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" y="1923115"/>
            <a:ext cx="10765221" cy="7939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481F59-4BAB-F7A6-037E-EF342801382A}"/>
              </a:ext>
            </a:extLst>
          </p:cNvPr>
          <p:cNvSpPr txBox="1"/>
          <p:nvPr/>
        </p:nvSpPr>
        <p:spPr>
          <a:xfrm>
            <a:off x="4702067" y="29157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Images sans label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1B99546-CC20-8989-E488-B37B8E1FA2AA}"/>
              </a:ext>
            </a:extLst>
          </p:cNvPr>
          <p:cNvSpPr/>
          <p:nvPr/>
        </p:nvSpPr>
        <p:spPr>
          <a:xfrm>
            <a:off x="4926725" y="2024701"/>
            <a:ext cx="1450428" cy="793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E5B4F2B-BA52-AF6C-7356-FEAA29CFAA92}"/>
              </a:ext>
            </a:extLst>
          </p:cNvPr>
          <p:cNvSpPr/>
          <p:nvPr/>
        </p:nvSpPr>
        <p:spPr>
          <a:xfrm>
            <a:off x="7010399" y="1973908"/>
            <a:ext cx="2062655" cy="79396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C8B1C6-5D46-1E53-9986-7228F7C5D03E}"/>
              </a:ext>
            </a:extLst>
          </p:cNvPr>
          <p:cNvSpPr txBox="1"/>
          <p:nvPr/>
        </p:nvSpPr>
        <p:spPr>
          <a:xfrm>
            <a:off x="7091854" y="2883465"/>
            <a:ext cx="18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Ecart de « surface »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8A2E439-980F-34C8-AC68-D5E005C4ABB6}"/>
              </a:ext>
            </a:extLst>
          </p:cNvPr>
          <p:cNvSpPr/>
          <p:nvPr/>
        </p:nvSpPr>
        <p:spPr>
          <a:xfrm>
            <a:off x="9645869" y="1983687"/>
            <a:ext cx="1910256" cy="79396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E16ED8-C42C-57C5-101C-C59BEF4D1C85}"/>
              </a:ext>
            </a:extLst>
          </p:cNvPr>
          <p:cNvSpPr txBox="1"/>
          <p:nvPr/>
        </p:nvSpPr>
        <p:spPr>
          <a:xfrm>
            <a:off x="9644556" y="2876585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Cross-</a:t>
            </a:r>
            <a:r>
              <a:rPr lang="fr-FR" dirty="0" err="1">
                <a:solidFill>
                  <a:srgbClr val="00B050"/>
                </a:solidFill>
              </a:rPr>
              <a:t>entropy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5804ECE-AB65-8E3D-4A51-CE81A550B992}"/>
                  </a:ext>
                </a:extLst>
              </p:cNvPr>
              <p:cNvSpPr txBox="1"/>
              <p:nvPr/>
            </p:nvSpPr>
            <p:spPr>
              <a:xfrm>
                <a:off x="2169644" y="3877346"/>
                <a:ext cx="17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: sortie du réseau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5804ECE-AB65-8E3D-4A51-CE81A550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644" y="3877346"/>
                <a:ext cx="1760867" cy="276999"/>
              </a:xfrm>
              <a:prstGeom prst="rect">
                <a:avLst/>
              </a:prstGeom>
              <a:blipFill>
                <a:blip r:embed="rId3"/>
                <a:stretch>
                  <a:fillRect l="-4844" t="-28889" r="-7266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079AFBF-8F9A-D8D7-A5FA-69AA33A112EE}"/>
              </a:ext>
            </a:extLst>
          </p:cNvPr>
          <p:cNvSpPr txBox="1"/>
          <p:nvPr/>
        </p:nvSpPr>
        <p:spPr>
          <a:xfrm>
            <a:off x="2169643" y="353784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/>
              <a:t>Légende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C1D13F9-BAF9-B289-A3E5-636424112E8D}"/>
                  </a:ext>
                </a:extLst>
              </p:cNvPr>
              <p:cNvSpPr txBox="1"/>
              <p:nvPr/>
            </p:nvSpPr>
            <p:spPr>
              <a:xfrm>
                <a:off x="4458840" y="3880089"/>
                <a:ext cx="235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: paramètres du réseau</a:t>
                </a: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C1D13F9-BAF9-B289-A3E5-63642411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40" y="3880089"/>
                <a:ext cx="2350323" cy="276999"/>
              </a:xfrm>
              <a:prstGeom prst="rect">
                <a:avLst/>
              </a:prstGeom>
              <a:blipFill>
                <a:blip r:embed="rId4"/>
                <a:stretch>
                  <a:fillRect l="-3368" t="-28261" r="-518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5CA9138-3D73-AD72-900E-F538057EA023}"/>
                  </a:ext>
                </a:extLst>
              </p:cNvPr>
              <p:cNvSpPr txBox="1"/>
              <p:nvPr/>
            </p:nvSpPr>
            <p:spPr>
              <a:xfrm>
                <a:off x="7585837" y="3877346"/>
                <a:ext cx="304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ground</a:t>
                </a:r>
                <a:r>
                  <a:rPr lang="fr-FR" dirty="0"/>
                  <a:t> </a:t>
                </a:r>
                <a:r>
                  <a:rPr lang="fr-FR" dirty="0" err="1"/>
                  <a:t>truth</a:t>
                </a:r>
                <a:r>
                  <a:rPr lang="fr-FR" dirty="0"/>
                  <a:t> (vérité terrain)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5CA9138-3D73-AD72-900E-F538057E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837" y="3877346"/>
                <a:ext cx="3049681" cy="276999"/>
              </a:xfrm>
              <a:prstGeom prst="rect">
                <a:avLst/>
              </a:prstGeom>
              <a:blipFill>
                <a:blip r:embed="rId5"/>
                <a:stretch>
                  <a:fillRect l="-2794" t="-28889" r="-3992" b="-5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0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DE93B-DBF2-9077-D6DA-A35E2DAC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0CB75-37D1-3177-05AB-3BA6FB1E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810A20-1B88-05ED-9B68-46FC29328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3C9873-ABCE-E91C-A1EA-D98A70F5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" y="1923115"/>
            <a:ext cx="10765221" cy="7939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8AA951-154E-8B00-449E-2BDA150C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712" y="3867119"/>
            <a:ext cx="8228539" cy="118782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9B30FFD-1288-56C7-FBAC-89BBA77DA84A}"/>
              </a:ext>
            </a:extLst>
          </p:cNvPr>
          <p:cNvSpPr txBox="1"/>
          <p:nvPr/>
        </p:nvSpPr>
        <p:spPr>
          <a:xfrm>
            <a:off x="4702067" y="29157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Images sans label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65E455F-6AC1-9A9D-FDB4-BCF332E4B456}"/>
              </a:ext>
            </a:extLst>
          </p:cNvPr>
          <p:cNvSpPr/>
          <p:nvPr/>
        </p:nvSpPr>
        <p:spPr>
          <a:xfrm>
            <a:off x="4926725" y="2024701"/>
            <a:ext cx="1450428" cy="793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99E4C9-4F9A-F8BE-5858-86F9237A8E7C}"/>
              </a:ext>
            </a:extLst>
          </p:cNvPr>
          <p:cNvSpPr/>
          <p:nvPr/>
        </p:nvSpPr>
        <p:spPr>
          <a:xfrm>
            <a:off x="7010399" y="1973908"/>
            <a:ext cx="2062655" cy="79396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5EDDF40-F9F3-804A-E8CB-2923908B8038}"/>
              </a:ext>
            </a:extLst>
          </p:cNvPr>
          <p:cNvSpPr txBox="1"/>
          <p:nvPr/>
        </p:nvSpPr>
        <p:spPr>
          <a:xfrm>
            <a:off x="7091854" y="2883465"/>
            <a:ext cx="18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Ecart de « surface »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F24DD34-EB0A-46CB-4830-CFDE03200DF1}"/>
              </a:ext>
            </a:extLst>
          </p:cNvPr>
          <p:cNvSpPr/>
          <p:nvPr/>
        </p:nvSpPr>
        <p:spPr>
          <a:xfrm>
            <a:off x="9645869" y="1983687"/>
            <a:ext cx="1910256" cy="79396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965FF3-5BF7-FF1B-690E-DCA681BB19D5}"/>
              </a:ext>
            </a:extLst>
          </p:cNvPr>
          <p:cNvSpPr txBox="1"/>
          <p:nvPr/>
        </p:nvSpPr>
        <p:spPr>
          <a:xfrm>
            <a:off x="9644556" y="2876585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Cross-</a:t>
            </a:r>
            <a:r>
              <a:rPr lang="fr-FR" dirty="0" err="1">
                <a:solidFill>
                  <a:srgbClr val="00B050"/>
                </a:solidFill>
              </a:rPr>
              <a:t>entropy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5" name="Flèche : courbe vers le haut 14">
            <a:extLst>
              <a:ext uri="{FF2B5EF4-FFF2-40B4-BE49-F238E27FC236}">
                <a16:creationId xmlns:a16="http://schemas.microsoft.com/office/drawing/2014/main" id="{6250D161-C7B7-8858-5FAA-25A816058102}"/>
              </a:ext>
            </a:extLst>
          </p:cNvPr>
          <p:cNvSpPr/>
          <p:nvPr/>
        </p:nvSpPr>
        <p:spPr>
          <a:xfrm rot="7757613">
            <a:off x="1537092" y="2328220"/>
            <a:ext cx="3510552" cy="1096729"/>
          </a:xfrm>
          <a:prstGeom prst="curvedUp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D77375-400A-6FFC-183B-90DB3861E86C}"/>
                  </a:ext>
                </a:extLst>
              </p:cNvPr>
              <p:cNvSpPr txBox="1"/>
              <p:nvPr/>
            </p:nvSpPr>
            <p:spPr>
              <a:xfrm>
                <a:off x="2272120" y="5786653"/>
                <a:ext cx="239155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fr-FR" dirty="0"/>
                  <a:t>: fonction </a:t>
                </a:r>
                <a:r>
                  <a:rPr lang="fr-FR" dirty="0" err="1"/>
                  <a:t>softmax</a:t>
                </a:r>
                <a:r>
                  <a:rPr lang="fr-FR" dirty="0"/>
                  <a:t> 2D</a:t>
                </a: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3D77375-400A-6FFC-183B-90DB3861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120" y="5786653"/>
                <a:ext cx="2391552" cy="299313"/>
              </a:xfrm>
              <a:prstGeom prst="rect">
                <a:avLst/>
              </a:prstGeom>
              <a:blipFill>
                <a:blip r:embed="rId4"/>
                <a:stretch>
                  <a:fillRect l="-4592" t="-24490" r="-5102" b="-42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C72A8C49-E9E8-52B1-F2D3-61759EE57585}"/>
              </a:ext>
            </a:extLst>
          </p:cNvPr>
          <p:cNvSpPr txBox="1"/>
          <p:nvPr/>
        </p:nvSpPr>
        <p:spPr>
          <a:xfrm>
            <a:off x="2272119" y="5447147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/>
              <a:t>Légende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A2D517B-E219-A040-01A8-D8CD75981299}"/>
                  </a:ext>
                </a:extLst>
              </p:cNvPr>
              <p:cNvSpPr txBox="1"/>
              <p:nvPr/>
            </p:nvSpPr>
            <p:spPr>
              <a:xfrm>
                <a:off x="4861000" y="5786652"/>
                <a:ext cx="3032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: intensité moyenne du voxel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A2D517B-E219-A040-01A8-D8CD7598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00" y="5786652"/>
                <a:ext cx="3032305" cy="276999"/>
              </a:xfrm>
              <a:prstGeom prst="rect">
                <a:avLst/>
              </a:prstGeom>
              <a:blipFill>
                <a:blip r:embed="rId5"/>
                <a:stretch>
                  <a:fillRect l="-2008" t="-28261" r="-3815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19E38C0-4091-3D92-6033-0820C2C3C474}"/>
                  </a:ext>
                </a:extLst>
              </p:cNvPr>
              <p:cNvSpPr txBox="1"/>
              <p:nvPr/>
            </p:nvSpPr>
            <p:spPr>
              <a:xfrm>
                <a:off x="8129751" y="5786653"/>
                <a:ext cx="254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dirty="0"/>
                  <a:t> : nombre de classes </a:t>
                </a: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19E38C0-4091-3D92-6033-0820C2C3C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751" y="5786653"/>
                <a:ext cx="2542876" cy="276999"/>
              </a:xfrm>
              <a:prstGeom prst="rect">
                <a:avLst/>
              </a:prstGeom>
              <a:blipFill>
                <a:blip r:embed="rId6"/>
                <a:stretch>
                  <a:fillRect l="-3357" t="-28261" r="-4556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C046EC8-8264-9889-5892-2712D9132F8C}"/>
                  </a:ext>
                </a:extLst>
              </p:cNvPr>
              <p:cNvSpPr txBox="1"/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: sortie du réseau</a:t>
                </a: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C046EC8-8264-9889-5892-2712D9132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blipFill>
                <a:blip r:embed="rId7"/>
                <a:stretch>
                  <a:fillRect l="-4844" t="-28261" r="-761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25DA9A25-422A-EFB8-7144-796E8F99804C}"/>
              </a:ext>
            </a:extLst>
          </p:cNvPr>
          <p:cNvSpPr txBox="1"/>
          <p:nvPr/>
        </p:nvSpPr>
        <p:spPr>
          <a:xfrm>
            <a:off x="9077945" y="4318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/>
              <a:t>Légende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B6928AD-4895-FEBA-1CE7-71FF1B80FB03}"/>
                  </a:ext>
                </a:extLst>
              </p:cNvPr>
              <p:cNvSpPr txBox="1"/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: paramètres du réseau</a:t>
                </a: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B6928AD-4895-FEBA-1CE7-71FF1B80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blipFill>
                <a:blip r:embed="rId8"/>
                <a:stretch>
                  <a:fillRect l="-3368" t="-28889" r="-5181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36A8EE0-EC2A-7AFE-0E36-4F3C616FDB06}"/>
                  </a:ext>
                </a:extLst>
              </p:cNvPr>
              <p:cNvSpPr txBox="1"/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ground</a:t>
                </a:r>
                <a:r>
                  <a:rPr lang="fr-FR" dirty="0"/>
                  <a:t> </a:t>
                </a:r>
                <a:r>
                  <a:rPr lang="fr-FR" dirty="0" err="1"/>
                  <a:t>truth</a:t>
                </a:r>
                <a:r>
                  <a:rPr lang="fr-FR" dirty="0"/>
                  <a:t> (vérité terrain)</a:t>
                </a: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836A8EE0-EC2A-7AFE-0E36-4F3C616FD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blipFill>
                <a:blip r:embed="rId9"/>
                <a:stretch>
                  <a:fillRect l="-2794" t="-28261" r="-399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091F-8A1F-D840-0B00-BC1A7026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93DFB-F1A3-5BB5-1983-EFC4B3D2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57198"/>
            <a:ext cx="9875463" cy="601059"/>
          </a:xfrm>
        </p:spPr>
        <p:txBody>
          <a:bodyPr/>
          <a:lstStyle/>
          <a:p>
            <a:r>
              <a:rPr lang="fr-FR" dirty="0"/>
              <a:t>TMTV-Net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E31424-C82D-26E3-A2C9-72C361117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E92E7B-90CC-4ED6-7FB5-FC838EF2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" y="1923115"/>
            <a:ext cx="10765221" cy="7939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A9E7C9-CB77-9D88-F79A-592E26A50DDC}"/>
              </a:ext>
            </a:extLst>
          </p:cNvPr>
          <p:cNvSpPr txBox="1"/>
          <p:nvPr/>
        </p:nvSpPr>
        <p:spPr>
          <a:xfrm>
            <a:off x="4702067" y="2915731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Images sans label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9482A90-8BBE-63BE-FDB2-BDF1FA1552B5}"/>
              </a:ext>
            </a:extLst>
          </p:cNvPr>
          <p:cNvSpPr/>
          <p:nvPr/>
        </p:nvSpPr>
        <p:spPr>
          <a:xfrm>
            <a:off x="4926725" y="2024701"/>
            <a:ext cx="1450428" cy="7939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393822F-791D-A19B-86DC-81571E5296BC}"/>
              </a:ext>
            </a:extLst>
          </p:cNvPr>
          <p:cNvSpPr/>
          <p:nvPr/>
        </p:nvSpPr>
        <p:spPr>
          <a:xfrm>
            <a:off x="7010399" y="1973908"/>
            <a:ext cx="2062655" cy="79396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A624350-5F0E-3939-3B35-BAF04C152F35}"/>
              </a:ext>
            </a:extLst>
          </p:cNvPr>
          <p:cNvSpPr txBox="1"/>
          <p:nvPr/>
        </p:nvSpPr>
        <p:spPr>
          <a:xfrm>
            <a:off x="7091854" y="2883465"/>
            <a:ext cx="189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Ecart de « surface »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787CEB5-FD36-4572-DEAC-B2718D5A538A}"/>
              </a:ext>
            </a:extLst>
          </p:cNvPr>
          <p:cNvSpPr/>
          <p:nvPr/>
        </p:nvSpPr>
        <p:spPr>
          <a:xfrm>
            <a:off x="9645869" y="1983687"/>
            <a:ext cx="1910256" cy="79396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E80956-1940-75B1-FA95-4DCA467D4463}"/>
              </a:ext>
            </a:extLst>
          </p:cNvPr>
          <p:cNvSpPr txBox="1"/>
          <p:nvPr/>
        </p:nvSpPr>
        <p:spPr>
          <a:xfrm>
            <a:off x="9644556" y="2876585"/>
            <a:ext cx="18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Cross-</a:t>
            </a:r>
            <a:r>
              <a:rPr lang="fr-FR" dirty="0" err="1">
                <a:solidFill>
                  <a:srgbClr val="00B050"/>
                </a:solidFill>
              </a:rPr>
              <a:t>entropy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5" name="Flèche : courbe vers le haut 14">
            <a:extLst>
              <a:ext uri="{FF2B5EF4-FFF2-40B4-BE49-F238E27FC236}">
                <a16:creationId xmlns:a16="http://schemas.microsoft.com/office/drawing/2014/main" id="{55AA7902-9FB0-A6D9-315E-FF9DAE0DA9C4}"/>
              </a:ext>
            </a:extLst>
          </p:cNvPr>
          <p:cNvSpPr/>
          <p:nvPr/>
        </p:nvSpPr>
        <p:spPr>
          <a:xfrm rot="9206937">
            <a:off x="2730108" y="1654461"/>
            <a:ext cx="4475775" cy="1096729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EE10B8C-CECA-0CB5-4CB9-5252E8F88EA7}"/>
                  </a:ext>
                </a:extLst>
              </p:cNvPr>
              <p:cNvSpPr txBox="1"/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: sortie du réseau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EE10B8C-CECA-0CB5-4CB9-5252E8F8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685403"/>
                <a:ext cx="1760867" cy="276999"/>
              </a:xfrm>
              <a:prstGeom prst="rect">
                <a:avLst/>
              </a:prstGeom>
              <a:blipFill>
                <a:blip r:embed="rId3"/>
                <a:stretch>
                  <a:fillRect l="-4844" t="-28261" r="-761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A9C72FDE-B693-26B1-A98B-C40CAB50A660}"/>
              </a:ext>
            </a:extLst>
          </p:cNvPr>
          <p:cNvSpPr txBox="1"/>
          <p:nvPr/>
        </p:nvSpPr>
        <p:spPr>
          <a:xfrm>
            <a:off x="9077945" y="4318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u="sng" dirty="0"/>
              <a:t>Légende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BBA6BD-CCC3-E0A8-8055-2142D11D416B}"/>
                  </a:ext>
                </a:extLst>
              </p:cNvPr>
              <p:cNvSpPr txBox="1"/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/>
                  <a:t> : paramètres du réseau</a:t>
                </a: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BBA6BD-CCC3-E0A8-8055-2142D11D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016818"/>
                <a:ext cx="2350323" cy="276999"/>
              </a:xfrm>
              <a:prstGeom prst="rect">
                <a:avLst/>
              </a:prstGeom>
              <a:blipFill>
                <a:blip r:embed="rId4"/>
                <a:stretch>
                  <a:fillRect l="-3368" t="-28889" r="-5181" b="-5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20904E8-FA37-409F-104D-C4B06CF5E1D1}"/>
                  </a:ext>
                </a:extLst>
              </p:cNvPr>
              <p:cNvSpPr txBox="1"/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ground</a:t>
                </a:r>
                <a:r>
                  <a:rPr lang="fr-FR" dirty="0"/>
                  <a:t> </a:t>
                </a:r>
                <a:r>
                  <a:rPr lang="fr-FR" dirty="0" err="1"/>
                  <a:t>truth</a:t>
                </a:r>
                <a:r>
                  <a:rPr lang="fr-FR" dirty="0"/>
                  <a:t> (vérité terrain)</a:t>
                </a: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20904E8-FA37-409F-104D-C4B06CF5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435" y="1306605"/>
                <a:ext cx="3049681" cy="276999"/>
              </a:xfrm>
              <a:prstGeom prst="rect">
                <a:avLst/>
              </a:prstGeom>
              <a:blipFill>
                <a:blip r:embed="rId5"/>
                <a:stretch>
                  <a:fillRect l="-2794" t="-28261" r="-399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rstanding Evaluation Metrics in Medical Image Segmentation | by Nghi  Huynh | Medium">
            <a:extLst>
              <a:ext uri="{FF2B5EF4-FFF2-40B4-BE49-F238E27FC236}">
                <a16:creationId xmlns:a16="http://schemas.microsoft.com/office/drawing/2014/main" id="{8A1C3D33-B96F-6680-B990-047E4A1A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94" y="3581937"/>
            <a:ext cx="6279317" cy="29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691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{592AE3EA-8612-4858-B632-F65A1FB2BA53}tf78438558_win32</Template>
  <TotalTime>0</TotalTime>
  <Words>338</Words>
  <Application>Microsoft Office PowerPoint</Application>
  <PresentationFormat>Grand écran</PresentationFormat>
  <Paragraphs>86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Sabon Next LT</vt:lpstr>
      <vt:lpstr>Wingdings</vt:lpstr>
      <vt:lpstr>Personnalisé</vt:lpstr>
      <vt:lpstr>Réunion 05/12/24 Projet CLIPS</vt:lpstr>
      <vt:lpstr>Sommaire</vt:lpstr>
      <vt:lpstr>TMTV-Net</vt:lpstr>
      <vt:lpstr>TMTV-Net</vt:lpstr>
      <vt:lpstr>TMTV-Net</vt:lpstr>
      <vt:lpstr>TMTV-Net</vt:lpstr>
      <vt:lpstr>TMTV-Net</vt:lpstr>
      <vt:lpstr>TMTV-Net</vt:lpstr>
      <vt:lpstr>TMTV-Net</vt:lpstr>
      <vt:lpstr>TMTV-Net</vt:lpstr>
      <vt:lpstr>TMTV-Net</vt:lpstr>
      <vt:lpstr>Questions</vt:lpstr>
      <vt:lpstr>CL for Improved segmentation</vt:lpstr>
      <vt:lpstr>CL by smoothing</vt:lpstr>
      <vt:lpstr>Prochaines étapes</vt:lpstr>
      <vt:lpstr>Date de la prochaine réunion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Anthonin Falk</dc:creator>
  <cp:lastModifiedBy>Anthonin Falk</cp:lastModifiedBy>
  <cp:revision>5</cp:revision>
  <dcterms:created xsi:type="dcterms:W3CDTF">2024-12-04T07:57:32Z</dcterms:created>
  <dcterms:modified xsi:type="dcterms:W3CDTF">2024-12-05T14:48:29Z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