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72" r:id="rId8"/>
    <p:sldId id="271" r:id="rId9"/>
    <p:sldId id="274" r:id="rId10"/>
    <p:sldId id="268" r:id="rId11"/>
    <p:sldId id="273" r:id="rId12"/>
    <p:sldId id="269" r:id="rId13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5388" autoAdjust="0"/>
  </p:normalViewPr>
  <p:slideViewPr>
    <p:cSldViewPr snapToGrid="0" snapToObjects="1">
      <p:cViewPr varScale="1">
        <p:scale>
          <a:sx n="97" d="100"/>
          <a:sy n="97" d="100"/>
        </p:scale>
        <p:origin x="144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96CFB-E332-A5F5-4DCE-9E4871F21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Réunion 20/12/24</a:t>
            </a:r>
            <a:br>
              <a:rPr lang="fr-FR" dirty="0"/>
            </a:br>
            <a:r>
              <a:rPr lang="fr-FR" dirty="0"/>
              <a:t>Projet CLIPS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680DD5-826F-F3A6-CBD7-4691BCD92751}"/>
              </a:ext>
            </a:extLst>
          </p:cNvPr>
          <p:cNvSpPr txBox="1"/>
          <p:nvPr/>
        </p:nvSpPr>
        <p:spPr>
          <a:xfrm>
            <a:off x="3884886" y="5926193"/>
            <a:ext cx="44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j-lt"/>
              </a:rPr>
              <a:t>FALK Anthonin &amp; HAMIE Bachar</a:t>
            </a:r>
          </a:p>
        </p:txBody>
      </p:sp>
    </p:spTree>
    <p:extLst>
      <p:ext uri="{BB962C8B-B14F-4D97-AF65-F5344CB8AC3E}">
        <p14:creationId xmlns:p14="http://schemas.microsoft.com/office/powerpoint/2010/main" val="246943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8B41E-62AB-D869-8810-680AC216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428E8-EF1F-CB18-D62C-B1708637A5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du travail</a:t>
            </a:r>
          </a:p>
          <a:p>
            <a:r>
              <a:rPr lang="fr-FR" sz="4000" dirty="0"/>
              <a:t>Discussion des prochaines étapes</a:t>
            </a:r>
          </a:p>
          <a:p>
            <a:r>
              <a:rPr lang="fr-FR" sz="4000" dirty="0"/>
              <a:t>Prévision de la prochaine date de réunion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F61D83-0AFF-CB76-9F4C-BD6B2C5B1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7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F1F20-4974-877B-3743-98E92428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1" y="128583"/>
            <a:ext cx="9303631" cy="1331203"/>
          </a:xfrm>
        </p:spPr>
        <p:txBody>
          <a:bodyPr/>
          <a:lstStyle/>
          <a:p>
            <a:r>
              <a:rPr lang="fr-FR" dirty="0"/>
              <a:t>Précisions sur :</a:t>
            </a:r>
            <a:br>
              <a:rPr lang="fr-FR" dirty="0"/>
            </a:br>
            <a:r>
              <a:rPr lang="fr-FR" dirty="0"/>
              <a:t>CL for </a:t>
            </a:r>
            <a:r>
              <a:rPr lang="fr-FR" dirty="0" err="1"/>
              <a:t>Improved</a:t>
            </a:r>
            <a:r>
              <a:rPr lang="fr-FR" dirty="0"/>
              <a:t> segmentation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CE95CE-2D60-CFA9-6C74-614D2828B0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57930-9CD7-FEA6-AF34-0A3603198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3699" y="4347753"/>
            <a:ext cx="5516490" cy="1584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Boostraping</a:t>
            </a:r>
            <a:r>
              <a:rPr lang="fr-FR" sz="2000" dirty="0"/>
              <a:t> score/</a:t>
            </a:r>
            <a:r>
              <a:rPr lang="fr-FR" sz="2000" dirty="0" err="1"/>
              <a:t>function</a:t>
            </a:r>
            <a:r>
              <a:rPr lang="fr-FR" sz="2000" dirty="0"/>
              <a:t> ?</a:t>
            </a:r>
            <a:br>
              <a:rPr lang="fr-FR" sz="2000" dirty="0"/>
            </a:b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Self-</a:t>
            </a:r>
            <a:r>
              <a:rPr lang="fr-FR" sz="2000" dirty="0" err="1"/>
              <a:t>paced</a:t>
            </a:r>
            <a:r>
              <a:rPr lang="fr-FR" sz="2000" dirty="0"/>
              <a:t> score/</a:t>
            </a:r>
            <a:r>
              <a:rPr lang="fr-FR" sz="2000" dirty="0" err="1"/>
              <a:t>function</a:t>
            </a:r>
            <a:r>
              <a:rPr lang="fr-FR" sz="2000" dirty="0"/>
              <a:t>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C894D1-78D1-2031-B689-F8CC8FF4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8" y="1282447"/>
            <a:ext cx="5313145" cy="26077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E4D50B-79E7-A877-8297-654072D5E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2" y="1459786"/>
            <a:ext cx="4114012" cy="4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E15B-976E-6CA2-66A0-143A86E7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1A247-EA22-F988-4EAC-77DBE53F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1" y="128583"/>
            <a:ext cx="9303631" cy="1331203"/>
          </a:xfrm>
        </p:spPr>
        <p:txBody>
          <a:bodyPr/>
          <a:lstStyle/>
          <a:p>
            <a:r>
              <a:rPr lang="fr-FR" dirty="0"/>
              <a:t>Précisions sur</a:t>
            </a:r>
            <a:br>
              <a:rPr lang="fr-FR" dirty="0"/>
            </a:br>
            <a:r>
              <a:rPr lang="fr-FR" dirty="0"/>
              <a:t>CL for </a:t>
            </a:r>
            <a:r>
              <a:rPr lang="fr-FR" dirty="0" err="1"/>
              <a:t>Improved</a:t>
            </a:r>
            <a:r>
              <a:rPr lang="fr-FR" dirty="0"/>
              <a:t> segmentation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59CCF3-4619-03C6-5A03-A2AA7D3CB2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7CD8EC3B-72F1-E121-002F-FFA357391351}"/>
              </a:ext>
            </a:extLst>
          </p:cNvPr>
          <p:cNvSpPr txBox="1">
            <a:spLocks/>
          </p:cNvSpPr>
          <p:nvPr/>
        </p:nvSpPr>
        <p:spPr>
          <a:xfrm>
            <a:off x="855230" y="2074153"/>
            <a:ext cx="4832855" cy="158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/>
              <a:t>Boostraping</a:t>
            </a:r>
            <a:r>
              <a:rPr lang="en-US" sz="2400" u="sng" dirty="0"/>
              <a:t> score/function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9EEF4159-2276-3032-5CA3-70865DFCBC77}"/>
              </a:ext>
            </a:extLst>
          </p:cNvPr>
          <p:cNvSpPr txBox="1">
            <a:spLocks/>
          </p:cNvSpPr>
          <p:nvPr/>
        </p:nvSpPr>
        <p:spPr>
          <a:xfrm>
            <a:off x="5688085" y="2074152"/>
            <a:ext cx="5516490" cy="158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Self-paced score/function</a:t>
            </a:r>
            <a:endParaRPr lang="en-US" sz="2400" dirty="0"/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1CE11185-8978-693F-F84C-A2F3B52C983D}"/>
              </a:ext>
            </a:extLst>
          </p:cNvPr>
          <p:cNvSpPr txBox="1">
            <a:spLocks/>
          </p:cNvSpPr>
          <p:nvPr/>
        </p:nvSpPr>
        <p:spPr>
          <a:xfrm>
            <a:off x="3125833" y="3024242"/>
            <a:ext cx="5367519" cy="809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fr-F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chemeClr val="tx1"/>
                </a:solidFill>
              </a:rPr>
              <a:t>Basés</a:t>
            </a:r>
            <a:r>
              <a:rPr lang="en-US" sz="2400" dirty="0">
                <a:solidFill>
                  <a:schemeClr val="tx1"/>
                </a:solidFill>
              </a:rPr>
              <a:t> sur le </a:t>
            </a:r>
            <a:r>
              <a:rPr lang="en-US" sz="2400" dirty="0" err="1">
                <a:solidFill>
                  <a:schemeClr val="tx1"/>
                </a:solidFill>
              </a:rPr>
              <a:t>coût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associé</a:t>
            </a:r>
            <a:r>
              <a:rPr lang="en-US" sz="2400" dirty="0">
                <a:solidFill>
                  <a:schemeClr val="tx1"/>
                </a:solidFill>
              </a:rPr>
              <a:t> à </a:t>
            </a:r>
            <a:r>
              <a:rPr lang="en-US" sz="2400" dirty="0" err="1">
                <a:solidFill>
                  <a:schemeClr val="tx1"/>
                </a:solidFill>
              </a:rPr>
              <a:t>chaque</a:t>
            </a:r>
            <a:r>
              <a:rPr lang="en-US" sz="2400" dirty="0">
                <a:solidFill>
                  <a:schemeClr val="tx1"/>
                </a:solidFill>
              </a:rPr>
              <a:t> image dans la function de </a:t>
            </a:r>
            <a:r>
              <a:rPr lang="en-US" sz="2400" dirty="0" err="1">
                <a:solidFill>
                  <a:schemeClr val="tx1"/>
                </a:solidFill>
              </a:rPr>
              <a:t>perte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52951F-ADCE-A48E-3DB8-5A81C9F2CBF9}"/>
              </a:ext>
            </a:extLst>
          </p:cNvPr>
          <p:cNvSpPr txBox="1"/>
          <p:nvPr/>
        </p:nvSpPr>
        <p:spPr>
          <a:xfrm>
            <a:off x="1478330" y="3996558"/>
            <a:ext cx="3476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Coût défini par rapport au Ground Truth 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C86D4A7-E820-8695-EB9D-803BF9DCE7AC}"/>
              </a:ext>
            </a:extLst>
          </p:cNvPr>
          <p:cNvCxnSpPr>
            <a:cxnSpLocks/>
          </p:cNvCxnSpPr>
          <p:nvPr/>
        </p:nvCxnSpPr>
        <p:spPr>
          <a:xfrm>
            <a:off x="5809593" y="1824442"/>
            <a:ext cx="0" cy="10369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576ABAC-BE53-08A8-EFC0-82281B0BC237}"/>
              </a:ext>
            </a:extLst>
          </p:cNvPr>
          <p:cNvCxnSpPr>
            <a:cxnSpLocks/>
          </p:cNvCxnSpPr>
          <p:nvPr/>
        </p:nvCxnSpPr>
        <p:spPr>
          <a:xfrm>
            <a:off x="5809593" y="3931208"/>
            <a:ext cx="0" cy="1972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C3DCCB2-6A51-70F3-1F58-EBA0A72B38AD}"/>
              </a:ext>
            </a:extLst>
          </p:cNvPr>
          <p:cNvSpPr txBox="1"/>
          <p:nvPr/>
        </p:nvSpPr>
        <p:spPr>
          <a:xfrm>
            <a:off x="6095999" y="3986421"/>
            <a:ext cx="49713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Coût défini par rapport à la sortie d’un modèle</a:t>
            </a:r>
          </a:p>
          <a:p>
            <a:pPr algn="l"/>
            <a:r>
              <a:rPr lang="fr-FR" sz="2400" dirty="0"/>
              <a:t>(</a:t>
            </a:r>
            <a:r>
              <a:rPr lang="en-US" sz="1800" b="0" i="0" u="none" strike="noStrike" baseline="0" dirty="0">
                <a:latin typeface="TimesNewRoman"/>
              </a:rPr>
              <a:t>X. Wang, Y. Chen, and W. Zhu, “A Survey on Curriculum Learning,”</a:t>
            </a:r>
          </a:p>
          <a:p>
            <a:pPr algn="l"/>
            <a:r>
              <a:rPr lang="fr-FR" sz="1800" b="0" i="1" u="none" strike="noStrike" baseline="0" dirty="0">
                <a:latin typeface="TimesNewRoman,Italic"/>
              </a:rPr>
              <a:t>IEEE Trans. Pattern Anal. Mach. </a:t>
            </a:r>
            <a:r>
              <a:rPr lang="fr-FR" sz="1800" b="0" i="1" u="none" strike="noStrike" baseline="0" dirty="0" err="1">
                <a:latin typeface="TimesNewRoman,Italic"/>
              </a:rPr>
              <a:t>Intell</a:t>
            </a:r>
            <a:r>
              <a:rPr lang="fr-FR" sz="1800" b="0" i="1" u="none" strike="noStrike" baseline="0" dirty="0">
                <a:latin typeface="TimesNewRoman,Italic"/>
              </a:rPr>
              <a:t>.</a:t>
            </a:r>
            <a:r>
              <a:rPr lang="fr-FR" sz="1800" b="0" i="0" u="none" strike="noStrike" baseline="0" dirty="0">
                <a:latin typeface="TimesNewRoman"/>
              </a:rPr>
              <a:t>, vol. 44, no. 9, pp. 4555–4576,</a:t>
            </a:r>
          </a:p>
          <a:p>
            <a:pPr algn="l"/>
            <a:r>
              <a:rPr lang="fr-FR" sz="1800" b="0" i="0" u="none" strike="noStrike" baseline="0" dirty="0">
                <a:latin typeface="TimesNewRoman"/>
              </a:rPr>
              <a:t>Sep. 2022.</a:t>
            </a:r>
            <a:r>
              <a:rPr lang="fr-FR" sz="2400" b="0" i="0" u="none" strike="noStrike" baseline="0" dirty="0">
                <a:latin typeface="TimesNewRoman"/>
              </a:rPr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0061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C3AFD-9D5C-87B3-258D-5966A107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202521"/>
            <a:ext cx="9879437" cy="980844"/>
          </a:xfrm>
        </p:spPr>
        <p:txBody>
          <a:bodyPr/>
          <a:lstStyle/>
          <a:p>
            <a:r>
              <a:rPr lang="fr-FR" sz="3200" dirty="0"/>
              <a:t>Performances des deux méthodes de curriculum </a:t>
            </a:r>
            <a:r>
              <a:rPr lang="fr-FR" sz="3200" dirty="0" err="1"/>
              <a:t>learning</a:t>
            </a:r>
            <a:endParaRPr lang="fr-FR" sz="3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69EBFC-EEA8-BB04-CB21-ABEB04B5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FAB078-A36D-4541-43F7-C762BF4E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5" y="2611217"/>
            <a:ext cx="5731128" cy="16355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3956D7-5936-A810-1ACE-11A42B3FFDD2}"/>
              </a:ext>
            </a:extLst>
          </p:cNvPr>
          <p:cNvSpPr txBox="1"/>
          <p:nvPr/>
        </p:nvSpPr>
        <p:spPr>
          <a:xfrm>
            <a:off x="1079938" y="1978572"/>
            <a:ext cx="38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Curriculum Learning by </a:t>
            </a:r>
            <a:r>
              <a:rPr lang="fr-FR" dirty="0" err="1"/>
              <a:t>Smoothing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5A9B313-5FD2-C412-2A05-468AED82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" y="4429125"/>
            <a:ext cx="5987776" cy="145368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E0EFB4-82EB-E9A9-0803-810E7D4BF73F}"/>
              </a:ext>
            </a:extLst>
          </p:cNvPr>
          <p:cNvSpPr txBox="1"/>
          <p:nvPr/>
        </p:nvSpPr>
        <p:spPr>
          <a:xfrm>
            <a:off x="7053326" y="1934541"/>
            <a:ext cx="38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Curriculum Learning ‘‘classique’’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829688-3C9E-02DC-EC9F-C36A8A29C698}"/>
              </a:ext>
            </a:extLst>
          </p:cNvPr>
          <p:cNvSpPr txBox="1"/>
          <p:nvPr/>
        </p:nvSpPr>
        <p:spPr>
          <a:xfrm>
            <a:off x="6321972" y="2831938"/>
            <a:ext cx="548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 statistique au niveau des performances en mesurant avec le </a:t>
            </a:r>
            <a:r>
              <a:rPr lang="fr-FR" dirty="0" err="1"/>
              <a:t>Dice</a:t>
            </a:r>
            <a:r>
              <a:rPr lang="fr-FR" dirty="0"/>
              <a:t> Score (p&lt;0,001)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TimesNewRoman"/>
              </a:rPr>
              <a:t>Test de Kolmogorov-Smirnov (</a:t>
            </a:r>
            <a:r>
              <a:rPr lang="el-GR" sz="1800" b="0" i="0" u="none" strike="noStrike" baseline="0" dirty="0">
                <a:latin typeface="TimesNewRoman"/>
              </a:rPr>
              <a:t>α =0.05)</a:t>
            </a:r>
            <a:r>
              <a:rPr lang="fr-FR" sz="1800" b="0" i="0" u="none" strike="noStrike" baseline="0" dirty="0">
                <a:latin typeface="TimesNewRoman"/>
              </a:rPr>
              <a:t> (erreur des fonctions de répartitions) ‘‘</a:t>
            </a:r>
            <a:r>
              <a:rPr lang="en-US" sz="1800" b="0" i="0" u="none" strike="noStrike" baseline="0" dirty="0">
                <a:latin typeface="TimesNewRoman"/>
              </a:rPr>
              <a:t>indicated that the different performances of CL approaches were all statistically different from each other (p-value&lt;0.05)”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 err="1">
                <a:latin typeface="TimesNewRoman"/>
              </a:rPr>
              <a:t>bootstrapping</a:t>
            </a:r>
            <a:r>
              <a:rPr lang="fr-FR" sz="1800" b="0" i="0" u="none" strike="noStrike" baseline="0" dirty="0">
                <a:latin typeface="TimesNewRoman"/>
              </a:rPr>
              <a:t> </a:t>
            </a:r>
            <a:r>
              <a:rPr lang="fr-FR" sz="1800" b="0" i="0" u="none" strike="noStrike" baseline="0" dirty="0" err="1">
                <a:latin typeface="TimesNewRoman"/>
              </a:rPr>
              <a:t>was</a:t>
            </a:r>
            <a:r>
              <a:rPr lang="fr-FR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statistically significantly better than all other curriculum </a:t>
            </a:r>
            <a:r>
              <a:rPr lang="fr-FR" sz="1800" b="0" i="0" u="none" strike="noStrike" baseline="0" dirty="0" err="1">
                <a:latin typeface="TimesNewRoman"/>
              </a:rPr>
              <a:t>approaches</a:t>
            </a:r>
            <a:r>
              <a:rPr lang="fr-FR" sz="1800" b="0" i="0" u="none" strike="noStrike" baseline="0" dirty="0">
                <a:latin typeface="TimesNewRoman"/>
              </a:rPr>
              <a:t> (p-value&lt;0.05).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16532A-204E-65B2-7B47-B3C1A06DBA27}"/>
              </a:ext>
            </a:extLst>
          </p:cNvPr>
          <p:cNvSpPr txBox="1"/>
          <p:nvPr/>
        </p:nvSpPr>
        <p:spPr>
          <a:xfrm>
            <a:off x="2179550" y="6027003"/>
            <a:ext cx="733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CONCLUSION : ce sera à nous de comparer les performances des deux méthodes</a:t>
            </a:r>
          </a:p>
        </p:txBody>
      </p:sp>
    </p:spTree>
    <p:extLst>
      <p:ext uri="{BB962C8B-B14F-4D97-AF65-F5344CB8AC3E}">
        <p14:creationId xmlns:p14="http://schemas.microsoft.com/office/powerpoint/2010/main" val="98126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5FF6A-2F5E-85F8-98A3-19D313B5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00937"/>
            <a:ext cx="9879437" cy="980844"/>
          </a:xfrm>
        </p:spPr>
        <p:txBody>
          <a:bodyPr/>
          <a:lstStyle/>
          <a:p>
            <a:r>
              <a:rPr lang="fr-FR" dirty="0"/>
              <a:t>Le code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A70313-D7B3-39FD-2039-4762F953C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2660B1-C7E4-5C95-C489-B358E75021F8}"/>
              </a:ext>
            </a:extLst>
          </p:cNvPr>
          <p:cNvSpPr txBox="1"/>
          <p:nvPr/>
        </p:nvSpPr>
        <p:spPr>
          <a:xfrm>
            <a:off x="1550563" y="1757855"/>
            <a:ext cx="10357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Objectifs :</a:t>
            </a:r>
          </a:p>
          <a:p>
            <a:endParaRPr lang="fr-FR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Faire un diagramme du code afin de mieux le comprendre</a:t>
            </a:r>
            <a:br>
              <a:rPr lang="fr-FR" sz="2800" dirty="0"/>
            </a:br>
            <a:r>
              <a:rPr lang="fr-FR" sz="2800" dirty="0"/>
              <a:t>(seulement un </a:t>
            </a:r>
            <a:r>
              <a:rPr lang="fr-FR" sz="2800" dirty="0" err="1"/>
              <a:t>tree</a:t>
            </a:r>
            <a:r>
              <a:rPr lang="fr-FR" sz="2800" dirty="0"/>
              <a:t> pour le moment)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Se familiariser avec Docker</a:t>
            </a:r>
          </a:p>
        </p:txBody>
      </p:sp>
    </p:spTree>
    <p:extLst>
      <p:ext uri="{BB962C8B-B14F-4D97-AF65-F5344CB8AC3E}">
        <p14:creationId xmlns:p14="http://schemas.microsoft.com/office/powerpoint/2010/main" val="184198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0D51F-4FC9-B829-1EE1-31F4F1AB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771526"/>
          </a:xfrm>
        </p:spPr>
        <p:txBody>
          <a:bodyPr/>
          <a:lstStyle/>
          <a:p>
            <a:r>
              <a:rPr lang="fr-FR" dirty="0"/>
              <a:t>Prochaines étapes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618EB-DF93-71F0-240A-694A2944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06774-3A4C-5696-A35F-449B652B087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230822"/>
            <a:ext cx="7043618" cy="3811162"/>
          </a:xfrm>
        </p:spPr>
        <p:txBody>
          <a:bodyPr/>
          <a:lstStyle/>
          <a:p>
            <a:r>
              <a:rPr lang="fr-FR" u="sng" dirty="0"/>
              <a:t>Suggestions :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Lire le code en profondeur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Accéder au CHU</a:t>
            </a:r>
          </a:p>
        </p:txBody>
      </p:sp>
    </p:spTree>
    <p:extLst>
      <p:ext uri="{BB962C8B-B14F-4D97-AF65-F5344CB8AC3E}">
        <p14:creationId xmlns:p14="http://schemas.microsoft.com/office/powerpoint/2010/main" val="21973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7949C-2619-70F3-F011-3004B1BB3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21E24-819C-0BC3-CC5F-357F4DD6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92" y="529128"/>
            <a:ext cx="9875463" cy="1058257"/>
          </a:xfrm>
        </p:spPr>
        <p:txBody>
          <a:bodyPr/>
          <a:lstStyle/>
          <a:p>
            <a:r>
              <a:rPr lang="fr-FR" dirty="0"/>
              <a:t>Précision sur</a:t>
            </a:r>
            <a:br>
              <a:rPr lang="fr-FR" dirty="0"/>
            </a:br>
            <a:r>
              <a:rPr lang="fr-FR" dirty="0"/>
              <a:t>TMTV-Net : </a:t>
            </a:r>
            <a:r>
              <a:rPr lang="fr-FR" dirty="0" err="1"/>
              <a:t>softvoting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A14163-8649-2E71-CAD2-5AA6FE4C5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EFE379F-E6F6-0097-9BFE-D60A06DC22B4}"/>
              </a:ext>
            </a:extLst>
          </p:cNvPr>
          <p:cNvGrpSpPr/>
          <p:nvPr/>
        </p:nvGrpSpPr>
        <p:grpSpPr>
          <a:xfrm>
            <a:off x="1237152" y="2003639"/>
            <a:ext cx="6030022" cy="4222572"/>
            <a:chOff x="2468087" y="1083627"/>
            <a:chExt cx="8040415" cy="576376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EBE03AE-982D-09AC-FACD-6DA3988A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8087" y="1083627"/>
              <a:ext cx="8040415" cy="5763761"/>
            </a:xfrm>
            <a:prstGeom prst="rect">
              <a:avLst/>
            </a:prstGeom>
          </p:spPr>
        </p:pic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74D02E9-D51C-3FEE-37F6-A3CAEB037BF3}"/>
                </a:ext>
              </a:extLst>
            </p:cNvPr>
            <p:cNvSpPr/>
            <p:nvPr/>
          </p:nvSpPr>
          <p:spPr>
            <a:xfrm>
              <a:off x="8220233" y="4549227"/>
              <a:ext cx="1503680" cy="11328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AA5157F-E28D-E249-0E50-4EB3E5FD9A7D}"/>
                </a:ext>
              </a:extLst>
            </p:cNvPr>
            <p:cNvSpPr txBox="1"/>
            <p:nvPr/>
          </p:nvSpPr>
          <p:spPr>
            <a:xfrm>
              <a:off x="9743007" y="4792481"/>
              <a:ext cx="3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E1C9C11F-6A5E-3E3F-8C58-3E20A1181E17}"/>
              </a:ext>
            </a:extLst>
          </p:cNvPr>
          <p:cNvSpPr txBox="1"/>
          <p:nvPr/>
        </p:nvSpPr>
        <p:spPr>
          <a:xfrm>
            <a:off x="7526978" y="2748081"/>
            <a:ext cx="3899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By soft voting </a:t>
            </a:r>
            <a:r>
              <a:rPr lang="en-US" b="1" dirty="0"/>
              <a:t>(probability averaging) </a:t>
            </a:r>
            <a:r>
              <a:rPr lang="en-US" dirty="0"/>
              <a:t>of the multi-resolution predictions in this step, we aimed to ensure that the majority of outputs have a greater influence on the final prediction of Step I. 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41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6E166-8C62-1FF6-9B09-319DFD080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065145"/>
            <a:ext cx="5715000" cy="2727709"/>
          </a:xfrm>
        </p:spPr>
        <p:txBody>
          <a:bodyPr/>
          <a:lstStyle/>
          <a:p>
            <a:r>
              <a:rPr lang="fr-FR" sz="4800" dirty="0"/>
              <a:t>Date de la prochaine réunion</a:t>
            </a:r>
          </a:p>
        </p:txBody>
      </p:sp>
    </p:spTree>
    <p:extLst>
      <p:ext uri="{BB962C8B-B14F-4D97-AF65-F5344CB8AC3E}">
        <p14:creationId xmlns:p14="http://schemas.microsoft.com/office/powerpoint/2010/main" val="100885362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{592AE3EA-8612-4858-B632-F65A1FB2BA53}tf78438558_win32</Template>
  <TotalTime>0</TotalTime>
  <Words>331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TimesNewRoman</vt:lpstr>
      <vt:lpstr>TimesNewRoman,Italic</vt:lpstr>
      <vt:lpstr>Personnalisé</vt:lpstr>
      <vt:lpstr>Réunion 20/12/24 Projet CLIPS</vt:lpstr>
      <vt:lpstr>Sommaire</vt:lpstr>
      <vt:lpstr>Précisions sur : CL for Improved segmentation</vt:lpstr>
      <vt:lpstr>Précisions sur CL for Improved segmentation</vt:lpstr>
      <vt:lpstr>Performances des deux méthodes de curriculum learning</vt:lpstr>
      <vt:lpstr>Le code</vt:lpstr>
      <vt:lpstr>Prochaines étapes</vt:lpstr>
      <vt:lpstr>Précision sur TMTV-Net : softvoting</vt:lpstr>
      <vt:lpstr>Date de la prochaine réunion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Anthonin Falk</dc:creator>
  <cp:lastModifiedBy>Anthonin Falk</cp:lastModifiedBy>
  <cp:revision>6</cp:revision>
  <dcterms:created xsi:type="dcterms:W3CDTF">2024-12-04T07:57:32Z</dcterms:created>
  <dcterms:modified xsi:type="dcterms:W3CDTF">2024-12-20T13:55:19Z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