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8" d="100"/>
          <a:sy n="78" d="100"/>
        </p:scale>
        <p:origin x="8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34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87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314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368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19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1/17/2024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308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1/17/2024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329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1/17/2024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357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1/17/2024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995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1/17/2024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4380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1/17/2024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903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1/17/2024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0035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8D21F2-559E-455C-9AB8-E68FE9B8C1A7}"/>
              </a:ext>
            </a:extLst>
          </p:cNvPr>
          <p:cNvSpPr/>
          <p:nvPr/>
        </p:nvSpPr>
        <p:spPr>
          <a:xfrm>
            <a:off x="1671485" y="2054942"/>
            <a:ext cx="8337754" cy="2308324"/>
          </a:xfrm>
          <a:prstGeom prst="rect">
            <a:avLst/>
          </a:prstGeom>
        </p:spPr>
        <p:txBody>
          <a:bodyPr wrap="square">
            <a:spAutoFit/>
          </a:bodyPr>
          <a:lstStyle/>
          <a:p>
            <a:pPr algn="ctr"/>
            <a:r>
              <a:rPr lang="en-US" sz="7200" dirty="0">
                <a:latin typeface="Times New Roman" panose="02020603050405020304" pitchFamily="18" charset="0"/>
                <a:cs typeface="Times New Roman" panose="02020603050405020304" pitchFamily="18" charset="0"/>
              </a:rPr>
              <a:t>CHAPTER-1 </a:t>
            </a:r>
          </a:p>
          <a:p>
            <a:pPr algn="ctr"/>
            <a:r>
              <a:rPr lang="en-US" sz="7200" dirty="0">
                <a:latin typeface="Times New Roman" panose="02020603050405020304" pitchFamily="18" charset="0"/>
                <a:cs typeface="Times New Roman" panose="02020603050405020304" pitchFamily="18" charset="0"/>
              </a:rPr>
              <a:t>JAVA HISTORY</a:t>
            </a:r>
          </a:p>
        </p:txBody>
      </p:sp>
    </p:spTree>
    <p:extLst>
      <p:ext uri="{BB962C8B-B14F-4D97-AF65-F5344CB8AC3E}">
        <p14:creationId xmlns:p14="http://schemas.microsoft.com/office/powerpoint/2010/main" val="103801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CCC0E0-5BD9-4337-850C-B2EA32AF70C2}"/>
              </a:ext>
            </a:extLst>
          </p:cNvPr>
          <p:cNvSpPr/>
          <p:nvPr/>
        </p:nvSpPr>
        <p:spPr>
          <a:xfrm>
            <a:off x="0" y="0"/>
            <a:ext cx="12123174" cy="5547929"/>
          </a:xfrm>
          <a:prstGeom prst="rect">
            <a:avLst/>
          </a:prstGeom>
        </p:spPr>
        <p:txBody>
          <a:bodyPr wrap="square">
            <a:spAutoFit/>
          </a:bodyPr>
          <a:lstStyle/>
          <a:p>
            <a:pPr algn="just">
              <a:lnSpc>
                <a:spcPct val="200000"/>
              </a:lnSpc>
            </a:pPr>
            <a:r>
              <a:rPr lang="en-US" b="1" u="sng" dirty="0">
                <a:latin typeface="Times New Roman" panose="02020603050405020304" pitchFamily="18" charset="0"/>
                <a:cs typeface="Times New Roman" panose="02020603050405020304" pitchFamily="18" charset="0"/>
              </a:rPr>
              <a:t>Application Programming Interface :</a:t>
            </a:r>
          </a:p>
          <a:p>
            <a:pPr algn="just">
              <a:lnSpc>
                <a:spcPct val="200000"/>
              </a:lnSpc>
            </a:pPr>
            <a:r>
              <a:rPr lang="en-US" dirty="0">
                <a:latin typeface="Times New Roman" panose="02020603050405020304" pitchFamily="18" charset="0"/>
                <a:cs typeface="Times New Roman" panose="02020603050405020304" pitchFamily="18" charset="0"/>
              </a:rPr>
              <a:t>The Java Standard Library (or API) includes hundreds of classes and methods grouped into several functional packages .</a:t>
            </a:r>
          </a:p>
          <a:p>
            <a:pPr algn="just">
              <a:lnSpc>
                <a:spcPct val="200000"/>
              </a:lnSpc>
            </a:pPr>
            <a:r>
              <a:rPr lang="en-US" b="1" u="sng" dirty="0">
                <a:latin typeface="Times New Roman" panose="02020603050405020304" pitchFamily="18" charset="0"/>
                <a:cs typeface="Times New Roman" panose="02020603050405020304" pitchFamily="18" charset="0"/>
              </a:rPr>
              <a:t>Most commonly used packages are: </a:t>
            </a:r>
          </a:p>
          <a:p>
            <a:pPr algn="just">
              <a:lnSpc>
                <a:spcPct val="200000"/>
              </a:lnSpc>
            </a:pPr>
            <a:r>
              <a:rPr lang="en-US" b="1" u="sng" dirty="0">
                <a:latin typeface="Times New Roman" panose="02020603050405020304" pitchFamily="18" charset="0"/>
                <a:cs typeface="Times New Roman" panose="02020603050405020304" pitchFamily="18" charset="0"/>
              </a:rPr>
              <a:t>Language Support Package: </a:t>
            </a:r>
            <a:r>
              <a:rPr lang="en-US" dirty="0">
                <a:latin typeface="Times New Roman" panose="02020603050405020304" pitchFamily="18" charset="0"/>
                <a:cs typeface="Times New Roman" panose="02020603050405020304" pitchFamily="18" charset="0"/>
              </a:rPr>
              <a:t>A collection of classes and methods required for implementing basic features of Java. </a:t>
            </a:r>
          </a:p>
          <a:p>
            <a:pPr algn="just">
              <a:lnSpc>
                <a:spcPct val="200000"/>
              </a:lnSpc>
            </a:pPr>
            <a:r>
              <a:rPr lang="en-US" b="1" u="sng" dirty="0">
                <a:latin typeface="Times New Roman" panose="02020603050405020304" pitchFamily="18" charset="0"/>
                <a:cs typeface="Times New Roman" panose="02020603050405020304" pitchFamily="18" charset="0"/>
              </a:rPr>
              <a:t>Utilities Package: </a:t>
            </a:r>
            <a:r>
              <a:rPr lang="en-US" dirty="0">
                <a:latin typeface="Times New Roman" panose="02020603050405020304" pitchFamily="18" charset="0"/>
                <a:cs typeface="Times New Roman" panose="02020603050405020304" pitchFamily="18" charset="0"/>
              </a:rPr>
              <a:t>A collection of classes to provide utility functions such as date and time functions.</a:t>
            </a:r>
          </a:p>
          <a:p>
            <a:pPr algn="just">
              <a:lnSpc>
                <a:spcPct val="200000"/>
              </a:lnSpc>
            </a:pPr>
            <a:r>
              <a:rPr lang="en-US" b="1" u="sng" dirty="0" err="1">
                <a:latin typeface="Times New Roman" panose="02020603050405020304" pitchFamily="18" charset="0"/>
                <a:cs typeface="Times New Roman" panose="02020603050405020304" pitchFamily="18" charset="0"/>
              </a:rPr>
              <a:t>Input/Output</a:t>
            </a:r>
            <a:r>
              <a:rPr lang="en-US" b="1" u="sng" dirty="0">
                <a:latin typeface="Times New Roman" panose="02020603050405020304" pitchFamily="18" charset="0"/>
                <a:cs typeface="Times New Roman" panose="02020603050405020304" pitchFamily="18" charset="0"/>
              </a:rPr>
              <a:t> Package: </a:t>
            </a:r>
            <a:r>
              <a:rPr lang="en-US" dirty="0">
                <a:latin typeface="Times New Roman" panose="02020603050405020304" pitchFamily="18" charset="0"/>
                <a:cs typeface="Times New Roman" panose="02020603050405020304" pitchFamily="18" charset="0"/>
              </a:rPr>
              <a:t>A collection of classes required for input/output manipulation. </a:t>
            </a:r>
          </a:p>
          <a:p>
            <a:pPr algn="just">
              <a:lnSpc>
                <a:spcPct val="200000"/>
              </a:lnSpc>
            </a:pPr>
            <a:r>
              <a:rPr lang="en-US" b="1" u="sng" dirty="0">
                <a:latin typeface="Times New Roman" panose="02020603050405020304" pitchFamily="18" charset="0"/>
                <a:cs typeface="Times New Roman" panose="02020603050405020304" pitchFamily="18" charset="0"/>
              </a:rPr>
              <a:t>Networking Package: </a:t>
            </a:r>
            <a:r>
              <a:rPr lang="en-US" dirty="0">
                <a:latin typeface="Times New Roman" panose="02020603050405020304" pitchFamily="18" charset="0"/>
                <a:cs typeface="Times New Roman" panose="02020603050405020304" pitchFamily="18" charset="0"/>
              </a:rPr>
              <a:t>A collection of classes for communicating with other computers via Internet </a:t>
            </a:r>
          </a:p>
          <a:p>
            <a:pPr algn="just">
              <a:lnSpc>
                <a:spcPct val="200000"/>
              </a:lnSpc>
            </a:pPr>
            <a:r>
              <a:rPr lang="en-US" b="1" u="sng" dirty="0" err="1">
                <a:latin typeface="Times New Roman" panose="02020603050405020304" pitchFamily="18" charset="0"/>
                <a:cs typeface="Times New Roman" panose="02020603050405020304" pitchFamily="18" charset="0"/>
              </a:rPr>
              <a:t>Awt</a:t>
            </a:r>
            <a:r>
              <a:rPr lang="en-US" b="1" u="sng" dirty="0">
                <a:latin typeface="Times New Roman" panose="02020603050405020304" pitchFamily="18" charset="0"/>
                <a:cs typeface="Times New Roman" panose="02020603050405020304" pitchFamily="18" charset="0"/>
              </a:rPr>
              <a:t> Package: </a:t>
            </a:r>
            <a:r>
              <a:rPr lang="en-US" dirty="0">
                <a:latin typeface="Times New Roman" panose="02020603050405020304" pitchFamily="18" charset="0"/>
                <a:cs typeface="Times New Roman" panose="02020603050405020304" pitchFamily="18" charset="0"/>
              </a:rPr>
              <a:t>The Abstract Window Tool Kit package contains classes that implements platform-independent graphical user interface. </a:t>
            </a:r>
          </a:p>
          <a:p>
            <a:pPr algn="just">
              <a:lnSpc>
                <a:spcPct val="200000"/>
              </a:lnSpc>
            </a:pPr>
            <a:r>
              <a:rPr lang="en-US" b="1" u="sng" dirty="0">
                <a:latin typeface="Times New Roman" panose="02020603050405020304" pitchFamily="18" charset="0"/>
                <a:cs typeface="Times New Roman" panose="02020603050405020304" pitchFamily="18" charset="0"/>
              </a:rPr>
              <a:t>Applet Package: </a:t>
            </a:r>
            <a:r>
              <a:rPr lang="en-US" dirty="0">
                <a:latin typeface="Times New Roman" panose="02020603050405020304" pitchFamily="18" charset="0"/>
                <a:cs typeface="Times New Roman" panose="02020603050405020304" pitchFamily="18" charset="0"/>
              </a:rPr>
              <a:t>This includes a set of classes that allows us to create Java applets </a:t>
            </a:r>
          </a:p>
        </p:txBody>
      </p:sp>
    </p:spTree>
    <p:extLst>
      <p:ext uri="{BB962C8B-B14F-4D97-AF65-F5344CB8AC3E}">
        <p14:creationId xmlns:p14="http://schemas.microsoft.com/office/powerpoint/2010/main" val="206779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A9F1FB-D4FA-4E42-9E9D-BC483CA05522}"/>
              </a:ext>
            </a:extLst>
          </p:cNvPr>
          <p:cNvPicPr>
            <a:picLocks noChangeAspect="1"/>
          </p:cNvPicPr>
          <p:nvPr/>
        </p:nvPicPr>
        <p:blipFill>
          <a:blip r:embed="rId2"/>
          <a:stretch>
            <a:fillRect/>
          </a:stretch>
        </p:blipFill>
        <p:spPr>
          <a:xfrm>
            <a:off x="0" y="0"/>
            <a:ext cx="12192000" cy="62828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4534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078525-9EE3-4E48-A686-27C00BA3A61A}"/>
              </a:ext>
            </a:extLst>
          </p:cNvPr>
          <p:cNvSpPr/>
          <p:nvPr/>
        </p:nvSpPr>
        <p:spPr>
          <a:xfrm>
            <a:off x="137651" y="235974"/>
            <a:ext cx="11946193" cy="3637984"/>
          </a:xfrm>
          <a:prstGeom prst="rect">
            <a:avLst/>
          </a:prstGeom>
        </p:spPr>
        <p:txBody>
          <a:bodyPr wrap="square">
            <a:spAutoFit/>
          </a:bodyPr>
          <a:lstStyle/>
          <a:p>
            <a:pPr>
              <a:lnSpc>
                <a:spcPct val="150000"/>
              </a:lnSpc>
            </a:pPr>
            <a:r>
              <a:rPr lang="en-US" sz="3600" b="1" u="sng" dirty="0">
                <a:latin typeface="Times New Roman" panose="02020603050405020304" pitchFamily="18" charset="0"/>
                <a:cs typeface="Times New Roman" panose="02020603050405020304" pitchFamily="18" charset="0"/>
              </a:rPr>
              <a:t>Introduction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is a general-purpose, object-oriented programming language developed by Sun Microsystems of USA in 1991.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James Goosling invented Java Programming Language(Originally called Oak) in 1991.</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Languages like C and C+ + had limitations in terms of both reliability and portability.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they modelled their new language Java on C and C++ and thus made Java a really simple, reliable, portable, and Powerful language.</a:t>
            </a:r>
          </a:p>
        </p:txBody>
      </p:sp>
    </p:spTree>
    <p:extLst>
      <p:ext uri="{BB962C8B-B14F-4D97-AF65-F5344CB8AC3E}">
        <p14:creationId xmlns:p14="http://schemas.microsoft.com/office/powerpoint/2010/main" val="183253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E69D6E1-25B5-4467-8E9B-E72B6447D6BE}"/>
              </a:ext>
            </a:extLst>
          </p:cNvPr>
          <p:cNvSpPr/>
          <p:nvPr/>
        </p:nvSpPr>
        <p:spPr>
          <a:xfrm>
            <a:off x="68826" y="216310"/>
            <a:ext cx="11985522" cy="7632859"/>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Features Of Java:</a:t>
            </a:r>
          </a:p>
          <a:p>
            <a:endParaRPr lang="en-US" sz="2000" b="1" u="sng"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Compiled and Interpreted: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First Java compiler translates source code into  bytecode instructions.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Bytecodes are not machine instructions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Therefore, in the second stage, Java interpreter generates machine code that can be directly executed by the machine that is running the Java program. </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Platform-Independent and Portable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platform-independent as Java follows the ‘write once, run anywhere’ approach.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most significant contribution of Java over other languages is its portability.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programs can be easily moved from one computer system to another, anywhere and anytime.</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Object-Oriented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is a true object-oriented language. Almost everything in Java is an object.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program code and data reside within objects and classes. </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Robust and Secure: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is a robust language. It provides many safeguards to ensure reliable code. It has strict compile time and run time checking for data types.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also incorporates the concept of exception handling which captures series errors and eliminates any risk of crashing the system.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48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24003A-D440-41FB-AFF5-99AB3FDB7CEF}"/>
              </a:ext>
            </a:extLst>
          </p:cNvPr>
          <p:cNvSpPr/>
          <p:nvPr/>
        </p:nvSpPr>
        <p:spPr>
          <a:xfrm>
            <a:off x="78658" y="88490"/>
            <a:ext cx="11956026" cy="6186309"/>
          </a:xfrm>
          <a:prstGeom prst="rect">
            <a:avLst/>
          </a:prstGeom>
        </p:spPr>
        <p:txBody>
          <a:bodyPr wrap="square">
            <a:spAutoFit/>
          </a:bodyPr>
          <a:lstStyle/>
          <a:p>
            <a:pPr algn="just"/>
            <a:r>
              <a:rPr lang="en-US" b="1" u="sng" dirty="0">
                <a:latin typeface="Times New Roman" panose="02020603050405020304" pitchFamily="18" charset="0"/>
                <a:cs typeface="Times New Roman" panose="02020603050405020304" pitchFamily="18" charset="0"/>
              </a:rPr>
              <a:t>Distributed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is designed as a distributed language for creating applications on networks.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has the ability to share both data and programs.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applications can open and access remote objects on Internet as easily as they can do in a local system</a:t>
            </a:r>
          </a:p>
          <a:p>
            <a:pPr algn="just"/>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Simple, Small and Familiar:</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Java is a small and simple language. Java does not use pointers, pre processor header files, go to statement and many others.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also eliminates operator overloading and multiple inheritance.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is modelled on C and C++ languages. So it is familiar to programmers. </a:t>
            </a:r>
          </a:p>
          <a:p>
            <a:pPr algn="just"/>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Multithreaded and Interactive:</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Multithreaded means handling multiple task-simultaneously.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supports multithreaded programs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 not wait for the application to finish one task before beginning another.. This feature greatly improves the interactive performance of graphical applications.</a:t>
            </a:r>
          </a:p>
          <a:p>
            <a:pPr algn="just"/>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High Performance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performance is impressive for an interpreted language, mainly due to the use of intermediate bytecode.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incorporation of multithreading enhances the overall execution speed of Java programs.</a:t>
            </a:r>
          </a:p>
          <a:p>
            <a:pPr algn="just"/>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Dynamic and Extensible:</a:t>
            </a:r>
          </a:p>
          <a:p>
            <a:pPr algn="just"/>
            <a:r>
              <a:rPr lang="en-US" dirty="0">
                <a:latin typeface="Times New Roman" panose="02020603050405020304" pitchFamily="18" charset="0"/>
                <a:cs typeface="Times New Roman" panose="02020603050405020304" pitchFamily="18" charset="0"/>
              </a:rPr>
              <a:t> Java is a dynamic language. Java is capable of dynamically linking in new class libraries, methods, and objects. </a:t>
            </a:r>
          </a:p>
        </p:txBody>
      </p:sp>
    </p:spTree>
    <p:extLst>
      <p:ext uri="{BB962C8B-B14F-4D97-AF65-F5344CB8AC3E}">
        <p14:creationId xmlns:p14="http://schemas.microsoft.com/office/powerpoint/2010/main" val="305007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789B0E-4F0A-4AAD-9769-8933B315F738}"/>
              </a:ext>
            </a:extLst>
          </p:cNvPr>
          <p:cNvSpPr/>
          <p:nvPr/>
        </p:nvSpPr>
        <p:spPr>
          <a:xfrm>
            <a:off x="216309" y="206478"/>
            <a:ext cx="11867535" cy="4191981"/>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Difference between Java and C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does not include the C unique statement keywords goto,  sizeof, and typedef.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does not contain the data types struct, union and enum.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does not support an explicit pointer type.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 Java does not have a preprocessor and therefore we cannot use # define, # include, and # ifdef statements.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requires that the functions with no arguments must be declared with empty parenthesis and not with the void keywords done in C.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adds labelled break and continue statements.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adds many features required for object-oriented programming</a:t>
            </a:r>
          </a:p>
        </p:txBody>
      </p:sp>
    </p:spTree>
    <p:extLst>
      <p:ext uri="{BB962C8B-B14F-4D97-AF65-F5344CB8AC3E}">
        <p14:creationId xmlns:p14="http://schemas.microsoft.com/office/powerpoint/2010/main" val="175109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91A2A9-B411-407D-A2C1-1909732ED629}"/>
              </a:ext>
            </a:extLst>
          </p:cNvPr>
          <p:cNvSpPr/>
          <p:nvPr/>
        </p:nvSpPr>
        <p:spPr>
          <a:xfrm>
            <a:off x="-1" y="127819"/>
            <a:ext cx="12015019" cy="5576976"/>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Difference between Java and C++:</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does not support operator overloading.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does not have template classes as in C++.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does not support multiple inheritance of classes. This is accomplished using a new feature called" interface".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does not support global variables. Every variable and method is declared with in a class and forms part of that class.</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does not use pointers.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has replaced the destructor function with a finalize( )function.</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no header files in Java.</a:t>
            </a:r>
          </a:p>
          <a:p>
            <a:pPr marL="285750" indent="-285750" algn="just">
              <a:lnSpc>
                <a:spcPct val="150000"/>
              </a:lnSpc>
              <a:buFont typeface="Wingdings" panose="05000000000000000000" pitchFamily="2" charset="2"/>
              <a:buChar char="Ø"/>
            </a:pPr>
            <a:endParaRPr lang="en-US" sz="2000" b="1" u="sng" dirty="0">
              <a:latin typeface="Times New Roman" panose="02020603050405020304" pitchFamily="18" charset="0"/>
              <a:cs typeface="Times New Roman" panose="02020603050405020304" pitchFamily="18" charset="0"/>
            </a:endParaRPr>
          </a:p>
          <a:p>
            <a:pPr algn="just">
              <a:lnSpc>
                <a:spcPct val="150000"/>
              </a:lnSpc>
            </a:pPr>
            <a:r>
              <a:rPr lang="en-US" sz="2000" b="1" u="sng" dirty="0">
                <a:latin typeface="Times New Roman" panose="02020603050405020304" pitchFamily="18" charset="0"/>
                <a:cs typeface="Times New Roman" panose="02020603050405020304" pitchFamily="18" charset="0"/>
              </a:rPr>
              <a:t>Additional Feature:</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 + is a superset of C, Java is neither a superset nor a subset of C or C++.</a:t>
            </a:r>
          </a:p>
        </p:txBody>
      </p:sp>
    </p:spTree>
    <p:extLst>
      <p:ext uri="{BB962C8B-B14F-4D97-AF65-F5344CB8AC3E}">
        <p14:creationId xmlns:p14="http://schemas.microsoft.com/office/powerpoint/2010/main" val="225882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B04297-D67B-40D3-89A8-7FD4B8C5C3E8}"/>
              </a:ext>
            </a:extLst>
          </p:cNvPr>
          <p:cNvSpPr/>
          <p:nvPr/>
        </p:nvSpPr>
        <p:spPr>
          <a:xfrm>
            <a:off x="98323" y="137652"/>
            <a:ext cx="12024851" cy="4191981"/>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HARDWARE AND SOFTWAREREQUIREMENTS </a:t>
            </a:r>
          </a:p>
          <a:p>
            <a:pPr algn="just">
              <a:lnSpc>
                <a:spcPct val="150000"/>
              </a:lnSpc>
            </a:pPr>
            <a:r>
              <a:rPr lang="en-US" sz="2000" dirty="0">
                <a:latin typeface="Times New Roman" panose="02020603050405020304" pitchFamily="18" charset="0"/>
                <a:cs typeface="Times New Roman" panose="02020603050405020304" pitchFamily="18" charset="0"/>
              </a:rPr>
              <a:t>Java is currently supported on Windows 95, Windows NT, Sun Solaris, Macintosh, and UNIX machines. </a:t>
            </a:r>
          </a:p>
          <a:p>
            <a:pPr algn="just">
              <a:lnSpc>
                <a:spcPct val="150000"/>
              </a:lnSpc>
            </a:pPr>
            <a:r>
              <a:rPr lang="en-US" sz="2000" dirty="0">
                <a:latin typeface="Times New Roman" panose="02020603050405020304" pitchFamily="18" charset="0"/>
                <a:cs typeface="Times New Roman" panose="02020603050405020304" pitchFamily="18" charset="0"/>
              </a:rPr>
              <a:t>The minimum hardware and software requirements for Windows 95 version of Java areas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IBM: compatible 486 system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Minimum of 8MB memory </a:t>
            </a:r>
          </a:p>
          <a:p>
            <a:pPr marL="285750" indent="-285750" algn="just">
              <a:lnSpc>
                <a:spcPct val="150000"/>
              </a:lnSpc>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Windows-compatible soundcard, if necessary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hard drive</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CD-ROM drive</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Microsoft-compatible mouse</a:t>
            </a:r>
          </a:p>
        </p:txBody>
      </p:sp>
    </p:spTree>
    <p:extLst>
      <p:ext uri="{BB962C8B-B14F-4D97-AF65-F5344CB8AC3E}">
        <p14:creationId xmlns:p14="http://schemas.microsoft.com/office/powerpoint/2010/main" val="121427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B4D2F0-2E6D-4A72-9554-7FC8E3E99E8A}"/>
              </a:ext>
            </a:extLst>
          </p:cNvPr>
          <p:cNvSpPr/>
          <p:nvPr/>
        </p:nvSpPr>
        <p:spPr>
          <a:xfrm>
            <a:off x="0" y="0"/>
            <a:ext cx="12192000" cy="923330"/>
          </a:xfrm>
          <a:prstGeom prst="rect">
            <a:avLst/>
          </a:prstGeom>
        </p:spPr>
        <p:txBody>
          <a:bodyPr wrap="square">
            <a:spAutoFit/>
          </a:bodyPr>
          <a:lstStyle/>
          <a:p>
            <a:r>
              <a:rPr lang="en-US" b="1" u="sng" dirty="0">
                <a:latin typeface="Times New Roman" panose="02020603050405020304" pitchFamily="18" charset="0"/>
                <a:cs typeface="Times New Roman" panose="02020603050405020304" pitchFamily="18" charset="0"/>
              </a:rPr>
              <a:t>JAVA SUPPORT SYSTEMS:</a:t>
            </a:r>
          </a:p>
          <a:p>
            <a:endParaRPr lang="en-US" dirty="0"/>
          </a:p>
          <a:p>
            <a:endParaRPr lang="en-US" dirty="0"/>
          </a:p>
        </p:txBody>
      </p:sp>
      <p:pic>
        <p:nvPicPr>
          <p:cNvPr id="3" name="Picture 2">
            <a:extLst>
              <a:ext uri="{FF2B5EF4-FFF2-40B4-BE49-F238E27FC236}">
                <a16:creationId xmlns:a16="http://schemas.microsoft.com/office/drawing/2014/main" id="{731011D3-9488-410E-83B3-2EF4E301B239}"/>
              </a:ext>
            </a:extLst>
          </p:cNvPr>
          <p:cNvPicPr>
            <a:picLocks noChangeAspect="1"/>
          </p:cNvPicPr>
          <p:nvPr/>
        </p:nvPicPr>
        <p:blipFill>
          <a:blip r:embed="rId2"/>
          <a:stretch>
            <a:fillRect/>
          </a:stretch>
        </p:blipFill>
        <p:spPr>
          <a:xfrm>
            <a:off x="407789" y="540775"/>
            <a:ext cx="10073398" cy="22515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08F8BA7A-737B-4D6E-B53E-C68EDD468A2E}"/>
              </a:ext>
            </a:extLst>
          </p:cNvPr>
          <p:cNvPicPr>
            <a:picLocks noChangeAspect="1"/>
          </p:cNvPicPr>
          <p:nvPr/>
        </p:nvPicPr>
        <p:blipFill>
          <a:blip r:embed="rId3"/>
          <a:stretch>
            <a:fillRect/>
          </a:stretch>
        </p:blipFill>
        <p:spPr>
          <a:xfrm>
            <a:off x="407789" y="3429000"/>
            <a:ext cx="10073398" cy="2431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810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6B11CC-72E4-44A3-984B-6692670247FC}"/>
              </a:ext>
            </a:extLst>
          </p:cNvPr>
          <p:cNvSpPr/>
          <p:nvPr/>
        </p:nvSpPr>
        <p:spPr>
          <a:xfrm>
            <a:off x="0" y="0"/>
            <a:ext cx="12123174" cy="6690550"/>
          </a:xfrm>
          <a:prstGeom prst="rect">
            <a:avLst/>
          </a:prstGeom>
        </p:spPr>
        <p:txBody>
          <a:bodyPr wrap="square">
            <a:spAutoFit/>
          </a:bodyPr>
          <a:lstStyle/>
          <a:p>
            <a:pPr algn="just">
              <a:lnSpc>
                <a:spcPct val="150000"/>
              </a:lnSpc>
            </a:pPr>
            <a:r>
              <a:rPr lang="en-US" b="1" u="sng">
                <a:latin typeface="Times New Roman" panose="02020603050405020304" pitchFamily="18" charset="0"/>
                <a:cs typeface="Times New Roman" panose="02020603050405020304" pitchFamily="18" charset="0"/>
              </a:rPr>
              <a:t>JAVA ENVIRONMENT </a:t>
            </a:r>
            <a:endParaRPr lang="en-US" b="1" u="sng"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Java environment includes a large number of development tools and hundreds of classes and methods development tools are part of the system known as Java Development Kit (JDK) and the classes and methods are part of the Java Standard Library (JSL), also known as the Application Programming Interface (API). </a:t>
            </a:r>
          </a:p>
          <a:p>
            <a:pPr algn="just">
              <a:lnSpc>
                <a:spcPct val="150000"/>
              </a:lnSpc>
            </a:pPr>
            <a:r>
              <a:rPr lang="en-US" b="1" u="sng" dirty="0">
                <a:latin typeface="Times New Roman" panose="02020603050405020304" pitchFamily="18" charset="0"/>
                <a:cs typeface="Times New Roman" panose="02020603050405020304" pitchFamily="18" charset="0"/>
              </a:rPr>
              <a:t>Java Development Kit </a:t>
            </a:r>
          </a:p>
          <a:p>
            <a:pPr algn="just">
              <a:lnSpc>
                <a:spcPct val="150000"/>
              </a:lnSpc>
            </a:pPr>
            <a:r>
              <a:rPr lang="en-US" dirty="0">
                <a:latin typeface="Times New Roman" panose="02020603050405020304" pitchFamily="18" charset="0"/>
                <a:cs typeface="Times New Roman" panose="02020603050405020304" pitchFamily="18" charset="0"/>
              </a:rPr>
              <a:t>The Java Development Kit comes with a collection of tools that are used for developing and running Java programs. They include:</a:t>
            </a:r>
          </a:p>
          <a:p>
            <a:pPr algn="just">
              <a:lnSpc>
                <a:spcPct val="150000"/>
              </a:lnSpc>
            </a:pPr>
            <a:r>
              <a:rPr lang="en-US" b="1" u="sng" dirty="0">
                <a:latin typeface="Times New Roman" panose="02020603050405020304" pitchFamily="18" charset="0"/>
                <a:cs typeface="Times New Roman" panose="02020603050405020304" pitchFamily="18" charset="0"/>
              </a:rPr>
              <a:t>appletviewer: </a:t>
            </a:r>
            <a:r>
              <a:rPr lang="en-US" dirty="0">
                <a:latin typeface="Times New Roman" panose="02020603050405020304" pitchFamily="18" charset="0"/>
                <a:cs typeface="Times New Roman" panose="02020603050405020304" pitchFamily="18" charset="0"/>
              </a:rPr>
              <a:t>Enables us to run Java applets (without actually using a Java-compatible browser).</a:t>
            </a:r>
          </a:p>
          <a:p>
            <a:pPr algn="just">
              <a:lnSpc>
                <a:spcPct val="150000"/>
              </a:lnSpc>
            </a:pPr>
            <a:r>
              <a:rPr lang="en-US" b="1" u="sng" dirty="0">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Java interpreter, which runs applets and applications by reading and interpreting bytecode files. </a:t>
            </a:r>
          </a:p>
          <a:p>
            <a:pPr algn="just">
              <a:lnSpc>
                <a:spcPct val="150000"/>
              </a:lnSpc>
            </a:pPr>
            <a:r>
              <a:rPr lang="en-US" b="1" u="sng" dirty="0">
                <a:latin typeface="Times New Roman" panose="02020603050405020304" pitchFamily="18" charset="0"/>
                <a:cs typeface="Times New Roman" panose="02020603050405020304" pitchFamily="18" charset="0"/>
              </a:rPr>
              <a:t>javac: </a:t>
            </a:r>
            <a:r>
              <a:rPr lang="en-US" dirty="0">
                <a:latin typeface="Times New Roman" panose="02020603050405020304" pitchFamily="18" charset="0"/>
                <a:cs typeface="Times New Roman" panose="02020603050405020304" pitchFamily="18" charset="0"/>
              </a:rPr>
              <a:t>The Java compiler, which translates Java source code to bytecode files that the interpreter can understand. </a:t>
            </a:r>
          </a:p>
          <a:p>
            <a:pPr algn="just">
              <a:lnSpc>
                <a:spcPct val="150000"/>
              </a:lnSpc>
            </a:pPr>
            <a:r>
              <a:rPr lang="en-US" b="1" u="sng" dirty="0">
                <a:latin typeface="Times New Roman" panose="02020603050405020304" pitchFamily="18" charset="0"/>
                <a:cs typeface="Times New Roman" panose="02020603050405020304" pitchFamily="18" charset="0"/>
              </a:rPr>
              <a:t>javadoc</a:t>
            </a:r>
            <a:r>
              <a:rPr lang="en-US" dirty="0">
                <a:latin typeface="Times New Roman" panose="02020603050405020304" pitchFamily="18" charset="0"/>
                <a:cs typeface="Times New Roman" panose="02020603050405020304" pitchFamily="18" charset="0"/>
              </a:rPr>
              <a:t>: Creates HTML-format documentation from Java source code files. </a:t>
            </a:r>
          </a:p>
          <a:p>
            <a:pPr algn="just">
              <a:lnSpc>
                <a:spcPct val="150000"/>
              </a:lnSpc>
            </a:pPr>
            <a:r>
              <a:rPr lang="en-US" b="1" u="sng" dirty="0">
                <a:latin typeface="Times New Roman" panose="02020603050405020304" pitchFamily="18" charset="0"/>
                <a:cs typeface="Times New Roman" panose="02020603050405020304" pitchFamily="18" charset="0"/>
              </a:rPr>
              <a:t>javah: </a:t>
            </a:r>
            <a:r>
              <a:rPr lang="en-US" dirty="0">
                <a:latin typeface="Times New Roman" panose="02020603050405020304" pitchFamily="18" charset="0"/>
                <a:cs typeface="Times New Roman" panose="02020603050405020304" pitchFamily="18" charset="0"/>
              </a:rPr>
              <a:t>Produces header files for use with native methods. </a:t>
            </a:r>
          </a:p>
          <a:p>
            <a:pPr algn="just">
              <a:lnSpc>
                <a:spcPct val="150000"/>
              </a:lnSpc>
            </a:pPr>
            <a:r>
              <a:rPr lang="en-US" b="1" u="sng" dirty="0">
                <a:latin typeface="Times New Roman" panose="02020603050405020304" pitchFamily="18" charset="0"/>
                <a:cs typeface="Times New Roman" panose="02020603050405020304" pitchFamily="18" charset="0"/>
              </a:rPr>
              <a:t>javap: </a:t>
            </a:r>
            <a:r>
              <a:rPr lang="en-US" dirty="0">
                <a:latin typeface="Times New Roman" panose="02020603050405020304" pitchFamily="18" charset="0"/>
                <a:cs typeface="Times New Roman" panose="02020603050405020304" pitchFamily="18" charset="0"/>
              </a:rPr>
              <a:t>Java disassembler, which enables us to covert bytecode files into a program description.</a:t>
            </a:r>
          </a:p>
          <a:p>
            <a:pPr algn="just">
              <a:lnSpc>
                <a:spcPct val="150000"/>
              </a:lnSpc>
            </a:pPr>
            <a:r>
              <a:rPr lang="en-US" b="1" u="sng" dirty="0">
                <a:latin typeface="Times New Roman" panose="02020603050405020304" pitchFamily="18" charset="0"/>
                <a:cs typeface="Times New Roman" panose="02020603050405020304" pitchFamily="18" charset="0"/>
              </a:rPr>
              <a:t>jdb: </a:t>
            </a:r>
            <a:r>
              <a:rPr lang="en-US" dirty="0">
                <a:latin typeface="Times New Roman" panose="02020603050405020304" pitchFamily="18" charset="0"/>
                <a:cs typeface="Times New Roman" panose="02020603050405020304" pitchFamily="18" charset="0"/>
              </a:rPr>
              <a:t>Java debugger, which helps us to find errors in our programs.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08072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205</TotalTime>
  <Words>971</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Indushree Ullal</dc:creator>
  <cp:lastModifiedBy>Indushree Ullal</cp:lastModifiedBy>
  <cp:revision>43</cp:revision>
  <dcterms:created xsi:type="dcterms:W3CDTF">2023-12-26T04:48:51Z</dcterms:created>
  <dcterms:modified xsi:type="dcterms:W3CDTF">2024-01-17T15:06:16Z</dcterms:modified>
</cp:coreProperties>
</file>