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0" r:id="rId1"/>
  </p:sldMasterIdLst>
  <p:sldIdLst>
    <p:sldId id="257" r:id="rId2"/>
    <p:sldId id="258" r:id="rId3"/>
    <p:sldId id="259" r:id="rId4"/>
    <p:sldId id="298" r:id="rId5"/>
    <p:sldId id="301" r:id="rId6"/>
    <p:sldId id="260" r:id="rId7"/>
    <p:sldId id="261" r:id="rId8"/>
    <p:sldId id="262" r:id="rId9"/>
    <p:sldId id="263" r:id="rId10"/>
    <p:sldId id="299" r:id="rId11"/>
    <p:sldId id="264" r:id="rId12"/>
    <p:sldId id="265" r:id="rId13"/>
    <p:sldId id="266" r:id="rId14"/>
    <p:sldId id="267" r:id="rId15"/>
    <p:sldId id="268" r:id="rId16"/>
    <p:sldId id="269" r:id="rId17"/>
    <p:sldId id="270" r:id="rId18"/>
    <p:sldId id="271"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3" r:id="rId36"/>
    <p:sldId id="292" r:id="rId37"/>
    <p:sldId id="294" r:id="rId38"/>
    <p:sldId id="295" r:id="rId39"/>
    <p:sldId id="296" r:id="rId40"/>
    <p:sldId id="29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8" d="100"/>
          <a:sy n="78" d="100"/>
        </p:scale>
        <p:origin x="82"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2867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4090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05595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404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5177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5133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95441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765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7404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1112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98784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054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320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73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1046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050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2007993"/>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C917DA-EB73-4D03-A1E8-9DCF1E2EE28C}"/>
              </a:ext>
            </a:extLst>
          </p:cNvPr>
          <p:cNvSpPr/>
          <p:nvPr/>
        </p:nvSpPr>
        <p:spPr>
          <a:xfrm>
            <a:off x="2059709" y="1173018"/>
            <a:ext cx="8719127" cy="3139321"/>
          </a:xfrm>
          <a:prstGeom prst="rect">
            <a:avLst/>
          </a:prstGeom>
        </p:spPr>
        <p:txBody>
          <a:bodyPr wrap="square">
            <a:spAutoFit/>
          </a:bodyPr>
          <a:lstStyle/>
          <a:p>
            <a:pPr algn="ctr"/>
            <a:endParaRPr lang="en-US" sz="6600" dirty="0">
              <a:latin typeface="Times New Roman" panose="02020603050405020304" pitchFamily="18" charset="0"/>
              <a:cs typeface="Times New Roman" panose="02020603050405020304" pitchFamily="18" charset="0"/>
            </a:endParaRPr>
          </a:p>
          <a:p>
            <a:pPr algn="ctr"/>
            <a:r>
              <a:rPr lang="en-US" sz="6600" dirty="0">
                <a:latin typeface="Times New Roman" panose="02020603050405020304" pitchFamily="18" charset="0"/>
                <a:cs typeface="Times New Roman" panose="02020603050405020304" pitchFamily="18" charset="0"/>
              </a:rPr>
              <a:t>Chapter-2 </a:t>
            </a:r>
          </a:p>
          <a:p>
            <a:pPr algn="ctr"/>
            <a:r>
              <a:rPr lang="en-US" sz="6600" dirty="0">
                <a:latin typeface="Times New Roman" panose="02020603050405020304" pitchFamily="18" charset="0"/>
                <a:cs typeface="Times New Roman" panose="02020603050405020304" pitchFamily="18" charset="0"/>
              </a:rPr>
              <a:t>Language Reference</a:t>
            </a:r>
          </a:p>
        </p:txBody>
      </p:sp>
    </p:spTree>
    <p:extLst>
      <p:ext uri="{BB962C8B-B14F-4D97-AF65-F5344CB8AC3E}">
        <p14:creationId xmlns:p14="http://schemas.microsoft.com/office/powerpoint/2010/main" val="2197564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7D9EB0-D45A-4DCB-B672-3E8D911908C2}"/>
              </a:ext>
            </a:extLst>
          </p:cNvPr>
          <p:cNvSpPr/>
          <p:nvPr/>
        </p:nvSpPr>
        <p:spPr>
          <a:xfrm>
            <a:off x="98323" y="0"/>
            <a:ext cx="12015019" cy="3331746"/>
          </a:xfrm>
          <a:prstGeom prst="rect">
            <a:avLst/>
          </a:prstGeom>
        </p:spPr>
        <p:txBody>
          <a:bodyPr wrap="square">
            <a:spAutoFit/>
          </a:bodyPr>
          <a:lstStyle/>
          <a:p>
            <a:pPr algn="just">
              <a:lnSpc>
                <a:spcPct val="200000"/>
              </a:lnSpc>
            </a:pPr>
            <a:r>
              <a:rPr lang="en-US" b="1" u="sng" dirty="0">
                <a:latin typeface="Times New Roman" panose="02020603050405020304" pitchFamily="18" charset="0"/>
                <a:cs typeface="Times New Roman" panose="02020603050405020304" pitchFamily="18" charset="0"/>
              </a:rPr>
              <a:t>Operators :</a:t>
            </a:r>
          </a:p>
          <a:p>
            <a:pPr algn="just">
              <a:lnSpc>
                <a:spcPct val="200000"/>
              </a:lnSpc>
            </a:pPr>
            <a:r>
              <a:rPr lang="en-US" dirty="0">
                <a:latin typeface="Times New Roman" panose="02020603050405020304" pitchFamily="18" charset="0"/>
                <a:cs typeface="Times New Roman" panose="02020603050405020304" pitchFamily="18" charset="0"/>
              </a:rPr>
              <a:t>An operator is a symbol that takes one or more arguments and operates on them to produce a result. </a:t>
            </a:r>
          </a:p>
          <a:p>
            <a:pPr algn="just">
              <a:lnSpc>
                <a:spcPct val="200000"/>
              </a:lnSpc>
            </a:pPr>
            <a:r>
              <a:rPr lang="en-US" b="1" u="sng" dirty="0">
                <a:latin typeface="Times New Roman" panose="02020603050405020304" pitchFamily="18" charset="0"/>
                <a:cs typeface="Times New Roman" panose="02020603050405020304" pitchFamily="18" charset="0"/>
              </a:rPr>
              <a:t>Separators:</a:t>
            </a:r>
          </a:p>
          <a:p>
            <a:pPr algn="just">
              <a:lnSpc>
                <a:spcPct val="200000"/>
              </a:lnSpc>
            </a:pPr>
            <a:r>
              <a:rPr lang="en-US" dirty="0">
                <a:latin typeface="Times New Roman" panose="02020603050405020304" pitchFamily="18" charset="0"/>
                <a:cs typeface="Times New Roman" panose="02020603050405020304" pitchFamily="18" charset="0"/>
              </a:rPr>
              <a:t> Separators are symbols used to indicate where groups of code are divided and arranged. </a:t>
            </a:r>
          </a:p>
          <a:p>
            <a:pPr algn="just">
              <a:lnSpc>
                <a:spcPct val="200000"/>
              </a:lnSpc>
            </a:pPr>
            <a:r>
              <a:rPr lang="en-US" dirty="0">
                <a:latin typeface="Times New Roman" panose="02020603050405020304" pitchFamily="18" charset="0"/>
                <a:cs typeface="Times New Roman" panose="02020603050405020304" pitchFamily="18" charset="0"/>
              </a:rPr>
              <a:t>They basically define the shape and function of our code. </a:t>
            </a:r>
          </a:p>
          <a:p>
            <a:pPr algn="just">
              <a:lnSpc>
                <a:spcPct val="200000"/>
              </a:lnSpc>
            </a:pPr>
            <a:r>
              <a:rPr lang="en-US" dirty="0">
                <a:latin typeface="Times New Roman" panose="02020603050405020304" pitchFamily="18" charset="0"/>
                <a:cs typeface="Times New Roman" panose="02020603050405020304" pitchFamily="18" charset="0"/>
              </a:rPr>
              <a:t>Some of the separators are : </a:t>
            </a:r>
            <a:r>
              <a:rPr lang="en-US" b="1" dirty="0">
                <a:latin typeface="Times New Roman" panose="02020603050405020304" pitchFamily="18" charset="0"/>
                <a:cs typeface="Times New Roman" panose="02020603050405020304" pitchFamily="18" charset="0"/>
              </a:rPr>
              <a:t>parentheses( ), braces{ },brackets[ ], semicolon; comma , period.</a:t>
            </a:r>
            <a:endParaRPr lang="en-US" dirty="0"/>
          </a:p>
        </p:txBody>
      </p:sp>
    </p:spTree>
    <p:extLst>
      <p:ext uri="{BB962C8B-B14F-4D97-AF65-F5344CB8AC3E}">
        <p14:creationId xmlns:p14="http://schemas.microsoft.com/office/powerpoint/2010/main" val="377077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9404F3-473B-44FB-B844-465BD8400411}"/>
              </a:ext>
            </a:extLst>
          </p:cNvPr>
          <p:cNvSpPr/>
          <p:nvPr/>
        </p:nvSpPr>
        <p:spPr>
          <a:xfrm>
            <a:off x="0" y="0"/>
            <a:ext cx="12192000" cy="1200329"/>
          </a:xfrm>
          <a:prstGeom prst="rect">
            <a:avLst/>
          </a:prstGeom>
        </p:spPr>
        <p:txBody>
          <a:bodyPr wrap="square">
            <a:spAutoFit/>
          </a:bodyPr>
          <a:lstStyle/>
          <a:p>
            <a:pPr algn="just"/>
            <a:r>
              <a:rPr lang="en-US" b="1" u="sng" dirty="0">
                <a:latin typeface="Times New Roman" panose="02020603050405020304" pitchFamily="18" charset="0"/>
                <a:cs typeface="Times New Roman" panose="02020603050405020304" pitchFamily="18" charset="0"/>
              </a:rPr>
              <a:t>Java statements :</a:t>
            </a:r>
          </a:p>
          <a:p>
            <a:pPr algn="just"/>
            <a:r>
              <a:rPr lang="en-US" dirty="0">
                <a:latin typeface="Times New Roman" panose="02020603050405020304" pitchFamily="18" charset="0"/>
                <a:cs typeface="Times New Roman" panose="02020603050405020304" pitchFamily="18" charset="0"/>
              </a:rPr>
              <a:t>The statements in Java are like sentences in natural languages. A statement is an executable combination of tokens ending with a semicolon ( ; ) mark. </a:t>
            </a:r>
          </a:p>
          <a:p>
            <a:pPr algn="just"/>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E13BE12-48F7-4F0B-804B-9170A7829E6D}"/>
              </a:ext>
            </a:extLst>
          </p:cNvPr>
          <p:cNvPicPr>
            <a:picLocks noChangeAspect="1"/>
          </p:cNvPicPr>
          <p:nvPr/>
        </p:nvPicPr>
        <p:blipFill>
          <a:blip r:embed="rId2"/>
          <a:stretch>
            <a:fillRect/>
          </a:stretch>
        </p:blipFill>
        <p:spPr>
          <a:xfrm>
            <a:off x="570271" y="934065"/>
            <a:ext cx="10943303" cy="59239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30076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78CB3B-B0C5-4D7F-A167-DB52E70F309D}"/>
              </a:ext>
            </a:extLst>
          </p:cNvPr>
          <p:cNvSpPr/>
          <p:nvPr/>
        </p:nvSpPr>
        <p:spPr>
          <a:xfrm>
            <a:off x="0" y="0"/>
            <a:ext cx="12192000" cy="2535566"/>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IMPLEMENTING A JAVAPROGRAM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Creating the program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Compiling the program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Running the program </a:t>
            </a:r>
          </a:p>
          <a:p>
            <a:pPr algn="just">
              <a:lnSpc>
                <a:spcPct val="150000"/>
              </a:lnSpc>
            </a:pPr>
            <a:r>
              <a:rPr lang="en-US" b="1" u="sng" dirty="0">
                <a:latin typeface="Times New Roman" panose="02020603050405020304" pitchFamily="18" charset="0"/>
                <a:cs typeface="Times New Roman" panose="02020603050405020304" pitchFamily="18" charset="0"/>
              </a:rPr>
              <a:t>Creating the Program:</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create a program using any text editor. Assume that we have entered the following code</a:t>
            </a:r>
          </a:p>
        </p:txBody>
      </p:sp>
      <p:pic>
        <p:nvPicPr>
          <p:cNvPr id="3" name="Picture 2">
            <a:extLst>
              <a:ext uri="{FF2B5EF4-FFF2-40B4-BE49-F238E27FC236}">
                <a16:creationId xmlns:a16="http://schemas.microsoft.com/office/drawing/2014/main" id="{7455B235-1739-472F-A423-6BDA701930FB}"/>
              </a:ext>
            </a:extLst>
          </p:cNvPr>
          <p:cNvPicPr>
            <a:picLocks noChangeAspect="1"/>
          </p:cNvPicPr>
          <p:nvPr/>
        </p:nvPicPr>
        <p:blipFill>
          <a:blip r:embed="rId2"/>
          <a:stretch>
            <a:fillRect/>
          </a:stretch>
        </p:blipFill>
        <p:spPr>
          <a:xfrm>
            <a:off x="855406" y="2605547"/>
            <a:ext cx="6656440" cy="23794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id="{7578FCBE-891F-42C2-933E-7694F7BA0502}"/>
              </a:ext>
            </a:extLst>
          </p:cNvPr>
          <p:cNvSpPr/>
          <p:nvPr/>
        </p:nvSpPr>
        <p:spPr>
          <a:xfrm>
            <a:off x="245806" y="5220929"/>
            <a:ext cx="11739718" cy="1289071"/>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must save this program in a file called Test.java ensuring that the filename contains the class name properly.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file is called the source file. All Java source files will have the extension java.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a program contains multiple classes, the file name must be the class name of the class containing the main method.</a:t>
            </a:r>
          </a:p>
        </p:txBody>
      </p:sp>
    </p:spTree>
    <p:extLst>
      <p:ext uri="{BB962C8B-B14F-4D97-AF65-F5344CB8AC3E}">
        <p14:creationId xmlns:p14="http://schemas.microsoft.com/office/powerpoint/2010/main" val="314371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A813B8-F7B7-4338-AE11-9795D82688C2}"/>
              </a:ext>
            </a:extLst>
          </p:cNvPr>
          <p:cNvSpPr/>
          <p:nvPr/>
        </p:nvSpPr>
        <p:spPr>
          <a:xfrm>
            <a:off x="0" y="1"/>
            <a:ext cx="12192000" cy="2951064"/>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Compiling the Program: </a:t>
            </a:r>
          </a:p>
          <a:p>
            <a:pPr algn="just">
              <a:lnSpc>
                <a:spcPct val="150000"/>
              </a:lnSpc>
            </a:pPr>
            <a:r>
              <a:rPr lang="en-US" dirty="0">
                <a:latin typeface="Times New Roman" panose="02020603050405020304" pitchFamily="18" charset="0"/>
                <a:cs typeface="Times New Roman" panose="02020603050405020304" pitchFamily="18" charset="0"/>
              </a:rPr>
              <a:t>To compile the program, we must run the Java Compiler javac, with the name of the source file on the command line</a:t>
            </a:r>
          </a:p>
          <a:p>
            <a:pPr algn="just">
              <a:lnSpc>
                <a:spcPct val="150000"/>
              </a:lnSpc>
            </a:pPr>
            <a:r>
              <a:rPr lang="en-US" dirty="0">
                <a:latin typeface="Times New Roman" panose="02020603050405020304" pitchFamily="18" charset="0"/>
                <a:cs typeface="Times New Roman" panose="02020603050405020304" pitchFamily="18" charset="0"/>
              </a:rPr>
              <a:t> as javac Test.java . If everything is OK, the javac compiler creates a file called </a:t>
            </a:r>
            <a:r>
              <a:rPr lang="en-US" dirty="0" err="1">
                <a:latin typeface="Times New Roman" panose="02020603050405020304" pitchFamily="18" charset="0"/>
                <a:cs typeface="Times New Roman" panose="02020603050405020304" pitchFamily="18" charset="0"/>
              </a:rPr>
              <a:t>Test.class</a:t>
            </a:r>
            <a:r>
              <a:rPr lang="en-US" dirty="0">
                <a:latin typeface="Times New Roman" panose="02020603050405020304" pitchFamily="18" charset="0"/>
                <a:cs typeface="Times New Roman" panose="02020603050405020304" pitchFamily="18" charset="0"/>
              </a:rPr>
              <a:t> containing the bytecodes of the program. The compiler automatically names the bytecode file as .class </a:t>
            </a:r>
          </a:p>
          <a:p>
            <a:pPr algn="just">
              <a:lnSpc>
                <a:spcPct val="150000"/>
              </a:lnSpc>
            </a:pPr>
            <a:r>
              <a:rPr lang="en-US" b="1" u="sng" dirty="0">
                <a:latin typeface="Times New Roman" panose="02020603050405020304" pitchFamily="18" charset="0"/>
                <a:cs typeface="Times New Roman" panose="02020603050405020304" pitchFamily="18" charset="0"/>
              </a:rPr>
              <a:t>Running the Program :</a:t>
            </a:r>
          </a:p>
          <a:p>
            <a:pPr algn="just">
              <a:lnSpc>
                <a:spcPct val="150000"/>
              </a:lnSpc>
            </a:pPr>
            <a:r>
              <a:rPr lang="en-US" dirty="0">
                <a:latin typeface="Times New Roman" panose="02020603050405020304" pitchFamily="18" charset="0"/>
                <a:cs typeface="Times New Roman" panose="02020603050405020304" pitchFamily="18" charset="0"/>
              </a:rPr>
              <a:t>We need to use the Java interpreter to run a stand-alone program. At the command prompt, type java Test. When executed program displays the following: Hello! Welcome to the world of Java. Let us learn Java.</a:t>
            </a:r>
          </a:p>
        </p:txBody>
      </p:sp>
    </p:spTree>
    <p:extLst>
      <p:ext uri="{BB962C8B-B14F-4D97-AF65-F5344CB8AC3E}">
        <p14:creationId xmlns:p14="http://schemas.microsoft.com/office/powerpoint/2010/main" val="1816817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9AAFD3-D80B-49D5-B474-432DA0AA393E}"/>
              </a:ext>
            </a:extLst>
          </p:cNvPr>
          <p:cNvSpPr/>
          <p:nvPr/>
        </p:nvSpPr>
        <p:spPr>
          <a:xfrm>
            <a:off x="0" y="0"/>
            <a:ext cx="12191999" cy="5859553"/>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JAVA VIRTUAL MACHINE:</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 language compilers translate source code into machine code for a specific computer. Java compiler also does the same thing.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Java compiler produces an intermediate code known as bytecode for a machine that does not exist. This machine is called the Java Virtual Machine and it exists only inside the computer memory.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a simulated computer within the computer and does all major functions of a real computer.</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virtual machine code is not machine specific. The machine specific code known as machine code) is generated by the Java interpreter by acting as an intermediary between the virtual machine and the real machine.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4113975-E5D7-4976-B990-F6E4D92B5E0A}"/>
              </a:ext>
            </a:extLst>
          </p:cNvPr>
          <p:cNvPicPr>
            <a:picLocks noChangeAspect="1"/>
          </p:cNvPicPr>
          <p:nvPr/>
        </p:nvPicPr>
        <p:blipFill>
          <a:blip r:embed="rId2"/>
          <a:stretch>
            <a:fillRect/>
          </a:stretch>
        </p:blipFill>
        <p:spPr>
          <a:xfrm>
            <a:off x="1248698" y="2635045"/>
            <a:ext cx="8544232" cy="14694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98C3D9FC-6378-470A-8C51-260CE5EEEDC4}"/>
              </a:ext>
            </a:extLst>
          </p:cNvPr>
          <p:cNvPicPr>
            <a:picLocks noChangeAspect="1"/>
          </p:cNvPicPr>
          <p:nvPr/>
        </p:nvPicPr>
        <p:blipFill>
          <a:blip r:embed="rId3"/>
          <a:stretch>
            <a:fillRect/>
          </a:stretch>
        </p:blipFill>
        <p:spPr>
          <a:xfrm>
            <a:off x="1248698" y="5053781"/>
            <a:ext cx="8544232" cy="18042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73773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7A5123-8256-4D9D-A5C3-7D52054E84C3}"/>
              </a:ext>
            </a:extLst>
          </p:cNvPr>
          <p:cNvPicPr>
            <a:picLocks noChangeAspect="1"/>
          </p:cNvPicPr>
          <p:nvPr/>
        </p:nvPicPr>
        <p:blipFill>
          <a:blip r:embed="rId2"/>
          <a:stretch>
            <a:fillRect/>
          </a:stretch>
        </p:blipFill>
        <p:spPr>
          <a:xfrm>
            <a:off x="776748" y="265471"/>
            <a:ext cx="10382865" cy="63123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76662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998D6A-65C9-4CD5-96C5-4DB7F275396D}"/>
              </a:ext>
            </a:extLst>
          </p:cNvPr>
          <p:cNvSpPr/>
          <p:nvPr/>
        </p:nvSpPr>
        <p:spPr>
          <a:xfrm>
            <a:off x="0" y="-167147"/>
            <a:ext cx="12192000" cy="2951064"/>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COMMAND LINE ARGUMENTS: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may be occasions when we may like our program to act in a particular way depending on the input provided at the time of execution.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is achieved in Java programs by using what are known as command line arguments.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Command line arguments are parameters that are supplied to the application program at the time of invoking it for execution.</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write Java programs that can receive and use the arguments provided in the command line.</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BCD914C-744A-473E-9C07-3345D46139B8}"/>
              </a:ext>
            </a:extLst>
          </p:cNvPr>
          <p:cNvPicPr>
            <a:picLocks noChangeAspect="1"/>
          </p:cNvPicPr>
          <p:nvPr/>
        </p:nvPicPr>
        <p:blipFill>
          <a:blip r:embed="rId2"/>
          <a:stretch>
            <a:fillRect/>
          </a:stretch>
        </p:blipFill>
        <p:spPr>
          <a:xfrm>
            <a:off x="1632155" y="2654710"/>
            <a:ext cx="8160774" cy="40803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40121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3BE7AE-FD80-4CEC-892D-A8DAC53B68D4}"/>
              </a:ext>
            </a:extLst>
          </p:cNvPr>
          <p:cNvSpPr/>
          <p:nvPr/>
        </p:nvSpPr>
        <p:spPr>
          <a:xfrm>
            <a:off x="78658" y="88490"/>
            <a:ext cx="11975690" cy="5859553"/>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Compile and run the program with the command line as follows: </a:t>
            </a:r>
          </a:p>
          <a:p>
            <a:pPr algn="just">
              <a:lnSpc>
                <a:spcPct val="150000"/>
              </a:lnSpc>
            </a:pPr>
            <a:r>
              <a:rPr lang="en-US" dirty="0">
                <a:latin typeface="Times New Roman" panose="02020603050405020304" pitchFamily="18" charset="0"/>
                <a:cs typeface="Times New Roman" panose="02020603050405020304" pitchFamily="18" charset="0"/>
              </a:rPr>
              <a:t>JavaComLineTest Simple Object_Oriented Distributed Robust Secure Portable Multithreaded Dynamic . </a:t>
            </a:r>
          </a:p>
          <a:p>
            <a:pPr algn="just">
              <a:lnSpc>
                <a:spcPct val="150000"/>
              </a:lnSpc>
            </a:pPr>
            <a:r>
              <a:rPr lang="en-US" dirty="0">
                <a:latin typeface="Times New Roman" panose="02020603050405020304" pitchFamily="18" charset="0"/>
                <a:cs typeface="Times New Roman" panose="02020603050405020304" pitchFamily="18" charset="0"/>
              </a:rPr>
              <a:t>The number of arguments is obtained by statement count = args.length; </a:t>
            </a:r>
          </a:p>
          <a:p>
            <a:pPr algn="just">
              <a:lnSpc>
                <a:spcPct val="150000"/>
              </a:lnSpc>
            </a:pPr>
            <a:r>
              <a:rPr lang="en-US" b="1" u="sng" dirty="0">
                <a:latin typeface="Times New Roman" panose="02020603050405020304" pitchFamily="18" charset="0"/>
                <a:cs typeface="Times New Roman" panose="02020603050405020304" pitchFamily="18" charset="0"/>
              </a:rPr>
              <a:t>The output of the program would be as follows: </a:t>
            </a:r>
          </a:p>
          <a:p>
            <a:pPr algn="just">
              <a:lnSpc>
                <a:spcPct val="150000"/>
              </a:lnSpc>
            </a:pPr>
            <a:r>
              <a:rPr lang="en-US" dirty="0">
                <a:latin typeface="Times New Roman" panose="02020603050405020304" pitchFamily="18" charset="0"/>
                <a:cs typeface="Times New Roman" panose="02020603050405020304" pitchFamily="18" charset="0"/>
              </a:rPr>
              <a:t>Number of arguments = 8 </a:t>
            </a:r>
          </a:p>
          <a:p>
            <a:pPr algn="just">
              <a:lnSpc>
                <a:spcPct val="150000"/>
              </a:lnSpc>
            </a:pPr>
            <a:r>
              <a:rPr lang="en-US" dirty="0">
                <a:latin typeface="Times New Roman" panose="02020603050405020304" pitchFamily="18" charset="0"/>
                <a:cs typeface="Times New Roman" panose="02020603050405020304" pitchFamily="18" charset="0"/>
              </a:rPr>
              <a:t>1 : Java is Simple! </a:t>
            </a:r>
          </a:p>
          <a:p>
            <a:pPr algn="just">
              <a:lnSpc>
                <a:spcPct val="150000"/>
              </a:lnSpc>
            </a:pPr>
            <a:r>
              <a:rPr lang="en-US" dirty="0">
                <a:latin typeface="Times New Roman" panose="02020603050405020304" pitchFamily="18" charset="0"/>
                <a:cs typeface="Times New Roman" panose="02020603050405020304" pitchFamily="18" charset="0"/>
              </a:rPr>
              <a:t>2 : Java is  Object_Oriented! </a:t>
            </a:r>
          </a:p>
          <a:p>
            <a:pPr algn="just">
              <a:lnSpc>
                <a:spcPct val="150000"/>
              </a:lnSpc>
            </a:pPr>
            <a:r>
              <a:rPr lang="en-US" dirty="0">
                <a:latin typeface="Times New Roman" panose="02020603050405020304" pitchFamily="18" charset="0"/>
                <a:cs typeface="Times New Roman" panose="02020603050405020304" pitchFamily="18" charset="0"/>
              </a:rPr>
              <a:t>3 : Java is Distributed! </a:t>
            </a:r>
          </a:p>
          <a:p>
            <a:pPr algn="just">
              <a:lnSpc>
                <a:spcPct val="150000"/>
              </a:lnSpc>
            </a:pPr>
            <a:r>
              <a:rPr lang="en-US" dirty="0">
                <a:latin typeface="Times New Roman" panose="02020603050405020304" pitchFamily="18" charset="0"/>
                <a:cs typeface="Times New Roman" panose="02020603050405020304" pitchFamily="18" charset="0"/>
              </a:rPr>
              <a:t>4 : Java is Robust! </a:t>
            </a:r>
          </a:p>
          <a:p>
            <a:pPr algn="just">
              <a:lnSpc>
                <a:spcPct val="150000"/>
              </a:lnSpc>
            </a:pPr>
            <a:r>
              <a:rPr lang="en-US" dirty="0">
                <a:latin typeface="Times New Roman" panose="02020603050405020304" pitchFamily="18" charset="0"/>
                <a:cs typeface="Times New Roman" panose="02020603050405020304" pitchFamily="18" charset="0"/>
              </a:rPr>
              <a:t>5 : Java is Secure! </a:t>
            </a:r>
          </a:p>
          <a:p>
            <a:pPr algn="just">
              <a:lnSpc>
                <a:spcPct val="150000"/>
              </a:lnSpc>
            </a:pPr>
            <a:r>
              <a:rPr lang="en-US" dirty="0">
                <a:latin typeface="Times New Roman" panose="02020603050405020304" pitchFamily="18" charset="0"/>
                <a:cs typeface="Times New Roman" panose="02020603050405020304" pitchFamily="18" charset="0"/>
              </a:rPr>
              <a:t>6 : Java is Portable! </a:t>
            </a:r>
          </a:p>
          <a:p>
            <a:pPr algn="just">
              <a:lnSpc>
                <a:spcPct val="150000"/>
              </a:lnSpc>
            </a:pPr>
            <a:r>
              <a:rPr lang="en-US" dirty="0">
                <a:latin typeface="Times New Roman" panose="02020603050405020304" pitchFamily="18" charset="0"/>
                <a:cs typeface="Times New Roman" panose="02020603050405020304" pitchFamily="18" charset="0"/>
              </a:rPr>
              <a:t>7 : Java is Multithreaded!  </a:t>
            </a:r>
          </a:p>
          <a:p>
            <a:pPr algn="just">
              <a:lnSpc>
                <a:spcPct val="150000"/>
              </a:lnSpc>
            </a:pPr>
            <a:r>
              <a:rPr lang="en-US" dirty="0">
                <a:latin typeface="Times New Roman" panose="02020603050405020304" pitchFamily="18" charset="0"/>
                <a:cs typeface="Times New Roman" panose="02020603050405020304" pitchFamily="18" charset="0"/>
              </a:rPr>
              <a:t>8 : Java is Dynamic! </a:t>
            </a:r>
          </a:p>
          <a:p>
            <a:pPr algn="just">
              <a:lnSpc>
                <a:spcPct val="150000"/>
              </a:lnSpc>
            </a:pPr>
            <a:r>
              <a:rPr lang="en-US" dirty="0">
                <a:latin typeface="Times New Roman" panose="02020603050405020304" pitchFamily="18" charset="0"/>
                <a:cs typeface="Times New Roman" panose="02020603050405020304" pitchFamily="18" charset="0"/>
              </a:rPr>
              <a:t>Note how the output statement concatenates the strings while printing. </a:t>
            </a:r>
          </a:p>
        </p:txBody>
      </p:sp>
    </p:spTree>
    <p:extLst>
      <p:ext uri="{BB962C8B-B14F-4D97-AF65-F5344CB8AC3E}">
        <p14:creationId xmlns:p14="http://schemas.microsoft.com/office/powerpoint/2010/main" val="2801622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99C8D4-27F3-4B93-BE53-373ADE0A6B5E}"/>
              </a:ext>
            </a:extLst>
          </p:cNvPr>
          <p:cNvSpPr/>
          <p:nvPr/>
        </p:nvSpPr>
        <p:spPr>
          <a:xfrm>
            <a:off x="0" y="0"/>
            <a:ext cx="12192000" cy="2535566"/>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PROGRAMMING STYLE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is a freeform language.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need not have to indent any lines to make the program work properly.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system does not care where on the line we begin typing.</a:t>
            </a:r>
          </a:p>
          <a:p>
            <a:pPr algn="just">
              <a:lnSpc>
                <a:spcPct val="150000"/>
              </a:lnSpc>
            </a:pPr>
            <a:r>
              <a:rPr lang="en-US" b="1" u="sng" dirty="0">
                <a:latin typeface="Times New Roman" panose="02020603050405020304" pitchFamily="18" charset="0"/>
                <a:cs typeface="Times New Roman" panose="02020603050405020304" pitchFamily="18" charset="0"/>
              </a:rPr>
              <a:t>Example:</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A6EB666-E9BA-46AD-87D0-A80BCA860B6D}"/>
              </a:ext>
            </a:extLst>
          </p:cNvPr>
          <p:cNvPicPr>
            <a:picLocks noChangeAspect="1"/>
          </p:cNvPicPr>
          <p:nvPr/>
        </p:nvPicPr>
        <p:blipFill>
          <a:blip r:embed="rId2"/>
          <a:stretch>
            <a:fillRect/>
          </a:stretch>
        </p:blipFill>
        <p:spPr>
          <a:xfrm>
            <a:off x="589935" y="2212258"/>
            <a:ext cx="4709652" cy="43851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23757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31AF4B-3234-4CCB-8F04-F646D1F81A36}"/>
              </a:ext>
            </a:extLst>
          </p:cNvPr>
          <p:cNvSpPr/>
          <p:nvPr/>
        </p:nvSpPr>
        <p:spPr>
          <a:xfrm>
            <a:off x="117986" y="255639"/>
            <a:ext cx="11769213" cy="5028556"/>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Constants variables and Data Types </a:t>
            </a:r>
          </a:p>
          <a:p>
            <a:pPr algn="just">
              <a:lnSpc>
                <a:spcPct val="150000"/>
              </a:lnSpc>
            </a:pPr>
            <a:r>
              <a:rPr lang="en-US" b="1" u="sng" dirty="0">
                <a:latin typeface="Times New Roman" panose="02020603050405020304" pitchFamily="18" charset="0"/>
                <a:cs typeface="Times New Roman" panose="02020603050405020304" pitchFamily="18" charset="0"/>
              </a:rPr>
              <a:t>CONSTANTS: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Constants in Java refer to fixed values that do not change during the execution of a program. </a:t>
            </a:r>
          </a:p>
          <a:p>
            <a:pPr algn="just">
              <a:lnSpc>
                <a:spcPct val="150000"/>
              </a:lnSpc>
            </a:pPr>
            <a:r>
              <a:rPr lang="en-US" b="1" u="sng" dirty="0">
                <a:latin typeface="Times New Roman" panose="02020603050405020304" pitchFamily="18" charset="0"/>
                <a:cs typeface="Times New Roman" panose="02020603050405020304" pitchFamily="18" charset="0"/>
              </a:rPr>
              <a:t>Integer Constants:</a:t>
            </a:r>
            <a:r>
              <a:rPr lang="en-US" dirty="0">
                <a:latin typeface="Times New Roman" panose="02020603050405020304" pitchFamily="18" charset="0"/>
                <a:cs typeface="Times New Roman" panose="02020603050405020304" pitchFamily="18" charset="0"/>
              </a:rPr>
              <a:t>An integer constant refers to a sequence of digits. There are three types of integers, namely, decimal integer, octal integer and hexadecimal integer .</a:t>
            </a:r>
          </a:p>
          <a:p>
            <a:pPr algn="just">
              <a:lnSpc>
                <a:spcPct val="150000"/>
              </a:lnSpc>
            </a:pPr>
            <a:r>
              <a:rPr lang="en-US" b="1" u="sng" dirty="0">
                <a:latin typeface="Times New Roman" panose="02020603050405020304" pitchFamily="18" charset="0"/>
                <a:cs typeface="Times New Roman" panose="02020603050405020304" pitchFamily="18" charset="0"/>
              </a:rPr>
              <a:t>Decimal integers </a:t>
            </a:r>
            <a:r>
              <a:rPr lang="en-US" dirty="0">
                <a:latin typeface="Times New Roman" panose="02020603050405020304" pitchFamily="18" charset="0"/>
                <a:cs typeface="Times New Roman" panose="02020603050405020304" pitchFamily="18" charset="0"/>
              </a:rPr>
              <a:t>consist of a set of digits, 0 through 9, preceded by an optional minus sign. Valid examples of decimal integer constants are: 123 -321 0 654321 </a:t>
            </a:r>
          </a:p>
          <a:p>
            <a:pPr algn="just">
              <a:lnSpc>
                <a:spcPct val="150000"/>
              </a:lnSpc>
            </a:pPr>
            <a:r>
              <a:rPr lang="en-US" dirty="0">
                <a:latin typeface="Times New Roman" panose="02020603050405020304" pitchFamily="18" charset="0"/>
                <a:cs typeface="Times New Roman" panose="02020603050405020304" pitchFamily="18" charset="0"/>
              </a:rPr>
              <a:t>An </a:t>
            </a:r>
            <a:r>
              <a:rPr lang="en-US" b="1" u="sng" dirty="0">
                <a:latin typeface="Times New Roman" panose="02020603050405020304" pitchFamily="18" charset="0"/>
                <a:cs typeface="Times New Roman" panose="02020603050405020304" pitchFamily="18" charset="0"/>
              </a:rPr>
              <a:t>octal integer </a:t>
            </a:r>
            <a:r>
              <a:rPr lang="en-US" dirty="0">
                <a:latin typeface="Times New Roman" panose="02020603050405020304" pitchFamily="18" charset="0"/>
                <a:cs typeface="Times New Roman" panose="02020603050405020304" pitchFamily="18" charset="0"/>
              </a:rPr>
              <a:t>constant consists of any combination of digits from the set 0 through 7, with a leading O. Some examples of octal integer are: 037 0 0435 0551 </a:t>
            </a:r>
          </a:p>
          <a:p>
            <a:pPr algn="just">
              <a:lnSpc>
                <a:spcPct val="150000"/>
              </a:lnSpc>
            </a:pPr>
            <a:r>
              <a:rPr lang="en-US" dirty="0">
                <a:latin typeface="Times New Roman" panose="02020603050405020304" pitchFamily="18" charset="0"/>
                <a:cs typeface="Times New Roman" panose="02020603050405020304" pitchFamily="18" charset="0"/>
              </a:rPr>
              <a:t>A sequence of digits preceded by Ox or OX is considered as </a:t>
            </a:r>
            <a:r>
              <a:rPr lang="en-US" b="1" u="sng" dirty="0">
                <a:latin typeface="Times New Roman" panose="02020603050405020304" pitchFamily="18" charset="0"/>
                <a:cs typeface="Times New Roman" panose="02020603050405020304" pitchFamily="18" charset="0"/>
              </a:rPr>
              <a:t>hexadecimal integer </a:t>
            </a:r>
            <a:r>
              <a:rPr lang="en-US" dirty="0">
                <a:latin typeface="Times New Roman" panose="02020603050405020304" pitchFamily="18" charset="0"/>
                <a:cs typeface="Times New Roman" panose="02020603050405020304" pitchFamily="18" charset="0"/>
              </a:rPr>
              <a:t>(hex integer). They may also include alphabets A through F or a through f. A letter A through F represents the numbers 10 through 15. Valid examples of hex integers are: OX2 OX9FOxbcdOx.</a:t>
            </a:r>
          </a:p>
        </p:txBody>
      </p:sp>
    </p:spTree>
    <p:extLst>
      <p:ext uri="{BB962C8B-B14F-4D97-AF65-F5344CB8AC3E}">
        <p14:creationId xmlns:p14="http://schemas.microsoft.com/office/powerpoint/2010/main" val="351328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52EF5D-528A-4200-A019-5CD2D2D25CC6}"/>
              </a:ext>
            </a:extLst>
          </p:cNvPr>
          <p:cNvSpPr/>
          <p:nvPr/>
        </p:nvSpPr>
        <p:spPr>
          <a:xfrm>
            <a:off x="0" y="101600"/>
            <a:ext cx="12108873" cy="5444054"/>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Introduction </a:t>
            </a:r>
          </a:p>
          <a:p>
            <a:pPr algn="just">
              <a:lnSpc>
                <a:spcPct val="150000"/>
              </a:lnSpc>
            </a:pPr>
            <a:r>
              <a:rPr lang="en-US" b="1" u="sng" dirty="0">
                <a:latin typeface="Times New Roman" panose="02020603050405020304" pitchFamily="18" charset="0"/>
                <a:cs typeface="Times New Roman" panose="02020603050405020304" pitchFamily="18" charset="0"/>
              </a:rPr>
              <a:t>We can develop two types of java programs: </a:t>
            </a:r>
          </a:p>
          <a:p>
            <a:pPr marL="285750" indent="-285750" algn="just">
              <a:lnSpc>
                <a:spcPct val="150000"/>
              </a:lnSpc>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Stand-alone applications:</a:t>
            </a:r>
            <a:r>
              <a:rPr lang="en-US" dirty="0">
                <a:latin typeface="Times New Roman" panose="02020603050405020304" pitchFamily="18" charset="0"/>
                <a:cs typeface="Times New Roman" panose="02020603050405020304" pitchFamily="18" charset="0"/>
              </a:rPr>
              <a:t>are programs written in Java to carry out certain tasks on a standalone local computer. </a:t>
            </a:r>
          </a:p>
          <a:p>
            <a:pPr algn="just">
              <a:lnSpc>
                <a:spcPct val="150000"/>
              </a:lnSpc>
            </a:pPr>
            <a:r>
              <a:rPr lang="en-US" b="1" u="sng" dirty="0">
                <a:latin typeface="Times New Roman" panose="02020603050405020304" pitchFamily="18" charset="0"/>
                <a:cs typeface="Times New Roman" panose="02020603050405020304" pitchFamily="18" charset="0"/>
              </a:rPr>
              <a:t>Executing a stand-alone Java program involves two steps: </a:t>
            </a:r>
          </a:p>
          <a:p>
            <a:pPr marL="457200" indent="-457200" algn="just">
              <a:lnSpc>
                <a:spcPct val="150000"/>
              </a:lnSpc>
              <a:buAutoNum type="arabicPeriod"/>
            </a:pPr>
            <a:r>
              <a:rPr lang="en-US" dirty="0">
                <a:latin typeface="Times New Roman" panose="02020603050405020304" pitchFamily="18" charset="0"/>
                <a:cs typeface="Times New Roman" panose="02020603050405020304" pitchFamily="18" charset="0"/>
              </a:rPr>
              <a:t>Compiling source code into byte code using javac compiler. </a:t>
            </a:r>
          </a:p>
          <a:p>
            <a:pPr marL="457200" indent="-457200" algn="just">
              <a:lnSpc>
                <a:spcPct val="150000"/>
              </a:lnSpc>
              <a:buAutoNum type="arabicPeriod" startAt="2"/>
            </a:pPr>
            <a:r>
              <a:rPr lang="en-US" dirty="0">
                <a:latin typeface="Times New Roman" panose="02020603050405020304" pitchFamily="18" charset="0"/>
                <a:cs typeface="Times New Roman" panose="02020603050405020304" pitchFamily="18" charset="0"/>
              </a:rPr>
              <a:t>Executing the bytecode program using java interpreter. </a:t>
            </a:r>
          </a:p>
          <a:p>
            <a:pPr algn="just">
              <a:lnSpc>
                <a:spcPct val="150000"/>
              </a:lnSpc>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b="1" u="sng" dirty="0">
                <a:latin typeface="Times New Roman" panose="02020603050405020304" pitchFamily="18" charset="0"/>
                <a:cs typeface="Times New Roman" panose="02020603050405020304" pitchFamily="18" charset="0"/>
              </a:rPr>
              <a:t>Web applets : </a:t>
            </a:r>
            <a:r>
              <a:rPr lang="en-US" dirty="0">
                <a:latin typeface="Times New Roman" panose="02020603050405020304" pitchFamily="18" charset="0"/>
                <a:cs typeface="Times New Roman" panose="02020603050405020304" pitchFamily="18" charset="0"/>
              </a:rPr>
              <a:t>Applets are small Java programs developed for Internet applications. An applet located on a distant computer (Server) can be downloaded via Internet and executed on a local computer (Client) using a Java-capable browser. We can develop applets for doing everything from simple animated graphics to complex games and utilities. </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Stand-alone programs </a:t>
            </a:r>
            <a:r>
              <a:rPr lang="en-US" dirty="0">
                <a:latin typeface="Times New Roman" panose="02020603050405020304" pitchFamily="18" charset="0"/>
                <a:cs typeface="Times New Roman" panose="02020603050405020304" pitchFamily="18" charset="0"/>
              </a:rPr>
              <a:t>can read and write files and perform certain operations that applets cannot do. </a:t>
            </a:r>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An applet </a:t>
            </a:r>
            <a:r>
              <a:rPr lang="en-US" dirty="0">
                <a:latin typeface="Times New Roman" panose="02020603050405020304" pitchFamily="18" charset="0"/>
                <a:cs typeface="Times New Roman" panose="02020603050405020304" pitchFamily="18" charset="0"/>
              </a:rPr>
              <a:t>can only run within a Web browser. </a:t>
            </a:r>
          </a:p>
        </p:txBody>
      </p:sp>
    </p:spTree>
    <p:extLst>
      <p:ext uri="{BB962C8B-B14F-4D97-AF65-F5344CB8AC3E}">
        <p14:creationId xmlns:p14="http://schemas.microsoft.com/office/powerpoint/2010/main" val="1669987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59E44C-EE68-435F-8F37-47D37F5F3E22}"/>
              </a:ext>
            </a:extLst>
          </p:cNvPr>
          <p:cNvSpPr/>
          <p:nvPr/>
        </p:nvSpPr>
        <p:spPr>
          <a:xfrm>
            <a:off x="0" y="0"/>
            <a:ext cx="12191999" cy="5859553"/>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Real Constants </a:t>
            </a:r>
          </a:p>
          <a:p>
            <a:pPr algn="just">
              <a:lnSpc>
                <a:spcPct val="150000"/>
              </a:lnSpc>
            </a:pPr>
            <a:r>
              <a:rPr lang="en-US" dirty="0">
                <a:latin typeface="Times New Roman" panose="02020603050405020304" pitchFamily="18" charset="0"/>
                <a:cs typeface="Times New Roman" panose="02020603050405020304" pitchFamily="18" charset="0"/>
              </a:rPr>
              <a:t>Integer numbers are inadequate to represent quantities that vary continuously, such as distances, heights, temperatures, prices, and so on. These quantities are represented by numbers containing fractional parts like 17.548. Such numbers are called </a:t>
            </a:r>
            <a:r>
              <a:rPr lang="en-US" b="1" u="sng" dirty="0">
                <a:latin typeface="Times New Roman" panose="02020603050405020304" pitchFamily="18" charset="0"/>
                <a:cs typeface="Times New Roman" panose="02020603050405020304" pitchFamily="18" charset="0"/>
              </a:rPr>
              <a:t>real (or floating point) constants. </a:t>
            </a:r>
          </a:p>
          <a:p>
            <a:pPr algn="just">
              <a:lnSpc>
                <a:spcPct val="150000"/>
              </a:lnSpc>
            </a:pPr>
            <a:r>
              <a:rPr lang="en-US" dirty="0">
                <a:latin typeface="Times New Roman" panose="02020603050405020304" pitchFamily="18" charset="0"/>
                <a:cs typeface="Times New Roman" panose="02020603050405020304" pitchFamily="18" charset="0"/>
              </a:rPr>
              <a:t>Examples : 0.0083 -0.75 435.36 These numbers are shown in decimal notation, having a whole number followed by a decimal point and the fractional part, which is an integer. </a:t>
            </a:r>
          </a:p>
          <a:p>
            <a:pPr algn="just">
              <a:lnSpc>
                <a:spcPct val="150000"/>
              </a:lnSpc>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real number </a:t>
            </a:r>
            <a:r>
              <a:rPr lang="en-US" dirty="0">
                <a:latin typeface="Times New Roman" panose="02020603050405020304" pitchFamily="18" charset="0"/>
                <a:cs typeface="Times New Roman" panose="02020603050405020304" pitchFamily="18" charset="0"/>
              </a:rPr>
              <a:t>may also be expressed in exponential (or scientific) notation. For example, the value 215.65 may be written as 2.1565e2 in exponential notation. </a:t>
            </a:r>
          </a:p>
          <a:p>
            <a:pPr algn="just">
              <a:lnSpc>
                <a:spcPct val="150000"/>
              </a:lnSpc>
            </a:pPr>
            <a:r>
              <a:rPr lang="en-US" b="1" u="sng" dirty="0">
                <a:latin typeface="Times New Roman" panose="02020603050405020304" pitchFamily="18" charset="0"/>
                <a:cs typeface="Times New Roman" panose="02020603050405020304" pitchFamily="18" charset="0"/>
              </a:rPr>
              <a:t>A floating point constant may thus comprise four parts: </a:t>
            </a:r>
          </a:p>
          <a:p>
            <a:pPr algn="just">
              <a:lnSpc>
                <a:spcPct val="150000"/>
              </a:lnSpc>
            </a:pPr>
            <a:r>
              <a:rPr lang="en-US" dirty="0">
                <a:latin typeface="Times New Roman" panose="02020603050405020304" pitchFamily="18" charset="0"/>
                <a:cs typeface="Times New Roman" panose="02020603050405020304" pitchFamily="18" charset="0"/>
              </a:rPr>
              <a:t>   (1)A whole number        (2)A decimal point        (3)A fractional part      (4)An exponent</a:t>
            </a:r>
          </a:p>
          <a:p>
            <a:pPr algn="just">
              <a:lnSpc>
                <a:spcPct val="150000"/>
              </a:lnSpc>
            </a:pPr>
            <a:r>
              <a:rPr lang="en-US" b="1" u="sng" dirty="0">
                <a:latin typeface="Times New Roman" panose="02020603050405020304" pitchFamily="18" charset="0"/>
                <a:cs typeface="Times New Roman" panose="02020603050405020304" pitchFamily="18" charset="0"/>
              </a:rPr>
              <a:t>Single Character Constants:</a:t>
            </a:r>
          </a:p>
          <a:p>
            <a:pPr algn="just">
              <a:lnSpc>
                <a:spcPct val="150000"/>
              </a:lnSpc>
            </a:pPr>
            <a:r>
              <a:rPr lang="en-US" dirty="0">
                <a:latin typeface="Times New Roman" panose="02020603050405020304" pitchFamily="18" charset="0"/>
                <a:cs typeface="Times New Roman" panose="02020603050405020304" pitchFamily="18" charset="0"/>
              </a:rPr>
              <a:t> A single character constant (or simply character constant) contains a single character enclosed within a pair of single quote marks. </a:t>
            </a:r>
          </a:p>
          <a:p>
            <a:pPr algn="just">
              <a:lnSpc>
                <a:spcPct val="150000"/>
              </a:lnSpc>
            </a:pPr>
            <a:r>
              <a:rPr lang="en-US" b="1" u="sng" dirty="0">
                <a:latin typeface="Times New Roman" panose="02020603050405020304" pitchFamily="18" charset="0"/>
                <a:cs typeface="Times New Roman" panose="02020603050405020304" pitchFamily="18" charset="0"/>
              </a:rPr>
              <a:t>Examples:</a:t>
            </a:r>
            <a:r>
              <a:rPr lang="en-US" dirty="0">
                <a:latin typeface="Times New Roman" panose="02020603050405020304" pitchFamily="18" charset="0"/>
                <a:cs typeface="Times New Roman" panose="02020603050405020304" pitchFamily="18" charset="0"/>
              </a:rPr>
              <a:t>'5' 'X' „;‟ </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329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CD6B3D-2326-4178-AEB6-D1B40F45FE49}"/>
              </a:ext>
            </a:extLst>
          </p:cNvPr>
          <p:cNvSpPr/>
          <p:nvPr/>
        </p:nvSpPr>
        <p:spPr>
          <a:xfrm>
            <a:off x="98323" y="117987"/>
            <a:ext cx="11995354" cy="4197559"/>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String Constants: </a:t>
            </a:r>
          </a:p>
          <a:p>
            <a:pPr algn="just">
              <a:lnSpc>
                <a:spcPct val="150000"/>
              </a:lnSpc>
            </a:pPr>
            <a:r>
              <a:rPr lang="en-US" dirty="0">
                <a:latin typeface="Times New Roman" panose="02020603050405020304" pitchFamily="18" charset="0"/>
                <a:cs typeface="Times New Roman" panose="02020603050405020304" pitchFamily="18" charset="0"/>
              </a:rPr>
              <a:t>A string constant is a sequence of characters enclosed between double quotes. </a:t>
            </a:r>
          </a:p>
          <a:p>
            <a:pPr algn="just">
              <a:lnSpc>
                <a:spcPct val="150000"/>
              </a:lnSpc>
            </a:pPr>
            <a:r>
              <a:rPr lang="en-US" dirty="0">
                <a:latin typeface="Times New Roman" panose="02020603050405020304" pitchFamily="18" charset="0"/>
                <a:cs typeface="Times New Roman" panose="02020603050405020304" pitchFamily="18" charset="0"/>
              </a:rPr>
              <a:t>The characters may be alphabets, digits, special characters and blank spaces. </a:t>
            </a:r>
          </a:p>
          <a:p>
            <a:pPr algn="just">
              <a:lnSpc>
                <a:spcPct val="150000"/>
              </a:lnSpc>
            </a:pPr>
            <a:r>
              <a:rPr lang="en-US" b="1" u="sng" dirty="0">
                <a:latin typeface="Times New Roman" panose="02020603050405020304" pitchFamily="18" charset="0"/>
                <a:cs typeface="Times New Roman" panose="02020603050405020304" pitchFamily="18" charset="0"/>
              </a:rPr>
              <a:t>Examples : </a:t>
            </a:r>
            <a:r>
              <a:rPr lang="en-US" dirty="0">
                <a:latin typeface="Times New Roman" panose="02020603050405020304" pitchFamily="18" charset="0"/>
                <a:cs typeface="Times New Roman" panose="02020603050405020304" pitchFamily="18" charset="0"/>
              </a:rPr>
              <a:t>"Hello Java" "1997" "WELL DONE" "?..!" "5+3""X“</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Backslash Character Constants :</a:t>
            </a:r>
          </a:p>
          <a:p>
            <a:pPr algn="just">
              <a:lnSpc>
                <a:spcPct val="150000"/>
              </a:lnSpc>
            </a:pPr>
            <a:r>
              <a:rPr lang="en-US" dirty="0">
                <a:latin typeface="Times New Roman" panose="02020603050405020304" pitchFamily="18" charset="0"/>
                <a:cs typeface="Times New Roman" panose="02020603050405020304" pitchFamily="18" charset="0"/>
              </a:rPr>
              <a:t>Java supports some special backslash character constants that are used in output methods. </a:t>
            </a:r>
          </a:p>
          <a:p>
            <a:pPr algn="just">
              <a:lnSpc>
                <a:spcPct val="150000"/>
              </a:lnSpc>
            </a:pPr>
            <a:r>
              <a:rPr lang="en-US" b="1" u="sng" dirty="0">
                <a:latin typeface="Times New Roman" panose="02020603050405020304" pitchFamily="18" charset="0"/>
                <a:cs typeface="Times New Roman" panose="02020603050405020304" pitchFamily="18" charset="0"/>
              </a:rPr>
              <a:t>For example, </a:t>
            </a:r>
            <a:r>
              <a:rPr lang="en-US" dirty="0">
                <a:latin typeface="Times New Roman" panose="02020603050405020304" pitchFamily="18" charset="0"/>
                <a:cs typeface="Times New Roman" panose="02020603050405020304" pitchFamily="18" charset="0"/>
              </a:rPr>
              <a:t>the symbol '\n' stands for newline character. Note that each one of them represents one character, although they consist of two characters. These characters combinations are known escape sequences.</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055EFA1-FC08-4B64-A223-39B4E2C788DC}"/>
              </a:ext>
            </a:extLst>
          </p:cNvPr>
          <p:cNvPicPr>
            <a:picLocks noChangeAspect="1"/>
          </p:cNvPicPr>
          <p:nvPr/>
        </p:nvPicPr>
        <p:blipFill>
          <a:blip r:embed="rId2"/>
          <a:stretch>
            <a:fillRect/>
          </a:stretch>
        </p:blipFill>
        <p:spPr>
          <a:xfrm>
            <a:off x="2133599" y="3952569"/>
            <a:ext cx="6587614" cy="27874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48362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735B88-1776-4BA1-BE8C-EA6F8FC90B0F}"/>
              </a:ext>
            </a:extLst>
          </p:cNvPr>
          <p:cNvSpPr/>
          <p:nvPr/>
        </p:nvSpPr>
        <p:spPr>
          <a:xfrm>
            <a:off x="0" y="0"/>
            <a:ext cx="12192000" cy="5859553"/>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Data Types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Every variable in Java has a data type. Data types specify the size and type of values that can be stored. </a:t>
            </a:r>
          </a:p>
          <a:p>
            <a:pPr algn="just">
              <a:lnSpc>
                <a:spcPct val="150000"/>
              </a:lnSpc>
            </a:pPr>
            <a:r>
              <a:rPr lang="en-US" b="1" u="sng" dirty="0">
                <a:latin typeface="Times New Roman" panose="02020603050405020304" pitchFamily="18" charset="0"/>
                <a:cs typeface="Times New Roman" panose="02020603050405020304" pitchFamily="18" charset="0"/>
              </a:rPr>
              <a:t>Integer Types: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Integer types can hold whole numbers such as 123, -96, and 5639.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size of the values that can be stored depends on the integer data type we choose. </a:t>
            </a:r>
          </a:p>
          <a:p>
            <a:pPr algn="just">
              <a:lnSpc>
                <a:spcPct val="150000"/>
              </a:lnSpc>
            </a:pPr>
            <a:r>
              <a:rPr lang="en-US" b="1" u="sng" dirty="0">
                <a:latin typeface="Times New Roman" panose="02020603050405020304" pitchFamily="18" charset="0"/>
                <a:cs typeface="Times New Roman" panose="02020603050405020304" pitchFamily="18" charset="0"/>
              </a:rPr>
              <a:t>Floating Point Types: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Integer types can hold only whole numbers so we use another type known as floating point type to hold numbers containing fractional parts such as 27.59 and -1. </a:t>
            </a:r>
          </a:p>
          <a:p>
            <a:pPr algn="just">
              <a:lnSpc>
                <a:spcPct val="150000"/>
              </a:lnSpc>
            </a:pPr>
            <a:r>
              <a:rPr lang="en-US" b="1" u="sng" dirty="0">
                <a:latin typeface="Times New Roman" panose="02020603050405020304" pitchFamily="18" charset="0"/>
                <a:cs typeface="Times New Roman" panose="02020603050405020304" pitchFamily="18" charset="0"/>
              </a:rPr>
              <a:t>Character Type:</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order to store character constants in memory, Java provides a character data type called char.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char type assumes a size of 2 bytes but, basically, it can hold only a single character. </a:t>
            </a:r>
          </a:p>
          <a:p>
            <a:pPr algn="just">
              <a:lnSpc>
                <a:spcPct val="150000"/>
              </a:lnSpc>
            </a:pPr>
            <a:r>
              <a:rPr lang="en-US" b="1" u="sng" dirty="0">
                <a:latin typeface="Times New Roman" panose="02020603050405020304" pitchFamily="18" charset="0"/>
                <a:cs typeface="Times New Roman" panose="02020603050405020304" pitchFamily="18" charset="0"/>
              </a:rPr>
              <a:t>Boolean Type:</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Boolean type is used when we want to test a particular condition during the execution of the program.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Two values that a boolean type can take: </a:t>
            </a:r>
            <a:r>
              <a:rPr lang="en-US" b="1" dirty="0">
                <a:latin typeface="Times New Roman" panose="02020603050405020304" pitchFamily="18" charset="0"/>
                <a:cs typeface="Times New Roman" panose="02020603050405020304" pitchFamily="18" charset="0"/>
              </a:rPr>
              <a:t>true or false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09888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EC80F0-6967-45C4-94A4-38CF12E4AC80}"/>
              </a:ext>
            </a:extLst>
          </p:cNvPr>
          <p:cNvPicPr>
            <a:picLocks noChangeAspect="1"/>
          </p:cNvPicPr>
          <p:nvPr/>
        </p:nvPicPr>
        <p:blipFill>
          <a:blip r:embed="rId2"/>
          <a:stretch>
            <a:fillRect/>
          </a:stretch>
        </p:blipFill>
        <p:spPr>
          <a:xfrm>
            <a:off x="1461247" y="633022"/>
            <a:ext cx="8859680" cy="55919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66953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383697-BF2C-4D1E-9AB0-CF372A127CFE}"/>
              </a:ext>
            </a:extLst>
          </p:cNvPr>
          <p:cNvSpPr/>
          <p:nvPr/>
        </p:nvSpPr>
        <p:spPr>
          <a:xfrm>
            <a:off x="0" y="-79653"/>
            <a:ext cx="12192000" cy="7106048"/>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Variables:</a:t>
            </a:r>
          </a:p>
          <a:p>
            <a:pPr algn="just">
              <a:lnSpc>
                <a:spcPct val="150000"/>
              </a:lnSpc>
            </a:pPr>
            <a:r>
              <a:rPr lang="en-US" dirty="0">
                <a:latin typeface="Times New Roman" panose="02020603050405020304" pitchFamily="18" charset="0"/>
                <a:cs typeface="Times New Roman" panose="02020603050405020304" pitchFamily="18" charset="0"/>
              </a:rPr>
              <a:t>A variable is an identifier that denotes a storage location used to store a data value. Unlike constants that remain unchanged during the execution of a program, a variable may take different values at different times during the execution of the program .</a:t>
            </a:r>
          </a:p>
          <a:p>
            <a:pPr algn="just">
              <a:lnSpc>
                <a:spcPct val="150000"/>
              </a:lnSpc>
            </a:pPr>
            <a:r>
              <a:rPr lang="en-US" dirty="0">
                <a:latin typeface="Times New Roman" panose="02020603050405020304" pitchFamily="18" charset="0"/>
                <a:cs typeface="Times New Roman" panose="02020603050405020304" pitchFamily="18" charset="0"/>
              </a:rPr>
              <a:t>Variable names may consist of alphabets, digits, the underscore ( -) and dollar characters, subject to the following conditions: </a:t>
            </a:r>
          </a:p>
          <a:p>
            <a:pPr marL="342900" indent="-342900" algn="just">
              <a:lnSpc>
                <a:spcPct val="150000"/>
              </a:lnSpc>
              <a:buAutoNum type="arabicPeriod"/>
            </a:pPr>
            <a:r>
              <a:rPr lang="en-US" dirty="0">
                <a:latin typeface="Times New Roman" panose="02020603050405020304" pitchFamily="18" charset="0"/>
                <a:cs typeface="Times New Roman" panose="02020603050405020304" pitchFamily="18" charset="0"/>
              </a:rPr>
              <a:t>They must not begin with a digit.     2.Uppercase and lowercase are distinct.        3.It should not be a keyword. </a:t>
            </a:r>
          </a:p>
          <a:p>
            <a:pPr algn="just">
              <a:lnSpc>
                <a:spcPct val="150000"/>
              </a:lnSpc>
            </a:pPr>
            <a:r>
              <a:rPr lang="en-US" dirty="0">
                <a:latin typeface="Times New Roman" panose="02020603050405020304" pitchFamily="18" charset="0"/>
                <a:cs typeface="Times New Roman" panose="02020603050405020304" pitchFamily="18" charset="0"/>
              </a:rPr>
              <a:t>4.   White space is not allowed.              5. Variable names can be of any length</a:t>
            </a:r>
          </a:p>
          <a:p>
            <a:pPr algn="just">
              <a:lnSpc>
                <a:spcPct val="150000"/>
              </a:lnSpc>
            </a:pPr>
            <a:r>
              <a:rPr lang="en-US" b="1" u="sng" dirty="0">
                <a:latin typeface="Times New Roman" panose="02020603050405020304" pitchFamily="18" charset="0"/>
                <a:cs typeface="Times New Roman" panose="02020603050405020304" pitchFamily="18" charset="0"/>
              </a:rPr>
              <a:t>Declaration Of variables:</a:t>
            </a:r>
          </a:p>
          <a:p>
            <a:pPr algn="just">
              <a:lnSpc>
                <a:spcPct val="150000"/>
              </a:lnSpc>
            </a:pPr>
            <a:r>
              <a:rPr lang="en-US" b="1" u="sng" dirty="0">
                <a:latin typeface="Times New Roman" panose="02020603050405020304" pitchFamily="18" charset="0"/>
                <a:cs typeface="Times New Roman" panose="02020603050405020304" pitchFamily="18" charset="0"/>
              </a:rPr>
              <a:t>Declaration does three things: </a:t>
            </a:r>
          </a:p>
          <a:p>
            <a:pPr marL="342900" indent="-342900" algn="just">
              <a:lnSpc>
                <a:spcPct val="150000"/>
              </a:lnSpc>
              <a:buAutoNum type="arabicPeriod"/>
            </a:pPr>
            <a:r>
              <a:rPr lang="en-US" dirty="0">
                <a:latin typeface="Times New Roman" panose="02020603050405020304" pitchFamily="18" charset="0"/>
                <a:cs typeface="Times New Roman" panose="02020603050405020304" pitchFamily="18" charset="0"/>
              </a:rPr>
              <a:t>It tells the compiler what the variable name is.        </a:t>
            </a:r>
          </a:p>
          <a:p>
            <a:pPr marL="342900" indent="-342900" algn="just">
              <a:lnSpc>
                <a:spcPct val="150000"/>
              </a:lnSpc>
              <a:buAutoNum type="arabicPeriod" startAt="2"/>
            </a:pPr>
            <a:r>
              <a:rPr lang="en-US" dirty="0">
                <a:latin typeface="Times New Roman" panose="02020603050405020304" pitchFamily="18" charset="0"/>
                <a:cs typeface="Times New Roman" panose="02020603050405020304" pitchFamily="18" charset="0"/>
              </a:rPr>
              <a:t>It specifies what type of data the variable will hold. </a:t>
            </a:r>
          </a:p>
          <a:p>
            <a:pPr marL="342900" indent="-342900" algn="just">
              <a:lnSpc>
                <a:spcPct val="150000"/>
              </a:lnSpc>
              <a:buAutoNum type="arabicPeriod" startAt="2"/>
            </a:pPr>
            <a:r>
              <a:rPr lang="en-US" dirty="0">
                <a:latin typeface="Times New Roman" panose="02020603050405020304" pitchFamily="18" charset="0"/>
                <a:cs typeface="Times New Roman" panose="02020603050405020304" pitchFamily="18" charset="0"/>
              </a:rPr>
              <a:t>The place of declaration (in the program) decides the scope of the variable. </a:t>
            </a:r>
          </a:p>
          <a:p>
            <a:pPr algn="just">
              <a:lnSpc>
                <a:spcPct val="150000"/>
              </a:lnSpc>
            </a:pPr>
            <a:r>
              <a:rPr lang="en-US" b="1" u="sng" dirty="0">
                <a:latin typeface="Times New Roman" panose="02020603050405020304" pitchFamily="18" charset="0"/>
                <a:cs typeface="Times New Roman" panose="02020603050405020304" pitchFamily="18" charset="0"/>
              </a:rPr>
              <a:t>The general form of declaration of a </a:t>
            </a:r>
            <a:r>
              <a:rPr lang="en-US" b="1" u="sng" dirty="0" err="1">
                <a:latin typeface="Times New Roman" panose="02020603050405020304" pitchFamily="18" charset="0"/>
                <a:cs typeface="Times New Roman" panose="02020603050405020304" pitchFamily="18" charset="0"/>
              </a:rPr>
              <a:t>variableis</a:t>
            </a:r>
            <a:r>
              <a:rPr lang="en-US" b="1" u="sng"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variable must be declared before it is used in the program. A variable can be used to store a value of any data type.</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Variables are separated by commas, A declaration statement must end with a semicolon.</a:t>
            </a:r>
          </a:p>
          <a:p>
            <a:pPr algn="just">
              <a:lnSpc>
                <a:spcPct val="150000"/>
              </a:lnSpc>
            </a:pPr>
            <a:r>
              <a:rPr lang="en-US" b="1" u="sng" dirty="0">
                <a:latin typeface="Times New Roman" panose="02020603050405020304" pitchFamily="18" charset="0"/>
                <a:cs typeface="Times New Roman" panose="02020603050405020304" pitchFamily="18" charset="0"/>
              </a:rPr>
              <a:t>Some valid declarations are: </a:t>
            </a:r>
            <a:r>
              <a:rPr lang="en-US" dirty="0">
                <a:latin typeface="Times New Roman" panose="02020603050405020304" pitchFamily="18" charset="0"/>
                <a:cs typeface="Times New Roman" panose="02020603050405020304" pitchFamily="18" charset="0"/>
              </a:rPr>
              <a:t>int count; float x, y; double pi;</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835387C-1E4F-43E3-8FCA-938D31BA1224}"/>
              </a:ext>
            </a:extLst>
          </p:cNvPr>
          <p:cNvPicPr>
            <a:picLocks noChangeAspect="1"/>
          </p:cNvPicPr>
          <p:nvPr/>
        </p:nvPicPr>
        <p:blipFill>
          <a:blip r:embed="rId2"/>
          <a:stretch>
            <a:fillRect/>
          </a:stretch>
        </p:blipFill>
        <p:spPr>
          <a:xfrm>
            <a:off x="1139859" y="5316071"/>
            <a:ext cx="8084422" cy="4751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9815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599445-18C1-4BEF-827F-91D72D45EA6C}"/>
              </a:ext>
            </a:extLst>
          </p:cNvPr>
          <p:cNvSpPr/>
          <p:nvPr/>
        </p:nvSpPr>
        <p:spPr>
          <a:xfrm>
            <a:off x="68825" y="196646"/>
            <a:ext cx="11995355" cy="6463308"/>
          </a:xfrm>
          <a:prstGeom prst="rect">
            <a:avLst/>
          </a:prstGeom>
        </p:spPr>
        <p:txBody>
          <a:bodyPr wrap="square">
            <a:spAutoFit/>
          </a:bodyPr>
          <a:lstStyle/>
          <a:p>
            <a:r>
              <a:rPr lang="en-US" dirty="0"/>
              <a:t>GIVING VALUES TO VARIABLES</a:t>
            </a:r>
          </a:p>
          <a:p>
            <a:r>
              <a:rPr lang="en-US" dirty="0"/>
              <a:t> A variable must be given a value after it has been declared but before it is used in an expression. This can be achieved in two ways: 1. By using an </a:t>
            </a:r>
            <a:r>
              <a:rPr lang="en-US" dirty="0" err="1"/>
              <a:t>assignmentstatement</a:t>
            </a:r>
            <a:r>
              <a:rPr lang="en-US" dirty="0"/>
              <a:t> 2. By using a read statement Assignment Statement A simple method of giving value to a variable is through the assignment statement as follows</a:t>
            </a:r>
          </a:p>
          <a:p>
            <a:endParaRPr lang="en-US" dirty="0"/>
          </a:p>
          <a:p>
            <a:endParaRPr lang="en-US" dirty="0"/>
          </a:p>
          <a:p>
            <a:endParaRPr lang="en-US" dirty="0"/>
          </a:p>
          <a:p>
            <a:endParaRPr lang="en-US" dirty="0"/>
          </a:p>
          <a:p>
            <a:r>
              <a:rPr lang="en-US" dirty="0"/>
              <a:t>For example: </a:t>
            </a:r>
            <a:r>
              <a:rPr lang="en-US" dirty="0" err="1"/>
              <a:t>initialValue</a:t>
            </a:r>
            <a:r>
              <a:rPr lang="en-US" dirty="0"/>
              <a:t> = 0;</a:t>
            </a:r>
          </a:p>
          <a:p>
            <a:r>
              <a:rPr lang="en-US" dirty="0"/>
              <a:t>It is also possible to assign a value to a variable at the time of its declaration. This takes the form </a:t>
            </a:r>
          </a:p>
          <a:p>
            <a:endParaRPr lang="en-US" dirty="0"/>
          </a:p>
          <a:p>
            <a:endParaRPr lang="en-US" dirty="0"/>
          </a:p>
          <a:p>
            <a:endParaRPr lang="en-US" dirty="0"/>
          </a:p>
          <a:p>
            <a:endParaRPr lang="en-US" dirty="0"/>
          </a:p>
          <a:p>
            <a:r>
              <a:rPr lang="en-US" dirty="0"/>
              <a:t>For Example: </a:t>
            </a:r>
            <a:r>
              <a:rPr lang="en-US" dirty="0" err="1"/>
              <a:t>intfinalvalue</a:t>
            </a:r>
            <a:r>
              <a:rPr lang="en-US" dirty="0"/>
              <a:t>=100;</a:t>
            </a:r>
          </a:p>
          <a:p>
            <a:endParaRPr lang="en-US" dirty="0"/>
          </a:p>
          <a:p>
            <a:endParaRPr lang="en-US" dirty="0"/>
          </a:p>
          <a:p>
            <a:endParaRPr lang="en-US" dirty="0"/>
          </a:p>
          <a:p>
            <a:r>
              <a:rPr lang="en-US" dirty="0"/>
              <a:t>Read Statement We may also give values to variables interactively through the keyboard using the </a:t>
            </a:r>
            <a:r>
              <a:rPr lang="en-US" dirty="0" err="1"/>
              <a:t>readLine</a:t>
            </a:r>
            <a:r>
              <a:rPr lang="en-US" dirty="0"/>
              <a:t>().The </a:t>
            </a:r>
            <a:r>
              <a:rPr lang="en-US" dirty="0" err="1"/>
              <a:t>readLine</a:t>
            </a:r>
            <a:r>
              <a:rPr lang="en-US" dirty="0"/>
              <a:t>( ) method reads the input from the keyboard as a string which is then converted to the corresponding datatype.</a:t>
            </a:r>
          </a:p>
          <a:p>
            <a:endParaRPr lang="en-US" dirty="0"/>
          </a:p>
          <a:p>
            <a:endParaRPr lang="en-US" dirty="0"/>
          </a:p>
        </p:txBody>
      </p:sp>
      <p:pic>
        <p:nvPicPr>
          <p:cNvPr id="3" name="Picture 2">
            <a:extLst>
              <a:ext uri="{FF2B5EF4-FFF2-40B4-BE49-F238E27FC236}">
                <a16:creationId xmlns:a16="http://schemas.microsoft.com/office/drawing/2014/main" id="{5701F0C8-D931-4D47-8C0C-2B60924E9968}"/>
              </a:ext>
            </a:extLst>
          </p:cNvPr>
          <p:cNvPicPr>
            <a:picLocks noChangeAspect="1"/>
          </p:cNvPicPr>
          <p:nvPr/>
        </p:nvPicPr>
        <p:blipFill>
          <a:blip r:embed="rId2"/>
          <a:stretch>
            <a:fillRect/>
          </a:stretch>
        </p:blipFill>
        <p:spPr>
          <a:xfrm>
            <a:off x="4117985" y="1918084"/>
            <a:ext cx="3956030" cy="4023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1C67CE87-CFD1-4ED2-B825-2E1485BAFD8C}"/>
              </a:ext>
            </a:extLst>
          </p:cNvPr>
          <p:cNvPicPr>
            <a:picLocks noChangeAspect="1"/>
          </p:cNvPicPr>
          <p:nvPr/>
        </p:nvPicPr>
        <p:blipFill>
          <a:blip r:embed="rId3"/>
          <a:stretch>
            <a:fillRect/>
          </a:stretch>
        </p:blipFill>
        <p:spPr>
          <a:xfrm>
            <a:off x="4324196" y="3276587"/>
            <a:ext cx="3543607" cy="304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15921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585368-1408-40A4-8CD4-7C6D71F461E4}"/>
              </a:ext>
            </a:extLst>
          </p:cNvPr>
          <p:cNvSpPr/>
          <p:nvPr/>
        </p:nvSpPr>
        <p:spPr>
          <a:xfrm>
            <a:off x="0" y="0"/>
            <a:ext cx="11493910" cy="369332"/>
          </a:xfrm>
          <a:prstGeom prst="rect">
            <a:avLst/>
          </a:prstGeom>
        </p:spPr>
        <p:txBody>
          <a:bodyPr wrap="square">
            <a:spAutoFit/>
          </a:bodyPr>
          <a:lstStyle/>
          <a:p>
            <a:r>
              <a:rPr lang="en-US" dirty="0"/>
              <a:t>SCOPE OF VARIABLES</a:t>
            </a:r>
          </a:p>
        </p:txBody>
      </p:sp>
      <p:pic>
        <p:nvPicPr>
          <p:cNvPr id="3" name="Picture 2">
            <a:extLst>
              <a:ext uri="{FF2B5EF4-FFF2-40B4-BE49-F238E27FC236}">
                <a16:creationId xmlns:a16="http://schemas.microsoft.com/office/drawing/2014/main" id="{F7A3211A-B645-4984-844B-4046E598B110}"/>
              </a:ext>
            </a:extLst>
          </p:cNvPr>
          <p:cNvPicPr>
            <a:picLocks noChangeAspect="1"/>
          </p:cNvPicPr>
          <p:nvPr/>
        </p:nvPicPr>
        <p:blipFill>
          <a:blip r:embed="rId2"/>
          <a:stretch>
            <a:fillRect/>
          </a:stretch>
        </p:blipFill>
        <p:spPr>
          <a:xfrm>
            <a:off x="4103197" y="3549445"/>
            <a:ext cx="3985605" cy="3038168"/>
          </a:xfrm>
          <a:prstGeom prst="rect">
            <a:avLst/>
          </a:prstGeom>
        </p:spPr>
      </p:pic>
      <p:sp>
        <p:nvSpPr>
          <p:cNvPr id="5" name="Rectangle 4">
            <a:extLst>
              <a:ext uri="{FF2B5EF4-FFF2-40B4-BE49-F238E27FC236}">
                <a16:creationId xmlns:a16="http://schemas.microsoft.com/office/drawing/2014/main" id="{873EDA96-1B0D-4F38-9FF7-46E73CCCCCD7}"/>
              </a:ext>
            </a:extLst>
          </p:cNvPr>
          <p:cNvSpPr/>
          <p:nvPr/>
        </p:nvSpPr>
        <p:spPr>
          <a:xfrm>
            <a:off x="334297" y="197346"/>
            <a:ext cx="11700387" cy="3416320"/>
          </a:xfrm>
          <a:prstGeom prst="rect">
            <a:avLst/>
          </a:prstGeom>
        </p:spPr>
        <p:txBody>
          <a:bodyPr wrap="square">
            <a:spAutoFit/>
          </a:bodyPr>
          <a:lstStyle/>
          <a:p>
            <a:r>
              <a:rPr lang="en-US" dirty="0"/>
              <a:t>Java variables are actually classified into three kinds: instance variables class variables local variables Instance and class variables are declared inside a class. Instance variables are created when the objects are instantiated and therefore they are associated with the objects. They take different values for each object. On the other hand, class variables are' global to a class and belong to the entire set of objects that class creates. Only one memory location is created for each class variable. Variables declared and used inside methods are called local variables. They are called so because they are not available for use outside the method definition. Local variables can also be declared inside program blocks that are defined between an opening brace { and a closing brace }. These variables are visible to the program only from the beginning of its program block to the end of the program block. When the program control leaves a block, all the variables in the block will cease to exist. The area of the program where the variable is accessible is called its scope. In Java, every variable has a default value. If we don't initialize a variable when it is first created, Java provides default value to that variable type automatically.</a:t>
            </a:r>
          </a:p>
        </p:txBody>
      </p:sp>
    </p:spTree>
    <p:extLst>
      <p:ext uri="{BB962C8B-B14F-4D97-AF65-F5344CB8AC3E}">
        <p14:creationId xmlns:p14="http://schemas.microsoft.com/office/powerpoint/2010/main" val="1776019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75A05E-8C81-4EB0-800E-D23BDF08F12A}"/>
              </a:ext>
            </a:extLst>
          </p:cNvPr>
          <p:cNvSpPr/>
          <p:nvPr/>
        </p:nvSpPr>
        <p:spPr>
          <a:xfrm>
            <a:off x="68826" y="88490"/>
            <a:ext cx="11956026" cy="4247317"/>
          </a:xfrm>
          <a:prstGeom prst="rect">
            <a:avLst/>
          </a:prstGeom>
        </p:spPr>
        <p:txBody>
          <a:bodyPr wrap="square">
            <a:spAutoFit/>
          </a:bodyPr>
          <a:lstStyle/>
          <a:p>
            <a:r>
              <a:rPr lang="en-US" dirty="0"/>
              <a:t>SYMBOLIC CONSTANTS</a:t>
            </a:r>
          </a:p>
          <a:p>
            <a:r>
              <a:rPr lang="en-US" dirty="0"/>
              <a:t>We often use certain unique constants in a program. These constants may appear repeatedly in a number of places in the program. </a:t>
            </a:r>
          </a:p>
          <a:p>
            <a:r>
              <a:rPr lang="en-US" dirty="0"/>
              <a:t>One example of such a constant is 3.142, representing the value of the mathematical constant "pi". Another example is the total number of students whose mark-sheets are </a:t>
            </a:r>
            <a:r>
              <a:rPr lang="en-US" dirty="0" err="1"/>
              <a:t>analysed</a:t>
            </a:r>
            <a:r>
              <a:rPr lang="en-US" dirty="0"/>
              <a:t> by a 'test analysis program'. The number of students, say 50, may be used for calculating the class total, class average, standard deviation, etc. We face two problems in the subsequent use of such programs. </a:t>
            </a:r>
            <a:r>
              <a:rPr lang="en-US" dirty="0" err="1"/>
              <a:t>Theyare</a:t>
            </a:r>
            <a:r>
              <a:rPr lang="en-US" dirty="0"/>
              <a:t>: 1. Problem in modification of </a:t>
            </a:r>
            <a:r>
              <a:rPr lang="en-US" dirty="0" err="1"/>
              <a:t>theprogram</a:t>
            </a:r>
            <a:r>
              <a:rPr lang="en-US" dirty="0"/>
              <a:t>. 2. Problem in understanding </a:t>
            </a:r>
            <a:r>
              <a:rPr lang="en-US" dirty="0" err="1"/>
              <a:t>theprogram</a:t>
            </a:r>
            <a:r>
              <a:rPr lang="en-US" dirty="0"/>
              <a:t>.</a:t>
            </a:r>
          </a:p>
          <a:p>
            <a:r>
              <a:rPr lang="en-US" dirty="0"/>
              <a:t>Modifiability We may like to change the value of "pi" from 3.142 to 3.14159 to improve the accuracy of calculations or the number 50 to 100 to process the test results of another class. In both the cases, we will have to search throughout the program and explicitly change the value of the constant wherever it has been used. If any value is left unchanged, the program may produce disastrous outputs. </a:t>
            </a:r>
          </a:p>
          <a:p>
            <a:r>
              <a:rPr lang="en-US" dirty="0"/>
              <a:t>Understandability When a numeric value appears in a program, its use is not always clear, especially when the same value means different things in different places Valid examples of constant declaration are: Final int STRENGTH = 100; final int PASS MARK = 50; </a:t>
            </a:r>
          </a:p>
        </p:txBody>
      </p:sp>
    </p:spTree>
    <p:extLst>
      <p:ext uri="{BB962C8B-B14F-4D97-AF65-F5344CB8AC3E}">
        <p14:creationId xmlns:p14="http://schemas.microsoft.com/office/powerpoint/2010/main" val="661287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610819-244B-4FD3-94A6-429388B9FBEF}"/>
              </a:ext>
            </a:extLst>
          </p:cNvPr>
          <p:cNvSpPr/>
          <p:nvPr/>
        </p:nvSpPr>
        <p:spPr>
          <a:xfrm>
            <a:off x="3048000" y="2413338"/>
            <a:ext cx="6096000" cy="2031325"/>
          </a:xfrm>
          <a:prstGeom prst="rect">
            <a:avLst/>
          </a:prstGeom>
        </p:spPr>
        <p:txBody>
          <a:bodyPr>
            <a:spAutoFit/>
          </a:bodyPr>
          <a:lstStyle/>
          <a:p>
            <a:r>
              <a:rPr lang="en-US" dirty="0"/>
              <a:t>Note that: 1. Symbolic names take the same form as variable names. 2. After declaration of symbolic constants, they should not be assigned any other value within the program by using an assignment statement. For example, STRENGTH = 200; is illegal. 3. Symbolic constants are declared for types. 4. They can NOT be declared inside a method</a:t>
            </a:r>
          </a:p>
        </p:txBody>
      </p:sp>
    </p:spTree>
    <p:extLst>
      <p:ext uri="{BB962C8B-B14F-4D97-AF65-F5344CB8AC3E}">
        <p14:creationId xmlns:p14="http://schemas.microsoft.com/office/powerpoint/2010/main" val="384621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89FB5C-2F2D-4564-8D98-0CBF0035295D}"/>
              </a:ext>
            </a:extLst>
          </p:cNvPr>
          <p:cNvSpPr/>
          <p:nvPr/>
        </p:nvSpPr>
        <p:spPr>
          <a:xfrm>
            <a:off x="108155" y="1"/>
            <a:ext cx="11159613" cy="4247317"/>
          </a:xfrm>
          <a:prstGeom prst="rect">
            <a:avLst/>
          </a:prstGeom>
        </p:spPr>
        <p:txBody>
          <a:bodyPr wrap="square">
            <a:spAutoFit/>
          </a:bodyPr>
          <a:lstStyle/>
          <a:p>
            <a:r>
              <a:rPr lang="en-US" dirty="0"/>
              <a:t>TYPECASTING We often encounter situations where there is a need to store a value of one type into a variable of another type. In such situations, we must cast the value to be stored by proceeding it with the type name in parentheses. The syntaxis: </a:t>
            </a:r>
          </a:p>
          <a:p>
            <a:endParaRPr lang="en-US" dirty="0"/>
          </a:p>
          <a:p>
            <a:endParaRPr lang="en-US" dirty="0"/>
          </a:p>
          <a:p>
            <a:endParaRPr lang="en-US" dirty="0"/>
          </a:p>
          <a:p>
            <a:endParaRPr lang="en-US" dirty="0"/>
          </a:p>
          <a:p>
            <a:endParaRPr lang="en-US" dirty="0"/>
          </a:p>
          <a:p>
            <a:endParaRPr lang="en-US" dirty="0"/>
          </a:p>
          <a:p>
            <a:r>
              <a:rPr lang="en-US" dirty="0"/>
              <a:t>The process of converting one data type to another is called casting. Four integer types can be cast to any other type except boolean. Casting into a smaller type may result in a loss of data. Similarly, the float and double can be cast to any other type except boolean. Again, casting to smaller type can result in a loss of data. Casting a floating point value to an integer will result in a loss of the fractional part. The process of assigning a smaller type to a larger one is known as widening or promotion and that of assigning a larger type to a smaller one is known as narrowing. Note that narrowing may result in loss </a:t>
            </a:r>
            <a:r>
              <a:rPr lang="en-US" dirty="0" err="1"/>
              <a:t>ofinformation</a:t>
            </a:r>
            <a:r>
              <a:rPr lang="en-US" dirty="0"/>
              <a:t>. </a:t>
            </a:r>
          </a:p>
        </p:txBody>
      </p:sp>
      <p:pic>
        <p:nvPicPr>
          <p:cNvPr id="3" name="Picture 2">
            <a:extLst>
              <a:ext uri="{FF2B5EF4-FFF2-40B4-BE49-F238E27FC236}">
                <a16:creationId xmlns:a16="http://schemas.microsoft.com/office/drawing/2014/main" id="{19374990-6D02-4123-9B94-66BBB64A0957}"/>
              </a:ext>
            </a:extLst>
          </p:cNvPr>
          <p:cNvPicPr>
            <a:picLocks noChangeAspect="1"/>
          </p:cNvPicPr>
          <p:nvPr/>
        </p:nvPicPr>
        <p:blipFill>
          <a:blip r:embed="rId2"/>
          <a:stretch>
            <a:fillRect/>
          </a:stretch>
        </p:blipFill>
        <p:spPr>
          <a:xfrm>
            <a:off x="1406013" y="1081547"/>
            <a:ext cx="7079065" cy="511279"/>
          </a:xfrm>
          <a:prstGeom prst="rect">
            <a:avLst/>
          </a:prstGeom>
        </p:spPr>
      </p:pic>
      <p:pic>
        <p:nvPicPr>
          <p:cNvPr id="4" name="Picture 3">
            <a:extLst>
              <a:ext uri="{FF2B5EF4-FFF2-40B4-BE49-F238E27FC236}">
                <a16:creationId xmlns:a16="http://schemas.microsoft.com/office/drawing/2014/main" id="{1702A226-C62E-48A7-BF32-ED1FAF252E38}"/>
              </a:ext>
            </a:extLst>
          </p:cNvPr>
          <p:cNvPicPr>
            <a:picLocks noChangeAspect="1"/>
          </p:cNvPicPr>
          <p:nvPr/>
        </p:nvPicPr>
        <p:blipFill>
          <a:blip r:embed="rId3"/>
          <a:stretch>
            <a:fillRect/>
          </a:stretch>
        </p:blipFill>
        <p:spPr>
          <a:xfrm>
            <a:off x="3706923" y="4640825"/>
            <a:ext cx="4778154" cy="19664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30889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9C9E65-4A56-4635-97C7-BDB731D7576F}"/>
              </a:ext>
            </a:extLst>
          </p:cNvPr>
          <p:cNvPicPr>
            <a:picLocks noChangeAspect="1"/>
          </p:cNvPicPr>
          <p:nvPr/>
        </p:nvPicPr>
        <p:blipFill>
          <a:blip r:embed="rId2"/>
          <a:stretch>
            <a:fillRect/>
          </a:stretch>
        </p:blipFill>
        <p:spPr>
          <a:xfrm>
            <a:off x="317588" y="609600"/>
            <a:ext cx="7376303" cy="19765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id="{ED41C20A-3BC4-4E9E-BCF3-6F49DF9E1388}"/>
              </a:ext>
            </a:extLst>
          </p:cNvPr>
          <p:cNvSpPr/>
          <p:nvPr/>
        </p:nvSpPr>
        <p:spPr>
          <a:xfrm>
            <a:off x="64656" y="101600"/>
            <a:ext cx="7289894" cy="369332"/>
          </a:xfrm>
          <a:prstGeom prst="rect">
            <a:avLst/>
          </a:prstGeom>
        </p:spPr>
        <p:txBody>
          <a:bodyPr wrap="square">
            <a:spAutoFit/>
          </a:bodyPr>
          <a:lstStyle/>
          <a:p>
            <a:pPr algn="just"/>
            <a:r>
              <a:rPr lang="en-US" b="1" u="sng" dirty="0">
                <a:latin typeface="Times New Roman" panose="02020603050405020304" pitchFamily="18" charset="0"/>
                <a:cs typeface="Times New Roman" panose="02020603050405020304" pitchFamily="18" charset="0"/>
              </a:rPr>
              <a:t>A simple Java program:</a:t>
            </a:r>
          </a:p>
        </p:txBody>
      </p:sp>
      <p:sp>
        <p:nvSpPr>
          <p:cNvPr id="5" name="Rectangle 4">
            <a:extLst>
              <a:ext uri="{FF2B5EF4-FFF2-40B4-BE49-F238E27FC236}">
                <a16:creationId xmlns:a16="http://schemas.microsoft.com/office/drawing/2014/main" id="{0F8A0C40-9D65-439E-AF8A-6900333B5C14}"/>
              </a:ext>
            </a:extLst>
          </p:cNvPr>
          <p:cNvSpPr/>
          <p:nvPr/>
        </p:nvSpPr>
        <p:spPr>
          <a:xfrm>
            <a:off x="212436" y="2724851"/>
            <a:ext cx="11891074" cy="2535566"/>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Class Declaration :</a:t>
            </a:r>
            <a:r>
              <a:rPr lang="en-US" dirty="0">
                <a:latin typeface="Times New Roman" panose="02020603050405020304" pitchFamily="18" charset="0"/>
                <a:cs typeface="Times New Roman" panose="02020603050405020304" pitchFamily="18" charset="0"/>
              </a:rPr>
              <a:t>The first line .</a:t>
            </a:r>
          </a:p>
          <a:p>
            <a:pPr algn="just">
              <a:lnSpc>
                <a:spcPct val="150000"/>
              </a:lnSpc>
            </a:pPr>
            <a:r>
              <a:rPr lang="en-US" b="1" u="sng" dirty="0">
                <a:latin typeface="Times New Roman" panose="02020603050405020304" pitchFamily="18" charset="0"/>
                <a:cs typeface="Times New Roman" panose="02020603050405020304" pitchFamily="18" charset="0"/>
              </a:rPr>
              <a:t>Class </a:t>
            </a:r>
            <a:r>
              <a:rPr lang="en-US" b="1" u="sng">
                <a:latin typeface="Times New Roman" panose="02020603050405020304" pitchFamily="18" charset="0"/>
                <a:cs typeface="Times New Roman" panose="02020603050405020304" pitchFamily="18" charset="0"/>
              </a:rPr>
              <a:t>Sample One </a:t>
            </a:r>
            <a:r>
              <a:rPr lang="en-US" b="1" u="sng"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Declares a class, which is an object-oriented construct. </a:t>
            </a:r>
          </a:p>
          <a:p>
            <a:pPr algn="just">
              <a:lnSpc>
                <a:spcPct val="150000"/>
              </a:lnSpc>
            </a:pPr>
            <a:r>
              <a:rPr lang="en-US" b="1" dirty="0">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is a keyword and declares that a new class definition. </a:t>
            </a:r>
            <a:r>
              <a:rPr lang="en-US" b="1" dirty="0" err="1">
                <a:latin typeface="Times New Roman" panose="02020603050405020304" pitchFamily="18" charset="0"/>
                <a:cs typeface="Times New Roman" panose="02020603050405020304" pitchFamily="18" charset="0"/>
              </a:rPr>
              <a:t>SampleOne</a:t>
            </a:r>
            <a:r>
              <a:rPr lang="en-US" dirty="0">
                <a:latin typeface="Times New Roman" panose="02020603050405020304" pitchFamily="18" charset="0"/>
                <a:cs typeface="Times New Roman" panose="02020603050405020304" pitchFamily="18" charset="0"/>
              </a:rPr>
              <a:t> is a Java identifier.</a:t>
            </a:r>
          </a:p>
          <a:p>
            <a:pPr algn="just">
              <a:lnSpc>
                <a:spcPct val="150000"/>
              </a:lnSpc>
            </a:pPr>
            <a:r>
              <a:rPr lang="en-US" b="1" u="sng" dirty="0">
                <a:latin typeface="Times New Roman" panose="02020603050405020304" pitchFamily="18" charset="0"/>
                <a:cs typeface="Times New Roman" panose="02020603050405020304" pitchFamily="18" charset="0"/>
              </a:rPr>
              <a:t>Opening Brace: </a:t>
            </a:r>
            <a:r>
              <a:rPr lang="en-US" dirty="0">
                <a:latin typeface="Times New Roman" panose="02020603050405020304" pitchFamily="18" charset="0"/>
                <a:cs typeface="Times New Roman" panose="02020603050405020304" pitchFamily="18" charset="0"/>
              </a:rPr>
              <a:t>Every class definition in Java begins with an opening brace "{" and ends with a matching closing brace"}" appearing in the last line.</a:t>
            </a:r>
          </a:p>
          <a:p>
            <a:pPr algn="just">
              <a:lnSpc>
                <a:spcPct val="150000"/>
              </a:lnSpc>
            </a:pPr>
            <a:r>
              <a:rPr lang="en-US" b="1" u="sng" dirty="0">
                <a:latin typeface="Times New Roman" panose="02020603050405020304" pitchFamily="18" charset="0"/>
                <a:cs typeface="Times New Roman" panose="02020603050405020304" pitchFamily="18" charset="0"/>
              </a:rPr>
              <a:t>The main Line: </a:t>
            </a:r>
            <a:r>
              <a:rPr lang="en-US" dirty="0">
                <a:latin typeface="Times New Roman" panose="02020603050405020304" pitchFamily="18" charset="0"/>
                <a:cs typeface="Times New Roman" panose="02020603050405020304" pitchFamily="18" charset="0"/>
              </a:rPr>
              <a:t>The third line .</a:t>
            </a:r>
          </a:p>
        </p:txBody>
      </p:sp>
    </p:spTree>
    <p:extLst>
      <p:ext uri="{BB962C8B-B14F-4D97-AF65-F5344CB8AC3E}">
        <p14:creationId xmlns:p14="http://schemas.microsoft.com/office/powerpoint/2010/main" val="2954454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F90C51-3650-4456-B6E8-7F536DB4212D}"/>
              </a:ext>
            </a:extLst>
          </p:cNvPr>
          <p:cNvSpPr/>
          <p:nvPr/>
        </p:nvSpPr>
        <p:spPr>
          <a:xfrm>
            <a:off x="1" y="127819"/>
            <a:ext cx="11965858" cy="2308324"/>
          </a:xfrm>
          <a:prstGeom prst="rect">
            <a:avLst/>
          </a:prstGeom>
        </p:spPr>
        <p:txBody>
          <a:bodyPr wrap="square">
            <a:spAutoFit/>
          </a:bodyPr>
          <a:lstStyle/>
          <a:p>
            <a:r>
              <a:rPr lang="en-US" dirty="0"/>
              <a:t>Automatic Conversion For some types, it is possible to assign a value of one type to a variable of a different type without a cast. Java does the conversion of the assigned value automatically. This is known as automatic type conversion. Automatic type conversion is possible only if the destination type has enough precision to store the source value. For example, int is large enough to hold a </a:t>
            </a:r>
            <a:r>
              <a:rPr lang="en-US" dirty="0" err="1"/>
              <a:t>bytevalue</a:t>
            </a:r>
            <a:r>
              <a:rPr lang="en-US" dirty="0"/>
              <a:t>. Therefore, </a:t>
            </a:r>
            <a:r>
              <a:rPr lang="en-US" dirty="0" err="1"/>
              <a:t>byteb</a:t>
            </a:r>
            <a:r>
              <a:rPr lang="en-US" dirty="0"/>
              <a:t>= 75; </a:t>
            </a:r>
            <a:r>
              <a:rPr lang="en-US" dirty="0" err="1"/>
              <a:t>inta</a:t>
            </a:r>
            <a:r>
              <a:rPr lang="en-US" dirty="0"/>
              <a:t> = b; are </a:t>
            </a:r>
            <a:r>
              <a:rPr lang="en-US" dirty="0" err="1"/>
              <a:t>validstatements</a:t>
            </a:r>
            <a:r>
              <a:rPr lang="en-US" dirty="0"/>
              <a:t>. The final result of an expression is converted to the type of the variable on the left of the assignment sign before assigning the value to it. However, the following changes are introduced during the final assignment. 1. float to int causes truncation of the </a:t>
            </a:r>
            <a:r>
              <a:rPr lang="en-US" dirty="0" err="1"/>
              <a:t>fractionalpart</a:t>
            </a:r>
            <a:r>
              <a:rPr lang="en-US" dirty="0"/>
              <a:t>. 2. double to float Causes rounding </a:t>
            </a:r>
            <a:r>
              <a:rPr lang="en-US" dirty="0" err="1"/>
              <a:t>ofdigits</a:t>
            </a:r>
            <a:r>
              <a:rPr lang="en-US" dirty="0"/>
              <a:t>. 3. long to int causes dropping of the excess higher </a:t>
            </a:r>
            <a:r>
              <a:rPr lang="en-US" dirty="0" err="1"/>
              <a:t>orderbits</a:t>
            </a:r>
            <a:endParaRPr lang="en-US" dirty="0"/>
          </a:p>
        </p:txBody>
      </p:sp>
    </p:spTree>
    <p:extLst>
      <p:ext uri="{BB962C8B-B14F-4D97-AF65-F5344CB8AC3E}">
        <p14:creationId xmlns:p14="http://schemas.microsoft.com/office/powerpoint/2010/main" val="3485197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80EB2A-8690-4ABE-8AB1-7AD37DEAB5A7}"/>
              </a:ext>
            </a:extLst>
          </p:cNvPr>
          <p:cNvSpPr/>
          <p:nvPr/>
        </p:nvSpPr>
        <p:spPr>
          <a:xfrm>
            <a:off x="78657" y="88490"/>
            <a:ext cx="11916697" cy="2862322"/>
          </a:xfrm>
          <a:prstGeom prst="rect">
            <a:avLst/>
          </a:prstGeom>
        </p:spPr>
        <p:txBody>
          <a:bodyPr wrap="square">
            <a:spAutoFit/>
          </a:bodyPr>
          <a:lstStyle/>
          <a:p>
            <a:r>
              <a:rPr lang="en-US" dirty="0"/>
              <a:t>GETTING VALUES OF VARIABLES A computer program is written to manipulate a given set of data and to display or print the results. Java supports two output methods that can be used to send the results to the screen. print ( ) method / / print and wait println( ) method / / print a line and move to next line The print() method sends information into a buffer. This buffer is not flushed until a newline (or end-of-line) character is sent. As a result, the print() method prints output on one line until a newline character is encountered. For example, the statements </a:t>
            </a:r>
            <a:r>
              <a:rPr lang="en-US" dirty="0" err="1"/>
              <a:t>System.out.print</a:t>
            </a:r>
            <a:r>
              <a:rPr lang="en-US" dirty="0"/>
              <a:t>("Hello "); </a:t>
            </a:r>
            <a:r>
              <a:rPr lang="en-US" dirty="0" err="1"/>
              <a:t>System.out.print</a:t>
            </a:r>
            <a:r>
              <a:rPr lang="en-US" dirty="0"/>
              <a:t>("Java!"); It display the words Hello Java! on one line and waits for displaying further information on the same line. We may force the display to be brought to the next line. by printing a newline character as shown below: </a:t>
            </a:r>
            <a:r>
              <a:rPr lang="en-US" dirty="0" err="1"/>
              <a:t>System.out.print</a:t>
            </a:r>
            <a:r>
              <a:rPr lang="en-US" dirty="0"/>
              <a:t>('\n'); For example, the statements </a:t>
            </a:r>
            <a:r>
              <a:rPr lang="en-US" dirty="0" err="1"/>
              <a:t>System.out.print</a:t>
            </a:r>
            <a:r>
              <a:rPr lang="en-US" dirty="0"/>
              <a:t>(</a:t>
            </a:r>
            <a:r>
              <a:rPr lang="en-US" dirty="0" err="1"/>
              <a:t>ftHello</a:t>
            </a:r>
            <a:r>
              <a:rPr lang="en-US" dirty="0"/>
              <a:t>"); </a:t>
            </a:r>
            <a:r>
              <a:rPr lang="en-US" dirty="0" err="1"/>
              <a:t>System.out.print</a:t>
            </a:r>
            <a:r>
              <a:rPr lang="en-US" dirty="0"/>
              <a:t>(\n"); </a:t>
            </a:r>
            <a:r>
              <a:rPr lang="en-US" dirty="0" err="1"/>
              <a:t>System.out.print</a:t>
            </a:r>
            <a:r>
              <a:rPr lang="en-US" dirty="0"/>
              <a:t>(Java!"); It will display the output in two lines as follows: Hello Java!</a:t>
            </a:r>
          </a:p>
        </p:txBody>
      </p:sp>
    </p:spTree>
    <p:extLst>
      <p:ext uri="{BB962C8B-B14F-4D97-AF65-F5344CB8AC3E}">
        <p14:creationId xmlns:p14="http://schemas.microsoft.com/office/powerpoint/2010/main" val="2115492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164D4C-D0FD-471B-A2DB-96DAC4BAF0C3}"/>
              </a:ext>
            </a:extLst>
          </p:cNvPr>
          <p:cNvPicPr>
            <a:picLocks noChangeAspect="1"/>
          </p:cNvPicPr>
          <p:nvPr/>
        </p:nvPicPr>
        <p:blipFill>
          <a:blip r:embed="rId2"/>
          <a:stretch>
            <a:fillRect/>
          </a:stretch>
        </p:blipFill>
        <p:spPr>
          <a:xfrm>
            <a:off x="3562130" y="2583106"/>
            <a:ext cx="5067739" cy="1691787"/>
          </a:xfrm>
          <a:prstGeom prst="rect">
            <a:avLst/>
          </a:prstGeom>
        </p:spPr>
      </p:pic>
      <p:sp>
        <p:nvSpPr>
          <p:cNvPr id="3" name="Rectangle 2">
            <a:extLst>
              <a:ext uri="{FF2B5EF4-FFF2-40B4-BE49-F238E27FC236}">
                <a16:creationId xmlns:a16="http://schemas.microsoft.com/office/drawing/2014/main" id="{CB4B5F93-8508-4E04-BE66-7A56C6F9426D}"/>
              </a:ext>
            </a:extLst>
          </p:cNvPr>
          <p:cNvSpPr/>
          <p:nvPr/>
        </p:nvSpPr>
        <p:spPr>
          <a:xfrm>
            <a:off x="0" y="0"/>
            <a:ext cx="12192000" cy="646331"/>
          </a:xfrm>
          <a:prstGeom prst="rect">
            <a:avLst/>
          </a:prstGeom>
        </p:spPr>
        <p:txBody>
          <a:bodyPr wrap="square">
            <a:spAutoFit/>
          </a:bodyPr>
          <a:lstStyle/>
          <a:p>
            <a:r>
              <a:rPr lang="en-US" dirty="0"/>
              <a:t>STANDARD DEFAULT VALUES In Java, every variable has a default value. If we don't initialize a variable when it is first created, Java provides default value to that variable type automatically.</a:t>
            </a:r>
          </a:p>
        </p:txBody>
      </p:sp>
    </p:spTree>
    <p:extLst>
      <p:ext uri="{BB962C8B-B14F-4D97-AF65-F5344CB8AC3E}">
        <p14:creationId xmlns:p14="http://schemas.microsoft.com/office/powerpoint/2010/main" val="1614959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8C79C3-AD8D-450A-8C1A-9CE142203EFF}"/>
              </a:ext>
            </a:extLst>
          </p:cNvPr>
          <p:cNvSpPr/>
          <p:nvPr/>
        </p:nvSpPr>
        <p:spPr>
          <a:xfrm>
            <a:off x="78658" y="176982"/>
            <a:ext cx="9065342" cy="2031325"/>
          </a:xfrm>
          <a:prstGeom prst="rect">
            <a:avLst/>
          </a:prstGeom>
        </p:spPr>
        <p:txBody>
          <a:bodyPr wrap="square">
            <a:spAutoFit/>
          </a:bodyPr>
          <a:lstStyle/>
          <a:p>
            <a:r>
              <a:rPr lang="en-US" dirty="0"/>
              <a:t>Operators </a:t>
            </a:r>
            <a:r>
              <a:rPr lang="en-US" dirty="0" err="1"/>
              <a:t>andExpressions</a:t>
            </a:r>
            <a:r>
              <a:rPr lang="en-US" dirty="0"/>
              <a:t> Introduction Java supports a rich set of operators. Operator is a symbol that tells the computer to perform certain mathematical or logical manipulations. Operators are used in programs to manipulate data and variables. They usually form a part of mathematical or logical expressions. Java operators can be classified into a number of related categories as below: 1. </a:t>
            </a:r>
            <a:r>
              <a:rPr lang="en-US" dirty="0" err="1"/>
              <a:t>Arithmeticoperators</a:t>
            </a:r>
            <a:r>
              <a:rPr lang="en-US" dirty="0"/>
              <a:t> 2. </a:t>
            </a:r>
            <a:r>
              <a:rPr lang="en-US" dirty="0" err="1"/>
              <a:t>Relationaloperators</a:t>
            </a:r>
            <a:r>
              <a:rPr lang="en-US" dirty="0"/>
              <a:t> 3. </a:t>
            </a:r>
            <a:r>
              <a:rPr lang="en-US" dirty="0" err="1"/>
              <a:t>Logicaloperators</a:t>
            </a:r>
            <a:r>
              <a:rPr lang="en-US" dirty="0"/>
              <a:t> 4. </a:t>
            </a:r>
            <a:r>
              <a:rPr lang="en-US" dirty="0" err="1"/>
              <a:t>Assignmentoperators</a:t>
            </a:r>
            <a:r>
              <a:rPr lang="en-US" dirty="0"/>
              <a:t> 5. Increment and </a:t>
            </a:r>
            <a:r>
              <a:rPr lang="en-US" dirty="0" err="1"/>
              <a:t>decrementoperators</a:t>
            </a:r>
            <a:r>
              <a:rPr lang="en-US" dirty="0"/>
              <a:t> 6. </a:t>
            </a:r>
            <a:r>
              <a:rPr lang="en-US" dirty="0" err="1"/>
              <a:t>Conditionaloperators</a:t>
            </a:r>
            <a:r>
              <a:rPr lang="en-US" dirty="0"/>
              <a:t>. 7. </a:t>
            </a:r>
            <a:r>
              <a:rPr lang="en-US" dirty="0" err="1"/>
              <a:t>Bitwiseoperators</a:t>
            </a:r>
            <a:r>
              <a:rPr lang="en-US" dirty="0"/>
              <a:t> 8. </a:t>
            </a:r>
            <a:r>
              <a:rPr lang="en-US" dirty="0" err="1"/>
              <a:t>Specialoperators</a:t>
            </a:r>
            <a:endParaRPr lang="en-US" dirty="0"/>
          </a:p>
        </p:txBody>
      </p:sp>
    </p:spTree>
    <p:extLst>
      <p:ext uri="{BB962C8B-B14F-4D97-AF65-F5344CB8AC3E}">
        <p14:creationId xmlns:p14="http://schemas.microsoft.com/office/powerpoint/2010/main" val="557413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F474BE-0058-4CD6-8F55-BA0A70C2CFAE}"/>
              </a:ext>
            </a:extLst>
          </p:cNvPr>
          <p:cNvSpPr/>
          <p:nvPr/>
        </p:nvSpPr>
        <p:spPr>
          <a:xfrm>
            <a:off x="0" y="235974"/>
            <a:ext cx="11975690" cy="4247317"/>
          </a:xfrm>
          <a:prstGeom prst="rect">
            <a:avLst/>
          </a:prstGeom>
        </p:spPr>
        <p:txBody>
          <a:bodyPr wrap="square">
            <a:spAutoFit/>
          </a:bodyPr>
          <a:lstStyle/>
          <a:p>
            <a:r>
              <a:rPr lang="en-US" dirty="0"/>
              <a:t>ARITHMETIC OPERATORS </a:t>
            </a:r>
          </a:p>
          <a:p>
            <a:r>
              <a:rPr lang="en-US" dirty="0"/>
              <a:t>Java provides all the basic arithmetic operators. These can operate on any built-in numeric data type of Java. We cannot use these operators on boolean type Arithmetic operators are used as shown below: a-b a*b </a:t>
            </a:r>
            <a:r>
              <a:rPr lang="en-US" dirty="0" err="1"/>
              <a:t>a%b</a:t>
            </a:r>
            <a:r>
              <a:rPr lang="en-US" dirty="0"/>
              <a:t> </a:t>
            </a:r>
            <a:r>
              <a:rPr lang="en-US" dirty="0" err="1"/>
              <a:t>a+b</a:t>
            </a:r>
            <a:r>
              <a:rPr lang="en-US" dirty="0"/>
              <a:t> a/b -a*b Here a and b may be variables or constants and are known as operands.</a:t>
            </a:r>
          </a:p>
          <a:p>
            <a:r>
              <a:rPr lang="en-US" dirty="0"/>
              <a:t>Arithmetic operators are used as shown below:</a:t>
            </a:r>
          </a:p>
          <a:p>
            <a:r>
              <a:rPr lang="en-US" dirty="0"/>
              <a:t> a-b a*b </a:t>
            </a:r>
            <a:r>
              <a:rPr lang="en-US" dirty="0" err="1"/>
              <a:t>a%b</a:t>
            </a:r>
            <a:r>
              <a:rPr lang="en-US" dirty="0"/>
              <a:t> </a:t>
            </a:r>
            <a:r>
              <a:rPr lang="en-US" dirty="0" err="1"/>
              <a:t>a+b</a:t>
            </a:r>
            <a:r>
              <a:rPr lang="en-US" dirty="0"/>
              <a:t> a/b -a*b </a:t>
            </a:r>
          </a:p>
          <a:p>
            <a:r>
              <a:rPr lang="en-US" dirty="0"/>
              <a:t>Here a and b may be variables or constants and are known </a:t>
            </a:r>
            <a:r>
              <a:rPr lang="en-US" dirty="0" err="1"/>
              <a:t>asoperands</a:t>
            </a:r>
            <a:r>
              <a:rPr lang="en-US" dirty="0"/>
              <a:t>. </a:t>
            </a:r>
          </a:p>
          <a:p>
            <a:r>
              <a:rPr lang="en-US" dirty="0"/>
              <a:t>Integer Arithmetic When both the operands in a single arithmetic expression such as a+ b are integers, the expression is called an integer expression, and the operation is called integer arithmetic. Integer arithmetic always yields an integer value Real Arithmetic An arithmetic operation involving only real operands is called real arithmetic. A real operand may assume values either in decimal or exponential notation. Since floating point values are rounded to the number of significant digits permissible, the final value is an approximation of the correct result. . Mixed-mode Arithmetic When one of the operands is real and the other is integer, the expression is called a </a:t>
            </a:r>
            <a:r>
              <a:rPr lang="en-US" dirty="0" err="1"/>
              <a:t>mixedmode</a:t>
            </a:r>
            <a:r>
              <a:rPr lang="en-US" dirty="0"/>
              <a:t> arithmetic expression. If either operand is of the real type, then the other operand is converted to real and the real arithmetic is performed. The result will be a real.</a:t>
            </a:r>
          </a:p>
        </p:txBody>
      </p:sp>
    </p:spTree>
    <p:extLst>
      <p:ext uri="{BB962C8B-B14F-4D97-AF65-F5344CB8AC3E}">
        <p14:creationId xmlns:p14="http://schemas.microsoft.com/office/powerpoint/2010/main" val="3277435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D81283-9D43-4288-ACA2-A2218FDFA43C}"/>
              </a:ext>
            </a:extLst>
          </p:cNvPr>
          <p:cNvSpPr/>
          <p:nvPr/>
        </p:nvSpPr>
        <p:spPr>
          <a:xfrm>
            <a:off x="157316" y="137652"/>
            <a:ext cx="11680723" cy="4247317"/>
          </a:xfrm>
          <a:prstGeom prst="rect">
            <a:avLst/>
          </a:prstGeom>
        </p:spPr>
        <p:txBody>
          <a:bodyPr wrap="square">
            <a:spAutoFit/>
          </a:bodyPr>
          <a:lstStyle/>
          <a:p>
            <a:r>
              <a:rPr lang="en-US" dirty="0"/>
              <a:t>RELATIONALOPERATORS We often compare two quantities, and depending on their relation, take certain decisions. For example, we may compare the age of two persons, or the price of two items, and so on. These comparisons can be done with the help of relational operators. </a:t>
            </a:r>
          </a:p>
          <a:p>
            <a:r>
              <a:rPr lang="en-US" dirty="0"/>
              <a:t>Relational Operators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 simple relational expression contains only one relational operator and is of the following form: ae-land ae~2 are arithmetic expressions, which may be simple constants, variables or combination of them</a:t>
            </a:r>
          </a:p>
          <a:p>
            <a:endParaRPr lang="en-US" dirty="0"/>
          </a:p>
        </p:txBody>
      </p:sp>
      <p:pic>
        <p:nvPicPr>
          <p:cNvPr id="3" name="Picture 2">
            <a:extLst>
              <a:ext uri="{FF2B5EF4-FFF2-40B4-BE49-F238E27FC236}">
                <a16:creationId xmlns:a16="http://schemas.microsoft.com/office/drawing/2014/main" id="{4F1B516E-3734-4AF9-98F2-21698FE26E6B}"/>
              </a:ext>
            </a:extLst>
          </p:cNvPr>
          <p:cNvPicPr>
            <a:picLocks noChangeAspect="1"/>
          </p:cNvPicPr>
          <p:nvPr/>
        </p:nvPicPr>
        <p:blipFill>
          <a:blip r:embed="rId2"/>
          <a:stretch>
            <a:fillRect/>
          </a:stretch>
        </p:blipFill>
        <p:spPr>
          <a:xfrm>
            <a:off x="1563329" y="1425677"/>
            <a:ext cx="6251130" cy="1809135"/>
          </a:xfrm>
          <a:prstGeom prst="rect">
            <a:avLst/>
          </a:prstGeom>
        </p:spPr>
      </p:pic>
      <p:pic>
        <p:nvPicPr>
          <p:cNvPr id="4" name="Picture 3">
            <a:extLst>
              <a:ext uri="{FF2B5EF4-FFF2-40B4-BE49-F238E27FC236}">
                <a16:creationId xmlns:a16="http://schemas.microsoft.com/office/drawing/2014/main" id="{DDD30EBC-82AB-470D-8ED1-074B3AE72E87}"/>
              </a:ext>
            </a:extLst>
          </p:cNvPr>
          <p:cNvPicPr>
            <a:picLocks noChangeAspect="1"/>
          </p:cNvPicPr>
          <p:nvPr/>
        </p:nvPicPr>
        <p:blipFill>
          <a:blip r:embed="rId3"/>
          <a:stretch>
            <a:fillRect/>
          </a:stretch>
        </p:blipFill>
        <p:spPr>
          <a:xfrm>
            <a:off x="1927123" y="4286864"/>
            <a:ext cx="7157883" cy="7669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11166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F3C5C6-35B6-48F0-83A9-A5A20CF7DA83}"/>
              </a:ext>
            </a:extLst>
          </p:cNvPr>
          <p:cNvSpPr/>
          <p:nvPr/>
        </p:nvSpPr>
        <p:spPr>
          <a:xfrm>
            <a:off x="137651" y="612845"/>
            <a:ext cx="11562735" cy="5909310"/>
          </a:xfrm>
          <a:prstGeom prst="rect">
            <a:avLst/>
          </a:prstGeom>
        </p:spPr>
        <p:txBody>
          <a:bodyPr wrap="square">
            <a:spAutoFit/>
          </a:bodyPr>
          <a:lstStyle/>
          <a:p>
            <a:r>
              <a:rPr lang="en-US" b="1" dirty="0"/>
              <a:t>LOGICAL OPERATORS</a:t>
            </a:r>
          </a:p>
          <a:p>
            <a:r>
              <a:rPr lang="en-US" b="1" dirty="0"/>
              <a:t> </a:t>
            </a:r>
            <a:r>
              <a:rPr lang="en-US" dirty="0"/>
              <a:t>In addition to the relational operators, Java has three logical operators, </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logical operators &amp;&amp; and | | are used when we want to form compound conditions by combining two or more relations. An example is: a &gt; b &amp;&amp; x 10 An expression of this kind which combines two or more relational expressions is termed as a logical expression or a compound relational expression. Like the simple relational expressions. Logical expression also yields a value of true or false. </a:t>
            </a:r>
          </a:p>
          <a:p>
            <a:endParaRPr lang="en-US" dirty="0"/>
          </a:p>
          <a:p>
            <a:r>
              <a:rPr lang="en-US" dirty="0"/>
              <a:t>ASSIGNMENT OPERATORS Assignment operators are used to assign the value of an expression to a variable.</a:t>
            </a:r>
          </a:p>
          <a:p>
            <a:r>
              <a:rPr lang="en-US" dirty="0"/>
              <a:t>assignment operator = .</a:t>
            </a:r>
          </a:p>
          <a:p>
            <a:r>
              <a:rPr lang="en-US" dirty="0"/>
              <a:t>In addition, Java has a set of 'shorthand' assignment operators which are used in the form</a:t>
            </a:r>
          </a:p>
          <a:p>
            <a:endParaRPr lang="en-US" dirty="0"/>
          </a:p>
          <a:p>
            <a:r>
              <a:rPr lang="en-US" dirty="0"/>
              <a:t>The use of shorthand assignment operators has three advantages: 1. What appears on the left-hand side need not be repeated and therefore it becomes easier to write. 2. The statement is more concise and easier </a:t>
            </a:r>
            <a:r>
              <a:rPr lang="en-US" dirty="0" err="1"/>
              <a:t>toread</a:t>
            </a:r>
            <a:r>
              <a:rPr lang="en-US" dirty="0"/>
              <a:t>. 3. Use of shorthand operator results in a more </a:t>
            </a:r>
            <a:r>
              <a:rPr lang="en-US"/>
              <a:t>efficientcode</a:t>
            </a:r>
            <a:endParaRPr lang="en-US" dirty="0"/>
          </a:p>
        </p:txBody>
      </p:sp>
      <p:pic>
        <p:nvPicPr>
          <p:cNvPr id="3" name="Picture 2">
            <a:extLst>
              <a:ext uri="{FF2B5EF4-FFF2-40B4-BE49-F238E27FC236}">
                <a16:creationId xmlns:a16="http://schemas.microsoft.com/office/drawing/2014/main" id="{3AC400F0-F840-41E3-97BC-69F6B47A17DD}"/>
              </a:ext>
            </a:extLst>
          </p:cNvPr>
          <p:cNvPicPr>
            <a:picLocks noChangeAspect="1"/>
          </p:cNvPicPr>
          <p:nvPr/>
        </p:nvPicPr>
        <p:blipFill>
          <a:blip r:embed="rId2"/>
          <a:stretch>
            <a:fillRect/>
          </a:stretch>
        </p:blipFill>
        <p:spPr>
          <a:xfrm>
            <a:off x="1789471" y="1386348"/>
            <a:ext cx="5594420" cy="14453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19C66632-6BA6-41F6-84A2-A35FA6D4B737}"/>
              </a:ext>
            </a:extLst>
          </p:cNvPr>
          <p:cNvPicPr>
            <a:picLocks noChangeAspect="1"/>
          </p:cNvPicPr>
          <p:nvPr/>
        </p:nvPicPr>
        <p:blipFill>
          <a:blip r:embed="rId3"/>
          <a:stretch>
            <a:fillRect/>
          </a:stretch>
        </p:blipFill>
        <p:spPr>
          <a:xfrm>
            <a:off x="4503174" y="5378245"/>
            <a:ext cx="2309168" cy="324465"/>
          </a:xfrm>
          <a:prstGeom prst="rect">
            <a:avLst/>
          </a:prstGeom>
        </p:spPr>
      </p:pic>
    </p:spTree>
    <p:extLst>
      <p:ext uri="{BB962C8B-B14F-4D97-AF65-F5344CB8AC3E}">
        <p14:creationId xmlns:p14="http://schemas.microsoft.com/office/powerpoint/2010/main" val="607542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E05F39-83AC-44A3-997C-BCBC8F32CFAB}"/>
              </a:ext>
            </a:extLst>
          </p:cNvPr>
          <p:cNvSpPr/>
          <p:nvPr/>
        </p:nvSpPr>
        <p:spPr>
          <a:xfrm>
            <a:off x="88490" y="117987"/>
            <a:ext cx="11965858" cy="6186309"/>
          </a:xfrm>
          <a:prstGeom prst="rect">
            <a:avLst/>
          </a:prstGeom>
        </p:spPr>
        <p:txBody>
          <a:bodyPr wrap="square">
            <a:spAutoFit/>
          </a:bodyPr>
          <a:lstStyle/>
          <a:p>
            <a:r>
              <a:rPr lang="en-US" dirty="0"/>
              <a:t>INCREMENT AND DECREMENTOPERATORS Java has two very useful operators not generally found in many other languages. These are the increment and decrement operators: ++ and—. The operator + + adds 1 to the operand while - - subtracts 1. Both are unary operators and are used in the following form. ++m; or m++; is equivalent to m = m + 1; --In; or m--; is equivalent to m = m - 1; </a:t>
            </a:r>
          </a:p>
          <a:p>
            <a:endParaRPr lang="en-US" dirty="0"/>
          </a:p>
          <a:p>
            <a:r>
              <a:rPr lang="en-US" dirty="0"/>
              <a:t>CONDITIONAL OPERATOR The character pair ?: is a ternary operator available in Java. This operator is used to construct conditional expressions of the form</a:t>
            </a:r>
          </a:p>
          <a:p>
            <a:r>
              <a:rPr lang="en-US" dirty="0"/>
              <a:t> Where </a:t>
            </a:r>
            <a:r>
              <a:rPr lang="en-US" dirty="0" err="1"/>
              <a:t>expl</a:t>
            </a:r>
            <a:r>
              <a:rPr lang="en-US" dirty="0"/>
              <a:t>, exp2, and exp3 are expressions. </a:t>
            </a:r>
          </a:p>
          <a:p>
            <a:endParaRPr lang="en-US" dirty="0"/>
          </a:p>
          <a:p>
            <a:endParaRPr lang="en-US" dirty="0"/>
          </a:p>
          <a:p>
            <a:endParaRPr lang="en-US" dirty="0"/>
          </a:p>
          <a:p>
            <a:endParaRPr lang="en-US" dirty="0"/>
          </a:p>
          <a:p>
            <a:r>
              <a:rPr lang="en-US" dirty="0"/>
              <a:t>BITWISE OPERATORS </a:t>
            </a:r>
          </a:p>
          <a:p>
            <a:r>
              <a:rPr lang="en-US" dirty="0"/>
              <a:t>Java has a distinction of supporting special operators known as bitwise operators for manipulation of data at values of bit level. </a:t>
            </a:r>
          </a:p>
          <a:p>
            <a:endParaRPr lang="en-US" dirty="0"/>
          </a:p>
          <a:p>
            <a:endParaRPr lang="en-US" dirty="0"/>
          </a:p>
          <a:p>
            <a:endParaRPr lang="en-US" dirty="0"/>
          </a:p>
          <a:p>
            <a:endParaRPr lang="en-US" dirty="0"/>
          </a:p>
          <a:p>
            <a:endParaRPr lang="en-US" dirty="0"/>
          </a:p>
          <a:p>
            <a:r>
              <a:rPr lang="en-US" dirty="0"/>
              <a:t>SPECIAL OPERATORS Java supports some special operators of interest such as instance of operator and member selection operator(.). </a:t>
            </a:r>
          </a:p>
        </p:txBody>
      </p:sp>
      <p:pic>
        <p:nvPicPr>
          <p:cNvPr id="3" name="Picture 2">
            <a:extLst>
              <a:ext uri="{FF2B5EF4-FFF2-40B4-BE49-F238E27FC236}">
                <a16:creationId xmlns:a16="http://schemas.microsoft.com/office/drawing/2014/main" id="{6449A65B-AF0E-4DE1-9C06-8BF864D08B37}"/>
              </a:ext>
            </a:extLst>
          </p:cNvPr>
          <p:cNvPicPr>
            <a:picLocks noChangeAspect="1"/>
          </p:cNvPicPr>
          <p:nvPr/>
        </p:nvPicPr>
        <p:blipFill>
          <a:blip r:embed="rId2"/>
          <a:stretch>
            <a:fillRect/>
          </a:stretch>
        </p:blipFill>
        <p:spPr>
          <a:xfrm>
            <a:off x="1012722" y="2546555"/>
            <a:ext cx="6390221" cy="668593"/>
          </a:xfrm>
          <a:prstGeom prst="rect">
            <a:avLst/>
          </a:prstGeom>
        </p:spPr>
      </p:pic>
      <p:pic>
        <p:nvPicPr>
          <p:cNvPr id="4" name="Picture 3">
            <a:extLst>
              <a:ext uri="{FF2B5EF4-FFF2-40B4-BE49-F238E27FC236}">
                <a16:creationId xmlns:a16="http://schemas.microsoft.com/office/drawing/2014/main" id="{65316C54-0C78-44FE-831C-DB188396A003}"/>
              </a:ext>
            </a:extLst>
          </p:cNvPr>
          <p:cNvPicPr>
            <a:picLocks noChangeAspect="1"/>
          </p:cNvPicPr>
          <p:nvPr/>
        </p:nvPicPr>
        <p:blipFill>
          <a:blip r:embed="rId3"/>
          <a:stretch>
            <a:fillRect/>
          </a:stretch>
        </p:blipFill>
        <p:spPr>
          <a:xfrm>
            <a:off x="4114628" y="4237703"/>
            <a:ext cx="3962743" cy="1317522"/>
          </a:xfrm>
          <a:prstGeom prst="rect">
            <a:avLst/>
          </a:prstGeom>
        </p:spPr>
      </p:pic>
    </p:spTree>
    <p:extLst>
      <p:ext uri="{BB962C8B-B14F-4D97-AF65-F5344CB8AC3E}">
        <p14:creationId xmlns:p14="http://schemas.microsoft.com/office/powerpoint/2010/main" val="1366171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88CB31-5581-4333-8AA5-C772B6E46BFB}"/>
              </a:ext>
            </a:extLst>
          </p:cNvPr>
          <p:cNvSpPr/>
          <p:nvPr/>
        </p:nvSpPr>
        <p:spPr>
          <a:xfrm>
            <a:off x="78657" y="196645"/>
            <a:ext cx="11759381" cy="2031325"/>
          </a:xfrm>
          <a:prstGeom prst="rect">
            <a:avLst/>
          </a:prstGeom>
        </p:spPr>
        <p:txBody>
          <a:bodyPr wrap="square">
            <a:spAutoFit/>
          </a:bodyPr>
          <a:lstStyle/>
          <a:p>
            <a:r>
              <a:rPr lang="en-US" dirty="0"/>
              <a:t>Instance of Operator </a:t>
            </a:r>
          </a:p>
          <a:p>
            <a:r>
              <a:rPr lang="en-US" dirty="0"/>
              <a:t>The instance of is an object reference operator and returns true if the object on the left-hand side is an instance of the class given on the right-hand side. This operator allows us to determine whether the object belongs to a particular class or not. Example: person </a:t>
            </a:r>
            <a:r>
              <a:rPr lang="en-US" dirty="0" err="1"/>
              <a:t>instanceof</a:t>
            </a:r>
            <a:r>
              <a:rPr lang="en-US" dirty="0"/>
              <a:t> student is true if the object person belongs to the class student; otherwise it is false. Dot Operator The dot operator (.) is used to access the instance variables and methods of class objects. Examples: person1.age //Reference to the variable age person1.salary( ) //Reference to the method salary( ) It is also used to access classes and sub-packages from a package</a:t>
            </a:r>
          </a:p>
        </p:txBody>
      </p:sp>
    </p:spTree>
    <p:extLst>
      <p:ext uri="{BB962C8B-B14F-4D97-AF65-F5344CB8AC3E}">
        <p14:creationId xmlns:p14="http://schemas.microsoft.com/office/powerpoint/2010/main" val="38285822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FBD42C-D077-459A-9D0F-D3E45D0CC52A}"/>
              </a:ext>
            </a:extLst>
          </p:cNvPr>
          <p:cNvSpPr/>
          <p:nvPr/>
        </p:nvSpPr>
        <p:spPr>
          <a:xfrm>
            <a:off x="108155" y="285134"/>
            <a:ext cx="11995356" cy="5632311"/>
          </a:xfrm>
          <a:prstGeom prst="rect">
            <a:avLst/>
          </a:prstGeom>
        </p:spPr>
        <p:txBody>
          <a:bodyPr wrap="square">
            <a:spAutoFit/>
          </a:bodyPr>
          <a:lstStyle/>
          <a:p>
            <a:r>
              <a:rPr lang="en-US" dirty="0"/>
              <a:t>ARITHMETICEXPRESSIONS </a:t>
            </a:r>
          </a:p>
          <a:p>
            <a:r>
              <a:rPr lang="en-US" dirty="0"/>
              <a:t>An arithmetic expression is a combination of variables, constants, and operators arranged as per the syntax of the language. Java can handle any complex mathematical expressions.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EVALUATIONOF EXPRESSIONS </a:t>
            </a:r>
          </a:p>
          <a:p>
            <a:r>
              <a:rPr lang="en-US" dirty="0"/>
              <a:t>Expressions are evaluated using an assignment statement of the form </a:t>
            </a:r>
          </a:p>
          <a:p>
            <a:endParaRPr lang="en-US" dirty="0"/>
          </a:p>
          <a:p>
            <a:endParaRPr lang="en-US" dirty="0"/>
          </a:p>
          <a:p>
            <a:r>
              <a:rPr lang="en-US" dirty="0"/>
              <a:t>Variable is any valid Java variable name. When the statement is encountered, the expression is evaluated first and the result then replaces the previous value of the variable on the left- hand side. All variables used in the expression must be assigned values before evaluation is attempted. Examples of evaluation statements are x= a*b-c; y = b/c*a; z= a-b/</a:t>
            </a:r>
            <a:r>
              <a:rPr lang="en-US" dirty="0" err="1"/>
              <a:t>c+d</a:t>
            </a:r>
            <a:r>
              <a:rPr lang="en-US" dirty="0"/>
              <a:t>;</a:t>
            </a:r>
          </a:p>
        </p:txBody>
      </p:sp>
      <p:pic>
        <p:nvPicPr>
          <p:cNvPr id="3" name="Picture 2">
            <a:extLst>
              <a:ext uri="{FF2B5EF4-FFF2-40B4-BE49-F238E27FC236}">
                <a16:creationId xmlns:a16="http://schemas.microsoft.com/office/drawing/2014/main" id="{6C2316B8-3BB1-45C6-AC12-F71390204A52}"/>
              </a:ext>
            </a:extLst>
          </p:cNvPr>
          <p:cNvPicPr>
            <a:picLocks noChangeAspect="1"/>
          </p:cNvPicPr>
          <p:nvPr/>
        </p:nvPicPr>
        <p:blipFill>
          <a:blip r:embed="rId2"/>
          <a:stretch>
            <a:fillRect/>
          </a:stretch>
        </p:blipFill>
        <p:spPr>
          <a:xfrm>
            <a:off x="1742146" y="1248697"/>
            <a:ext cx="6129468" cy="2290915"/>
          </a:xfrm>
          <a:prstGeom prst="rect">
            <a:avLst/>
          </a:prstGeom>
        </p:spPr>
      </p:pic>
      <p:pic>
        <p:nvPicPr>
          <p:cNvPr id="4" name="Picture 3">
            <a:extLst>
              <a:ext uri="{FF2B5EF4-FFF2-40B4-BE49-F238E27FC236}">
                <a16:creationId xmlns:a16="http://schemas.microsoft.com/office/drawing/2014/main" id="{258B9994-F616-4CD5-A6C9-167D8847992C}"/>
              </a:ext>
            </a:extLst>
          </p:cNvPr>
          <p:cNvPicPr>
            <a:picLocks noChangeAspect="1"/>
          </p:cNvPicPr>
          <p:nvPr/>
        </p:nvPicPr>
        <p:blipFill>
          <a:blip r:embed="rId3"/>
          <a:stretch>
            <a:fillRect/>
          </a:stretch>
        </p:blipFill>
        <p:spPr>
          <a:xfrm>
            <a:off x="2674374" y="4188542"/>
            <a:ext cx="4911465" cy="442451"/>
          </a:xfrm>
          <a:prstGeom prst="rect">
            <a:avLst/>
          </a:prstGeom>
        </p:spPr>
      </p:pic>
    </p:spTree>
    <p:extLst>
      <p:ext uri="{BB962C8B-B14F-4D97-AF65-F5344CB8AC3E}">
        <p14:creationId xmlns:p14="http://schemas.microsoft.com/office/powerpoint/2010/main" val="92542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120B7C-B633-45B5-9A10-7C9C1D410FD7}"/>
              </a:ext>
            </a:extLst>
          </p:cNvPr>
          <p:cNvSpPr/>
          <p:nvPr/>
        </p:nvSpPr>
        <p:spPr>
          <a:xfrm>
            <a:off x="68826" y="206478"/>
            <a:ext cx="11985522" cy="4439933"/>
          </a:xfrm>
          <a:prstGeom prst="rect">
            <a:avLst/>
          </a:prstGeom>
        </p:spPr>
        <p:txBody>
          <a:bodyPr wrap="square">
            <a:spAutoFit/>
          </a:bodyPr>
          <a:lstStyle/>
          <a:p>
            <a:pPr algn="just">
              <a:lnSpc>
                <a:spcPct val="200000"/>
              </a:lnSpc>
            </a:pPr>
            <a:r>
              <a:rPr lang="en-US" b="1" u="sng" dirty="0">
                <a:latin typeface="Times New Roman" panose="02020603050405020304" pitchFamily="18" charset="0"/>
                <a:cs typeface="Times New Roman" panose="02020603050405020304" pitchFamily="18" charset="0"/>
              </a:rPr>
              <a:t>public static void main (String </a:t>
            </a:r>
            <a:r>
              <a:rPr lang="en-US" b="1" u="sng" dirty="0" err="1">
                <a:latin typeface="Times New Roman" panose="02020603050405020304" pitchFamily="18" charset="0"/>
                <a:cs typeface="Times New Roman" panose="02020603050405020304" pitchFamily="18" charset="0"/>
              </a:rPr>
              <a:t>args</a:t>
            </a:r>
            <a:r>
              <a:rPr lang="en-US" b="1" u="sng" dirty="0">
                <a:latin typeface="Times New Roman" panose="02020603050405020304" pitchFamily="18" charset="0"/>
                <a:cs typeface="Times New Roman" panose="02020603050405020304" pitchFamily="18" charset="0"/>
              </a:rPr>
              <a:t>[ ])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Defines a method named main. Every Java application program must include the main( ) method.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is the starting point for the interpreter to begin the execution of the program.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line contains a number of keywords, public, static and void. </a:t>
            </a:r>
          </a:p>
          <a:p>
            <a:pPr algn="just">
              <a:lnSpc>
                <a:spcPct val="200000"/>
              </a:lnSpc>
            </a:pPr>
            <a:r>
              <a:rPr lang="en-US" b="1" u="sng" dirty="0">
                <a:latin typeface="Times New Roman" panose="02020603050405020304" pitchFamily="18" charset="0"/>
                <a:cs typeface="Times New Roman" panose="02020603050405020304" pitchFamily="18" charset="0"/>
              </a:rPr>
              <a:t>The Output Line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only executable statement in the program is System.out.println("Java is better than C++.");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println method prints the string Java is better than C++ to the screen.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Every Java statement must end with a semicolon. </a:t>
            </a:r>
          </a:p>
        </p:txBody>
      </p:sp>
    </p:spTree>
    <p:extLst>
      <p:ext uri="{BB962C8B-B14F-4D97-AF65-F5344CB8AC3E}">
        <p14:creationId xmlns:p14="http://schemas.microsoft.com/office/powerpoint/2010/main" val="1273429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BCFC37-1E3C-4906-A499-E7DF3714373B}"/>
              </a:ext>
            </a:extLst>
          </p:cNvPr>
          <p:cNvSpPr/>
          <p:nvPr/>
        </p:nvSpPr>
        <p:spPr>
          <a:xfrm>
            <a:off x="3048000" y="1997839"/>
            <a:ext cx="6096000" cy="2862322"/>
          </a:xfrm>
          <a:prstGeom prst="rect">
            <a:avLst/>
          </a:prstGeom>
        </p:spPr>
        <p:txBody>
          <a:bodyPr>
            <a:spAutoFit/>
          </a:bodyPr>
          <a:lstStyle/>
          <a:p>
            <a:r>
              <a:rPr lang="en-US" dirty="0"/>
              <a:t>OPERATOR PRECEDENCE ANDASSOCIATIVITY Each operator in Java has a precedence associated with it. This precedence is used to determine how an expression involving more than one operator is evaluated. There are distinct levels of precedence and an operator may belong to one of the levels. The operators at the higher level of precedence are evaluated first. The operators of the same precedence are evaluated either from left to right or from right to left, depending on the level. This is known as the associativity property of an operator</a:t>
            </a:r>
          </a:p>
        </p:txBody>
      </p:sp>
    </p:spTree>
    <p:extLst>
      <p:ext uri="{BB962C8B-B14F-4D97-AF65-F5344CB8AC3E}">
        <p14:creationId xmlns:p14="http://schemas.microsoft.com/office/powerpoint/2010/main" val="2963812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8D5E06-03E2-407B-A342-A66287378BD2}"/>
              </a:ext>
            </a:extLst>
          </p:cNvPr>
          <p:cNvPicPr>
            <a:picLocks noChangeAspect="1"/>
          </p:cNvPicPr>
          <p:nvPr/>
        </p:nvPicPr>
        <p:blipFill>
          <a:blip r:embed="rId2"/>
          <a:stretch>
            <a:fillRect/>
          </a:stretch>
        </p:blipFill>
        <p:spPr>
          <a:xfrm>
            <a:off x="2182762" y="827282"/>
            <a:ext cx="5250426" cy="573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A74C157A-9CBC-4F86-856F-8B7E56A711E5}"/>
              </a:ext>
            </a:extLst>
          </p:cNvPr>
          <p:cNvSpPr/>
          <p:nvPr/>
        </p:nvSpPr>
        <p:spPr>
          <a:xfrm>
            <a:off x="1" y="0"/>
            <a:ext cx="7877032" cy="579967"/>
          </a:xfrm>
          <a:prstGeom prst="rect">
            <a:avLst/>
          </a:prstGeom>
        </p:spPr>
        <p:txBody>
          <a:bodyPr wrap="square">
            <a:spAutoFit/>
          </a:bodyPr>
          <a:lstStyle/>
          <a:p>
            <a:pPr algn="just">
              <a:lnSpc>
                <a:spcPct val="150000"/>
              </a:lnSpc>
            </a:pPr>
            <a:r>
              <a:rPr lang="en-US" sz="2400" b="1" u="sng" dirty="0">
                <a:latin typeface="Times New Roman" panose="02020603050405020304" pitchFamily="18" charset="0"/>
                <a:cs typeface="Times New Roman" panose="02020603050405020304" pitchFamily="18" charset="0"/>
              </a:rPr>
              <a:t>JAVA PROGRAM STRUCTURE:</a:t>
            </a:r>
          </a:p>
        </p:txBody>
      </p:sp>
    </p:spTree>
    <p:extLst>
      <p:ext uri="{BB962C8B-B14F-4D97-AF65-F5344CB8AC3E}">
        <p14:creationId xmlns:p14="http://schemas.microsoft.com/office/powerpoint/2010/main" val="163917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5DDCF3-ADED-4F66-8D25-9102CA6C3386}"/>
              </a:ext>
            </a:extLst>
          </p:cNvPr>
          <p:cNvSpPr/>
          <p:nvPr/>
        </p:nvSpPr>
        <p:spPr>
          <a:xfrm>
            <a:off x="0" y="127819"/>
            <a:ext cx="12192000" cy="6592639"/>
          </a:xfrm>
          <a:prstGeom prst="rect">
            <a:avLst/>
          </a:prstGeom>
        </p:spPr>
        <p:txBody>
          <a:bodyPr wrap="square">
            <a:spAutoFit/>
          </a:bodyPr>
          <a:lstStyle/>
          <a:p>
            <a:pPr algn="just">
              <a:lnSpc>
                <a:spcPct val="150000"/>
              </a:lnSpc>
            </a:pPr>
            <a:r>
              <a:rPr lang="en-US" sz="2400" b="1" u="sng" dirty="0">
                <a:latin typeface="Times New Roman" panose="02020603050405020304" pitchFamily="18" charset="0"/>
                <a:cs typeface="Times New Roman" panose="02020603050405020304" pitchFamily="18" charset="0"/>
              </a:rPr>
              <a:t>JAVA PROGRAM STRUCTURE:</a:t>
            </a:r>
          </a:p>
          <a:p>
            <a:pPr algn="just">
              <a:lnSpc>
                <a:spcPct val="150000"/>
              </a:lnSpc>
            </a:pPr>
            <a:r>
              <a:rPr lang="en-US" sz="2000" b="1" u="sng" dirty="0">
                <a:latin typeface="Times New Roman" panose="02020603050405020304" pitchFamily="18" charset="0"/>
                <a:cs typeface="Times New Roman" panose="02020603050405020304" pitchFamily="18" charset="0"/>
              </a:rPr>
              <a:t>Documentation Section: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documentation section comprises a set of comment lines giving the name of the program, the author and other details,.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Java permits both the single-line comments and multi-line comments.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single-line comments begin with // and end at the end of the line.</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multi-line comments begins with /* and ending with*/.</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 known as documentation comment. This form of comment is used for generating documentation automatically. </a:t>
            </a:r>
          </a:p>
          <a:p>
            <a:pPr algn="just">
              <a:lnSpc>
                <a:spcPct val="150000"/>
              </a:lnSpc>
            </a:pPr>
            <a:r>
              <a:rPr lang="en-US" sz="2000" b="1" u="sng" dirty="0">
                <a:latin typeface="Times New Roman" panose="02020603050405020304" pitchFamily="18" charset="0"/>
                <a:cs typeface="Times New Roman" panose="02020603050405020304" pitchFamily="18" charset="0"/>
              </a:rPr>
              <a:t>Package Statement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first statement allowed in a Java file is a package statement.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statement declares a package name and informs the compiler that the classes defined here belong to this package.</a:t>
            </a:r>
          </a:p>
          <a:p>
            <a:pPr marL="342900" indent="-342900" algn="just">
              <a:lnSpc>
                <a:spcPct val="150000"/>
              </a:lnSpc>
              <a:buFont typeface="Wingdings" panose="05000000000000000000" pitchFamily="2" charset="2"/>
              <a:buChar char="Ø"/>
            </a:pPr>
            <a:r>
              <a:rPr lang="en-US" sz="2000" b="1" u="sng" dirty="0">
                <a:latin typeface="Times New Roman" panose="02020603050405020304" pitchFamily="18" charset="0"/>
                <a:cs typeface="Times New Roman" panose="02020603050405020304" pitchFamily="18" charset="0"/>
              </a:rPr>
              <a:t> For example: </a:t>
            </a:r>
            <a:r>
              <a:rPr lang="en-US" sz="2000" dirty="0">
                <a:latin typeface="Times New Roman" panose="02020603050405020304" pitchFamily="18" charset="0"/>
                <a:cs typeface="Times New Roman" panose="02020603050405020304" pitchFamily="18" charset="0"/>
              </a:rPr>
              <a:t>package student; The package statement is optional.</a:t>
            </a:r>
          </a:p>
        </p:txBody>
      </p:sp>
    </p:spTree>
    <p:extLst>
      <p:ext uri="{BB962C8B-B14F-4D97-AF65-F5344CB8AC3E}">
        <p14:creationId xmlns:p14="http://schemas.microsoft.com/office/powerpoint/2010/main" val="1399153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C81D15-D50B-4D0D-BF7F-063FDB5A2907}"/>
              </a:ext>
            </a:extLst>
          </p:cNvPr>
          <p:cNvSpPr/>
          <p:nvPr/>
        </p:nvSpPr>
        <p:spPr>
          <a:xfrm>
            <a:off x="0" y="137652"/>
            <a:ext cx="12054348" cy="5628720"/>
          </a:xfrm>
          <a:prstGeom prst="rect">
            <a:avLst/>
          </a:prstGeom>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 Import Statements: </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next thing after a package statement (but before any class definitions) may be a number of import statements. </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example import student test. This statement instructs the interpreter to load the test class contained in the package student. </a:t>
            </a:r>
          </a:p>
          <a:p>
            <a:pPr algn="just">
              <a:lnSpc>
                <a:spcPct val="150000"/>
              </a:lnSpc>
            </a:pPr>
            <a:r>
              <a:rPr lang="en-US" sz="2000" b="1" u="sng" dirty="0">
                <a:latin typeface="Times New Roman" panose="02020603050405020304" pitchFamily="18" charset="0"/>
                <a:cs typeface="Times New Roman" panose="02020603050405020304" pitchFamily="18" charset="0"/>
              </a:rPr>
              <a:t>Interface Statements :</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interface is like a class but includes a group of method declarations. </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is also an optional section and is used only when we wish to implement the multiple inheritance features in the program.</a:t>
            </a:r>
          </a:p>
          <a:p>
            <a:pPr algn="just">
              <a:lnSpc>
                <a:spcPct val="150000"/>
              </a:lnSpc>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Class Definitions:</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 Java program may contain multiple class definitions. Classes are the primary and essential elements of a Java program. </a:t>
            </a:r>
          </a:p>
          <a:p>
            <a:pPr algn="just">
              <a:lnSpc>
                <a:spcPct val="150000"/>
              </a:lnSpc>
            </a:pPr>
            <a:r>
              <a:rPr lang="en-US" sz="2000" b="1" u="sng" dirty="0">
                <a:latin typeface="Times New Roman" panose="02020603050405020304" pitchFamily="18" charset="0"/>
                <a:cs typeface="Times New Roman" panose="02020603050405020304" pitchFamily="18" charset="0"/>
              </a:rPr>
              <a:t>Main Method Class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Since every Java stand-alone program requires a main method as its starting point, this class is the essential part of a Java program.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simple Java program may contain only this part.</a:t>
            </a:r>
          </a:p>
        </p:txBody>
      </p:sp>
    </p:spTree>
    <p:extLst>
      <p:ext uri="{BB962C8B-B14F-4D97-AF65-F5344CB8AC3E}">
        <p14:creationId xmlns:p14="http://schemas.microsoft.com/office/powerpoint/2010/main" val="147579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87D566-DF30-499A-BC39-56C4E97F0F29}"/>
              </a:ext>
            </a:extLst>
          </p:cNvPr>
          <p:cNvSpPr/>
          <p:nvPr/>
        </p:nvSpPr>
        <p:spPr>
          <a:xfrm>
            <a:off x="0" y="0"/>
            <a:ext cx="12192000" cy="5444054"/>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JAVA TOKENS: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Smallest individual units in a program are known as tokens.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simple terms, a Java program is a collection of tokens, comments and white spaces. </a:t>
            </a:r>
          </a:p>
          <a:p>
            <a:pPr marL="285750" indent="-285750" algn="just">
              <a:lnSpc>
                <a:spcPct val="150000"/>
              </a:lnSpc>
              <a:buFont typeface="Wingdings" panose="05000000000000000000" pitchFamily="2" charset="2"/>
              <a:buChar char="Ø"/>
            </a:pPr>
            <a:endParaRPr lang="en-US" b="1" u="sng" dirty="0">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Java language includes five types of tokens. They are:</a:t>
            </a:r>
          </a:p>
          <a:p>
            <a:pPr algn="just">
              <a:lnSpc>
                <a:spcPct val="150000"/>
              </a:lnSpc>
            </a:pPr>
            <a:r>
              <a:rPr lang="en-US" b="1" u="sng" dirty="0">
                <a:latin typeface="Times New Roman" panose="02020603050405020304" pitchFamily="18" charset="0"/>
                <a:cs typeface="Times New Roman" panose="02020603050405020304" pitchFamily="18" charset="0"/>
              </a:rPr>
              <a:t>Keywords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Keywords are an essential part of a language definition. They implement specific features of the language.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Java language has reserved 60 words as keywords.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keywords, combined with operators and separators according to syntax, form definition of the Java language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All keywords are to be written in lower-case letters.</a:t>
            </a:r>
          </a:p>
          <a:p>
            <a:pPr algn="just">
              <a:lnSpc>
                <a:spcPct val="150000"/>
              </a:lnSpc>
            </a:pPr>
            <a:r>
              <a:rPr lang="en-US" b="1" u="sng" dirty="0">
                <a:latin typeface="Times New Roman" panose="02020603050405020304" pitchFamily="18" charset="0"/>
                <a:cs typeface="Times New Roman" panose="02020603050405020304" pitchFamily="18" charset="0"/>
              </a:rPr>
              <a:t>Identifiers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Identifiers are programmer-designed tokens.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They are used for naming classes, methods, variables, objects, labels, packages and interfaces in a program.</a:t>
            </a:r>
          </a:p>
        </p:txBody>
      </p:sp>
    </p:spTree>
    <p:extLst>
      <p:ext uri="{BB962C8B-B14F-4D97-AF65-F5344CB8AC3E}">
        <p14:creationId xmlns:p14="http://schemas.microsoft.com/office/powerpoint/2010/main" val="338486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FB4D20-87D3-43A4-8F82-DA1B5CD11D26}"/>
              </a:ext>
            </a:extLst>
          </p:cNvPr>
          <p:cNvSpPr/>
          <p:nvPr/>
        </p:nvSpPr>
        <p:spPr>
          <a:xfrm>
            <a:off x="0" y="0"/>
            <a:ext cx="12093677" cy="6690550"/>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Java identifiers follow the following rules: </a:t>
            </a:r>
          </a:p>
          <a:p>
            <a:pPr marL="342900" indent="-342900" algn="just">
              <a:lnSpc>
                <a:spcPct val="150000"/>
              </a:lnSpc>
              <a:buAutoNum type="arabicPeriod"/>
            </a:pPr>
            <a:r>
              <a:rPr lang="en-US" dirty="0">
                <a:latin typeface="Times New Roman" panose="02020603050405020304" pitchFamily="18" charset="0"/>
                <a:cs typeface="Times New Roman" panose="02020603050405020304" pitchFamily="18" charset="0"/>
              </a:rPr>
              <a:t>They can have alphabets, digits, and the underscore and dollar sign characters. </a:t>
            </a:r>
          </a:p>
          <a:p>
            <a:pPr marL="342900" indent="-342900" algn="just">
              <a:lnSpc>
                <a:spcPct val="150000"/>
              </a:lnSpc>
              <a:buAutoNum type="arabicPeriod" startAt="2"/>
            </a:pPr>
            <a:r>
              <a:rPr lang="en-US" dirty="0">
                <a:latin typeface="Times New Roman" panose="02020603050405020304" pitchFamily="18" charset="0"/>
                <a:cs typeface="Times New Roman" panose="02020603050405020304" pitchFamily="18" charset="0"/>
              </a:rPr>
              <a:t>They must not begin with a digit. </a:t>
            </a:r>
          </a:p>
          <a:p>
            <a:pPr marL="342900" indent="-342900" algn="just">
              <a:lnSpc>
                <a:spcPct val="150000"/>
              </a:lnSpc>
              <a:buAutoNum type="arabicPeriod" startAt="2"/>
            </a:pPr>
            <a:r>
              <a:rPr lang="en-US" dirty="0">
                <a:latin typeface="Times New Roman" panose="02020603050405020304" pitchFamily="18" charset="0"/>
                <a:cs typeface="Times New Roman" panose="02020603050405020304" pitchFamily="18" charset="0"/>
              </a:rPr>
              <a:t>Uppercase and lowercase letters are distinct. </a:t>
            </a:r>
          </a:p>
          <a:p>
            <a:pPr marL="342900" indent="-342900" algn="just">
              <a:lnSpc>
                <a:spcPct val="150000"/>
              </a:lnSpc>
              <a:buAutoNum type="arabicPeriod" startAt="2"/>
            </a:pPr>
            <a:r>
              <a:rPr lang="en-US" dirty="0">
                <a:latin typeface="Times New Roman" panose="02020603050405020304" pitchFamily="18" charset="0"/>
                <a:cs typeface="Times New Roman" panose="02020603050405020304" pitchFamily="18" charset="0"/>
              </a:rPr>
              <a:t>They can be of any length.</a:t>
            </a:r>
          </a:p>
          <a:p>
            <a:pPr algn="just">
              <a:lnSpc>
                <a:spcPct val="150000"/>
              </a:lnSpc>
            </a:pPr>
            <a:endParaRPr lang="en-US" b="1" u="sng" dirty="0">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Literals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Literals in Java are a sequence of characters (digits, letters, and other characters) that represent constant values to be stored in variables. </a:t>
            </a:r>
          </a:p>
          <a:p>
            <a:pPr algn="just">
              <a:lnSpc>
                <a:spcPct val="150000"/>
              </a:lnSpc>
            </a:pPr>
            <a:r>
              <a:rPr lang="en-US" b="1" u="sng" dirty="0">
                <a:latin typeface="Times New Roman" panose="02020603050405020304" pitchFamily="18" charset="0"/>
                <a:cs typeface="Times New Roman" panose="02020603050405020304" pitchFamily="18" charset="0"/>
              </a:rPr>
              <a:t>Java language specifies five major types of literals. They are: </a:t>
            </a:r>
          </a:p>
          <a:p>
            <a:pPr algn="just">
              <a:lnSpc>
                <a:spcPct val="150000"/>
              </a:lnSpc>
            </a:pPr>
            <a:r>
              <a:rPr lang="en-US" dirty="0">
                <a:latin typeface="Times New Roman" panose="02020603050405020304" pitchFamily="18" charset="0"/>
                <a:cs typeface="Times New Roman" panose="02020603050405020304" pitchFamily="18" charset="0"/>
              </a:rPr>
              <a:t>Integer literals </a:t>
            </a:r>
          </a:p>
          <a:p>
            <a:pPr algn="just">
              <a:lnSpc>
                <a:spcPct val="150000"/>
              </a:lnSpc>
            </a:pPr>
            <a:r>
              <a:rPr lang="en-US" dirty="0">
                <a:latin typeface="Times New Roman" panose="02020603050405020304" pitchFamily="18" charset="0"/>
                <a:cs typeface="Times New Roman" panose="02020603050405020304" pitchFamily="18" charset="0"/>
              </a:rPr>
              <a:t>Floating point literals </a:t>
            </a:r>
          </a:p>
          <a:p>
            <a:pPr algn="just">
              <a:lnSpc>
                <a:spcPct val="150000"/>
              </a:lnSpc>
            </a:pPr>
            <a:r>
              <a:rPr lang="en-US" dirty="0">
                <a:latin typeface="Times New Roman" panose="02020603050405020304" pitchFamily="18" charset="0"/>
                <a:cs typeface="Times New Roman" panose="02020603050405020304" pitchFamily="18" charset="0"/>
              </a:rPr>
              <a:t>Character literals </a:t>
            </a:r>
          </a:p>
          <a:p>
            <a:pPr algn="just">
              <a:lnSpc>
                <a:spcPct val="150000"/>
              </a:lnSpc>
            </a:pPr>
            <a:r>
              <a:rPr lang="en-US" dirty="0">
                <a:latin typeface="Times New Roman" panose="02020603050405020304" pitchFamily="18" charset="0"/>
                <a:cs typeface="Times New Roman" panose="02020603050405020304" pitchFamily="18" charset="0"/>
              </a:rPr>
              <a:t>String literals </a:t>
            </a:r>
          </a:p>
          <a:p>
            <a:pPr algn="just">
              <a:lnSpc>
                <a:spcPct val="150000"/>
              </a:lnSpc>
            </a:pPr>
            <a:r>
              <a:rPr lang="en-US" dirty="0">
                <a:latin typeface="Times New Roman" panose="02020603050405020304" pitchFamily="18" charset="0"/>
                <a:cs typeface="Times New Roman" panose="02020603050405020304" pitchFamily="18" charset="0"/>
              </a:rPr>
              <a:t> Boolean literals </a:t>
            </a:r>
          </a:p>
          <a:p>
            <a:pPr algn="just">
              <a:lnSpc>
                <a:spcPct val="150000"/>
              </a:lnSpc>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830830"/>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572</TotalTime>
  <Words>4780</Words>
  <Application>Microsoft Office PowerPoint</Application>
  <PresentationFormat>Widescreen</PresentationFormat>
  <Paragraphs>289</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Indushree Ullal</dc:creator>
  <cp:lastModifiedBy>Indushree Ullal</cp:lastModifiedBy>
  <cp:revision>114</cp:revision>
  <dcterms:created xsi:type="dcterms:W3CDTF">2023-12-26T07:35:44Z</dcterms:created>
  <dcterms:modified xsi:type="dcterms:W3CDTF">2024-01-22T08:41:49Z</dcterms:modified>
</cp:coreProperties>
</file>