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1" d="100"/>
          <a:sy n="71" d="100"/>
        </p:scale>
        <p:origin x="68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335A5-0FA7-A942-AC17-1EC7DE7355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5990A14-8589-0052-3D71-E613D9134E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CDDA79B-D4DD-27DF-014D-8A45F4507F42}"/>
              </a:ext>
            </a:extLst>
          </p:cNvPr>
          <p:cNvSpPr>
            <a:spLocks noGrp="1"/>
          </p:cNvSpPr>
          <p:nvPr>
            <p:ph type="dt" sz="half" idx="10"/>
          </p:nvPr>
        </p:nvSpPr>
        <p:spPr/>
        <p:txBody>
          <a:bodyPr/>
          <a:lstStyle/>
          <a:p>
            <a:fld id="{516E19B2-3586-40C7-8B86-08831BB84FE2}" type="datetimeFigureOut">
              <a:rPr lang="en-GB" smtClean="0"/>
              <a:t>16/05/2023</a:t>
            </a:fld>
            <a:endParaRPr lang="en-GB"/>
          </a:p>
        </p:txBody>
      </p:sp>
      <p:sp>
        <p:nvSpPr>
          <p:cNvPr id="5" name="Footer Placeholder 4">
            <a:extLst>
              <a:ext uri="{FF2B5EF4-FFF2-40B4-BE49-F238E27FC236}">
                <a16:creationId xmlns:a16="http://schemas.microsoft.com/office/drawing/2014/main" id="{05F327CC-D7B4-FA02-1E4D-848C53ECEB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5BBE8A-9E73-8AD1-CAA3-4599F6909C2C}"/>
              </a:ext>
            </a:extLst>
          </p:cNvPr>
          <p:cNvSpPr>
            <a:spLocks noGrp="1"/>
          </p:cNvSpPr>
          <p:nvPr>
            <p:ph type="sldNum" sz="quarter" idx="12"/>
          </p:nvPr>
        </p:nvSpPr>
        <p:spPr/>
        <p:txBody>
          <a:bodyPr/>
          <a:lstStyle/>
          <a:p>
            <a:fld id="{F8ACF01B-3081-4F4D-BCF1-F418CAE017AA}" type="slidenum">
              <a:rPr lang="en-GB" smtClean="0"/>
              <a:t>‹#›</a:t>
            </a:fld>
            <a:endParaRPr lang="en-GB"/>
          </a:p>
        </p:txBody>
      </p:sp>
    </p:spTree>
    <p:extLst>
      <p:ext uri="{BB962C8B-B14F-4D97-AF65-F5344CB8AC3E}">
        <p14:creationId xmlns:p14="http://schemas.microsoft.com/office/powerpoint/2010/main" val="111013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0E25-4CE3-7E03-101C-21DB281D057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E4092B1-885A-8E8A-5F7D-2745B7C39C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FF6359-FB06-21CD-ABB0-6FB67F8ADF7F}"/>
              </a:ext>
            </a:extLst>
          </p:cNvPr>
          <p:cNvSpPr>
            <a:spLocks noGrp="1"/>
          </p:cNvSpPr>
          <p:nvPr>
            <p:ph type="dt" sz="half" idx="10"/>
          </p:nvPr>
        </p:nvSpPr>
        <p:spPr/>
        <p:txBody>
          <a:bodyPr/>
          <a:lstStyle/>
          <a:p>
            <a:fld id="{516E19B2-3586-40C7-8B86-08831BB84FE2}" type="datetimeFigureOut">
              <a:rPr lang="en-GB" smtClean="0"/>
              <a:t>16/05/2023</a:t>
            </a:fld>
            <a:endParaRPr lang="en-GB"/>
          </a:p>
        </p:txBody>
      </p:sp>
      <p:sp>
        <p:nvSpPr>
          <p:cNvPr id="5" name="Footer Placeholder 4">
            <a:extLst>
              <a:ext uri="{FF2B5EF4-FFF2-40B4-BE49-F238E27FC236}">
                <a16:creationId xmlns:a16="http://schemas.microsoft.com/office/drawing/2014/main" id="{4D08AD68-5266-570B-BEC8-4C2174CDC5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300480-BEFF-38E6-A659-1C7497B80AE9}"/>
              </a:ext>
            </a:extLst>
          </p:cNvPr>
          <p:cNvSpPr>
            <a:spLocks noGrp="1"/>
          </p:cNvSpPr>
          <p:nvPr>
            <p:ph type="sldNum" sz="quarter" idx="12"/>
          </p:nvPr>
        </p:nvSpPr>
        <p:spPr/>
        <p:txBody>
          <a:bodyPr/>
          <a:lstStyle/>
          <a:p>
            <a:fld id="{F8ACF01B-3081-4F4D-BCF1-F418CAE017AA}" type="slidenum">
              <a:rPr lang="en-GB" smtClean="0"/>
              <a:t>‹#›</a:t>
            </a:fld>
            <a:endParaRPr lang="en-GB"/>
          </a:p>
        </p:txBody>
      </p:sp>
    </p:spTree>
    <p:extLst>
      <p:ext uri="{BB962C8B-B14F-4D97-AF65-F5344CB8AC3E}">
        <p14:creationId xmlns:p14="http://schemas.microsoft.com/office/powerpoint/2010/main" val="3975917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2A5860-D814-5588-4E8A-9F8C2A0AB1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9D1E20F-CA5E-1E02-2F2C-AF52CAB534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3C3A3A-5646-BBE2-E315-BDC8D4B95EDB}"/>
              </a:ext>
            </a:extLst>
          </p:cNvPr>
          <p:cNvSpPr>
            <a:spLocks noGrp="1"/>
          </p:cNvSpPr>
          <p:nvPr>
            <p:ph type="dt" sz="half" idx="10"/>
          </p:nvPr>
        </p:nvSpPr>
        <p:spPr/>
        <p:txBody>
          <a:bodyPr/>
          <a:lstStyle/>
          <a:p>
            <a:fld id="{516E19B2-3586-40C7-8B86-08831BB84FE2}" type="datetimeFigureOut">
              <a:rPr lang="en-GB" smtClean="0"/>
              <a:t>16/05/2023</a:t>
            </a:fld>
            <a:endParaRPr lang="en-GB"/>
          </a:p>
        </p:txBody>
      </p:sp>
      <p:sp>
        <p:nvSpPr>
          <p:cNvPr id="5" name="Footer Placeholder 4">
            <a:extLst>
              <a:ext uri="{FF2B5EF4-FFF2-40B4-BE49-F238E27FC236}">
                <a16:creationId xmlns:a16="http://schemas.microsoft.com/office/drawing/2014/main" id="{D57B23EA-BAE6-5A16-3CB2-DE29093A32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058A53-9842-EC8C-9334-A712CF006911}"/>
              </a:ext>
            </a:extLst>
          </p:cNvPr>
          <p:cNvSpPr>
            <a:spLocks noGrp="1"/>
          </p:cNvSpPr>
          <p:nvPr>
            <p:ph type="sldNum" sz="quarter" idx="12"/>
          </p:nvPr>
        </p:nvSpPr>
        <p:spPr/>
        <p:txBody>
          <a:bodyPr/>
          <a:lstStyle/>
          <a:p>
            <a:fld id="{F8ACF01B-3081-4F4D-BCF1-F418CAE017AA}" type="slidenum">
              <a:rPr lang="en-GB" smtClean="0"/>
              <a:t>‹#›</a:t>
            </a:fld>
            <a:endParaRPr lang="en-GB"/>
          </a:p>
        </p:txBody>
      </p:sp>
    </p:spTree>
    <p:extLst>
      <p:ext uri="{BB962C8B-B14F-4D97-AF65-F5344CB8AC3E}">
        <p14:creationId xmlns:p14="http://schemas.microsoft.com/office/powerpoint/2010/main" val="2928914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F6EA3-464C-D718-991A-1080D173FF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EC21B59-A566-3513-2B5C-C3EC92EB9F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5E3635-81F3-36A6-03CC-0201B9C90D6D}"/>
              </a:ext>
            </a:extLst>
          </p:cNvPr>
          <p:cNvSpPr>
            <a:spLocks noGrp="1"/>
          </p:cNvSpPr>
          <p:nvPr>
            <p:ph type="dt" sz="half" idx="10"/>
          </p:nvPr>
        </p:nvSpPr>
        <p:spPr/>
        <p:txBody>
          <a:bodyPr/>
          <a:lstStyle/>
          <a:p>
            <a:fld id="{516E19B2-3586-40C7-8B86-08831BB84FE2}" type="datetimeFigureOut">
              <a:rPr lang="en-GB" smtClean="0"/>
              <a:t>16/05/2023</a:t>
            </a:fld>
            <a:endParaRPr lang="en-GB"/>
          </a:p>
        </p:txBody>
      </p:sp>
      <p:sp>
        <p:nvSpPr>
          <p:cNvPr id="5" name="Footer Placeholder 4">
            <a:extLst>
              <a:ext uri="{FF2B5EF4-FFF2-40B4-BE49-F238E27FC236}">
                <a16:creationId xmlns:a16="http://schemas.microsoft.com/office/drawing/2014/main" id="{253177C3-79DB-A7F8-2E9F-D903207BE3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840CCB-4806-F3C5-2616-0747BB44EEE4}"/>
              </a:ext>
            </a:extLst>
          </p:cNvPr>
          <p:cNvSpPr>
            <a:spLocks noGrp="1"/>
          </p:cNvSpPr>
          <p:nvPr>
            <p:ph type="sldNum" sz="quarter" idx="12"/>
          </p:nvPr>
        </p:nvSpPr>
        <p:spPr/>
        <p:txBody>
          <a:bodyPr/>
          <a:lstStyle/>
          <a:p>
            <a:fld id="{F8ACF01B-3081-4F4D-BCF1-F418CAE017AA}" type="slidenum">
              <a:rPr lang="en-GB" smtClean="0"/>
              <a:t>‹#›</a:t>
            </a:fld>
            <a:endParaRPr lang="en-GB"/>
          </a:p>
        </p:txBody>
      </p:sp>
    </p:spTree>
    <p:extLst>
      <p:ext uri="{BB962C8B-B14F-4D97-AF65-F5344CB8AC3E}">
        <p14:creationId xmlns:p14="http://schemas.microsoft.com/office/powerpoint/2010/main" val="280822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ECDE-4E2F-9974-E0E6-DFDF8F2C6A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268C0D7-CEE1-6BFB-11E3-97F8613B4A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BD84E5-4A23-F3C2-EC3B-DC0D5040691F}"/>
              </a:ext>
            </a:extLst>
          </p:cNvPr>
          <p:cNvSpPr>
            <a:spLocks noGrp="1"/>
          </p:cNvSpPr>
          <p:nvPr>
            <p:ph type="dt" sz="half" idx="10"/>
          </p:nvPr>
        </p:nvSpPr>
        <p:spPr/>
        <p:txBody>
          <a:bodyPr/>
          <a:lstStyle/>
          <a:p>
            <a:fld id="{516E19B2-3586-40C7-8B86-08831BB84FE2}" type="datetimeFigureOut">
              <a:rPr lang="en-GB" smtClean="0"/>
              <a:t>16/05/2023</a:t>
            </a:fld>
            <a:endParaRPr lang="en-GB"/>
          </a:p>
        </p:txBody>
      </p:sp>
      <p:sp>
        <p:nvSpPr>
          <p:cNvPr id="5" name="Footer Placeholder 4">
            <a:extLst>
              <a:ext uri="{FF2B5EF4-FFF2-40B4-BE49-F238E27FC236}">
                <a16:creationId xmlns:a16="http://schemas.microsoft.com/office/drawing/2014/main" id="{3F281FBF-DEEF-48AE-3973-C7E5A3CE68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330BBC-C95D-0EA6-BE44-6F07730B2038}"/>
              </a:ext>
            </a:extLst>
          </p:cNvPr>
          <p:cNvSpPr>
            <a:spLocks noGrp="1"/>
          </p:cNvSpPr>
          <p:nvPr>
            <p:ph type="sldNum" sz="quarter" idx="12"/>
          </p:nvPr>
        </p:nvSpPr>
        <p:spPr/>
        <p:txBody>
          <a:bodyPr/>
          <a:lstStyle/>
          <a:p>
            <a:fld id="{F8ACF01B-3081-4F4D-BCF1-F418CAE017AA}" type="slidenum">
              <a:rPr lang="en-GB" smtClean="0"/>
              <a:t>‹#›</a:t>
            </a:fld>
            <a:endParaRPr lang="en-GB"/>
          </a:p>
        </p:txBody>
      </p:sp>
    </p:spTree>
    <p:extLst>
      <p:ext uri="{BB962C8B-B14F-4D97-AF65-F5344CB8AC3E}">
        <p14:creationId xmlns:p14="http://schemas.microsoft.com/office/powerpoint/2010/main" val="4194149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CB71F-0032-6DB5-1C10-162CD7F7C9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F457E4-2C31-3FDE-BB18-9E409EDC46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14F859E-E5B0-F526-953E-394861C0CB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C18A67D-05CF-383C-7339-852BA917A486}"/>
              </a:ext>
            </a:extLst>
          </p:cNvPr>
          <p:cNvSpPr>
            <a:spLocks noGrp="1"/>
          </p:cNvSpPr>
          <p:nvPr>
            <p:ph type="dt" sz="half" idx="10"/>
          </p:nvPr>
        </p:nvSpPr>
        <p:spPr/>
        <p:txBody>
          <a:bodyPr/>
          <a:lstStyle/>
          <a:p>
            <a:fld id="{516E19B2-3586-40C7-8B86-08831BB84FE2}" type="datetimeFigureOut">
              <a:rPr lang="en-GB" smtClean="0"/>
              <a:t>16/05/2023</a:t>
            </a:fld>
            <a:endParaRPr lang="en-GB"/>
          </a:p>
        </p:txBody>
      </p:sp>
      <p:sp>
        <p:nvSpPr>
          <p:cNvPr id="6" name="Footer Placeholder 5">
            <a:extLst>
              <a:ext uri="{FF2B5EF4-FFF2-40B4-BE49-F238E27FC236}">
                <a16:creationId xmlns:a16="http://schemas.microsoft.com/office/drawing/2014/main" id="{CE01FFBF-12ED-B166-10D0-95198A60E1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146AB5-5893-893C-5F9F-A859805735BC}"/>
              </a:ext>
            </a:extLst>
          </p:cNvPr>
          <p:cNvSpPr>
            <a:spLocks noGrp="1"/>
          </p:cNvSpPr>
          <p:nvPr>
            <p:ph type="sldNum" sz="quarter" idx="12"/>
          </p:nvPr>
        </p:nvSpPr>
        <p:spPr/>
        <p:txBody>
          <a:bodyPr/>
          <a:lstStyle/>
          <a:p>
            <a:fld id="{F8ACF01B-3081-4F4D-BCF1-F418CAE017AA}" type="slidenum">
              <a:rPr lang="en-GB" smtClean="0"/>
              <a:t>‹#›</a:t>
            </a:fld>
            <a:endParaRPr lang="en-GB"/>
          </a:p>
        </p:txBody>
      </p:sp>
    </p:spTree>
    <p:extLst>
      <p:ext uri="{BB962C8B-B14F-4D97-AF65-F5344CB8AC3E}">
        <p14:creationId xmlns:p14="http://schemas.microsoft.com/office/powerpoint/2010/main" val="1318202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3D63-28A8-8B08-2064-C337620F5C8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1DA9179-8CA1-D6CA-A80F-0CC8B33D2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A8CDD8-0EED-1855-5E88-7DCAEEDC0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89150FD-4428-B5B9-5EFC-EB4D1A8AC2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DF9740-B969-61F6-1EA7-1BFC6BB399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2FE5AE2-6089-617E-CE57-3E922FA7C58F}"/>
              </a:ext>
            </a:extLst>
          </p:cNvPr>
          <p:cNvSpPr>
            <a:spLocks noGrp="1"/>
          </p:cNvSpPr>
          <p:nvPr>
            <p:ph type="dt" sz="half" idx="10"/>
          </p:nvPr>
        </p:nvSpPr>
        <p:spPr/>
        <p:txBody>
          <a:bodyPr/>
          <a:lstStyle/>
          <a:p>
            <a:fld id="{516E19B2-3586-40C7-8B86-08831BB84FE2}" type="datetimeFigureOut">
              <a:rPr lang="en-GB" smtClean="0"/>
              <a:t>16/05/2023</a:t>
            </a:fld>
            <a:endParaRPr lang="en-GB"/>
          </a:p>
        </p:txBody>
      </p:sp>
      <p:sp>
        <p:nvSpPr>
          <p:cNvPr id="8" name="Footer Placeholder 7">
            <a:extLst>
              <a:ext uri="{FF2B5EF4-FFF2-40B4-BE49-F238E27FC236}">
                <a16:creationId xmlns:a16="http://schemas.microsoft.com/office/drawing/2014/main" id="{2EEC3679-3A9B-BA29-A62E-9A81DA5FE1C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5D16C44-C416-269A-6117-5A137CEB1FFD}"/>
              </a:ext>
            </a:extLst>
          </p:cNvPr>
          <p:cNvSpPr>
            <a:spLocks noGrp="1"/>
          </p:cNvSpPr>
          <p:nvPr>
            <p:ph type="sldNum" sz="quarter" idx="12"/>
          </p:nvPr>
        </p:nvSpPr>
        <p:spPr/>
        <p:txBody>
          <a:bodyPr/>
          <a:lstStyle/>
          <a:p>
            <a:fld id="{F8ACF01B-3081-4F4D-BCF1-F418CAE017AA}" type="slidenum">
              <a:rPr lang="en-GB" smtClean="0"/>
              <a:t>‹#›</a:t>
            </a:fld>
            <a:endParaRPr lang="en-GB"/>
          </a:p>
        </p:txBody>
      </p:sp>
    </p:spTree>
    <p:extLst>
      <p:ext uri="{BB962C8B-B14F-4D97-AF65-F5344CB8AC3E}">
        <p14:creationId xmlns:p14="http://schemas.microsoft.com/office/powerpoint/2010/main" val="2330113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E9B58-D55B-CE01-7693-2653D04588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89A69C8-6386-46B7-348C-1AAA61E74612}"/>
              </a:ext>
            </a:extLst>
          </p:cNvPr>
          <p:cNvSpPr>
            <a:spLocks noGrp="1"/>
          </p:cNvSpPr>
          <p:nvPr>
            <p:ph type="dt" sz="half" idx="10"/>
          </p:nvPr>
        </p:nvSpPr>
        <p:spPr/>
        <p:txBody>
          <a:bodyPr/>
          <a:lstStyle/>
          <a:p>
            <a:fld id="{516E19B2-3586-40C7-8B86-08831BB84FE2}" type="datetimeFigureOut">
              <a:rPr lang="en-GB" smtClean="0"/>
              <a:t>16/05/2023</a:t>
            </a:fld>
            <a:endParaRPr lang="en-GB"/>
          </a:p>
        </p:txBody>
      </p:sp>
      <p:sp>
        <p:nvSpPr>
          <p:cNvPr id="4" name="Footer Placeholder 3">
            <a:extLst>
              <a:ext uri="{FF2B5EF4-FFF2-40B4-BE49-F238E27FC236}">
                <a16:creationId xmlns:a16="http://schemas.microsoft.com/office/drawing/2014/main" id="{F70375D8-FB6C-2952-2710-0FF7EF74F0B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E59602C-0E11-BD01-3772-61B158ABAD22}"/>
              </a:ext>
            </a:extLst>
          </p:cNvPr>
          <p:cNvSpPr>
            <a:spLocks noGrp="1"/>
          </p:cNvSpPr>
          <p:nvPr>
            <p:ph type="sldNum" sz="quarter" idx="12"/>
          </p:nvPr>
        </p:nvSpPr>
        <p:spPr/>
        <p:txBody>
          <a:bodyPr/>
          <a:lstStyle/>
          <a:p>
            <a:fld id="{F8ACF01B-3081-4F4D-BCF1-F418CAE017AA}" type="slidenum">
              <a:rPr lang="en-GB" smtClean="0"/>
              <a:t>‹#›</a:t>
            </a:fld>
            <a:endParaRPr lang="en-GB"/>
          </a:p>
        </p:txBody>
      </p:sp>
    </p:spTree>
    <p:extLst>
      <p:ext uri="{BB962C8B-B14F-4D97-AF65-F5344CB8AC3E}">
        <p14:creationId xmlns:p14="http://schemas.microsoft.com/office/powerpoint/2010/main" val="2426699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8C2879-7D3D-CF57-FE23-0B82668F31FC}"/>
              </a:ext>
            </a:extLst>
          </p:cNvPr>
          <p:cNvSpPr>
            <a:spLocks noGrp="1"/>
          </p:cNvSpPr>
          <p:nvPr>
            <p:ph type="dt" sz="half" idx="10"/>
          </p:nvPr>
        </p:nvSpPr>
        <p:spPr/>
        <p:txBody>
          <a:bodyPr/>
          <a:lstStyle/>
          <a:p>
            <a:fld id="{516E19B2-3586-40C7-8B86-08831BB84FE2}" type="datetimeFigureOut">
              <a:rPr lang="en-GB" smtClean="0"/>
              <a:t>16/05/2023</a:t>
            </a:fld>
            <a:endParaRPr lang="en-GB"/>
          </a:p>
        </p:txBody>
      </p:sp>
      <p:sp>
        <p:nvSpPr>
          <p:cNvPr id="3" name="Footer Placeholder 2">
            <a:extLst>
              <a:ext uri="{FF2B5EF4-FFF2-40B4-BE49-F238E27FC236}">
                <a16:creationId xmlns:a16="http://schemas.microsoft.com/office/drawing/2014/main" id="{6A72E6CE-AF6C-D832-217F-BDC21CE63F8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E3EDE98-1338-5B36-63E8-614742E3DA5D}"/>
              </a:ext>
            </a:extLst>
          </p:cNvPr>
          <p:cNvSpPr>
            <a:spLocks noGrp="1"/>
          </p:cNvSpPr>
          <p:nvPr>
            <p:ph type="sldNum" sz="quarter" idx="12"/>
          </p:nvPr>
        </p:nvSpPr>
        <p:spPr/>
        <p:txBody>
          <a:bodyPr/>
          <a:lstStyle/>
          <a:p>
            <a:fld id="{F8ACF01B-3081-4F4D-BCF1-F418CAE017AA}" type="slidenum">
              <a:rPr lang="en-GB" smtClean="0"/>
              <a:t>‹#›</a:t>
            </a:fld>
            <a:endParaRPr lang="en-GB"/>
          </a:p>
        </p:txBody>
      </p:sp>
    </p:spTree>
    <p:extLst>
      <p:ext uri="{BB962C8B-B14F-4D97-AF65-F5344CB8AC3E}">
        <p14:creationId xmlns:p14="http://schemas.microsoft.com/office/powerpoint/2010/main" val="269367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61B2-9399-851A-5100-7E294D9242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0A4B023-0F7D-3E7C-F379-1DA917822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40006A3-EFA0-6DBA-8170-465CB7E4F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37895C-D750-BF35-8911-7F3D6762CCFB}"/>
              </a:ext>
            </a:extLst>
          </p:cNvPr>
          <p:cNvSpPr>
            <a:spLocks noGrp="1"/>
          </p:cNvSpPr>
          <p:nvPr>
            <p:ph type="dt" sz="half" idx="10"/>
          </p:nvPr>
        </p:nvSpPr>
        <p:spPr/>
        <p:txBody>
          <a:bodyPr/>
          <a:lstStyle/>
          <a:p>
            <a:fld id="{516E19B2-3586-40C7-8B86-08831BB84FE2}" type="datetimeFigureOut">
              <a:rPr lang="en-GB" smtClean="0"/>
              <a:t>16/05/2023</a:t>
            </a:fld>
            <a:endParaRPr lang="en-GB"/>
          </a:p>
        </p:txBody>
      </p:sp>
      <p:sp>
        <p:nvSpPr>
          <p:cNvPr id="6" name="Footer Placeholder 5">
            <a:extLst>
              <a:ext uri="{FF2B5EF4-FFF2-40B4-BE49-F238E27FC236}">
                <a16:creationId xmlns:a16="http://schemas.microsoft.com/office/drawing/2014/main" id="{BF91FFF7-42C2-809B-E62A-E3BC2EC2FE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D5B785-DBB4-1986-9920-2C9E06B3DE4E}"/>
              </a:ext>
            </a:extLst>
          </p:cNvPr>
          <p:cNvSpPr>
            <a:spLocks noGrp="1"/>
          </p:cNvSpPr>
          <p:nvPr>
            <p:ph type="sldNum" sz="quarter" idx="12"/>
          </p:nvPr>
        </p:nvSpPr>
        <p:spPr/>
        <p:txBody>
          <a:bodyPr/>
          <a:lstStyle/>
          <a:p>
            <a:fld id="{F8ACF01B-3081-4F4D-BCF1-F418CAE017AA}" type="slidenum">
              <a:rPr lang="en-GB" smtClean="0"/>
              <a:t>‹#›</a:t>
            </a:fld>
            <a:endParaRPr lang="en-GB"/>
          </a:p>
        </p:txBody>
      </p:sp>
    </p:spTree>
    <p:extLst>
      <p:ext uri="{BB962C8B-B14F-4D97-AF65-F5344CB8AC3E}">
        <p14:creationId xmlns:p14="http://schemas.microsoft.com/office/powerpoint/2010/main" val="2394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D7C4-CDDF-BC6C-7143-277A55A51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BA257CA-51DF-0A6E-F635-160C42A1D4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CAA69A7-B30F-E101-C647-F28D71624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AF5EA5-3EE7-845A-2C88-4B181485F801}"/>
              </a:ext>
            </a:extLst>
          </p:cNvPr>
          <p:cNvSpPr>
            <a:spLocks noGrp="1"/>
          </p:cNvSpPr>
          <p:nvPr>
            <p:ph type="dt" sz="half" idx="10"/>
          </p:nvPr>
        </p:nvSpPr>
        <p:spPr/>
        <p:txBody>
          <a:bodyPr/>
          <a:lstStyle/>
          <a:p>
            <a:fld id="{516E19B2-3586-40C7-8B86-08831BB84FE2}" type="datetimeFigureOut">
              <a:rPr lang="en-GB" smtClean="0"/>
              <a:t>16/05/2023</a:t>
            </a:fld>
            <a:endParaRPr lang="en-GB"/>
          </a:p>
        </p:txBody>
      </p:sp>
      <p:sp>
        <p:nvSpPr>
          <p:cNvPr id="6" name="Footer Placeholder 5">
            <a:extLst>
              <a:ext uri="{FF2B5EF4-FFF2-40B4-BE49-F238E27FC236}">
                <a16:creationId xmlns:a16="http://schemas.microsoft.com/office/drawing/2014/main" id="{91A7844F-55AF-31B1-9526-12327EED1A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77AF1B-0F21-1C97-AE9A-92A6DE74022D}"/>
              </a:ext>
            </a:extLst>
          </p:cNvPr>
          <p:cNvSpPr>
            <a:spLocks noGrp="1"/>
          </p:cNvSpPr>
          <p:nvPr>
            <p:ph type="sldNum" sz="quarter" idx="12"/>
          </p:nvPr>
        </p:nvSpPr>
        <p:spPr/>
        <p:txBody>
          <a:bodyPr/>
          <a:lstStyle/>
          <a:p>
            <a:fld id="{F8ACF01B-3081-4F4D-BCF1-F418CAE017AA}" type="slidenum">
              <a:rPr lang="en-GB" smtClean="0"/>
              <a:t>‹#›</a:t>
            </a:fld>
            <a:endParaRPr lang="en-GB"/>
          </a:p>
        </p:txBody>
      </p:sp>
    </p:spTree>
    <p:extLst>
      <p:ext uri="{BB962C8B-B14F-4D97-AF65-F5344CB8AC3E}">
        <p14:creationId xmlns:p14="http://schemas.microsoft.com/office/powerpoint/2010/main" val="1738873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168228-C324-AD73-F530-8ACEEC30D7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5D2453-5977-D9DE-6EB7-293EA2BC0B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BB2E0B-4CE6-D935-E2CA-AB8F7742E0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E19B2-3586-40C7-8B86-08831BB84FE2}" type="datetimeFigureOut">
              <a:rPr lang="en-GB" smtClean="0"/>
              <a:t>16/05/2023</a:t>
            </a:fld>
            <a:endParaRPr lang="en-GB"/>
          </a:p>
        </p:txBody>
      </p:sp>
      <p:sp>
        <p:nvSpPr>
          <p:cNvPr id="5" name="Footer Placeholder 4">
            <a:extLst>
              <a:ext uri="{FF2B5EF4-FFF2-40B4-BE49-F238E27FC236}">
                <a16:creationId xmlns:a16="http://schemas.microsoft.com/office/drawing/2014/main" id="{2038FF6B-EFCE-9F1A-7ADC-2C2D087513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11E37FF-A724-E820-3075-8D4C55DDC3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CF01B-3081-4F4D-BCF1-F418CAE017AA}" type="slidenum">
              <a:rPr lang="en-GB" smtClean="0"/>
              <a:t>‹#›</a:t>
            </a:fld>
            <a:endParaRPr lang="en-GB"/>
          </a:p>
        </p:txBody>
      </p:sp>
    </p:spTree>
    <p:extLst>
      <p:ext uri="{BB962C8B-B14F-4D97-AF65-F5344CB8AC3E}">
        <p14:creationId xmlns:p14="http://schemas.microsoft.com/office/powerpoint/2010/main" val="213866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A2F4-FB13-BEEE-1037-61D88A3E2E40}"/>
              </a:ext>
            </a:extLst>
          </p:cNvPr>
          <p:cNvSpPr>
            <a:spLocks noGrp="1"/>
          </p:cNvSpPr>
          <p:nvPr>
            <p:ph type="ctrTitle"/>
          </p:nvPr>
        </p:nvSpPr>
        <p:spPr/>
        <p:txBody>
          <a:bodyPr/>
          <a:lstStyle/>
          <a:p>
            <a:r>
              <a:rPr lang="en-GB" dirty="0"/>
              <a:t>Functional dependencies </a:t>
            </a:r>
          </a:p>
        </p:txBody>
      </p:sp>
      <p:sp>
        <p:nvSpPr>
          <p:cNvPr id="3" name="Subtitle 2">
            <a:extLst>
              <a:ext uri="{FF2B5EF4-FFF2-40B4-BE49-F238E27FC236}">
                <a16:creationId xmlns:a16="http://schemas.microsoft.com/office/drawing/2014/main" id="{571F0A9B-8931-B821-3081-8102E96F521B}"/>
              </a:ext>
            </a:extLst>
          </p:cNvPr>
          <p:cNvSpPr>
            <a:spLocks noGrp="1"/>
          </p:cNvSpPr>
          <p:nvPr>
            <p:ph type="subTitle" idx="1"/>
          </p:nvPr>
        </p:nvSpPr>
        <p:spPr/>
        <p:txBody>
          <a:bodyPr/>
          <a:lstStyle/>
          <a:p>
            <a:r>
              <a:rPr lang="en-GB" dirty="0"/>
              <a:t>To do normalization we use </a:t>
            </a:r>
            <a:r>
              <a:rPr lang="en-GB"/>
              <a:t>functional dependency as a tool</a:t>
            </a:r>
          </a:p>
        </p:txBody>
      </p:sp>
    </p:spTree>
    <p:extLst>
      <p:ext uri="{BB962C8B-B14F-4D97-AF65-F5344CB8AC3E}">
        <p14:creationId xmlns:p14="http://schemas.microsoft.com/office/powerpoint/2010/main" val="87939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4A3EA-40AF-5A20-9876-427C6F5BA96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7D78AB7-A208-2D04-91EE-F13B9221A5FA}"/>
              </a:ext>
            </a:extLst>
          </p:cNvPr>
          <p:cNvSpPr>
            <a:spLocks noGrp="1"/>
          </p:cNvSpPr>
          <p:nvPr>
            <p:ph idx="1"/>
          </p:nvPr>
        </p:nvSpPr>
        <p:spPr/>
        <p:txBody>
          <a:bodyPr/>
          <a:lstStyle/>
          <a:p>
            <a:r>
              <a:rPr lang="en-GB" b="0" i="0" dirty="0">
                <a:solidFill>
                  <a:srgbClr val="444444"/>
                </a:solidFill>
                <a:effectLst/>
                <a:latin typeface="Roboto" panose="02000000000000000000" pitchFamily="2" charset="0"/>
              </a:rPr>
              <a:t>Just like the name suggests, a Functional dependency in DBMS refers to a relationship that is present between attributes of any table that are dependent on each other. E. F. Codd introduced it, and it helps in avoiding data redundancy and getting to know more about bad designs.</a:t>
            </a:r>
            <a:endParaRPr lang="en-GB" dirty="0"/>
          </a:p>
        </p:txBody>
      </p:sp>
    </p:spTree>
    <p:extLst>
      <p:ext uri="{BB962C8B-B14F-4D97-AF65-F5344CB8AC3E}">
        <p14:creationId xmlns:p14="http://schemas.microsoft.com/office/powerpoint/2010/main" val="2102494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ED84-72AE-E28A-B92E-5EBFF96476D0}"/>
              </a:ext>
            </a:extLst>
          </p:cNvPr>
          <p:cNvSpPr>
            <a:spLocks noGrp="1"/>
          </p:cNvSpPr>
          <p:nvPr>
            <p:ph type="title"/>
          </p:nvPr>
        </p:nvSpPr>
        <p:spPr/>
        <p:txBody>
          <a:bodyPr>
            <a:normAutofit fontScale="90000"/>
          </a:bodyPr>
          <a:lstStyle/>
          <a:p>
            <a:r>
              <a:rPr lang="en-GB" b="1" i="0" dirty="0">
                <a:solidFill>
                  <a:srgbClr val="444444"/>
                </a:solidFill>
                <a:effectLst/>
                <a:latin typeface="Roboto" panose="02000000000000000000" pitchFamily="2" charset="0"/>
              </a:rPr>
              <a:t>What is Functional Dependency in DBMS?</a:t>
            </a:r>
            <a:br>
              <a:rPr lang="en-GB" b="1" i="0" dirty="0">
                <a:solidFill>
                  <a:srgbClr val="444444"/>
                </a:solidFill>
                <a:effectLst/>
                <a:latin typeface="Roboto" panose="02000000000000000000" pitchFamily="2" charset="0"/>
              </a:rPr>
            </a:br>
            <a:endParaRPr lang="en-GB" dirty="0"/>
          </a:p>
        </p:txBody>
      </p:sp>
      <p:sp>
        <p:nvSpPr>
          <p:cNvPr id="3" name="Content Placeholder 2">
            <a:extLst>
              <a:ext uri="{FF2B5EF4-FFF2-40B4-BE49-F238E27FC236}">
                <a16:creationId xmlns:a16="http://schemas.microsoft.com/office/drawing/2014/main" id="{11FD2C4A-8583-103D-0499-5784188D15D6}"/>
              </a:ext>
            </a:extLst>
          </p:cNvPr>
          <p:cNvSpPr>
            <a:spLocks noGrp="1"/>
          </p:cNvSpPr>
          <p:nvPr>
            <p:ph idx="1"/>
          </p:nvPr>
        </p:nvSpPr>
        <p:spPr/>
        <p:txBody>
          <a:bodyPr>
            <a:normAutofit fontScale="85000" lnSpcReduction="10000"/>
          </a:bodyPr>
          <a:lstStyle/>
          <a:p>
            <a:pPr algn="l"/>
            <a:r>
              <a:rPr lang="en-GB" b="0" i="0" dirty="0">
                <a:solidFill>
                  <a:srgbClr val="444444"/>
                </a:solidFill>
                <a:effectLst/>
                <a:latin typeface="Roboto" panose="02000000000000000000" pitchFamily="2" charset="0"/>
              </a:rPr>
              <a:t>Let us try to understand the concept thoroughly. If X is a relation that has attributes P and Q, then their functional dependency would be represented by -&gt; (arrow sign)</a:t>
            </a:r>
          </a:p>
          <a:p>
            <a:pPr algn="l"/>
            <a:r>
              <a:rPr lang="en-GB" b="0" i="0" dirty="0">
                <a:solidFill>
                  <a:srgbClr val="444444"/>
                </a:solidFill>
                <a:effectLst/>
                <a:latin typeface="Roboto" panose="02000000000000000000" pitchFamily="2" charset="0"/>
              </a:rPr>
              <a:t>Thus, here, the following would represent the functional dependency between the attributes using an arrow sign:</a:t>
            </a:r>
          </a:p>
          <a:p>
            <a:pPr algn="l"/>
            <a:r>
              <a:rPr lang="en-GB" b="0" i="0" dirty="0">
                <a:solidFill>
                  <a:srgbClr val="444444"/>
                </a:solidFill>
                <a:effectLst/>
                <a:latin typeface="Roboto" panose="02000000000000000000" pitchFamily="2" charset="0"/>
              </a:rPr>
              <a:t>P -&gt; Q</a:t>
            </a:r>
          </a:p>
          <a:p>
            <a:pPr algn="l"/>
            <a:r>
              <a:rPr lang="en-GB" b="0" i="0" dirty="0">
                <a:solidFill>
                  <a:srgbClr val="444444"/>
                </a:solidFill>
                <a:effectLst/>
                <a:latin typeface="Roboto" panose="02000000000000000000" pitchFamily="2" charset="0"/>
              </a:rPr>
              <a:t>In this case, the left side of this arrow is a Determinant. The right side of this arrow is a Dependent. P will be the primary key attribute, while Q will be a dependent non-key attribute from a similar table as the primary key. It shows that the primary key attribute P is functionally dependent on the non-key attribute Q. In simpler words, If the column P attribute of a table identifies the column Q attribute of the very same table uniquely, then the functional dependency of column Q on column P is symbolised as P → Q.</a:t>
            </a:r>
          </a:p>
          <a:p>
            <a:endParaRPr lang="en-GB" dirty="0"/>
          </a:p>
        </p:txBody>
      </p:sp>
    </p:spTree>
    <p:extLst>
      <p:ext uri="{BB962C8B-B14F-4D97-AF65-F5344CB8AC3E}">
        <p14:creationId xmlns:p14="http://schemas.microsoft.com/office/powerpoint/2010/main" val="2703718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A478F-B5B0-87F8-5908-4EC98559053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064B24B-8A62-C567-1F93-15E5381B4118}"/>
              </a:ext>
            </a:extLst>
          </p:cNvPr>
          <p:cNvSpPr>
            <a:spLocks noGrp="1"/>
          </p:cNvSpPr>
          <p:nvPr>
            <p:ph idx="1"/>
          </p:nvPr>
        </p:nvSpPr>
        <p:spPr/>
        <p:txBody>
          <a:bodyPr>
            <a:normAutofit lnSpcReduction="10000"/>
          </a:bodyPr>
          <a:lstStyle/>
          <a:p>
            <a:pPr algn="l"/>
            <a:r>
              <a:rPr lang="en-GB" b="0" i="0" dirty="0">
                <a:solidFill>
                  <a:srgbClr val="444444"/>
                </a:solidFill>
                <a:effectLst/>
                <a:latin typeface="Roboto" panose="02000000000000000000" pitchFamily="2" charset="0"/>
              </a:rPr>
              <a:t>Let us look at an example that makes it easier to comprehend functional dependency.</a:t>
            </a:r>
          </a:p>
          <a:p>
            <a:pPr algn="l"/>
            <a:r>
              <a:rPr lang="en-GB" b="0" i="0" dirty="0">
                <a:solidFill>
                  <a:srgbClr val="444444"/>
                </a:solidFill>
                <a:effectLst/>
                <a:latin typeface="Roboto" panose="02000000000000000000" pitchFamily="2" charset="0"/>
              </a:rPr>
              <a:t>Suppose we have a &lt;Student&gt; table with two separate attributes − </a:t>
            </a:r>
            <a:r>
              <a:rPr lang="en-GB" b="0" i="0" dirty="0" err="1">
                <a:solidFill>
                  <a:srgbClr val="444444"/>
                </a:solidFill>
                <a:effectLst/>
                <a:latin typeface="Roboto" panose="02000000000000000000" pitchFamily="2" charset="0"/>
              </a:rPr>
              <a:t>Stu_Id</a:t>
            </a:r>
            <a:r>
              <a:rPr lang="en-GB" b="0" i="0" dirty="0">
                <a:solidFill>
                  <a:srgbClr val="444444"/>
                </a:solidFill>
                <a:effectLst/>
                <a:latin typeface="Roboto" panose="02000000000000000000" pitchFamily="2" charset="0"/>
              </a:rPr>
              <a:t> and </a:t>
            </a:r>
            <a:r>
              <a:rPr lang="en-GB" b="0" i="0" dirty="0" err="1">
                <a:solidFill>
                  <a:srgbClr val="444444"/>
                </a:solidFill>
                <a:effectLst/>
                <a:latin typeface="Roboto" panose="02000000000000000000" pitchFamily="2" charset="0"/>
              </a:rPr>
              <a:t>Stu_Name</a:t>
            </a:r>
            <a:r>
              <a:rPr lang="en-GB" b="0" i="0" dirty="0">
                <a:solidFill>
                  <a:srgbClr val="444444"/>
                </a:solidFill>
                <a:effectLst/>
                <a:latin typeface="Roboto" panose="02000000000000000000" pitchFamily="2" charset="0"/>
              </a:rPr>
              <a:t>.</a:t>
            </a:r>
          </a:p>
          <a:p>
            <a:pPr algn="l"/>
            <a:r>
              <a:rPr lang="en-GB" b="0" i="0" dirty="0" err="1">
                <a:solidFill>
                  <a:srgbClr val="444444"/>
                </a:solidFill>
                <a:effectLst/>
                <a:latin typeface="Roboto" panose="02000000000000000000" pitchFamily="2" charset="0"/>
              </a:rPr>
              <a:t>Stu_Id</a:t>
            </a:r>
            <a:r>
              <a:rPr lang="en-GB" b="0" i="0" dirty="0">
                <a:solidFill>
                  <a:srgbClr val="444444"/>
                </a:solidFill>
                <a:effectLst/>
                <a:latin typeface="Roboto" panose="02000000000000000000" pitchFamily="2" charset="0"/>
              </a:rPr>
              <a:t> = Student ID</a:t>
            </a:r>
          </a:p>
          <a:p>
            <a:pPr algn="l"/>
            <a:r>
              <a:rPr lang="en-GB" b="0" i="0" dirty="0" err="1">
                <a:solidFill>
                  <a:srgbClr val="444444"/>
                </a:solidFill>
                <a:effectLst/>
                <a:latin typeface="Roboto" panose="02000000000000000000" pitchFamily="2" charset="0"/>
              </a:rPr>
              <a:t>Stu_Name</a:t>
            </a:r>
            <a:r>
              <a:rPr lang="en-GB" b="0" i="0" dirty="0">
                <a:solidFill>
                  <a:srgbClr val="444444"/>
                </a:solidFill>
                <a:effectLst/>
                <a:latin typeface="Roboto" panose="02000000000000000000" pitchFamily="2" charset="0"/>
              </a:rPr>
              <a:t> = Student Name</a:t>
            </a:r>
          </a:p>
          <a:p>
            <a:pPr algn="l"/>
            <a:r>
              <a:rPr lang="en-GB" b="0" i="0" dirty="0">
                <a:solidFill>
                  <a:srgbClr val="444444"/>
                </a:solidFill>
                <a:effectLst/>
                <a:latin typeface="Roboto" panose="02000000000000000000" pitchFamily="2" charset="0"/>
              </a:rPr>
              <a:t>The </a:t>
            </a:r>
            <a:r>
              <a:rPr lang="en-GB" b="0" i="0" dirty="0" err="1">
                <a:solidFill>
                  <a:srgbClr val="444444"/>
                </a:solidFill>
                <a:effectLst/>
                <a:latin typeface="Roboto" panose="02000000000000000000" pitchFamily="2" charset="0"/>
              </a:rPr>
              <a:t>StuId</a:t>
            </a:r>
            <a:r>
              <a:rPr lang="en-GB" b="0" i="0" dirty="0">
                <a:solidFill>
                  <a:srgbClr val="444444"/>
                </a:solidFill>
                <a:effectLst/>
                <a:latin typeface="Roboto" panose="02000000000000000000" pitchFamily="2" charset="0"/>
              </a:rPr>
              <a:t> is our primary key. And </a:t>
            </a:r>
            <a:r>
              <a:rPr lang="en-GB" b="0" i="0" dirty="0" err="1">
                <a:solidFill>
                  <a:srgbClr val="444444"/>
                </a:solidFill>
                <a:effectLst/>
                <a:latin typeface="Roboto" panose="02000000000000000000" pitchFamily="2" charset="0"/>
              </a:rPr>
              <a:t>StuId</a:t>
            </a:r>
            <a:r>
              <a:rPr lang="en-GB" b="0" i="0" dirty="0">
                <a:solidFill>
                  <a:srgbClr val="444444"/>
                </a:solidFill>
                <a:effectLst/>
                <a:latin typeface="Roboto" panose="02000000000000000000" pitchFamily="2" charset="0"/>
              </a:rPr>
              <a:t> here identifies the </a:t>
            </a:r>
            <a:r>
              <a:rPr lang="en-GB" b="0" i="0" dirty="0" err="1">
                <a:solidFill>
                  <a:srgbClr val="444444"/>
                </a:solidFill>
                <a:effectLst/>
                <a:latin typeface="Roboto" panose="02000000000000000000" pitchFamily="2" charset="0"/>
              </a:rPr>
              <a:t>StuName</a:t>
            </a:r>
            <a:r>
              <a:rPr lang="en-GB" b="0" i="0" dirty="0">
                <a:solidFill>
                  <a:srgbClr val="444444"/>
                </a:solidFill>
                <a:effectLst/>
                <a:latin typeface="Roboto" panose="02000000000000000000" pitchFamily="2" charset="0"/>
              </a:rPr>
              <a:t> attribute uniquely. It is because if someone wants to know the student’s name, then you need to have the </a:t>
            </a:r>
            <a:r>
              <a:rPr lang="en-GB" b="0" i="0" dirty="0" err="1">
                <a:solidFill>
                  <a:srgbClr val="444444"/>
                </a:solidFill>
                <a:effectLst/>
                <a:latin typeface="Roboto" panose="02000000000000000000" pitchFamily="2" charset="0"/>
              </a:rPr>
              <a:t>StuId</a:t>
            </a:r>
            <a:r>
              <a:rPr lang="en-GB" b="0" i="0" dirty="0">
                <a:solidFill>
                  <a:srgbClr val="444444"/>
                </a:solidFill>
                <a:effectLst/>
                <a:latin typeface="Roboto" panose="02000000000000000000" pitchFamily="2" charset="0"/>
              </a:rPr>
              <a:t> at first.</a:t>
            </a:r>
          </a:p>
          <a:p>
            <a:endParaRPr lang="en-GB" dirty="0"/>
          </a:p>
        </p:txBody>
      </p:sp>
    </p:spTree>
    <p:extLst>
      <p:ext uri="{BB962C8B-B14F-4D97-AF65-F5344CB8AC3E}">
        <p14:creationId xmlns:p14="http://schemas.microsoft.com/office/powerpoint/2010/main" val="127307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D97F-A71E-53BE-0F41-83CD768C9BCC}"/>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A85B4F04-A2A8-07A9-28BA-EE8186FC3A9B}"/>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DD782431-3704-6C82-4435-D208507698F2}"/>
              </a:ext>
            </a:extLst>
          </p:cNvPr>
          <p:cNvPicPr>
            <a:picLocks noChangeAspect="1"/>
          </p:cNvPicPr>
          <p:nvPr/>
        </p:nvPicPr>
        <p:blipFill>
          <a:blip r:embed="rId2"/>
          <a:stretch>
            <a:fillRect/>
          </a:stretch>
        </p:blipFill>
        <p:spPr>
          <a:xfrm>
            <a:off x="2733675" y="1809750"/>
            <a:ext cx="6724650" cy="3238500"/>
          </a:xfrm>
          <a:prstGeom prst="rect">
            <a:avLst/>
          </a:prstGeom>
        </p:spPr>
      </p:pic>
    </p:spTree>
    <p:extLst>
      <p:ext uri="{BB962C8B-B14F-4D97-AF65-F5344CB8AC3E}">
        <p14:creationId xmlns:p14="http://schemas.microsoft.com/office/powerpoint/2010/main" val="185986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55E9-60F3-4AB2-3A6A-6D53354F686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229157F-B705-4B36-38B9-33D41D373521}"/>
              </a:ext>
            </a:extLst>
          </p:cNvPr>
          <p:cNvSpPr>
            <a:spLocks noGrp="1"/>
          </p:cNvSpPr>
          <p:nvPr>
            <p:ph idx="1"/>
          </p:nvPr>
        </p:nvSpPr>
        <p:spPr/>
        <p:txBody>
          <a:bodyPr>
            <a:normAutofit fontScale="62500" lnSpcReduction="20000"/>
          </a:bodyPr>
          <a:lstStyle/>
          <a:p>
            <a:pPr algn="l"/>
            <a:r>
              <a:rPr lang="en-GB" b="0" i="0" dirty="0">
                <a:solidFill>
                  <a:srgbClr val="000000"/>
                </a:solidFill>
                <a:effectLst/>
                <a:latin typeface="ProximaNova"/>
              </a:rPr>
              <a:t>A functional dependency states that for each unique value of the determinant set, there is a unique value of the dependent set.</a:t>
            </a:r>
          </a:p>
          <a:p>
            <a:pPr algn="l"/>
            <a:r>
              <a:rPr lang="en-GB" b="0" i="0" dirty="0">
                <a:solidFill>
                  <a:srgbClr val="000000"/>
                </a:solidFill>
                <a:effectLst/>
                <a:latin typeface="ProximaNova"/>
              </a:rPr>
              <a:t>Functional dependencies can be inferred from a number of sources, including:</a:t>
            </a:r>
          </a:p>
          <a:p>
            <a:pPr algn="l"/>
            <a:r>
              <a:rPr lang="en-GB" b="0" i="0" dirty="0">
                <a:solidFill>
                  <a:srgbClr val="000000"/>
                </a:solidFill>
                <a:effectLst/>
                <a:latin typeface="ProximaNova"/>
              </a:rPr>
              <a:t>The business rules and constraints of the organization: For example, a customer's address is dependent on their customer ID.</a:t>
            </a:r>
          </a:p>
          <a:p>
            <a:pPr algn="l"/>
            <a:r>
              <a:rPr lang="en-GB" b="0" i="0" dirty="0">
                <a:solidFill>
                  <a:srgbClr val="000000"/>
                </a:solidFill>
                <a:effectLst/>
                <a:latin typeface="ProximaNova"/>
              </a:rPr>
              <a:t>The relationships among entities in the real-world: For example, an employee's salary is dependent on their job title.</a:t>
            </a:r>
          </a:p>
          <a:p>
            <a:pPr algn="l"/>
            <a:r>
              <a:rPr lang="en-GB" b="0" i="0" dirty="0">
                <a:solidFill>
                  <a:srgbClr val="000000"/>
                </a:solidFill>
                <a:effectLst/>
                <a:latin typeface="ProximaNova"/>
              </a:rPr>
              <a:t>The structure of the data and the relationships among attributes within the data: For example, a customer's order total is dependent on the quantity of each item they ordered and the price of each item.</a:t>
            </a:r>
          </a:p>
          <a:p>
            <a:pPr algn="l"/>
            <a:r>
              <a:rPr lang="en-GB" b="0" i="0" dirty="0">
                <a:solidFill>
                  <a:srgbClr val="000000"/>
                </a:solidFill>
                <a:effectLst/>
                <a:latin typeface="ProximaNova"/>
              </a:rPr>
              <a:t>The constraints imposed by the database management system: For example, a primary key attribute functionally determines all other attributes in the relation schema.</a:t>
            </a:r>
          </a:p>
          <a:p>
            <a:pPr algn="l"/>
            <a:r>
              <a:rPr lang="en-GB" b="0" i="0" dirty="0">
                <a:solidFill>
                  <a:srgbClr val="000000"/>
                </a:solidFill>
                <a:effectLst/>
                <a:latin typeface="ProximaNova"/>
              </a:rPr>
              <a:t>Functional dependencies are important because they help to ensure the integrity and consistency of the data in a database by defining the relationships among attributes.</a:t>
            </a:r>
          </a:p>
          <a:p>
            <a:br>
              <a:rPr lang="en-GB" dirty="0"/>
            </a:br>
            <a:endParaRPr lang="en-GB" dirty="0"/>
          </a:p>
        </p:txBody>
      </p:sp>
    </p:spTree>
    <p:extLst>
      <p:ext uri="{BB962C8B-B14F-4D97-AF65-F5344CB8AC3E}">
        <p14:creationId xmlns:p14="http://schemas.microsoft.com/office/powerpoint/2010/main" val="827167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494</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ProximaNova</vt:lpstr>
      <vt:lpstr>Roboto</vt:lpstr>
      <vt:lpstr>Office Theme</vt:lpstr>
      <vt:lpstr>Functional dependencies </vt:lpstr>
      <vt:lpstr>PowerPoint Presentation</vt:lpstr>
      <vt:lpstr>What is Functional Dependency in DBMS? </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dependencies </dc:title>
  <dc:creator>divya naveen</dc:creator>
  <cp:lastModifiedBy>divya naveen</cp:lastModifiedBy>
  <cp:revision>4</cp:revision>
  <dcterms:created xsi:type="dcterms:W3CDTF">2023-05-15T04:42:26Z</dcterms:created>
  <dcterms:modified xsi:type="dcterms:W3CDTF">2023-05-16T11:31:19Z</dcterms:modified>
</cp:coreProperties>
</file>