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6" r:id="rId2"/>
    <p:sldId id="284" r:id="rId3"/>
    <p:sldId id="256" r:id="rId4"/>
    <p:sldId id="329" r:id="rId5"/>
    <p:sldId id="260" r:id="rId6"/>
    <p:sldId id="299" r:id="rId7"/>
    <p:sldId id="317" r:id="rId8"/>
    <p:sldId id="303" r:id="rId9"/>
    <p:sldId id="304" r:id="rId10"/>
    <p:sldId id="319" r:id="rId11"/>
    <p:sldId id="306" r:id="rId12"/>
    <p:sldId id="311" r:id="rId13"/>
    <p:sldId id="271" r:id="rId14"/>
    <p:sldId id="272" r:id="rId15"/>
    <p:sldId id="274" r:id="rId16"/>
    <p:sldId id="275" r:id="rId17"/>
    <p:sldId id="322" r:id="rId18"/>
    <p:sldId id="321" r:id="rId19"/>
    <p:sldId id="309" r:id="rId20"/>
    <p:sldId id="324" r:id="rId21"/>
    <p:sldId id="276" r:id="rId22"/>
    <p:sldId id="277" r:id="rId23"/>
    <p:sldId id="325" r:id="rId24"/>
    <p:sldId id="327" r:id="rId25"/>
    <p:sldId id="297" r:id="rId26"/>
    <p:sldId id="279" r:id="rId27"/>
    <p:sldId id="280" r:id="rId28"/>
    <p:sldId id="290" r:id="rId29"/>
    <p:sldId id="300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0" autoAdjust="0"/>
    <p:restoredTop sz="94660"/>
  </p:normalViewPr>
  <p:slideViewPr>
    <p:cSldViewPr>
      <p:cViewPr varScale="1">
        <p:scale>
          <a:sx n="86" d="100"/>
          <a:sy n="86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8B095-06CE-49D4-B971-26D2619F614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5CD1-0109-459C-89ED-8110E7CE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page 4 of text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6270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44347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review of four levels of measurement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75079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541B00-DC9A-451E-93F4-EC7359D75156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9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287CC-7D0B-4D7D-9D96-0733595B24C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b="1">
                <a:solidFill>
                  <a:srgbClr val="00FFFF"/>
                </a:solidFill>
                <a:cs typeface="Arial" panose="020B0604020202020204" pitchFamily="34" charset="0"/>
              </a:rPr>
              <a:t>Figure 1.1</a:t>
            </a:r>
            <a:endParaRPr lang="el-GR" altLang="en-US">
              <a:solidFill>
                <a:srgbClr val="00FFFF"/>
              </a:solidFill>
              <a:cs typeface="Arial" panose="020B0604020202020204" pitchFamily="34" charset="0"/>
            </a:endParaRPr>
          </a:p>
          <a:p>
            <a:r>
              <a:rPr lang="el-GR" altLang="en-US">
                <a:solidFill>
                  <a:srgbClr val="00FFFF"/>
                </a:solidFill>
                <a:cs typeface="Arial" panose="020B0604020202020204" pitchFamily="34" charset="0"/>
              </a:rPr>
              <a:t>The relationship between a population and a sample.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40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page 6 of text</a:t>
            </a:r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59518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0150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Understanding the difference between discrete versus continuous data will be important in Chapters 4 and 5. </a:t>
            </a:r>
          </a:p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When measuring data that is continuous, the result will be only as precise as the measuring device being used to measure.  </a:t>
            </a: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1846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6542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page 7 of text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766703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Understanding the differences between the levels of data will help students later in determining what type of statistical tests to use. </a:t>
            </a:r>
          </a:p>
          <a:p>
            <a:pPr>
              <a:buFontTx/>
              <a:buChar char="•"/>
            </a:pPr>
            <a:r>
              <a:rPr lang="en-US" altLang="en-US" sz="1400" smtClean="0">
                <a:latin typeface="Times New Roman" charset="0"/>
              </a:rPr>
              <a:t>Nominal and ordinal data should not be used for calculations (even when assigned ‘numbers’ for computerization) as differences and magnitudes of differences are meaningless. </a:t>
            </a:r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47542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8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B8A2-2375-423A-94E9-552D32460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5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9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601BE-8068-488E-9D22-EFD7D4F590C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9C225-7CD5-4C8A-900A-A3166BAE2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ma"/><Relationship Id="rId2" Type="http://schemas.microsoft.com/office/2007/relationships/media" Target="../media/media1.wm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2" Type="http://schemas.microsoft.com/office/2007/relationships/media" Target="../media/media3.wma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ma"/><Relationship Id="rId2" Type="http://schemas.microsoft.com/office/2007/relationships/media" Target="../media/media4.wma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statistics</a:t>
            </a:r>
          </a:p>
          <a:p>
            <a:r>
              <a:rPr lang="en-US" dirty="0" smtClean="0"/>
              <a:t>Aware of wide range of applications of statistics in Business &amp; Computer science</a:t>
            </a:r>
          </a:p>
          <a:p>
            <a:r>
              <a:rPr lang="en-US" dirty="0" smtClean="0"/>
              <a:t>Difference between Descriptive statistics and Inferential statistics.</a:t>
            </a:r>
          </a:p>
          <a:p>
            <a:r>
              <a:rPr lang="en-US" dirty="0" smtClean="0"/>
              <a:t>Population and samples</a:t>
            </a:r>
          </a:p>
          <a:p>
            <a:r>
              <a:rPr lang="en-US" dirty="0" smtClean="0"/>
              <a:t>Types of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5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smtClean="0"/>
              <a:t>Chap 1-</a:t>
            </a:r>
            <a:fld id="{6566CAC1-3C07-4FD4-824C-DEF3D1A0DED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Population vs. Sample</a:t>
            </a:r>
          </a:p>
        </p:txBody>
      </p:sp>
      <p:sp>
        <p:nvSpPr>
          <p:cNvPr id="10244" name="Oval 3"/>
          <p:cNvSpPr>
            <a:spLocks noChangeArrowheads="1"/>
          </p:cNvSpPr>
          <p:nvPr/>
        </p:nvSpPr>
        <p:spPr bwMode="auto">
          <a:xfrm>
            <a:off x="762000" y="2438400"/>
            <a:ext cx="3810000" cy="2819400"/>
          </a:xfrm>
          <a:prstGeom prst="ellipse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724400" y="2362200"/>
            <a:ext cx="3810000" cy="2895600"/>
          </a:xfrm>
          <a:prstGeom prst="ellipse">
            <a:avLst/>
          </a:prstGeom>
          <a:noFill/>
          <a:ln w="317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1905000" y="19050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</a:rPr>
              <a:t>Population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96000" y="1995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</a:rPr>
              <a:t>Sample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57200" y="5410200"/>
            <a:ext cx="419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All the items or individuals about which you want to draw conclusion(s)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334000" y="5410200"/>
            <a:ext cx="350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A portion of the population of  items or individuals </a:t>
            </a:r>
          </a:p>
        </p:txBody>
      </p:sp>
      <p:pic>
        <p:nvPicPr>
          <p:cNvPr id="10250" name="Picture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259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2" name="Footer Placeholder 3"/>
          <p:cNvSpPr txBox="1">
            <a:spLocks/>
          </p:cNvSpPr>
          <p:nvPr/>
        </p:nvSpPr>
        <p:spPr bwMode="auto">
          <a:xfrm>
            <a:off x="228600" y="6534150"/>
            <a:ext cx="5410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i="1"/>
              <a:t> </a:t>
            </a: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6882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01f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55575"/>
            <a:ext cx="8966200" cy="654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3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7"/>
    </mc:Choice>
    <mc:Fallback xmlns="">
      <p:transition spd="slow" advTm="3765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974E-ECFA-40E5-B0BC-CE4BC886187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/>
              <a:t>variable</a:t>
            </a:r>
            <a:r>
              <a:rPr lang="en-US" altLang="en-US" dirty="0"/>
              <a:t> is a characteristic or condition that can change or take on different values.  </a:t>
            </a:r>
            <a:endParaRPr lang="en-US" altLang="en-US" dirty="0" smtClean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Most research begins with a general question about the relationship between two variables for a specific group of individuals.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11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65"/>
    </mc:Choice>
    <mc:Fallback xmlns="">
      <p:transition spd="slow" advTm="39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543050"/>
            <a:ext cx="883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4800" b="0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260725" y="4189413"/>
            <a:ext cx="2779713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28700" y="13335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0488" y="1500188"/>
            <a:ext cx="8734425" cy="185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>
                <a:solidFill>
                  <a:schemeClr val="hlink"/>
                </a:solidFill>
              </a:rPr>
              <a:t>Quantitative data </a:t>
            </a:r>
            <a:r>
              <a:rPr lang="en-US" altLang="en-US" sz="4000" dirty="0" smtClean="0">
                <a:solidFill>
                  <a:schemeClr val="hlink"/>
                </a:solidFill>
              </a:rPr>
              <a:t>/variable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en-US" sz="2800" dirty="0"/>
              <a:t>	numbers representing counts or 			measurements</a:t>
            </a:r>
          </a:p>
        </p:txBody>
      </p:sp>
    </p:spTree>
    <p:extLst>
      <p:ext uri="{BB962C8B-B14F-4D97-AF65-F5344CB8AC3E}">
        <p14:creationId xmlns:p14="http://schemas.microsoft.com/office/powerpoint/2010/main" val="2170157043"/>
      </p:ext>
    </p:extLst>
  </p:cSld>
  <p:clrMapOvr>
    <a:masterClrMapping/>
  </p:clrMapOvr>
  <p:transition advTm="15771">
    <p:cover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543050"/>
            <a:ext cx="883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sz="4800" b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260725" y="4189413"/>
            <a:ext cx="2779713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028700" y="13335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90488" y="1500188"/>
            <a:ext cx="8734425" cy="508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>
                <a:solidFill>
                  <a:schemeClr val="hlink"/>
                </a:solidFill>
              </a:rPr>
              <a:t>Quantitative data 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35000"/>
              </a:spcBef>
              <a:spcAft>
                <a:spcPct val="35000"/>
              </a:spcAft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Measurable  value </a:t>
            </a:r>
            <a:endParaRPr lang="en-US" altLang="en-US" sz="2800" dirty="0"/>
          </a:p>
          <a:p>
            <a:pPr>
              <a:lnSpc>
                <a:spcPct val="95000"/>
              </a:lnSpc>
              <a:spcBef>
                <a:spcPct val="117000"/>
              </a:spcBef>
              <a:spcAft>
                <a:spcPct val="35000"/>
              </a:spcAft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>
                <a:solidFill>
                  <a:schemeClr val="hlink"/>
                </a:solidFill>
              </a:rPr>
              <a:t> Qualitative </a:t>
            </a:r>
            <a:r>
              <a:rPr lang="en-US" altLang="en-US" sz="3200" dirty="0">
                <a:solidFill>
                  <a:schemeClr val="hlink"/>
                </a:solidFill>
              </a:rPr>
              <a:t>(or categorical or 			attribute) </a:t>
            </a:r>
            <a:r>
              <a:rPr lang="en-US" altLang="en-US" sz="4000" dirty="0">
                <a:solidFill>
                  <a:schemeClr val="hlink"/>
                </a:solidFill>
              </a:rPr>
              <a:t>data</a:t>
            </a:r>
          </a:p>
          <a:p>
            <a:pPr>
              <a:lnSpc>
                <a:spcPct val="95000"/>
              </a:lnSpc>
              <a:spcAft>
                <a:spcPct val="35000"/>
              </a:spcAft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be separated into different categories that are distinguished by some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nonnumeric characteristics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Aft>
                <a:spcPct val="35000"/>
              </a:spcAft>
            </a:pPr>
            <a:r>
              <a:rPr lang="en-US" alt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63551593"/>
      </p:ext>
    </p:extLst>
  </p:cSld>
  <p:clrMapOvr>
    <a:masterClrMapping/>
  </p:clrMapOvr>
  <p:transition advTm="37644"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71550"/>
            <a:ext cx="8839200" cy="558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 smtClean="0">
                <a:solidFill>
                  <a:schemeClr val="hlink"/>
                </a:solidFill>
              </a:rPr>
              <a:t>Quantitative data:</a:t>
            </a: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 smtClean="0">
                <a:solidFill>
                  <a:schemeClr val="hlink"/>
                </a:solidFill>
              </a:rPr>
              <a:t>Discrete</a:t>
            </a:r>
            <a:r>
              <a:rPr lang="en-US" altLang="en-US" sz="4000" dirty="0" smtClean="0">
                <a:solidFill>
                  <a:schemeClr val="folHlink"/>
                </a:solidFill>
              </a:rPr>
              <a:t> </a:t>
            </a:r>
            <a:endParaRPr lang="en-US" altLang="en-US" sz="4000" b="0" dirty="0" smtClean="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 smtClean="0"/>
              <a:t>   	data result when the number of possible values is either a finite number or a ‘countable’ number of possible values</a:t>
            </a:r>
            <a:endParaRPr lang="en-US" altLang="en-US" sz="2000" dirty="0" smtClean="0"/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 dirty="0" smtClean="0"/>
              <a:t>				</a:t>
            </a:r>
            <a:r>
              <a:rPr lang="en-US" altLang="en-US" sz="3200" dirty="0" smtClean="0">
                <a:solidFill>
                  <a:schemeClr val="hlink"/>
                </a:solidFill>
              </a:rPr>
              <a:t>0, 1, 2, 3, . . .</a:t>
            </a:r>
          </a:p>
          <a:p>
            <a:pPr>
              <a:lnSpc>
                <a:spcPct val="115000"/>
              </a:lnSpc>
              <a:spcBef>
                <a:spcPct val="15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dirty="0" smtClean="0">
                <a:solidFill>
                  <a:schemeClr val="hlink"/>
                </a:solidFill>
              </a:rPr>
              <a:t> Continuous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dirty="0" smtClean="0"/>
              <a:t>  		(numerical) data result from infinitely many possible 	values that correspond to some continuous scale that covers a range of values without gaps, 	interruptions, or jumps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260725" y="4189413"/>
            <a:ext cx="2779713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28700" y="13335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233988" y="5981700"/>
            <a:ext cx="51911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defRPr sz="1600" b="1">
                <a:solidFill>
                  <a:schemeClr val="tx1"/>
                </a:solidFill>
                <a:latin typeface="Arial" charset="0"/>
              </a:defRPr>
            </a:lvl1pPr>
            <a:lvl2pPr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altLang="en-US" dirty="0"/>
              <a:t>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649781"/>
      </p:ext>
    </p:extLst>
  </p:cSld>
  <p:clrMapOvr>
    <a:masterClrMapping/>
  </p:clrMapOvr>
  <p:transition advTm="62417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71550"/>
            <a:ext cx="8839200" cy="527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sz="4000" b="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        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number of children in a class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room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         Age at date of birth</a:t>
            </a: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en-US" sz="4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Continuous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en-US" dirty="0" smtClean="0"/>
              <a:t>	       H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  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Weight 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Distance</a:t>
            </a: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Income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en-US" altLang="en-US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260725" y="4189413"/>
            <a:ext cx="2779713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028700" y="13335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803525" y="431800"/>
            <a:ext cx="3671888" cy="750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195138"/>
      </p:ext>
    </p:extLst>
  </p:cSld>
  <p:clrMapOvr>
    <a:masterClrMapping/>
  </p:clrMapOvr>
  <p:transition advTm="66661">
    <p:split orient="vert"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data-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Color. 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Religion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5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Types of Variables</a:t>
            </a:r>
          </a:p>
        </p:txBody>
      </p:sp>
      <p:sp>
        <p:nvSpPr>
          <p:cNvPr id="1536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56388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.</a:t>
            </a:r>
            <a:endParaRPr lang="en-US" altLang="en-US" sz="1000" i="0" smtClean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xfrm flipV="1">
            <a:off x="7848600" y="6588335"/>
            <a:ext cx="1143000" cy="457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000" dirty="0" smtClean="0"/>
          </a:p>
        </p:txBody>
      </p:sp>
      <p:grpSp>
        <p:nvGrpSpPr>
          <p:cNvPr id="15365" name="Organization Chart 3"/>
          <p:cNvGrpSpPr>
            <a:grpSpLocks noChangeAspect="1"/>
          </p:cNvGrpSpPr>
          <p:nvPr/>
        </p:nvGrpSpPr>
        <p:grpSpPr bwMode="auto">
          <a:xfrm>
            <a:off x="533400" y="1447800"/>
            <a:ext cx="7315200" cy="3810000"/>
            <a:chOff x="672" y="1154"/>
            <a:chExt cx="4608" cy="2400"/>
          </a:xfrm>
        </p:grpSpPr>
        <p:cxnSp>
          <p:nvCxnSpPr>
            <p:cNvPr id="15369" name="_s60420"/>
            <p:cNvCxnSpPr>
              <a:cxnSpLocks noChangeShapeType="1"/>
              <a:stCxn id="15377" idx="0"/>
              <a:endCxn id="15375" idx="2"/>
            </p:cNvCxnSpPr>
            <p:nvPr/>
          </p:nvCxnSpPr>
          <p:spPr bwMode="auto">
            <a:xfrm rot="5400000" flipH="1">
              <a:off x="4248" y="2640"/>
              <a:ext cx="240" cy="720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_s60421"/>
            <p:cNvCxnSpPr>
              <a:cxnSpLocks noChangeShapeType="1"/>
              <a:stCxn id="15376" idx="0"/>
              <a:endCxn id="15375" idx="2"/>
            </p:cNvCxnSpPr>
            <p:nvPr/>
          </p:nvCxnSpPr>
          <p:spPr bwMode="auto">
            <a:xfrm rot="-5400000">
              <a:off x="3591" y="2703"/>
              <a:ext cx="240" cy="594"/>
            </a:xfrm>
            <a:prstGeom prst="bentConnector3">
              <a:avLst>
                <a:gd name="adj1" fmla="val 30000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_s60422"/>
            <p:cNvCxnSpPr>
              <a:cxnSpLocks noChangeShapeType="1"/>
              <a:stCxn id="15375" idx="0"/>
              <a:endCxn id="15373" idx="2"/>
            </p:cNvCxnSpPr>
            <p:nvPr/>
          </p:nvCxnSpPr>
          <p:spPr bwMode="auto">
            <a:xfrm rot="5400000" flipH="1">
              <a:off x="3323" y="1622"/>
              <a:ext cx="409" cy="960"/>
            </a:xfrm>
            <a:prstGeom prst="bentConnector3">
              <a:avLst>
                <a:gd name="adj1" fmla="val 24690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_s60423"/>
            <p:cNvCxnSpPr>
              <a:cxnSpLocks noChangeShapeType="1"/>
            </p:cNvCxnSpPr>
            <p:nvPr/>
          </p:nvCxnSpPr>
          <p:spPr bwMode="auto">
            <a:xfrm flipV="1">
              <a:off x="2016" y="2210"/>
              <a:ext cx="1056" cy="121"/>
            </a:xfrm>
            <a:prstGeom prst="bentConnector3">
              <a:avLst>
                <a:gd name="adj1" fmla="val 6819"/>
              </a:avLst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_s60424"/>
            <p:cNvSpPr>
              <a:spLocks noChangeArrowheads="1"/>
            </p:cNvSpPr>
            <p:nvPr/>
          </p:nvSpPr>
          <p:spPr bwMode="auto">
            <a:xfrm>
              <a:off x="2448" y="1296"/>
              <a:ext cx="1200" cy="60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000000"/>
                  </a:solidFill>
                </a:rPr>
                <a:t>Variables</a:t>
              </a:r>
              <a:endParaRPr lang="en-US" altLang="en-US"/>
            </a:p>
          </p:txBody>
        </p:sp>
        <p:sp>
          <p:nvSpPr>
            <p:cNvPr id="15374" name="_s60425"/>
            <p:cNvSpPr>
              <a:spLocks noChangeArrowheads="1"/>
            </p:cNvSpPr>
            <p:nvPr/>
          </p:nvSpPr>
          <p:spPr bwMode="auto">
            <a:xfrm>
              <a:off x="1392" y="2306"/>
              <a:ext cx="1265" cy="574"/>
            </a:xfrm>
            <a:prstGeom prst="rect">
              <a:avLst/>
            </a:prstGeom>
            <a:solidFill>
              <a:srgbClr val="FDE0BD"/>
            </a:solidFill>
            <a:ln w="12700">
              <a:solidFill>
                <a:srgbClr val="47474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altLang="en-US" b="1" dirty="0" smtClean="0">
                  <a:solidFill>
                    <a:srgbClr val="000000"/>
                  </a:solidFill>
                </a:rPr>
                <a:t>Qualitative</a:t>
              </a:r>
              <a:endParaRPr lang="en-US" altLang="en-US" b="1" dirty="0">
                <a:solidFill>
                  <a:srgbClr val="000000"/>
                </a:solidFill>
              </a:endParaRPr>
            </a:p>
            <a:p>
              <a:pPr algn="ctr"/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5375" name="_s60426"/>
            <p:cNvSpPr>
              <a:spLocks noChangeArrowheads="1"/>
            </p:cNvSpPr>
            <p:nvPr/>
          </p:nvSpPr>
          <p:spPr bwMode="auto">
            <a:xfrm>
              <a:off x="3360" y="2306"/>
              <a:ext cx="1296" cy="57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="1" dirty="0">
                <a:solidFill>
                  <a:srgbClr val="474747"/>
                </a:solidFill>
              </a:endParaRPr>
            </a:p>
            <a:p>
              <a:pPr algn="ctr"/>
              <a:r>
                <a:rPr lang="en-US" altLang="en-US" b="1" dirty="0" smtClean="0">
                  <a:solidFill>
                    <a:srgbClr val="474747"/>
                  </a:solidFill>
                </a:rPr>
                <a:t>Quantitative</a:t>
              </a:r>
              <a:endParaRPr lang="en-US" altLang="en-US" sz="1800" b="1" dirty="0">
                <a:solidFill>
                  <a:srgbClr val="474747"/>
                </a:solidFill>
              </a:endParaRPr>
            </a:p>
            <a:p>
              <a:pPr algn="ctr"/>
              <a:endParaRPr lang="en-US" altLang="en-US" sz="1800" b="1" dirty="0">
                <a:solidFill>
                  <a:srgbClr val="474747"/>
                </a:solidFill>
              </a:endParaRPr>
            </a:p>
          </p:txBody>
        </p:sp>
        <p:sp>
          <p:nvSpPr>
            <p:cNvPr id="15376" name="_s60427"/>
            <p:cNvSpPr>
              <a:spLocks noChangeArrowheads="1"/>
            </p:cNvSpPr>
            <p:nvPr/>
          </p:nvSpPr>
          <p:spPr bwMode="auto">
            <a:xfrm>
              <a:off x="2928" y="3120"/>
              <a:ext cx="972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474747"/>
                  </a:solidFill>
                </a:rPr>
                <a:t>Discrete</a:t>
              </a:r>
              <a:endParaRPr lang="en-US" altLang="en-US"/>
            </a:p>
          </p:txBody>
        </p:sp>
        <p:sp>
          <p:nvSpPr>
            <p:cNvPr id="15377" name="_s60428"/>
            <p:cNvSpPr>
              <a:spLocks noChangeArrowheads="1"/>
            </p:cNvSpPr>
            <p:nvPr/>
          </p:nvSpPr>
          <p:spPr bwMode="auto">
            <a:xfrm>
              <a:off x="4176" y="3120"/>
              <a:ext cx="1104" cy="384"/>
            </a:xfrm>
            <a:prstGeom prst="rect">
              <a:avLst/>
            </a:prstGeom>
            <a:solidFill>
              <a:srgbClr val="CBDDF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rgbClr val="474747"/>
                  </a:solidFill>
                </a:rPr>
                <a:t>Continuous</a:t>
              </a:r>
              <a:endParaRPr lang="en-US" altLang="en-US"/>
            </a:p>
          </p:txBody>
        </p:sp>
      </p:grp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1524000" y="4267200"/>
            <a:ext cx="2514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folHlink"/>
                </a:solidFill>
              </a:rPr>
              <a:t>Examples: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Marital Status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Political Party</a:t>
            </a: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>
                <a:solidFill>
                  <a:schemeClr val="folHlink"/>
                </a:solidFill>
              </a:rPr>
              <a:t>Eye Color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00B283"/>
                </a:solidFill>
              </a:rPr>
              <a:t>      </a:t>
            </a:r>
            <a:r>
              <a:rPr lang="en-US" altLang="en-US" sz="1400" b="1"/>
              <a:t>(Defined categories)</a:t>
            </a:r>
          </a:p>
        </p:txBody>
      </p:sp>
      <p:sp>
        <p:nvSpPr>
          <p:cNvPr id="15367" name="Text Box 15"/>
          <p:cNvSpPr txBox="1">
            <a:spLocks noChangeArrowheads="1"/>
          </p:cNvSpPr>
          <p:nvPr/>
        </p:nvSpPr>
        <p:spPr bwMode="auto">
          <a:xfrm>
            <a:off x="3962400" y="5334000"/>
            <a:ext cx="228600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folHlink"/>
                </a:solidFill>
              </a:rPr>
              <a:t>Examples: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 dirty="0">
                <a:solidFill>
                  <a:schemeClr val="folHlink"/>
                </a:solidFill>
              </a:rPr>
              <a:t>Number of Children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 dirty="0">
                <a:solidFill>
                  <a:schemeClr val="folHlink"/>
                </a:solidFill>
              </a:rPr>
              <a:t>Defects per hour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F983C1"/>
                </a:solidFill>
              </a:rPr>
              <a:t>      </a:t>
            </a:r>
            <a:r>
              <a:rPr lang="en-US" altLang="en-US" sz="1400" b="1" dirty="0"/>
              <a:t>(Counted items)</a:t>
            </a:r>
          </a:p>
        </p:txBody>
      </p:sp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6400800" y="5334000"/>
            <a:ext cx="2743200" cy="10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chemeClr val="folHlink"/>
                </a:solidFill>
              </a:rPr>
              <a:t>Examples: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 dirty="0" err="1" smtClean="0">
                <a:solidFill>
                  <a:schemeClr val="folHlink"/>
                </a:solidFill>
              </a:rPr>
              <a:t>Weight,Height,Age</a:t>
            </a:r>
            <a:endParaRPr lang="en-US" altLang="en-US" sz="1400" b="1" dirty="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400" b="1" dirty="0">
                <a:solidFill>
                  <a:schemeClr val="folHlink"/>
                </a:solidFill>
              </a:rPr>
              <a:t>Voltage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400" b="1" dirty="0">
                <a:solidFill>
                  <a:srgbClr val="F983C1"/>
                </a:solidFill>
              </a:rPr>
              <a:t>    </a:t>
            </a:r>
            <a:r>
              <a:rPr lang="en-US" altLang="en-US" sz="1400" b="1" dirty="0"/>
              <a:t>(Measured characteristics)</a:t>
            </a:r>
          </a:p>
        </p:txBody>
      </p:sp>
    </p:spTree>
    <p:extLst>
      <p:ext uri="{BB962C8B-B14F-4D97-AF65-F5344CB8AC3E}">
        <p14:creationId xmlns:p14="http://schemas.microsoft.com/office/powerpoint/2010/main" val="35317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FOUR BASIC SCALES  OF MEASUREMENT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4400" y="2133600"/>
            <a:ext cx="69729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smtClean="0"/>
              <a:t>Nominal Scales</a:t>
            </a:r>
          </a:p>
          <a:p>
            <a:r>
              <a:rPr lang="en-IN" sz="4400" b="1" dirty="0" smtClean="0"/>
              <a:t>Ordinal Scales</a:t>
            </a:r>
          </a:p>
          <a:p>
            <a:r>
              <a:rPr lang="en-IN" sz="4400" b="1" dirty="0" smtClean="0"/>
              <a:t>Interval Scales</a:t>
            </a:r>
          </a:p>
          <a:p>
            <a:r>
              <a:rPr lang="en-IN" sz="4400" b="1" dirty="0" smtClean="0"/>
              <a:t>Ratio scales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9962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12"/>
    </mc:Choice>
    <mc:Fallback xmlns="">
      <p:transition spd="slow" advTm="3241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objective of Statistics is to make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inferences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(predictions, decisions) about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upon information contained in 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Mendenhall</a:t>
            </a:r>
          </a:p>
        </p:txBody>
      </p:sp>
    </p:spTree>
    <p:extLst>
      <p:ext uri="{BB962C8B-B14F-4D97-AF65-F5344CB8AC3E}">
        <p14:creationId xmlns:p14="http://schemas.microsoft.com/office/powerpoint/2010/main" val="3375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83"/>
    </mc:Choice>
    <mc:Fallback xmlns="">
      <p:transition spd="slow" advTm="4378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Levels of Measurement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106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	A</a:t>
            </a:r>
            <a:r>
              <a:rPr lang="en-US" altLang="en-US" b="1" smtClean="0">
                <a:latin typeface="Times New Roman" panose="02020603050405020304" pitchFamily="18" charset="0"/>
              </a:rPr>
              <a:t> nominal scale</a:t>
            </a:r>
            <a:r>
              <a:rPr lang="en-US" altLang="en-US" smtClean="0">
                <a:latin typeface="Times New Roman" panose="02020603050405020304" pitchFamily="18" charset="0"/>
              </a:rPr>
              <a:t> classifies data into distinct categories in which no ranking is implied.</a:t>
            </a:r>
          </a:p>
          <a:p>
            <a:endParaRPr lang="en-US" alt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56388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.</a:t>
            </a:r>
            <a:endParaRPr lang="en-US" altLang="en-US" sz="1000" i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Chap 1-</a:t>
            </a:r>
            <a:fld id="{DACF4E7D-A336-402B-8CDB-7586A6FB5A2B}" type="slidenum">
              <a:rPr lang="en-US" altLang="en-US" sz="1000" smtClean="0"/>
              <a:pPr/>
              <a:t>20</a:t>
            </a:fld>
            <a:endParaRPr lang="en-US" altLang="en-US" sz="1000" smtClean="0"/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990600" y="3235325"/>
            <a:ext cx="7315200" cy="2327275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800"/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1905000" y="3352800"/>
            <a:ext cx="5937250" cy="606425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89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 i="1">
                <a:solidFill>
                  <a:srgbClr val="000000"/>
                </a:solidFill>
              </a:rPr>
              <a:t>Categorical Variables                                          Categories</a:t>
            </a:r>
            <a:endParaRPr lang="en-US" altLang="en-US" sz="1400" b="1"/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>
            <a:off x="1865313" y="3838575"/>
            <a:ext cx="1920875" cy="1419225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Personal Computer Ownership </a:t>
            </a:r>
          </a:p>
          <a:p>
            <a:endParaRPr lang="en-US" altLang="en-US" sz="1200">
              <a:solidFill>
                <a:srgbClr val="000000"/>
              </a:solidFill>
            </a:endParaRPr>
          </a:p>
          <a:p>
            <a:r>
              <a:rPr lang="en-US" altLang="en-US" sz="1200">
                <a:solidFill>
                  <a:srgbClr val="000000"/>
                </a:solidFill>
              </a:rPr>
              <a:t>Type of Stocks Owned</a:t>
            </a:r>
          </a:p>
          <a:p>
            <a:endParaRPr lang="en-US" altLang="en-US" sz="1200">
              <a:solidFill>
                <a:srgbClr val="000000"/>
              </a:solidFill>
            </a:endParaRPr>
          </a:p>
          <a:p>
            <a:r>
              <a:rPr lang="en-US" altLang="en-US" sz="1200">
                <a:solidFill>
                  <a:srgbClr val="000000"/>
                </a:solidFill>
              </a:rPr>
              <a:t>Internet Provider</a:t>
            </a:r>
          </a:p>
        </p:txBody>
      </p:sp>
      <p:sp>
        <p:nvSpPr>
          <p:cNvPr id="16393" name="Text Box 11"/>
          <p:cNvSpPr txBox="1">
            <a:spLocks noChangeArrowheads="1"/>
          </p:cNvSpPr>
          <p:nvPr/>
        </p:nvSpPr>
        <p:spPr bwMode="auto">
          <a:xfrm>
            <a:off x="5791200" y="3886200"/>
            <a:ext cx="889000" cy="260350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1200">
                <a:solidFill>
                  <a:srgbClr val="000000"/>
                </a:solidFill>
              </a:rPr>
              <a:t>Yes / No </a:t>
            </a:r>
            <a:endParaRPr lang="en-US" altLang="en-US" sz="1200"/>
          </a:p>
        </p:txBody>
      </p:sp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5791200" y="4800600"/>
            <a:ext cx="2590800" cy="228600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AT&amp;T, Verizon, Time Warner Cable</a:t>
            </a:r>
            <a:endParaRPr lang="en-US" altLang="en-US" sz="1200"/>
          </a:p>
        </p:txBody>
      </p:sp>
      <p:sp>
        <p:nvSpPr>
          <p:cNvPr id="16395" name="Text Box 13"/>
          <p:cNvSpPr txBox="1">
            <a:spLocks noChangeArrowheads="1"/>
          </p:cNvSpPr>
          <p:nvPr/>
        </p:nvSpPr>
        <p:spPr bwMode="auto">
          <a:xfrm>
            <a:off x="5791200" y="4343400"/>
            <a:ext cx="1711325" cy="312738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4038" algn="l"/>
                <a:tab pos="10398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Growth	/ Value	/ Other</a:t>
            </a:r>
            <a:endParaRPr lang="en-US" altLang="en-US" sz="1200"/>
          </a:p>
        </p:txBody>
      </p:sp>
      <p:sp>
        <p:nvSpPr>
          <p:cNvPr id="16396" name="Text Box 15"/>
          <p:cNvSpPr txBox="1">
            <a:spLocks noChangeArrowheads="1"/>
          </p:cNvSpPr>
          <p:nvPr/>
        </p:nvSpPr>
        <p:spPr bwMode="auto">
          <a:xfrm>
            <a:off x="6515100" y="5029200"/>
            <a:ext cx="11112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7" name="Text Box 16"/>
          <p:cNvSpPr txBox="1">
            <a:spLocks noChangeArrowheads="1"/>
          </p:cNvSpPr>
          <p:nvPr/>
        </p:nvSpPr>
        <p:spPr bwMode="auto">
          <a:xfrm>
            <a:off x="7096125" y="4554538"/>
            <a:ext cx="1111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>
            <a:off x="1905000" y="3657600"/>
            <a:ext cx="5716588" cy="0"/>
          </a:xfrm>
          <a:prstGeom prst="line">
            <a:avLst/>
          </a:prstGeom>
          <a:noFill/>
          <a:ln w="24130">
            <a:solidFill>
              <a:srgbClr val="F484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3581400" y="40386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0" name="Line 24"/>
          <p:cNvSpPr>
            <a:spLocks noChangeShapeType="1"/>
          </p:cNvSpPr>
          <p:nvPr/>
        </p:nvSpPr>
        <p:spPr bwMode="auto">
          <a:xfrm>
            <a:off x="3581400" y="44958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1" name="Line 25"/>
          <p:cNvSpPr>
            <a:spLocks noChangeShapeType="1"/>
          </p:cNvSpPr>
          <p:nvPr/>
        </p:nvSpPr>
        <p:spPr bwMode="auto">
          <a:xfrm>
            <a:off x="3581400" y="4876800"/>
            <a:ext cx="1752600" cy="0"/>
          </a:xfrm>
          <a:prstGeom prst="line">
            <a:avLst/>
          </a:prstGeom>
          <a:noFill/>
          <a:ln w="24130">
            <a:solidFill>
              <a:srgbClr val="C66657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790700"/>
            <a:ext cx="8515350" cy="445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b="0" dirty="0" smtClean="0">
                <a:solidFill>
                  <a:schemeClr val="hlink"/>
                </a:solidFill>
              </a:rPr>
              <a:t> </a:t>
            </a:r>
            <a:r>
              <a:rPr lang="en-US" altLang="en-US" sz="3900" dirty="0" smtClean="0">
                <a:solidFill>
                  <a:schemeClr val="hlink"/>
                </a:solidFill>
              </a:rPr>
              <a:t>Nominal level of measurement</a:t>
            </a:r>
            <a:r>
              <a:rPr lang="en-US" altLang="en-US" sz="3900" dirty="0" smtClean="0"/>
              <a:t>  </a:t>
            </a:r>
            <a:endParaRPr lang="en-US" altLang="en-US" sz="2800" dirty="0" smtClean="0"/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sz="2800" dirty="0" smtClean="0"/>
              <a:t>	characterized by data that consist of names, labels, or categories only.  The data </a:t>
            </a:r>
            <a:r>
              <a:rPr lang="en-US" altLang="en-US" sz="2800" u="sng" dirty="0" smtClean="0"/>
              <a:t>cannot</a:t>
            </a:r>
            <a:r>
              <a:rPr lang="en-US" altLang="en-US" sz="2800" dirty="0" smtClean="0"/>
              <a:t> be  arranged in an ordering scheme (such as low to high)</a:t>
            </a:r>
          </a:p>
          <a:p>
            <a:pPr lvl="2"/>
            <a:r>
              <a:rPr lang="en-US" altLang="en-US" sz="2800" dirty="0" smtClean="0"/>
              <a:t>Example:  </a:t>
            </a:r>
            <a:r>
              <a:rPr lang="en-US" dirty="0"/>
              <a:t>Nominal scale</a:t>
            </a:r>
          </a:p>
          <a:p>
            <a:pPr lvl="3"/>
            <a:r>
              <a:rPr lang="en-US" sz="2400" dirty="0"/>
              <a:t>Eye color: Blue, green, or brown</a:t>
            </a:r>
          </a:p>
          <a:p>
            <a:pPr lvl="3"/>
            <a:r>
              <a:rPr lang="en-US" sz="2400" dirty="0"/>
              <a:t>No rank or order to the categories</a:t>
            </a:r>
          </a:p>
          <a:p>
            <a:pPr lvl="3"/>
            <a:r>
              <a:rPr lang="en-US" sz="2400" dirty="0"/>
              <a:t>Presence or absence of a disease</a:t>
            </a:r>
          </a:p>
          <a:p>
            <a:pPr lvl="3"/>
            <a:r>
              <a:rPr lang="en-US" sz="2400" dirty="0"/>
              <a:t>Gender</a:t>
            </a:r>
          </a:p>
          <a:p>
            <a:pPr>
              <a:lnSpc>
                <a:spcPct val="125000"/>
              </a:lnSpc>
              <a:spcBef>
                <a:spcPct val="61000"/>
              </a:spcBef>
              <a:buFontTx/>
              <a:buNone/>
            </a:pPr>
            <a:endParaRPr lang="en-US" altLang="en-US" sz="2800" dirty="0" smtClean="0">
              <a:solidFill>
                <a:schemeClr val="hlink"/>
              </a:solidFill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19100" y="1543050"/>
            <a:ext cx="8382000" cy="3651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33400" y="32766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455863" y="536575"/>
            <a:ext cx="37369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2704487"/>
      </p:ext>
    </p:extLst>
  </p:cSld>
  <p:clrMapOvr>
    <a:masterClrMapping/>
  </p:clrMapOvr>
  <p:transition advTm="5266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710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" y="1733550"/>
            <a:ext cx="8724900" cy="438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b="0" dirty="0" smtClean="0">
                <a:solidFill>
                  <a:schemeClr val="hlink"/>
                </a:solidFill>
              </a:rPr>
              <a:t> </a:t>
            </a:r>
            <a:r>
              <a:rPr lang="en-US" altLang="en-US" sz="39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level of measurement</a:t>
            </a:r>
            <a:r>
              <a:rPr lang="en-US" alt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data that may be arranged in some order, but differences between data values either cannot be determined or are meaningless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38150" y="1543050"/>
            <a:ext cx="8382000" cy="3651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33400" y="32766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455863" y="536575"/>
            <a:ext cx="37369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080897"/>
      </p:ext>
    </p:extLst>
  </p:cSld>
  <p:clrMapOvr>
    <a:masterClrMapping/>
  </p:clrMapOvr>
  <p:transition advTm="68666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Levels of Measurement (con’t.)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9364" y="176394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latin typeface="Times New Roman" panose="02020603050405020304" pitchFamily="18" charset="0"/>
              </a:rPr>
              <a:t>	An </a:t>
            </a:r>
            <a:r>
              <a:rPr lang="en-US" altLang="en-US" b="1" smtClean="0">
                <a:latin typeface="Times New Roman" panose="02020603050405020304" pitchFamily="18" charset="0"/>
              </a:rPr>
              <a:t>ordinal scale </a:t>
            </a:r>
            <a:r>
              <a:rPr lang="en-US" altLang="en-US" smtClean="0">
                <a:latin typeface="Times New Roman" panose="02020603050405020304" pitchFamily="18" charset="0"/>
              </a:rPr>
              <a:t>classifies data into distinct categories in which ranking is implied</a:t>
            </a:r>
            <a:r>
              <a:rPr lang="en-US" altLang="en-US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55626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.</a:t>
            </a:r>
            <a:endParaRPr lang="en-US" altLang="en-US" sz="1000" i="0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7375525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342" tIns="42672" rIns="85342" bIns="42672"/>
          <a:lstStyle/>
          <a:p>
            <a:pPr marL="320675" indent="-320675" defTabSz="852488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§"/>
              <a:defRPr/>
            </a:pPr>
            <a:endParaRPr lang="en-US" kern="0" dirty="0">
              <a:latin typeface="+mn-lt"/>
              <a:cs typeface="+mn-cs"/>
            </a:endParaRPr>
          </a:p>
        </p:txBody>
      </p:sp>
      <p:pic>
        <p:nvPicPr>
          <p:cNvPr id="17415" name="Picture 5" descr="_Pic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151313"/>
            <a:ext cx="5603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1066800" y="3048000"/>
            <a:ext cx="7315200" cy="3276600"/>
          </a:xfrm>
          <a:prstGeom prst="rect">
            <a:avLst/>
          </a:prstGeom>
          <a:solidFill>
            <a:srgbClr val="FEEE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0" rIns="36576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1371600" y="3581400"/>
            <a:ext cx="6788150" cy="0"/>
          </a:xfrm>
          <a:prstGeom prst="line">
            <a:avLst/>
          </a:prstGeom>
          <a:noFill/>
          <a:ln w="24130">
            <a:solidFill>
              <a:srgbClr val="ED1B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1447800" y="3124200"/>
            <a:ext cx="655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i="1">
                <a:solidFill>
                  <a:srgbClr val="000000"/>
                </a:solidFill>
              </a:rPr>
              <a:t>Categorical Variable            		Ordered Categories</a:t>
            </a:r>
            <a:endParaRPr lang="en-US" altLang="en-US" sz="1600" b="1">
              <a:solidFill>
                <a:schemeClr val="tx2"/>
              </a:solidFill>
            </a:endParaRPr>
          </a:p>
          <a:p>
            <a:endParaRPr lang="en-US" altLang="en-US" sz="1600" b="1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3200400" y="4003675"/>
            <a:ext cx="619125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7420" name="Line 10"/>
          <p:cNvSpPr>
            <a:spLocks noChangeShapeType="1"/>
          </p:cNvSpPr>
          <p:nvPr/>
        </p:nvSpPr>
        <p:spPr bwMode="auto">
          <a:xfrm>
            <a:off x="1341438" y="4003675"/>
            <a:ext cx="69199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1" name="Line 11"/>
          <p:cNvSpPr>
            <a:spLocks noChangeShapeType="1"/>
          </p:cNvSpPr>
          <p:nvPr/>
        </p:nvSpPr>
        <p:spPr bwMode="auto">
          <a:xfrm>
            <a:off x="1341438" y="5424488"/>
            <a:ext cx="691991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2" name="Line 12"/>
          <p:cNvSpPr>
            <a:spLocks noChangeShapeType="1"/>
          </p:cNvSpPr>
          <p:nvPr/>
        </p:nvSpPr>
        <p:spPr bwMode="auto">
          <a:xfrm>
            <a:off x="1341438" y="4003675"/>
            <a:ext cx="0" cy="1420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3" name="Line 13"/>
          <p:cNvSpPr>
            <a:spLocks noChangeShapeType="1"/>
          </p:cNvSpPr>
          <p:nvPr/>
        </p:nvSpPr>
        <p:spPr bwMode="auto">
          <a:xfrm>
            <a:off x="8261350" y="4003675"/>
            <a:ext cx="0" cy="14208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6" name="Group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135390"/>
              </p:ext>
            </p:extLst>
          </p:nvPr>
        </p:nvGraphicFramePr>
        <p:xfrm>
          <a:off x="1066800" y="3704620"/>
          <a:ext cx="7315200" cy="228891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 class designation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Freshers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 Junior, Senior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Product satisfaction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Satisfied, Neutral, Unsatisfied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1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Faculty rank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Professor, Associate Professor, Assistant Professor, Instructor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Student Grades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C, D, F</a:t>
                      </a:r>
                    </a:p>
                  </a:txBody>
                  <a:tcPr marT="45703" marB="4570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Levels of Measurement (con’t.)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Times New Roman" panose="02020603050405020304" pitchFamily="18" charset="0"/>
              </a:rPr>
              <a:t>An </a:t>
            </a:r>
            <a:r>
              <a:rPr lang="en-US" altLang="en-US" b="1" smtClean="0">
                <a:latin typeface="Times New Roman" panose="02020603050405020304" pitchFamily="18" charset="0"/>
              </a:rPr>
              <a:t>interval scale</a:t>
            </a:r>
            <a:r>
              <a:rPr lang="en-US" altLang="en-US" smtClean="0">
                <a:latin typeface="Times New Roman" panose="02020603050405020304" pitchFamily="18" charset="0"/>
              </a:rPr>
              <a:t> is an ordered scale in which the difference between measurements is a meaningful quantity but the measurements </a:t>
            </a:r>
            <a:r>
              <a:rPr lang="en-US" altLang="en-US" u="sng" smtClean="0">
                <a:latin typeface="Times New Roman" panose="02020603050405020304" pitchFamily="18" charset="0"/>
              </a:rPr>
              <a:t>do not have </a:t>
            </a:r>
            <a:r>
              <a:rPr lang="en-US" altLang="en-US" smtClean="0">
                <a:latin typeface="Times New Roman" panose="02020603050405020304" pitchFamily="18" charset="0"/>
              </a:rPr>
              <a:t>a true zero point.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mtClean="0">
                <a:latin typeface="Times New Roman" panose="02020603050405020304" pitchFamily="18" charset="0"/>
              </a:rPr>
              <a:t>A </a:t>
            </a:r>
            <a:r>
              <a:rPr lang="en-US" altLang="en-US" b="1" smtClean="0">
                <a:latin typeface="Times New Roman" panose="02020603050405020304" pitchFamily="18" charset="0"/>
              </a:rPr>
              <a:t>ratio scale </a:t>
            </a:r>
            <a:r>
              <a:rPr lang="en-US" altLang="en-US" smtClean="0">
                <a:latin typeface="Times New Roman" panose="02020603050405020304" pitchFamily="18" charset="0"/>
              </a:rPr>
              <a:t>is an ordered scale in which the difference between the measurements is a meaningful quantity and the measurements </a:t>
            </a:r>
            <a:r>
              <a:rPr lang="en-US" altLang="en-US" u="sng" smtClean="0">
                <a:latin typeface="Times New Roman" panose="02020603050405020304" pitchFamily="18" charset="0"/>
              </a:rPr>
              <a:t>have</a:t>
            </a:r>
            <a:r>
              <a:rPr lang="en-US" altLang="en-US" smtClean="0">
                <a:latin typeface="Times New Roman" panose="02020603050405020304" pitchFamily="18" charset="0"/>
              </a:rPr>
              <a:t> a true zero point.</a:t>
            </a:r>
            <a:r>
              <a:rPr lang="en-US" altLang="en-US" smtClean="0"/>
              <a:t> </a:t>
            </a:r>
          </a:p>
          <a:p>
            <a:endParaRPr lang="en-US" altLang="en-US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534150"/>
            <a:ext cx="5410200" cy="323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.</a:t>
            </a:r>
            <a:endParaRPr lang="en-US" altLang="en-US" sz="1000" i="0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 smtClean="0"/>
              <a:t>Chap 1-</a:t>
            </a:r>
            <a:fld id="{CC556233-BD4E-49A2-81E0-58BBC23A2A29}" type="slidenum">
              <a:rPr lang="en-US" altLang="en-US" sz="1000" smtClean="0"/>
              <a:pPr/>
              <a:t>24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40622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</a:rPr>
              <a:t>Measurement Scales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5259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Interval scale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Designates an equal-interval ordering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No true zero point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The distance between 1 and 2 is the same as the distance between 49 and 50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800" dirty="0" smtClean="0"/>
              <a:t>Fahrenheit temperature scale: 0 F does not mean no temperature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800" dirty="0" smtClean="0"/>
              <a:t>60 degrees F is not twice as warm as 30 degrees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09"/>
    </mc:Choice>
    <mc:Fallback xmlns="">
      <p:transition spd="slow" advTm="659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81200"/>
            <a:ext cx="8801100" cy="4864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buClr>
                <a:schemeClr val="accent2"/>
              </a:buClr>
              <a:buSzPct val="110000"/>
              <a:buFont typeface="Wingdings" pitchFamily="2" charset="2"/>
              <a:buChar char="v"/>
            </a:pPr>
            <a:r>
              <a:rPr lang="en-US" altLang="en-US" sz="3600" b="0" dirty="0" smtClean="0">
                <a:solidFill>
                  <a:schemeClr val="hlink"/>
                </a:solidFill>
              </a:rPr>
              <a:t> </a:t>
            </a:r>
            <a:r>
              <a:rPr lang="en-US" altLang="en-US" sz="39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level of measurement</a:t>
            </a:r>
            <a:endParaRPr lang="en-US" altLang="en-US" sz="3600" b="1" dirty="0" smtClean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level modified to include the natural zero starting point (where zero indicates that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quantity is present).  For values at this level, differences and ratios are meaningful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ct val="91000"/>
              </a:spcBef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Height, </a:t>
            </a:r>
            <a:r>
              <a:rPr lang="en-US" altLang="en-US" sz="2800" b="1" dirty="0" err="1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weight,Salary</a:t>
            </a:r>
            <a:r>
              <a:rPr lang="en-US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-4763" y="1843088"/>
            <a:ext cx="8905876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25000"/>
              </a:lnSpc>
              <a:spcBef>
                <a:spcPct val="30000"/>
              </a:spcBef>
            </a:pPr>
            <a:r>
              <a:rPr lang="en-US" altLang="en-US" sz="3600" b="0">
                <a:solidFill>
                  <a:schemeClr val="hlink"/>
                </a:solidFill>
              </a:rPr>
              <a:t> </a:t>
            </a:r>
            <a:endParaRPr lang="en-US" altLang="en-US" sz="2400"/>
          </a:p>
          <a:p>
            <a:pPr algn="just" latinLnBrk="1">
              <a:lnSpc>
                <a:spcPct val="125000"/>
              </a:lnSpc>
              <a:spcBef>
                <a:spcPct val="30000"/>
              </a:spcBef>
            </a:pPr>
            <a:endParaRPr lang="en-US" altLang="en-US" sz="24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33400" y="32766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55863" y="536575"/>
            <a:ext cx="37369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5400">
                <a:solidFill>
                  <a:srgbClr val="00279F"/>
                </a:solidFill>
              </a:rPr>
              <a:t>Definitions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688137"/>
      </p:ext>
    </p:extLst>
  </p:cSld>
  <p:clrMapOvr>
    <a:masterClrMapping/>
  </p:clrMapOvr>
  <p:transition advTm="35035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32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965200" y="141288"/>
            <a:ext cx="71151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4800">
                <a:solidFill>
                  <a:srgbClr val="00279F"/>
                </a:solidFill>
              </a:rPr>
              <a:t>Levels of  Measurement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" y="1104900"/>
            <a:ext cx="9074150" cy="4114800"/>
          </a:xfrm>
          <a:ex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  <a:defRPr/>
            </a:pPr>
            <a:r>
              <a:rPr lang="en-US" altLang="en-US" sz="4400" b="0" dirty="0" smtClean="0">
                <a:solidFill>
                  <a:schemeClr val="hlink"/>
                </a:solidFill>
              </a:rPr>
              <a:t> </a:t>
            </a:r>
            <a:r>
              <a:rPr lang="en-US" altLang="en-US" sz="4400" dirty="0" smtClean="0">
                <a:solidFill>
                  <a:schemeClr val="hlink"/>
                </a:solidFill>
              </a:rPr>
              <a:t>Nominal</a:t>
            </a:r>
            <a:r>
              <a:rPr lang="en-US" altLang="en-US" sz="4000" dirty="0" smtClean="0"/>
              <a:t> </a:t>
            </a:r>
            <a:r>
              <a:rPr lang="en-US" altLang="en-US" sz="3200" dirty="0" smtClean="0"/>
              <a:t>- categories only</a:t>
            </a:r>
            <a:endParaRPr lang="en-US" altLang="en-US" sz="3600" dirty="0" smtClean="0"/>
          </a:p>
          <a:p>
            <a:pPr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Char char="v"/>
              <a:defRPr/>
            </a:pPr>
            <a:r>
              <a:rPr lang="en-US" altLang="en-US" sz="4400" dirty="0" smtClean="0">
                <a:solidFill>
                  <a:schemeClr val="hlink"/>
                </a:solidFill>
              </a:rPr>
              <a:t> Ordinal</a:t>
            </a:r>
            <a:r>
              <a:rPr lang="en-US" altLang="en-US" sz="4000" dirty="0" smtClean="0"/>
              <a:t> </a:t>
            </a:r>
            <a:r>
              <a:rPr lang="en-US" altLang="en-US" sz="3200" dirty="0" smtClean="0"/>
              <a:t>- categories with some order</a:t>
            </a:r>
            <a:endParaRPr lang="en-US" altLang="en-US" sz="3600" dirty="0" smtClean="0"/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v"/>
              <a:defRPr/>
            </a:pPr>
            <a:r>
              <a:rPr lang="en-US" altLang="en-US" sz="4400" dirty="0" smtClean="0">
                <a:solidFill>
                  <a:schemeClr val="hlink"/>
                </a:solidFill>
              </a:rPr>
              <a:t> Interval</a:t>
            </a:r>
            <a:r>
              <a:rPr lang="en-US" altLang="en-US" sz="4000" dirty="0" smtClean="0"/>
              <a:t> </a:t>
            </a:r>
            <a:r>
              <a:rPr lang="en-US" altLang="en-US" sz="3200" dirty="0" smtClean="0"/>
              <a:t>- differences but no natural 				   starting point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v"/>
              <a:defRPr/>
            </a:pPr>
            <a:r>
              <a:rPr lang="en-US" altLang="en-US" sz="4400" dirty="0" smtClean="0">
                <a:solidFill>
                  <a:schemeClr val="hlink"/>
                </a:solidFill>
              </a:rPr>
              <a:t> Ratio</a:t>
            </a:r>
            <a:r>
              <a:rPr lang="en-US" altLang="en-US" sz="4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3200" dirty="0" smtClean="0"/>
              <a:t>- differences </a:t>
            </a:r>
            <a:r>
              <a:rPr lang="en-US" altLang="en-US" sz="3200" u="sng" dirty="0" smtClean="0"/>
              <a:t>and</a:t>
            </a:r>
            <a:r>
              <a:rPr lang="en-US" altLang="en-US" sz="3200" dirty="0" smtClean="0"/>
              <a:t> a natural starting 		      point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3904625"/>
      </p:ext>
    </p:extLst>
  </p:cSld>
  <p:clrMapOvr>
    <a:masterClrMapping/>
  </p:clrMapOvr>
  <p:transition spd="slow" advTm="33203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52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457200"/>
            <a:ext cx="8077200" cy="609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>
                <a:solidFill>
                  <a:srgbClr val="FF0000"/>
                </a:solidFill>
              </a:rPr>
              <a:t>Two phases of statistics:	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15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Descriptive Statistics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2">
              <a:lnSpc>
                <a:spcPct val="115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800" dirty="0"/>
              <a:t>Describes the characteristics of a product or process using information collected on it.</a:t>
            </a:r>
          </a:p>
          <a:p>
            <a:pPr lvl="1">
              <a:lnSpc>
                <a:spcPct val="115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Inferential Statistics (Inductive):</a:t>
            </a:r>
          </a:p>
          <a:p>
            <a:pPr lvl="2">
              <a:lnSpc>
                <a:spcPct val="115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800" dirty="0"/>
              <a:t>Draws conclusions on unknown process parameters based on information contained in a sample.</a:t>
            </a:r>
          </a:p>
          <a:p>
            <a:pPr lvl="2">
              <a:lnSpc>
                <a:spcPct val="115000"/>
              </a:lnSpc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800" dirty="0"/>
              <a:t>Uses probability</a:t>
            </a:r>
          </a:p>
        </p:txBody>
      </p:sp>
    </p:spTree>
    <p:extLst>
      <p:ext uri="{BB962C8B-B14F-4D97-AF65-F5344CB8AC3E}">
        <p14:creationId xmlns:p14="http://schemas.microsoft.com/office/powerpoint/2010/main" val="248048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24"/>
    </mc:Choice>
    <mc:Fallback xmlns="">
      <p:transition spd="slow" advTm="81424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FUNCTIONS OF STATISTICS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Compare</a:t>
            </a:r>
          </a:p>
          <a:p>
            <a:r>
              <a:rPr lang="en-US" sz="3200" dirty="0" smtClean="0"/>
              <a:t>To find the association</a:t>
            </a:r>
          </a:p>
          <a:p>
            <a:r>
              <a:rPr lang="en-US" sz="3200" dirty="0" smtClean="0"/>
              <a:t>To find the correlation</a:t>
            </a:r>
          </a:p>
          <a:p>
            <a:r>
              <a:rPr lang="en-US" sz="3200" dirty="0" smtClean="0"/>
              <a:t>To predict</a:t>
            </a:r>
          </a:p>
          <a:p>
            <a:r>
              <a:rPr lang="en-US" sz="3200" dirty="0" smtClean="0"/>
              <a:t>To find the </a:t>
            </a:r>
            <a:r>
              <a:rPr lang="en-US" sz="3200" dirty="0" err="1" smtClean="0"/>
              <a:t>reliablility</a:t>
            </a:r>
            <a:r>
              <a:rPr lang="en-US" sz="3200" dirty="0" smtClean="0"/>
              <a:t> &amp; Validity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708"/>
    </mc:Choice>
    <mc:Fallback xmlns="">
      <p:transition spd="slow" advTm="245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609600"/>
            <a:ext cx="5715000" cy="103981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2133600"/>
            <a:ext cx="7772400" cy="24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 meanings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   Specific  numbers</a:t>
            </a:r>
          </a:p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*   Method of analysis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85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0"/>
    </mc:Choice>
    <mc:Fallback xmlns="">
      <p:transition spd="slow" advTm="41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en-US" smtClean="0"/>
              <a:t>Why study statistics?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71550" y="1916113"/>
            <a:ext cx="7777163" cy="3097212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sk-SK" altLang="en-US" dirty="0" smtClean="0"/>
              <a:t>Data are everywhere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sk-SK" altLang="en-US" dirty="0" smtClean="0"/>
              <a:t>Statistical techniques are used to make many decisions that affect our lives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sk-SK" altLang="en-US" dirty="0" smtClean="0"/>
              <a:t>No matter what your career,  you will make professional decisions that involve data. An understanding of statistical methods will help you make these decisions efectively</a:t>
            </a:r>
          </a:p>
        </p:txBody>
      </p:sp>
    </p:spTree>
    <p:extLst>
      <p:ext uri="{BB962C8B-B14F-4D97-AF65-F5344CB8AC3E}">
        <p14:creationId xmlns:p14="http://schemas.microsoft.com/office/powerpoint/2010/main" val="329841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17"/>
    </mc:Choice>
    <mc:Fallback xmlns="">
      <p:transition spd="slow" advTm="519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 number </a:t>
            </a:r>
            <a:r>
              <a:rPr lang="en-US" sz="4400" dirty="0" smtClean="0">
                <a:solidFill>
                  <a:srgbClr val="FF0000"/>
                </a:solidFill>
              </a:rPr>
              <a:t>                                                                                                    </a:t>
            </a:r>
          </a:p>
          <a:p>
            <a:endParaRPr lang="en-US" dirty="0"/>
          </a:p>
          <a:p>
            <a:r>
              <a:rPr lang="en-US" dirty="0" smtClean="0"/>
              <a:t>Numerical  measurement determined   by a  set of data</a:t>
            </a:r>
          </a:p>
          <a:p>
            <a:endParaRPr lang="en-US" dirty="0"/>
          </a:p>
          <a:p>
            <a:r>
              <a:rPr lang="en-US" dirty="0" smtClean="0"/>
              <a:t>Example:  </a:t>
            </a:r>
            <a:r>
              <a:rPr lang="en-US" sz="4400" dirty="0" smtClean="0">
                <a:solidFill>
                  <a:srgbClr val="FF0000"/>
                </a:solidFill>
              </a:rPr>
              <a:t>Thirty three percent  of  people polled  believed  that  present education system  is good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37"/>
    </mc:Choice>
    <mc:Fallback xmlns="">
      <p:transition spd="slow" advTm="25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76400"/>
            <a:ext cx="81534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v"/>
            </a:pPr>
            <a:r>
              <a:rPr lang="en-US" altLang="en-US" sz="4000" b="0" dirty="0" smtClean="0">
                <a:solidFill>
                  <a:schemeClr val="hlink"/>
                </a:solidFill>
              </a:rPr>
              <a:t> </a:t>
            </a: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analysis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700" dirty="0" smtClean="0"/>
              <a:t>		a collection of methods for planning 	experiments, obtaining data, and  			then organizing, summarizing, presenting, 		analyzing, interpreting, and drawing 			conclusions based on the data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3400" y="32766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341563" y="533400"/>
            <a:ext cx="4516437" cy="123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en-US" sz="6600" dirty="0">
                <a:solidFill>
                  <a:srgbClr val="FF0000"/>
                </a:solidFill>
              </a:rPr>
              <a:t>Statistics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871801"/>
      </p:ext>
    </p:extLst>
  </p:cSld>
  <p:clrMapOvr>
    <a:masterClrMapping/>
  </p:clrMapOvr>
  <p:transition advTm="124564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486400"/>
            <a:ext cx="3375025" cy="344488"/>
          </a:xfrm>
          <a:solidFill>
            <a:srgbClr val="FFCC99"/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b="1" smtClean="0"/>
              <a:t>What is Meant by Statistics</a:t>
            </a:r>
            <a:r>
              <a:rPr lang="en-US" sz="1600" smtClean="0"/>
              <a:t>?</a:t>
            </a:r>
            <a:endParaRPr lang="en-US" sz="1600" smtClean="0">
              <a:solidFill>
                <a:srgbClr val="006633"/>
              </a:solidFill>
            </a:endParaRP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458788" y="3306763"/>
          <a:ext cx="4035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Flash Document" r:id="rId4" imgW="5514840" imgH="1983240" progId="Flash.Movie">
                  <p:embed/>
                </p:oleObj>
              </mc:Choice>
              <mc:Fallback>
                <p:oleObj name="Flash Document" r:id="rId4" imgW="5514840" imgH="1983240" progId="Flash.Movie">
                  <p:embed/>
                  <p:pic>
                    <p:nvPicPr>
                      <p:cNvPr id="1024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3306763"/>
                        <a:ext cx="403542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085975" y="368300"/>
          <a:ext cx="4610100" cy="436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Flash Document" r:id="rId6" imgW="3844440" imgH="3637440" progId="Flash.Movie">
                  <p:embed/>
                </p:oleObj>
              </mc:Choice>
              <mc:Fallback>
                <p:oleObj name="Flash Document" r:id="rId6" imgW="3844440" imgH="3637440" progId="Flash.Movie">
                  <p:embed/>
                  <p:pic>
                    <p:nvPicPr>
                      <p:cNvPr id="10244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68300"/>
                        <a:ext cx="4610100" cy="436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400" b="1" i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513013" y="912813"/>
            <a:ext cx="389890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 b="1" i="1">
                <a:solidFill>
                  <a:srgbClr val="993300"/>
                </a:solidFill>
                <a:latin typeface="Times New Roman" panose="02020603050405020304" pitchFamily="18" charset="0"/>
              </a:rPr>
              <a:t>Statistics </a:t>
            </a:r>
            <a:r>
              <a:rPr lang="en-US" altLang="en-US" sz="2800" b="1">
                <a:solidFill>
                  <a:srgbClr val="993300"/>
                </a:solidFill>
                <a:latin typeface="Times New Roman" panose="02020603050405020304" pitchFamily="18" charset="0"/>
              </a:rPr>
              <a:t>is the science of collecting, organizing, presenting, analyzing, and interpreting numerical data to assist in making more effective decisions.</a:t>
            </a:r>
            <a:r>
              <a:rPr lang="en-US" altLang="en-US" sz="2800" b="1" i="1">
                <a:solidFill>
                  <a:srgbClr val="9933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1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63"/>
    </mc:Choice>
    <mc:Fallback xmlns="">
      <p:transition spd="slow" advTm="166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in Business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– Auditing and cost estimation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– Regional, National and International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 –Investments  and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– Human resources, Compensation and quality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9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0D6B-3292-468A-ACFB-4DFD817D04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altLang="en-US" dirty="0"/>
              <a:t>The entire group of individuals is called the </a:t>
            </a:r>
            <a:r>
              <a:rPr lang="en-US" altLang="en-US" b="1" dirty="0"/>
              <a:t>population</a:t>
            </a:r>
            <a:r>
              <a:rPr lang="en-US" altLang="en-US" dirty="0"/>
              <a:t>.  </a:t>
            </a:r>
          </a:p>
          <a:p>
            <a:r>
              <a:rPr lang="en-US" altLang="en-US" dirty="0" smtClean="0"/>
              <a:t>A collection of persons, objects or items under study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31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48"/>
    </mc:Choice>
    <mc:Fallback xmlns="">
      <p:transition spd="slow" advTm="712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EBD8-D91D-4B41-B095-EEA822806E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populations are so large that a researcher cannot examine the entire group.  Therefore,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represent the population in a research study.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use the results obtained from the sample to help answer questions about the population.</a:t>
            </a:r>
          </a:p>
          <a:p>
            <a:pPr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8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32"/>
    </mc:Choice>
    <mc:Fallback xmlns="">
      <p:transition spd="slow" advTm="7453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8|1.5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7.8|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4.3|4.9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8|3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2.3|1.2|2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2|115.9|37.2|9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805</Words>
  <Application>Microsoft Office PowerPoint</Application>
  <PresentationFormat>On-screen Show (4:3)</PresentationFormat>
  <Paragraphs>200</Paragraphs>
  <Slides>30</Slides>
  <Notes>11</Notes>
  <HiddenSlides>0</HiddenSlides>
  <MMClips>4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Book Antiqua</vt:lpstr>
      <vt:lpstr>Calibri</vt:lpstr>
      <vt:lpstr>Franklin Gothic Book</vt:lpstr>
      <vt:lpstr>Times New Roman</vt:lpstr>
      <vt:lpstr>Wingdings</vt:lpstr>
      <vt:lpstr>Office Theme</vt:lpstr>
      <vt:lpstr>Flash Document</vt:lpstr>
      <vt:lpstr>Objectives</vt:lpstr>
      <vt:lpstr>PowerPoint Presentation</vt:lpstr>
      <vt:lpstr>PowerPoint Presentation</vt:lpstr>
      <vt:lpstr>Statistics</vt:lpstr>
      <vt:lpstr>PowerPoint Presentation</vt:lpstr>
      <vt:lpstr>What is Meant by Statistics?</vt:lpstr>
      <vt:lpstr>Statistics in Business</vt:lpstr>
      <vt:lpstr>Population</vt:lpstr>
      <vt:lpstr>Sample</vt:lpstr>
      <vt:lpstr>Population vs. Sample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Qualitative data- examples</vt:lpstr>
      <vt:lpstr>Types of Variables</vt:lpstr>
      <vt:lpstr>FOUR BASIC SCALES  OF MEASUREMENT</vt:lpstr>
      <vt:lpstr>Levels of Measurement</vt:lpstr>
      <vt:lpstr>PowerPoint Presentation</vt:lpstr>
      <vt:lpstr>PowerPoint Presentation</vt:lpstr>
      <vt:lpstr>Levels of Measurement (con’t.)</vt:lpstr>
      <vt:lpstr>Levels of Measurement (con’t.)</vt:lpstr>
      <vt:lpstr>Measurement Scales</vt:lpstr>
      <vt:lpstr>PowerPoint Presentation</vt:lpstr>
      <vt:lpstr>PowerPoint Presentation</vt:lpstr>
      <vt:lpstr>PowerPoint Presentation</vt:lpstr>
      <vt:lpstr>FUNCTIONS OF STATISTICS</vt:lpstr>
      <vt:lpstr>Why study statistics?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faculty</dc:creator>
  <cp:lastModifiedBy>M S Kotian</cp:lastModifiedBy>
  <cp:revision>55</cp:revision>
  <dcterms:created xsi:type="dcterms:W3CDTF">2015-02-26T06:13:15Z</dcterms:created>
  <dcterms:modified xsi:type="dcterms:W3CDTF">2022-06-02T05:34:29Z</dcterms:modified>
</cp:coreProperties>
</file>