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70" r:id="rId3"/>
    <p:sldId id="271"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149FC1-C485-43CF-8502-397E4ED836CC}" type="datetimeFigureOut">
              <a:rPr lang="en-IN" smtClean="0"/>
              <a:t>20-09-2023</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54C3DD8-A492-44AF-890E-C8608F31C5AA}" type="slidenum">
              <a:rPr lang="en-IN" smtClean="0"/>
              <a:t>‹#›</a:t>
            </a:fld>
            <a:endParaRPr lang="en-IN"/>
          </a:p>
        </p:txBody>
      </p:sp>
    </p:spTree>
    <p:extLst>
      <p:ext uri="{BB962C8B-B14F-4D97-AF65-F5344CB8AC3E}">
        <p14:creationId xmlns:p14="http://schemas.microsoft.com/office/powerpoint/2010/main" val="220620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149FC1-C485-43CF-8502-397E4ED836CC}"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37090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149FC1-C485-43CF-8502-397E4ED836CC}"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46000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149FC1-C485-43CF-8502-397E4ED836CC}"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186742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GB"/>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0D149FC1-C485-43CF-8502-397E4ED836CC}" type="datetimeFigureOut">
              <a:rPr lang="en-IN" smtClean="0"/>
              <a:t>20-09-2023</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54C3DD8-A492-44AF-890E-C8608F31C5AA}" type="slidenum">
              <a:rPr lang="en-IN" smtClean="0"/>
              <a:t>‹#›</a:t>
            </a:fld>
            <a:endParaRPr lang="en-IN"/>
          </a:p>
        </p:txBody>
      </p:sp>
    </p:spTree>
    <p:extLst>
      <p:ext uri="{BB962C8B-B14F-4D97-AF65-F5344CB8AC3E}">
        <p14:creationId xmlns:p14="http://schemas.microsoft.com/office/powerpoint/2010/main" val="145007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149FC1-C485-43CF-8502-397E4ED836CC}"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271144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149FC1-C485-43CF-8502-397E4ED836CC}"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63902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0D149FC1-C485-43CF-8502-397E4ED836CC}" type="datetimeFigureOut">
              <a:rPr lang="en-IN" smtClean="0"/>
              <a:t>20-09-2023</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277934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49FC1-C485-43CF-8502-397E4ED836CC}"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378462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GB"/>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D149FC1-C485-43CF-8502-397E4ED836CC}" type="datetimeFigureOut">
              <a:rPr lang="en-IN" smtClean="0"/>
              <a:t>20-09-2023</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323042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0D149FC1-C485-43CF-8502-397E4ED836CC}" type="datetimeFigureOut">
              <a:rPr lang="en-IN" smtClean="0"/>
              <a:t>20-09-2023</a:t>
            </a:fld>
            <a:endParaRPr lang="en-IN"/>
          </a:p>
        </p:txBody>
      </p:sp>
      <p:sp>
        <p:nvSpPr>
          <p:cNvPr id="10" name="Slide Number Placeholder 9"/>
          <p:cNvSpPr>
            <a:spLocks noGrp="1"/>
          </p:cNvSpPr>
          <p:nvPr>
            <p:ph type="sldNum" sz="quarter" idx="12"/>
          </p:nvPr>
        </p:nvSpPr>
        <p:spPr/>
        <p:txBody>
          <a:bodyPr/>
          <a:lstStyle/>
          <a:p>
            <a:fld id="{F54C3DD8-A492-44AF-890E-C8608F31C5AA}" type="slidenum">
              <a:rPr lang="en-IN" smtClean="0"/>
              <a:t>‹#›</a:t>
            </a:fld>
            <a:endParaRPr lang="en-IN"/>
          </a:p>
        </p:txBody>
      </p:sp>
    </p:spTree>
    <p:extLst>
      <p:ext uri="{BB962C8B-B14F-4D97-AF65-F5344CB8AC3E}">
        <p14:creationId xmlns:p14="http://schemas.microsoft.com/office/powerpoint/2010/main" val="174525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0D149FC1-C485-43CF-8502-397E4ED836CC}" type="datetimeFigureOut">
              <a:rPr lang="en-IN" smtClean="0"/>
              <a:t>20-09-2023</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54C3DD8-A492-44AF-890E-C8608F31C5AA}" type="slidenum">
              <a:rPr lang="en-IN" smtClean="0"/>
              <a:t>‹#›</a:t>
            </a:fld>
            <a:endParaRPr lang="en-IN"/>
          </a:p>
        </p:txBody>
      </p:sp>
    </p:spTree>
    <p:extLst>
      <p:ext uri="{BB962C8B-B14F-4D97-AF65-F5344CB8AC3E}">
        <p14:creationId xmlns:p14="http://schemas.microsoft.com/office/powerpoint/2010/main" val="1719394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BF92-4093-D6F6-1B1C-9C15C5790AB8}"/>
              </a:ext>
            </a:extLst>
          </p:cNvPr>
          <p:cNvSpPr>
            <a:spLocks noGrp="1"/>
          </p:cNvSpPr>
          <p:nvPr>
            <p:ph type="title"/>
          </p:nvPr>
        </p:nvSpPr>
        <p:spPr/>
        <p:txBody>
          <a:bodyPr/>
          <a:lstStyle/>
          <a:p>
            <a:r>
              <a:rPr lang="en-US" dirty="0"/>
              <a:t>GNS3 images</a:t>
            </a:r>
            <a:endParaRPr lang="en-IN" dirty="0"/>
          </a:p>
        </p:txBody>
      </p:sp>
      <p:sp>
        <p:nvSpPr>
          <p:cNvPr id="3" name="Content Placeholder 2">
            <a:extLst>
              <a:ext uri="{FF2B5EF4-FFF2-40B4-BE49-F238E27FC236}">
                <a16:creationId xmlns:a16="http://schemas.microsoft.com/office/drawing/2014/main" id="{14FAA0A2-D093-EC8A-D77C-3F154904177B}"/>
              </a:ext>
            </a:extLst>
          </p:cNvPr>
          <p:cNvSpPr>
            <a:spLocks noGrp="1"/>
          </p:cNvSpPr>
          <p:nvPr>
            <p:ph idx="1"/>
          </p:nvPr>
        </p:nvSpPr>
        <p:spPr/>
        <p:txBody>
          <a:bodyPr/>
          <a:lstStyle/>
          <a:p>
            <a:pPr algn="just"/>
            <a:r>
              <a:rPr lang="en-US" b="0" i="0" dirty="0">
                <a:solidFill>
                  <a:srgbClr val="374151"/>
                </a:solidFill>
                <a:effectLst/>
                <a:latin typeface="Söhne"/>
              </a:rPr>
              <a:t>GNS3 (Graphical Network Simulator 3) is a powerful network simulation and emulation tool that allows you to create and configure complex network topologies using virtual devices, including routers, switches, and firewalls. </a:t>
            </a:r>
          </a:p>
          <a:p>
            <a:pPr algn="just"/>
            <a:endParaRPr lang="en-US" dirty="0">
              <a:solidFill>
                <a:srgbClr val="374151"/>
              </a:solidFill>
              <a:latin typeface="Söhne"/>
            </a:endParaRPr>
          </a:p>
          <a:p>
            <a:pPr algn="just"/>
            <a:r>
              <a:rPr lang="en-US" b="0" i="0" dirty="0">
                <a:solidFill>
                  <a:srgbClr val="374151"/>
                </a:solidFill>
                <a:effectLst/>
                <a:latin typeface="Söhne"/>
              </a:rPr>
              <a:t>To use GNS3 effectively, you'll need images of the actual devices you want to simulate. </a:t>
            </a:r>
          </a:p>
          <a:p>
            <a:pPr algn="just"/>
            <a:endParaRPr lang="en-US" dirty="0">
              <a:solidFill>
                <a:srgbClr val="374151"/>
              </a:solidFill>
              <a:latin typeface="Söhne"/>
            </a:endParaRPr>
          </a:p>
          <a:p>
            <a:pPr algn="just"/>
            <a:r>
              <a:rPr lang="en-US" b="0" i="0" dirty="0">
                <a:solidFill>
                  <a:srgbClr val="374151"/>
                </a:solidFill>
                <a:effectLst/>
                <a:latin typeface="Söhne"/>
              </a:rPr>
              <a:t>Here's a general overview of how to obtain and use GNS3 images:</a:t>
            </a:r>
            <a:endParaRPr lang="en-IN" dirty="0"/>
          </a:p>
        </p:txBody>
      </p:sp>
    </p:spTree>
    <p:extLst>
      <p:ext uri="{BB962C8B-B14F-4D97-AF65-F5344CB8AC3E}">
        <p14:creationId xmlns:p14="http://schemas.microsoft.com/office/powerpoint/2010/main" val="180793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2F2C2-717D-B105-4E9D-3A06C24FCED6}"/>
              </a:ext>
            </a:extLst>
          </p:cNvPr>
          <p:cNvPicPr>
            <a:picLocks noChangeAspect="1"/>
          </p:cNvPicPr>
          <p:nvPr/>
        </p:nvPicPr>
        <p:blipFill>
          <a:blip r:embed="rId2"/>
          <a:stretch>
            <a:fillRect/>
          </a:stretch>
        </p:blipFill>
        <p:spPr>
          <a:xfrm>
            <a:off x="371724" y="330225"/>
            <a:ext cx="7163421" cy="2880610"/>
          </a:xfrm>
          <a:prstGeom prst="rect">
            <a:avLst/>
          </a:prstGeom>
        </p:spPr>
      </p:pic>
      <p:sp>
        <p:nvSpPr>
          <p:cNvPr id="4" name="TextBox 3">
            <a:extLst>
              <a:ext uri="{FF2B5EF4-FFF2-40B4-BE49-F238E27FC236}">
                <a16:creationId xmlns:a16="http://schemas.microsoft.com/office/drawing/2014/main" id="{962E419B-4143-6140-93BD-5722907B051A}"/>
              </a:ext>
            </a:extLst>
          </p:cNvPr>
          <p:cNvSpPr txBox="1"/>
          <p:nvPr/>
        </p:nvSpPr>
        <p:spPr>
          <a:xfrm>
            <a:off x="744071" y="2178424"/>
            <a:ext cx="4805082" cy="2031325"/>
          </a:xfrm>
          <a:prstGeom prst="rect">
            <a:avLst/>
          </a:prstGeom>
          <a:noFill/>
        </p:spPr>
        <p:txBody>
          <a:bodyPr wrap="square" rtlCol="0">
            <a:spAutoFit/>
          </a:bodyPr>
          <a:lstStyle/>
          <a:p>
            <a:pPr marL="342900" indent="-342900">
              <a:buFont typeface="+mj-lt"/>
              <a:buAutoNum type="arabicPeriod"/>
            </a:pPr>
            <a:r>
              <a:rPr lang="en-US" dirty="0"/>
              <a:t>In putty console type command</a:t>
            </a:r>
          </a:p>
          <a:p>
            <a:r>
              <a:rPr lang="en-US" dirty="0"/>
              <a:t>       configure t</a:t>
            </a:r>
          </a:p>
          <a:p>
            <a:pPr marL="342900" indent="-342900">
              <a:buFont typeface="+mj-lt"/>
              <a:buAutoNum type="arabicPeriod" startAt="2"/>
            </a:pPr>
            <a:endParaRPr lang="en-IN" dirty="0"/>
          </a:p>
          <a:p>
            <a:pPr marL="342900" indent="-342900">
              <a:buFont typeface="+mj-lt"/>
              <a:buAutoNum type="arabicPeriod" startAt="2"/>
            </a:pPr>
            <a:r>
              <a:rPr lang="en-IN" dirty="0"/>
              <a:t>int f0</a:t>
            </a:r>
          </a:p>
          <a:p>
            <a:pPr marL="342900" indent="-342900">
              <a:buFont typeface="+mj-lt"/>
              <a:buAutoNum type="arabicPeriod" startAt="2"/>
            </a:pPr>
            <a:r>
              <a:rPr lang="en-IN" dirty="0" err="1"/>
              <a:t>ip</a:t>
            </a:r>
            <a:r>
              <a:rPr lang="en-IN" dirty="0"/>
              <a:t>   add   1.1.1.1     255.0.0.0</a:t>
            </a:r>
          </a:p>
          <a:p>
            <a:pPr marL="342900" indent="-342900">
              <a:buFont typeface="+mj-lt"/>
              <a:buAutoNum type="arabicPeriod" startAt="2"/>
            </a:pPr>
            <a:r>
              <a:rPr lang="en-IN" dirty="0"/>
              <a:t>no </a:t>
            </a:r>
            <a:r>
              <a:rPr lang="en-IN" dirty="0" err="1"/>
              <a:t>sh</a:t>
            </a:r>
            <a:endParaRPr lang="en-IN" dirty="0"/>
          </a:p>
          <a:p>
            <a:pPr marL="342900" indent="-342900">
              <a:buFont typeface="+mj-lt"/>
              <a:buAutoNum type="arabicPeriod" startAt="2"/>
            </a:pPr>
            <a:r>
              <a:rPr lang="en-IN" dirty="0"/>
              <a:t>Same has to be done to R2 also.</a:t>
            </a:r>
          </a:p>
        </p:txBody>
      </p:sp>
    </p:spTree>
    <p:extLst>
      <p:ext uri="{BB962C8B-B14F-4D97-AF65-F5344CB8AC3E}">
        <p14:creationId xmlns:p14="http://schemas.microsoft.com/office/powerpoint/2010/main" val="392763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FE443-478B-3F49-76CE-58B83AC531C4}"/>
              </a:ext>
            </a:extLst>
          </p:cNvPr>
          <p:cNvSpPr txBox="1"/>
          <p:nvPr/>
        </p:nvSpPr>
        <p:spPr>
          <a:xfrm>
            <a:off x="770965" y="995082"/>
            <a:ext cx="7171764" cy="1477328"/>
          </a:xfrm>
          <a:prstGeom prst="rect">
            <a:avLst/>
          </a:prstGeom>
          <a:noFill/>
        </p:spPr>
        <p:txBody>
          <a:bodyPr wrap="square" rtlCol="0">
            <a:spAutoFit/>
          </a:bodyPr>
          <a:lstStyle/>
          <a:p>
            <a:pPr marL="342900" indent="-342900">
              <a:buFont typeface="+mj-lt"/>
              <a:buAutoNum type="arabicPeriod"/>
            </a:pPr>
            <a:r>
              <a:rPr lang="en-US" dirty="0"/>
              <a:t>Then press</a:t>
            </a:r>
          </a:p>
          <a:p>
            <a:r>
              <a:rPr lang="en-US" dirty="0"/>
              <a:t>       Ctrl + Z</a:t>
            </a:r>
          </a:p>
          <a:p>
            <a:r>
              <a:rPr lang="en-US" dirty="0"/>
              <a:t>2. Then type </a:t>
            </a:r>
          </a:p>
          <a:p>
            <a:r>
              <a:rPr lang="en-US" dirty="0"/>
              <a:t>     </a:t>
            </a:r>
            <a:r>
              <a:rPr lang="en-US" dirty="0" err="1"/>
              <a:t>sh</a:t>
            </a:r>
            <a:r>
              <a:rPr lang="en-US" dirty="0"/>
              <a:t> </a:t>
            </a:r>
            <a:r>
              <a:rPr lang="en-US" dirty="0" err="1"/>
              <a:t>ip</a:t>
            </a:r>
            <a:r>
              <a:rPr lang="en-US" dirty="0"/>
              <a:t> int </a:t>
            </a:r>
            <a:r>
              <a:rPr lang="en-US" dirty="0" err="1"/>
              <a:t>br</a:t>
            </a:r>
            <a:endParaRPr lang="en-US" dirty="0"/>
          </a:p>
          <a:p>
            <a:endParaRPr lang="en-IN" dirty="0"/>
          </a:p>
        </p:txBody>
      </p:sp>
    </p:spTree>
    <p:extLst>
      <p:ext uri="{BB962C8B-B14F-4D97-AF65-F5344CB8AC3E}">
        <p14:creationId xmlns:p14="http://schemas.microsoft.com/office/powerpoint/2010/main" val="299794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34D5-FA11-268D-D3E3-CCB9DE262E42}"/>
              </a:ext>
            </a:extLst>
          </p:cNvPr>
          <p:cNvSpPr>
            <a:spLocks noGrp="1"/>
          </p:cNvSpPr>
          <p:nvPr>
            <p:ph type="title"/>
          </p:nvPr>
        </p:nvSpPr>
        <p:spPr/>
        <p:txBody>
          <a:bodyPr/>
          <a:lstStyle/>
          <a:p>
            <a:r>
              <a:rPr lang="en-US" dirty="0"/>
              <a:t>Configure the telnet</a:t>
            </a:r>
            <a:endParaRPr lang="en-IN" dirty="0"/>
          </a:p>
        </p:txBody>
      </p:sp>
      <p:sp>
        <p:nvSpPr>
          <p:cNvPr id="3" name="Content Placeholder 2">
            <a:extLst>
              <a:ext uri="{FF2B5EF4-FFF2-40B4-BE49-F238E27FC236}">
                <a16:creationId xmlns:a16="http://schemas.microsoft.com/office/drawing/2014/main" id="{28635E2B-B46F-5AE9-6C5E-57BFC7D6F692}"/>
              </a:ext>
            </a:extLst>
          </p:cNvPr>
          <p:cNvSpPr>
            <a:spLocks noGrp="1"/>
          </p:cNvSpPr>
          <p:nvPr>
            <p:ph idx="1"/>
          </p:nvPr>
        </p:nvSpPr>
        <p:spPr/>
        <p:txBody>
          <a:bodyPr/>
          <a:lstStyle/>
          <a:p>
            <a:pPr marL="457200" indent="-457200">
              <a:buFont typeface="+mj-lt"/>
              <a:buAutoNum type="arabicPeriod"/>
            </a:pPr>
            <a:r>
              <a:rPr lang="en-US" dirty="0"/>
              <a:t>First enable password to the router.</a:t>
            </a:r>
          </a:p>
          <a:p>
            <a:pPr marL="457200" indent="-457200">
              <a:buFont typeface="+mj-lt"/>
              <a:buAutoNum type="arabicPeriod"/>
            </a:pPr>
            <a:r>
              <a:rPr lang="en-US" dirty="0"/>
              <a:t>Type</a:t>
            </a:r>
          </a:p>
          <a:p>
            <a:pPr marL="0" indent="0">
              <a:buNone/>
            </a:pPr>
            <a:r>
              <a:rPr lang="en-US" dirty="0"/>
              <a:t>        configure t    </a:t>
            </a:r>
            <a:endParaRPr lang="en-IN" dirty="0"/>
          </a:p>
          <a:p>
            <a:pPr marL="0" indent="0">
              <a:buNone/>
            </a:pPr>
            <a:r>
              <a:rPr lang="en-IN" dirty="0"/>
              <a:t>        enable password cisco</a:t>
            </a:r>
          </a:p>
          <a:p>
            <a:pPr marL="0" indent="0">
              <a:buNone/>
            </a:pPr>
            <a:r>
              <a:rPr lang="en-IN" dirty="0"/>
              <a:t>3. line </a:t>
            </a:r>
            <a:r>
              <a:rPr lang="en-IN" dirty="0" err="1"/>
              <a:t>vty</a:t>
            </a:r>
            <a:r>
              <a:rPr lang="en-IN" dirty="0"/>
              <a:t> 0  4</a:t>
            </a:r>
          </a:p>
          <a:p>
            <a:pPr marL="0" indent="0">
              <a:buNone/>
            </a:pPr>
            <a:r>
              <a:rPr lang="en-IN" dirty="0"/>
              <a:t>4. password cisco</a:t>
            </a:r>
          </a:p>
          <a:p>
            <a:pPr marL="0" indent="0">
              <a:buNone/>
            </a:pPr>
            <a:r>
              <a:rPr lang="en-IN" dirty="0"/>
              <a:t>5. login </a:t>
            </a:r>
          </a:p>
          <a:p>
            <a:pPr marL="0" indent="0">
              <a:buNone/>
            </a:pPr>
            <a:r>
              <a:rPr lang="en-US" dirty="0"/>
              <a:t>6. </a:t>
            </a:r>
            <a:r>
              <a:rPr lang="en-US" dirty="0" err="1"/>
              <a:t>Ctrl+Z</a:t>
            </a:r>
            <a:endParaRPr lang="en-US" dirty="0"/>
          </a:p>
          <a:p>
            <a:pPr marL="0" indent="0">
              <a:buNone/>
            </a:pPr>
            <a:r>
              <a:rPr lang="en-US" dirty="0"/>
              <a:t>7. </a:t>
            </a:r>
            <a:r>
              <a:rPr lang="en-US" dirty="0" err="1"/>
              <a:t>wr</a:t>
            </a:r>
            <a:endParaRPr lang="en-US" dirty="0"/>
          </a:p>
        </p:txBody>
      </p:sp>
    </p:spTree>
    <p:extLst>
      <p:ext uri="{BB962C8B-B14F-4D97-AF65-F5344CB8AC3E}">
        <p14:creationId xmlns:p14="http://schemas.microsoft.com/office/powerpoint/2010/main" val="40042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72BE16-C2DC-48E3-3FD3-3701A6C3F8C2}"/>
              </a:ext>
            </a:extLst>
          </p:cNvPr>
          <p:cNvPicPr>
            <a:picLocks noGrp="1" noChangeAspect="1"/>
          </p:cNvPicPr>
          <p:nvPr>
            <p:ph idx="1"/>
          </p:nvPr>
        </p:nvPicPr>
        <p:blipFill>
          <a:blip r:embed="rId2"/>
          <a:stretch>
            <a:fillRect/>
          </a:stretch>
        </p:blipFill>
        <p:spPr>
          <a:xfrm>
            <a:off x="573051" y="310133"/>
            <a:ext cx="5357324" cy="3436918"/>
          </a:xfrm>
        </p:spPr>
      </p:pic>
      <p:sp>
        <p:nvSpPr>
          <p:cNvPr id="6" name="TextBox 5">
            <a:extLst>
              <a:ext uri="{FF2B5EF4-FFF2-40B4-BE49-F238E27FC236}">
                <a16:creationId xmlns:a16="http://schemas.microsoft.com/office/drawing/2014/main" id="{91B53DD9-E3E4-C54E-C50B-746173EE2A29}"/>
              </a:ext>
            </a:extLst>
          </p:cNvPr>
          <p:cNvSpPr txBox="1"/>
          <p:nvPr/>
        </p:nvSpPr>
        <p:spPr>
          <a:xfrm>
            <a:off x="950259" y="3039035"/>
            <a:ext cx="4258235" cy="646331"/>
          </a:xfrm>
          <a:prstGeom prst="rect">
            <a:avLst/>
          </a:prstGeom>
          <a:noFill/>
        </p:spPr>
        <p:txBody>
          <a:bodyPr wrap="square" rtlCol="0">
            <a:spAutoFit/>
          </a:bodyPr>
          <a:lstStyle/>
          <a:p>
            <a:pPr marL="342900" indent="-342900">
              <a:buFont typeface="+mj-lt"/>
              <a:buAutoNum type="arabicPeriod"/>
            </a:pPr>
            <a:r>
              <a:rPr lang="en-US" dirty="0"/>
              <a:t>Right click on the ethernet</a:t>
            </a:r>
          </a:p>
          <a:p>
            <a:pPr marL="342900" indent="-342900">
              <a:buFont typeface="+mj-lt"/>
              <a:buAutoNum type="arabicPeriod"/>
            </a:pPr>
            <a:r>
              <a:rPr lang="en-US" dirty="0"/>
              <a:t>Click start capture</a:t>
            </a:r>
            <a:endParaRPr lang="en-IN" dirty="0"/>
          </a:p>
        </p:txBody>
      </p:sp>
    </p:spTree>
    <p:extLst>
      <p:ext uri="{BB962C8B-B14F-4D97-AF65-F5344CB8AC3E}">
        <p14:creationId xmlns:p14="http://schemas.microsoft.com/office/powerpoint/2010/main" val="36191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955D9A-104E-B105-4188-4A05CC87DC00}"/>
              </a:ext>
            </a:extLst>
          </p:cNvPr>
          <p:cNvPicPr>
            <a:picLocks noChangeAspect="1"/>
          </p:cNvPicPr>
          <p:nvPr/>
        </p:nvPicPr>
        <p:blipFill>
          <a:blip r:embed="rId2"/>
          <a:stretch>
            <a:fillRect/>
          </a:stretch>
        </p:blipFill>
        <p:spPr>
          <a:xfrm>
            <a:off x="933134" y="1424766"/>
            <a:ext cx="7277731" cy="4008467"/>
          </a:xfrm>
          <a:prstGeom prst="rect">
            <a:avLst/>
          </a:prstGeom>
        </p:spPr>
      </p:pic>
    </p:spTree>
    <p:extLst>
      <p:ext uri="{BB962C8B-B14F-4D97-AF65-F5344CB8AC3E}">
        <p14:creationId xmlns:p14="http://schemas.microsoft.com/office/powerpoint/2010/main" val="273889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62C91-EAE6-5844-9701-6FCD0ABBA471}"/>
              </a:ext>
            </a:extLst>
          </p:cNvPr>
          <p:cNvPicPr>
            <a:picLocks noChangeAspect="1"/>
          </p:cNvPicPr>
          <p:nvPr/>
        </p:nvPicPr>
        <p:blipFill>
          <a:blip r:embed="rId2"/>
          <a:stretch>
            <a:fillRect/>
          </a:stretch>
        </p:blipFill>
        <p:spPr>
          <a:xfrm>
            <a:off x="0" y="1030289"/>
            <a:ext cx="9144000" cy="4797421"/>
          </a:xfrm>
          <a:prstGeom prst="rect">
            <a:avLst/>
          </a:prstGeom>
        </p:spPr>
      </p:pic>
    </p:spTree>
    <p:extLst>
      <p:ext uri="{BB962C8B-B14F-4D97-AF65-F5344CB8AC3E}">
        <p14:creationId xmlns:p14="http://schemas.microsoft.com/office/powerpoint/2010/main" val="387101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574F-38D4-6BD3-C496-722860B78085}"/>
              </a:ext>
            </a:extLst>
          </p:cNvPr>
          <p:cNvSpPr>
            <a:spLocks noGrp="1"/>
          </p:cNvSpPr>
          <p:nvPr>
            <p:ph type="title"/>
          </p:nvPr>
        </p:nvSpPr>
        <p:spPr/>
        <p:txBody>
          <a:bodyPr/>
          <a:lstStyle/>
          <a:p>
            <a:r>
              <a:rPr lang="en-US" dirty="0"/>
              <a:t>Give telnet command</a:t>
            </a:r>
            <a:endParaRPr lang="en-IN" dirty="0"/>
          </a:p>
        </p:txBody>
      </p:sp>
      <p:sp>
        <p:nvSpPr>
          <p:cNvPr id="3" name="Content Placeholder 2">
            <a:extLst>
              <a:ext uri="{FF2B5EF4-FFF2-40B4-BE49-F238E27FC236}">
                <a16:creationId xmlns:a16="http://schemas.microsoft.com/office/drawing/2014/main" id="{D495F13B-ADFD-7DA5-C23B-ADC96FA50E7D}"/>
              </a:ext>
            </a:extLst>
          </p:cNvPr>
          <p:cNvSpPr>
            <a:spLocks noGrp="1"/>
          </p:cNvSpPr>
          <p:nvPr>
            <p:ph idx="1"/>
          </p:nvPr>
        </p:nvSpPr>
        <p:spPr/>
        <p:txBody>
          <a:bodyPr/>
          <a:lstStyle/>
          <a:p>
            <a:r>
              <a:rPr lang="en-US" dirty="0"/>
              <a:t>In R1 console type</a:t>
            </a:r>
          </a:p>
          <a:p>
            <a:pPr marL="457200" indent="-457200">
              <a:buFont typeface="+mj-lt"/>
              <a:buAutoNum type="arabicPeriod"/>
            </a:pPr>
            <a:r>
              <a:rPr lang="en-US" dirty="0"/>
              <a:t>telnet 1.1.1.2</a:t>
            </a:r>
          </a:p>
          <a:p>
            <a:pPr marL="457200" indent="-457200">
              <a:buFont typeface="+mj-lt"/>
              <a:buAutoNum type="arabicPeriod"/>
            </a:pPr>
            <a:r>
              <a:rPr lang="en-US" dirty="0"/>
              <a:t>Type password (cisco)</a:t>
            </a:r>
          </a:p>
          <a:p>
            <a:pPr marL="457200" indent="-457200">
              <a:buFont typeface="+mj-lt"/>
              <a:buAutoNum type="arabicPeriod"/>
            </a:pPr>
            <a:r>
              <a:rPr lang="en-US" dirty="0"/>
              <a:t>Follow TCP session and </a:t>
            </a:r>
          </a:p>
          <a:p>
            <a:pPr marL="457200" indent="-457200">
              <a:buFont typeface="+mj-lt"/>
              <a:buAutoNum type="arabicPeriod"/>
            </a:pPr>
            <a:r>
              <a:rPr lang="en-US" dirty="0"/>
              <a:t>Right click </a:t>
            </a:r>
          </a:p>
          <a:p>
            <a:pPr marL="457200" indent="-457200">
              <a:buFont typeface="+mj-lt"/>
              <a:buAutoNum type="arabicPeriod"/>
            </a:pPr>
            <a:r>
              <a:rPr lang="en-US" dirty="0"/>
              <a:t>Click follow </a:t>
            </a:r>
            <a:r>
              <a:rPr lang="en-US" dirty="0" err="1"/>
              <a:t>tcp</a:t>
            </a:r>
            <a:r>
              <a:rPr lang="en-US" dirty="0"/>
              <a:t> stream , password is visible</a:t>
            </a:r>
            <a:endParaRPr lang="en-IN" dirty="0"/>
          </a:p>
        </p:txBody>
      </p:sp>
    </p:spTree>
    <p:extLst>
      <p:ext uri="{BB962C8B-B14F-4D97-AF65-F5344CB8AC3E}">
        <p14:creationId xmlns:p14="http://schemas.microsoft.com/office/powerpoint/2010/main" val="415109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0A2F2-2BA8-725B-C8BA-2270731647EB}"/>
              </a:ext>
            </a:extLst>
          </p:cNvPr>
          <p:cNvSpPr>
            <a:spLocks noGrp="1"/>
          </p:cNvSpPr>
          <p:nvPr>
            <p:ph idx="1"/>
          </p:nvPr>
        </p:nvSpPr>
        <p:spPr>
          <a:xfrm>
            <a:off x="546847" y="636494"/>
            <a:ext cx="7911353" cy="5535706"/>
          </a:xfrm>
        </p:spPr>
        <p:txBody>
          <a:bodyPr>
            <a:normAutofit/>
          </a:bodyPr>
          <a:lstStyle/>
          <a:p>
            <a:pPr algn="l"/>
            <a:r>
              <a:rPr lang="en-US" b="1" i="0" dirty="0">
                <a:solidFill>
                  <a:srgbClr val="374151"/>
                </a:solidFill>
                <a:effectLst/>
                <a:latin typeface="Söhne"/>
              </a:rPr>
              <a:t>1. Obtain Images Legally: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GNS3 does not provide images of network devices itself. You need to acquire these images from legitimate sources. For Cisco devices, you should obtain them from Cisco's official website or through authorized channels. Other vendors may have their own sources for virtual appliance images.</a:t>
            </a:r>
          </a:p>
          <a:p>
            <a:pPr algn="l"/>
            <a:r>
              <a:rPr lang="en-US" b="1" i="0" dirty="0">
                <a:solidFill>
                  <a:srgbClr val="374151"/>
                </a:solidFill>
                <a:effectLst/>
                <a:latin typeface="Söhne"/>
              </a:rPr>
              <a:t>2. Supported Image Formats: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GNS3 supports a variety of image formats, including ISO, VMDK, VDI, QEMU QCOW2, and more, depending on the type of device you want to emulate. Ensure that your image is in a format compatible with GNS3.</a:t>
            </a:r>
          </a:p>
          <a:p>
            <a:pPr algn="l"/>
            <a:r>
              <a:rPr lang="en-US" b="1" i="0" dirty="0">
                <a:solidFill>
                  <a:srgbClr val="374151"/>
                </a:solidFill>
                <a:effectLst/>
                <a:latin typeface="Söhne"/>
              </a:rPr>
              <a:t>3. Import Images: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Once you have acquired the necessary image files, you can import them into GNS3 by going to "Edit" &gt; "Preferences" &gt; "QEMU / QEMU VMs." From there, you can add a new QEMU virtual machine and point it to the image file.</a:t>
            </a:r>
          </a:p>
          <a:p>
            <a:endParaRPr lang="en-IN" dirty="0"/>
          </a:p>
        </p:txBody>
      </p:sp>
    </p:spTree>
    <p:extLst>
      <p:ext uri="{BB962C8B-B14F-4D97-AF65-F5344CB8AC3E}">
        <p14:creationId xmlns:p14="http://schemas.microsoft.com/office/powerpoint/2010/main" val="275640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CD8AF-6D3D-7B92-0BDE-84EDC347630E}"/>
              </a:ext>
            </a:extLst>
          </p:cNvPr>
          <p:cNvSpPr>
            <a:spLocks noGrp="1"/>
          </p:cNvSpPr>
          <p:nvPr>
            <p:ph idx="1"/>
          </p:nvPr>
        </p:nvSpPr>
        <p:spPr>
          <a:xfrm>
            <a:off x="726140" y="1093694"/>
            <a:ext cx="7732059" cy="5078506"/>
          </a:xfrm>
        </p:spPr>
        <p:txBody>
          <a:bodyPr>
            <a:normAutofit/>
          </a:bodyPr>
          <a:lstStyle/>
          <a:p>
            <a:pPr algn="l"/>
            <a:r>
              <a:rPr lang="en-US" b="1" i="0" dirty="0">
                <a:solidFill>
                  <a:srgbClr val="374151"/>
                </a:solidFill>
                <a:effectLst/>
                <a:latin typeface="Söhne"/>
              </a:rPr>
              <a:t>4. Set Up Devices: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After importing the images, you can start adding devices to your network topology. Create a new project, drag and drop devices from the GNS3 toolbar onto your workspace, and connect them using virtual cables.</a:t>
            </a:r>
          </a:p>
          <a:p>
            <a:pPr algn="l"/>
            <a:r>
              <a:rPr lang="en-US" b="1" i="0" dirty="0">
                <a:solidFill>
                  <a:srgbClr val="374151"/>
                </a:solidFill>
                <a:effectLst/>
                <a:latin typeface="Söhne"/>
              </a:rPr>
              <a:t>5. Configure Device Settings: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Configure device settings such as RAM, CPU, network interfaces, and other parameters as needed to simulate your desired network configuration.</a:t>
            </a:r>
          </a:p>
          <a:p>
            <a:pPr algn="l"/>
            <a:r>
              <a:rPr lang="en-US" b="1" i="0" dirty="0">
                <a:solidFill>
                  <a:srgbClr val="374151"/>
                </a:solidFill>
                <a:effectLst/>
                <a:latin typeface="Söhne"/>
              </a:rPr>
              <a:t>6. Start and Interact with Devices: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Start your GNS3 project, and you'll be able to interact with the emulated devices just like real ones. You can access their command-line interfaces, configure settings, and test your network.</a:t>
            </a:r>
          </a:p>
          <a:p>
            <a:endParaRPr lang="en-IN" dirty="0"/>
          </a:p>
        </p:txBody>
      </p:sp>
    </p:spTree>
    <p:extLst>
      <p:ext uri="{BB962C8B-B14F-4D97-AF65-F5344CB8AC3E}">
        <p14:creationId xmlns:p14="http://schemas.microsoft.com/office/powerpoint/2010/main" val="40351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F997-2B55-EF32-C5CB-222C167ED444}"/>
              </a:ext>
            </a:extLst>
          </p:cNvPr>
          <p:cNvSpPr>
            <a:spLocks noGrp="1"/>
          </p:cNvSpPr>
          <p:nvPr>
            <p:ph type="ctrTitle"/>
          </p:nvPr>
        </p:nvSpPr>
        <p:spPr/>
        <p:txBody>
          <a:bodyPr/>
          <a:lstStyle/>
          <a:p>
            <a:r>
              <a:rPr lang="en-IN" dirty="0"/>
              <a:t>DOWNLOAD CISCO IMAGES</a:t>
            </a:r>
          </a:p>
        </p:txBody>
      </p:sp>
      <p:sp>
        <p:nvSpPr>
          <p:cNvPr id="3" name="Subtitle 2">
            <a:extLst>
              <a:ext uri="{FF2B5EF4-FFF2-40B4-BE49-F238E27FC236}">
                <a16:creationId xmlns:a16="http://schemas.microsoft.com/office/drawing/2014/main" id="{4594B327-AFA7-7F79-D3CA-BA17EE6D6EA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537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C73C-940D-51F1-8913-C861D93C6C43}"/>
              </a:ext>
            </a:extLst>
          </p:cNvPr>
          <p:cNvSpPr>
            <a:spLocks noGrp="1"/>
          </p:cNvSpPr>
          <p:nvPr>
            <p:ph type="title"/>
          </p:nvPr>
        </p:nvSpPr>
        <p:spPr/>
        <p:txBody>
          <a:bodyPr/>
          <a:lstStyle/>
          <a:p>
            <a:r>
              <a:rPr lang="en-IN" dirty="0"/>
              <a:t>Download from google</a:t>
            </a:r>
          </a:p>
        </p:txBody>
      </p:sp>
      <p:pic>
        <p:nvPicPr>
          <p:cNvPr id="5" name="Picture 4">
            <a:extLst>
              <a:ext uri="{FF2B5EF4-FFF2-40B4-BE49-F238E27FC236}">
                <a16:creationId xmlns:a16="http://schemas.microsoft.com/office/drawing/2014/main" id="{F5A45084-9721-2BD3-1688-D738565BACFC}"/>
              </a:ext>
            </a:extLst>
          </p:cNvPr>
          <p:cNvPicPr>
            <a:picLocks noChangeAspect="1"/>
          </p:cNvPicPr>
          <p:nvPr/>
        </p:nvPicPr>
        <p:blipFill>
          <a:blip r:embed="rId2"/>
          <a:stretch>
            <a:fillRect/>
          </a:stretch>
        </p:blipFill>
        <p:spPr>
          <a:xfrm>
            <a:off x="161364" y="1482247"/>
            <a:ext cx="8591162" cy="2184317"/>
          </a:xfrm>
          <a:prstGeom prst="rect">
            <a:avLst/>
          </a:prstGeom>
        </p:spPr>
      </p:pic>
      <p:pic>
        <p:nvPicPr>
          <p:cNvPr id="7" name="Picture 6">
            <a:extLst>
              <a:ext uri="{FF2B5EF4-FFF2-40B4-BE49-F238E27FC236}">
                <a16:creationId xmlns:a16="http://schemas.microsoft.com/office/drawing/2014/main" id="{6E09E7C3-5E4A-E4EE-A141-0A714BEBEA88}"/>
              </a:ext>
            </a:extLst>
          </p:cNvPr>
          <p:cNvPicPr>
            <a:picLocks noChangeAspect="1"/>
          </p:cNvPicPr>
          <p:nvPr/>
        </p:nvPicPr>
        <p:blipFill>
          <a:blip r:embed="rId3"/>
          <a:stretch>
            <a:fillRect/>
          </a:stretch>
        </p:blipFill>
        <p:spPr>
          <a:xfrm>
            <a:off x="1371600" y="3429000"/>
            <a:ext cx="5423647" cy="3321424"/>
          </a:xfrm>
          <a:prstGeom prst="rect">
            <a:avLst/>
          </a:prstGeom>
        </p:spPr>
      </p:pic>
    </p:spTree>
    <p:extLst>
      <p:ext uri="{BB962C8B-B14F-4D97-AF65-F5344CB8AC3E}">
        <p14:creationId xmlns:p14="http://schemas.microsoft.com/office/powerpoint/2010/main" val="336967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D36D-A541-219F-69E4-3A19A4405752}"/>
              </a:ext>
            </a:extLst>
          </p:cNvPr>
          <p:cNvSpPr>
            <a:spLocks noGrp="1"/>
          </p:cNvSpPr>
          <p:nvPr>
            <p:ph type="title"/>
          </p:nvPr>
        </p:nvSpPr>
        <p:spPr>
          <a:xfrm>
            <a:off x="545154" y="117079"/>
            <a:ext cx="7772400" cy="922827"/>
          </a:xfrm>
        </p:spPr>
        <p:txBody>
          <a:bodyPr/>
          <a:lstStyle/>
          <a:p>
            <a:r>
              <a:rPr lang="en-IN" dirty="0"/>
              <a:t>Open gns3</a:t>
            </a:r>
          </a:p>
        </p:txBody>
      </p:sp>
      <p:sp>
        <p:nvSpPr>
          <p:cNvPr id="3" name="Content Placeholder 2">
            <a:extLst>
              <a:ext uri="{FF2B5EF4-FFF2-40B4-BE49-F238E27FC236}">
                <a16:creationId xmlns:a16="http://schemas.microsoft.com/office/drawing/2014/main" id="{FA2FBF37-0912-1E5E-E945-A77B4E0498FE}"/>
              </a:ext>
            </a:extLst>
          </p:cNvPr>
          <p:cNvSpPr>
            <a:spLocks noGrp="1"/>
          </p:cNvSpPr>
          <p:nvPr>
            <p:ph idx="1"/>
          </p:nvPr>
        </p:nvSpPr>
        <p:spPr>
          <a:xfrm>
            <a:off x="545154" y="947031"/>
            <a:ext cx="7772400" cy="4050792"/>
          </a:xfrm>
        </p:spPr>
        <p:txBody>
          <a:bodyPr/>
          <a:lstStyle/>
          <a:p>
            <a:pPr marL="457200" indent="-457200">
              <a:buFont typeface="+mj-lt"/>
              <a:buAutoNum type="arabicPeriod"/>
            </a:pPr>
            <a:r>
              <a:rPr lang="en-IN" dirty="0"/>
              <a:t>Click on Edit -&gt; Preferences</a:t>
            </a:r>
          </a:p>
          <a:p>
            <a:pPr marL="457200" indent="-457200">
              <a:buFont typeface="+mj-lt"/>
              <a:buAutoNum type="arabicPeriod"/>
            </a:pPr>
            <a:endParaRPr lang="en-IN" dirty="0"/>
          </a:p>
        </p:txBody>
      </p:sp>
      <p:sp>
        <p:nvSpPr>
          <p:cNvPr id="6" name="TextBox 5">
            <a:extLst>
              <a:ext uri="{FF2B5EF4-FFF2-40B4-BE49-F238E27FC236}">
                <a16:creationId xmlns:a16="http://schemas.microsoft.com/office/drawing/2014/main" id="{50FF9A5B-65CE-CC10-A00F-4019CBA6F9B2}"/>
              </a:ext>
            </a:extLst>
          </p:cNvPr>
          <p:cNvSpPr txBox="1"/>
          <p:nvPr/>
        </p:nvSpPr>
        <p:spPr>
          <a:xfrm>
            <a:off x="4571999" y="2420471"/>
            <a:ext cx="2499209" cy="646331"/>
          </a:xfrm>
          <a:prstGeom prst="rect">
            <a:avLst/>
          </a:prstGeom>
          <a:noFill/>
        </p:spPr>
        <p:txBody>
          <a:bodyPr wrap="square" rtlCol="0">
            <a:spAutoFit/>
          </a:bodyPr>
          <a:lstStyle/>
          <a:p>
            <a:r>
              <a:rPr lang="en-IN" dirty="0"/>
              <a:t>2. Click on Dynamics</a:t>
            </a:r>
          </a:p>
          <a:p>
            <a:r>
              <a:rPr lang="en-IN" dirty="0"/>
              <a:t>3. IOS routers</a:t>
            </a:r>
          </a:p>
        </p:txBody>
      </p:sp>
      <p:pic>
        <p:nvPicPr>
          <p:cNvPr id="8" name="Picture 7">
            <a:extLst>
              <a:ext uri="{FF2B5EF4-FFF2-40B4-BE49-F238E27FC236}">
                <a16:creationId xmlns:a16="http://schemas.microsoft.com/office/drawing/2014/main" id="{4501B105-7713-324F-CC8E-C8159C3887FC}"/>
              </a:ext>
            </a:extLst>
          </p:cNvPr>
          <p:cNvPicPr>
            <a:picLocks noChangeAspect="1"/>
          </p:cNvPicPr>
          <p:nvPr/>
        </p:nvPicPr>
        <p:blipFill>
          <a:blip r:embed="rId2"/>
          <a:stretch>
            <a:fillRect/>
          </a:stretch>
        </p:blipFill>
        <p:spPr>
          <a:xfrm>
            <a:off x="689610" y="1276908"/>
            <a:ext cx="7483488" cy="5464013"/>
          </a:xfrm>
          <a:prstGeom prst="rect">
            <a:avLst/>
          </a:prstGeom>
        </p:spPr>
      </p:pic>
      <p:sp>
        <p:nvSpPr>
          <p:cNvPr id="9" name="TextBox 8">
            <a:extLst>
              <a:ext uri="{FF2B5EF4-FFF2-40B4-BE49-F238E27FC236}">
                <a16:creationId xmlns:a16="http://schemas.microsoft.com/office/drawing/2014/main" id="{61F76848-E533-2A02-EB6A-18D4FD75372E}"/>
              </a:ext>
            </a:extLst>
          </p:cNvPr>
          <p:cNvSpPr txBox="1"/>
          <p:nvPr/>
        </p:nvSpPr>
        <p:spPr>
          <a:xfrm>
            <a:off x="5423646" y="4351492"/>
            <a:ext cx="2499209" cy="1477328"/>
          </a:xfrm>
          <a:prstGeom prst="rect">
            <a:avLst/>
          </a:prstGeom>
          <a:noFill/>
        </p:spPr>
        <p:txBody>
          <a:bodyPr wrap="square" rtlCol="0">
            <a:spAutoFit/>
          </a:bodyPr>
          <a:lstStyle/>
          <a:p>
            <a:r>
              <a:rPr lang="en-IN" dirty="0"/>
              <a:t>2. Click on Dynamics</a:t>
            </a:r>
          </a:p>
          <a:p>
            <a:r>
              <a:rPr lang="en-IN" dirty="0"/>
              <a:t>3. IOS routers</a:t>
            </a:r>
          </a:p>
          <a:p>
            <a:r>
              <a:rPr lang="en-IN" dirty="0"/>
              <a:t>4.Click new , then</a:t>
            </a:r>
          </a:p>
          <a:p>
            <a:r>
              <a:rPr lang="en-IN" dirty="0"/>
              <a:t>5. Click on new image</a:t>
            </a:r>
          </a:p>
          <a:p>
            <a:r>
              <a:rPr lang="en-IN" dirty="0"/>
              <a:t>6.Browse</a:t>
            </a:r>
          </a:p>
        </p:txBody>
      </p:sp>
    </p:spTree>
    <p:extLst>
      <p:ext uri="{BB962C8B-B14F-4D97-AF65-F5344CB8AC3E}">
        <p14:creationId xmlns:p14="http://schemas.microsoft.com/office/powerpoint/2010/main" val="162746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E413-CAEC-032C-6FF8-D0D03F3219F8}"/>
              </a:ext>
            </a:extLst>
          </p:cNvPr>
          <p:cNvSpPr>
            <a:spLocks noGrp="1"/>
          </p:cNvSpPr>
          <p:nvPr>
            <p:ph type="title"/>
          </p:nvPr>
        </p:nvSpPr>
        <p:spPr/>
        <p:txBody>
          <a:bodyPr/>
          <a:lstStyle/>
          <a:p>
            <a:r>
              <a:rPr lang="en-IN" dirty="0"/>
              <a:t>Capturing telnet password using </a:t>
            </a:r>
            <a:r>
              <a:rPr lang="en-IN" dirty="0" err="1"/>
              <a:t>wireshark</a:t>
            </a:r>
            <a:endParaRPr lang="en-IN" dirty="0"/>
          </a:p>
        </p:txBody>
      </p:sp>
      <p:sp>
        <p:nvSpPr>
          <p:cNvPr id="3" name="Content Placeholder 2">
            <a:extLst>
              <a:ext uri="{FF2B5EF4-FFF2-40B4-BE49-F238E27FC236}">
                <a16:creationId xmlns:a16="http://schemas.microsoft.com/office/drawing/2014/main" id="{149CF444-E020-4430-0A11-4C3BBD75D423}"/>
              </a:ext>
            </a:extLst>
          </p:cNvPr>
          <p:cNvSpPr>
            <a:spLocks noGrp="1"/>
          </p:cNvSpPr>
          <p:nvPr>
            <p:ph idx="1"/>
          </p:nvPr>
        </p:nvSpPr>
        <p:spPr/>
        <p:txBody>
          <a:bodyPr/>
          <a:lstStyle/>
          <a:p>
            <a:r>
              <a:rPr lang="en-IN" dirty="0"/>
              <a:t>Data is much unsecure in Telnet.</a:t>
            </a:r>
          </a:p>
          <a:p>
            <a:endParaRPr lang="en-IN" dirty="0"/>
          </a:p>
          <a:p>
            <a:endParaRPr lang="en-IN" dirty="0"/>
          </a:p>
        </p:txBody>
      </p:sp>
    </p:spTree>
    <p:extLst>
      <p:ext uri="{BB962C8B-B14F-4D97-AF65-F5344CB8AC3E}">
        <p14:creationId xmlns:p14="http://schemas.microsoft.com/office/powerpoint/2010/main" val="163202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048E-9705-1928-9AA9-CA96C0FC190C}"/>
              </a:ext>
            </a:extLst>
          </p:cNvPr>
          <p:cNvSpPr>
            <a:spLocks noGrp="1"/>
          </p:cNvSpPr>
          <p:nvPr>
            <p:ph type="title"/>
          </p:nvPr>
        </p:nvSpPr>
        <p:spPr/>
        <p:txBody>
          <a:bodyPr/>
          <a:lstStyle/>
          <a:p>
            <a:r>
              <a:rPr lang="en-IN" dirty="0"/>
              <a:t>Create a network</a:t>
            </a:r>
          </a:p>
        </p:txBody>
      </p:sp>
      <p:sp>
        <p:nvSpPr>
          <p:cNvPr id="3" name="Content Placeholder 2">
            <a:extLst>
              <a:ext uri="{FF2B5EF4-FFF2-40B4-BE49-F238E27FC236}">
                <a16:creationId xmlns:a16="http://schemas.microsoft.com/office/drawing/2014/main" id="{6E7C165D-6841-13D7-F2F8-E946142C80B3}"/>
              </a:ext>
            </a:extLst>
          </p:cNvPr>
          <p:cNvSpPr>
            <a:spLocks noGrp="1"/>
          </p:cNvSpPr>
          <p:nvPr>
            <p:ph idx="1"/>
          </p:nvPr>
        </p:nvSpPr>
        <p:spPr/>
        <p:txBody>
          <a:bodyPr/>
          <a:lstStyle/>
          <a:p>
            <a:pPr marL="457200" indent="-457200">
              <a:buFont typeface="+mj-lt"/>
              <a:buAutoNum type="arabicPeriod"/>
            </a:pPr>
            <a:r>
              <a:rPr lang="en-IN" dirty="0"/>
              <a:t>Click and drag two routers</a:t>
            </a:r>
          </a:p>
          <a:p>
            <a:pPr marL="457200" indent="-457200">
              <a:buFont typeface="+mj-lt"/>
              <a:buAutoNum type="arabicPeriod"/>
            </a:pPr>
            <a:r>
              <a:rPr lang="en-IN" dirty="0"/>
              <a:t>Right click on router1 and click Auto-Idle PC</a:t>
            </a:r>
          </a:p>
          <a:p>
            <a:pPr marL="457200" indent="-457200">
              <a:buFont typeface="+mj-lt"/>
              <a:buAutoNum type="arabicPeriod"/>
            </a:pPr>
            <a:r>
              <a:rPr lang="en-US" b="0" i="0" dirty="0">
                <a:solidFill>
                  <a:srgbClr val="4D5156"/>
                </a:solidFill>
                <a:effectLst/>
                <a:latin typeface="+mj-lt"/>
              </a:rPr>
              <a:t>The Idle-PC is </a:t>
            </a:r>
            <a:r>
              <a:rPr lang="en-US" b="0" i="0" dirty="0">
                <a:solidFill>
                  <a:srgbClr val="040C28"/>
                </a:solidFill>
                <a:effectLst/>
                <a:latin typeface="+mj-lt"/>
              </a:rPr>
              <a:t>a guess at where the Program Counter might be pointing to an idle-loop in the emulated router</a:t>
            </a:r>
            <a:r>
              <a:rPr lang="en-US" b="0" i="0" dirty="0">
                <a:solidFill>
                  <a:srgbClr val="4D5156"/>
                </a:solidFill>
                <a:effectLst/>
                <a:latin typeface="+mj-lt"/>
              </a:rPr>
              <a:t>. When emulator has visits this PC value Idle-Max times, it suspends itself for Idle-Sleep </a:t>
            </a:r>
            <a:r>
              <a:rPr lang="en-US" b="0" i="0" dirty="0" err="1">
                <a:solidFill>
                  <a:srgbClr val="4D5156"/>
                </a:solidFill>
                <a:effectLst/>
                <a:latin typeface="+mj-lt"/>
              </a:rPr>
              <a:t>ms</a:t>
            </a:r>
            <a:r>
              <a:rPr lang="en-US" b="0" i="0" dirty="0">
                <a:solidFill>
                  <a:srgbClr val="4D5156"/>
                </a:solidFill>
                <a:effectLst/>
                <a:latin typeface="+mj-lt"/>
              </a:rPr>
              <a:t> to allow other processes to get on their tasks.</a:t>
            </a:r>
            <a:endParaRPr lang="en-IN" dirty="0">
              <a:latin typeface="+mj-lt"/>
            </a:endParaRPr>
          </a:p>
          <a:p>
            <a:pPr marL="457200" indent="-457200">
              <a:buFont typeface="+mj-lt"/>
              <a:buAutoNum type="arabicPeriod"/>
            </a:pPr>
            <a:endParaRPr lang="en-IN" dirty="0"/>
          </a:p>
        </p:txBody>
      </p:sp>
    </p:spTree>
    <p:extLst>
      <p:ext uri="{BB962C8B-B14F-4D97-AF65-F5344CB8AC3E}">
        <p14:creationId xmlns:p14="http://schemas.microsoft.com/office/powerpoint/2010/main" val="281554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CE9F1-0E43-B714-6D41-0D7E4F8229D5}"/>
              </a:ext>
            </a:extLst>
          </p:cNvPr>
          <p:cNvPicPr>
            <a:picLocks noChangeAspect="1"/>
          </p:cNvPicPr>
          <p:nvPr/>
        </p:nvPicPr>
        <p:blipFill>
          <a:blip r:embed="rId2"/>
          <a:stretch>
            <a:fillRect/>
          </a:stretch>
        </p:blipFill>
        <p:spPr>
          <a:xfrm>
            <a:off x="506377" y="933233"/>
            <a:ext cx="8131245" cy="4991533"/>
          </a:xfrm>
          <a:prstGeom prst="rect">
            <a:avLst/>
          </a:prstGeom>
        </p:spPr>
      </p:pic>
      <p:sp>
        <p:nvSpPr>
          <p:cNvPr id="6" name="TextBox 5">
            <a:extLst>
              <a:ext uri="{FF2B5EF4-FFF2-40B4-BE49-F238E27FC236}">
                <a16:creationId xmlns:a16="http://schemas.microsoft.com/office/drawing/2014/main" id="{C6E8FDDC-0E7E-252C-47A3-D10D615DEE37}"/>
              </a:ext>
            </a:extLst>
          </p:cNvPr>
          <p:cNvSpPr txBox="1"/>
          <p:nvPr/>
        </p:nvSpPr>
        <p:spPr>
          <a:xfrm>
            <a:off x="1801906" y="4141694"/>
            <a:ext cx="4482353" cy="1200329"/>
          </a:xfrm>
          <a:prstGeom prst="rect">
            <a:avLst/>
          </a:prstGeom>
          <a:noFill/>
        </p:spPr>
        <p:txBody>
          <a:bodyPr wrap="square" rtlCol="0">
            <a:spAutoFit/>
          </a:bodyPr>
          <a:lstStyle/>
          <a:p>
            <a:pPr marL="342900" indent="-342900">
              <a:buFont typeface="+mj-lt"/>
              <a:buAutoNum type="arabicPeriod"/>
            </a:pPr>
            <a:r>
              <a:rPr lang="en-US" dirty="0"/>
              <a:t>Connect routers using ethernet.</a:t>
            </a:r>
          </a:p>
          <a:p>
            <a:pPr marL="342900" indent="-342900">
              <a:buFont typeface="+mj-lt"/>
              <a:buAutoNum type="arabicPeriod"/>
            </a:pPr>
            <a:r>
              <a:rPr lang="en-US" dirty="0"/>
              <a:t>Click start</a:t>
            </a:r>
          </a:p>
          <a:p>
            <a:pPr marL="342900" indent="-342900">
              <a:buFont typeface="+mj-lt"/>
              <a:buAutoNum type="arabicPeriod"/>
            </a:pPr>
            <a:r>
              <a:rPr lang="en-US" dirty="0"/>
              <a:t>Open console</a:t>
            </a:r>
          </a:p>
          <a:p>
            <a:pPr marL="342900" indent="-342900">
              <a:buFont typeface="+mj-lt"/>
              <a:buAutoNum type="arabicPeriod"/>
            </a:pPr>
            <a:endParaRPr lang="en-IN" dirty="0"/>
          </a:p>
        </p:txBody>
      </p:sp>
    </p:spTree>
    <p:extLst>
      <p:ext uri="{BB962C8B-B14F-4D97-AF65-F5344CB8AC3E}">
        <p14:creationId xmlns:p14="http://schemas.microsoft.com/office/powerpoint/2010/main" val="1862537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256</TotalTime>
  <Words>593</Words>
  <Application>Microsoft Office PowerPoint</Application>
  <PresentationFormat>On-screen Show (4:3)</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Rockwell</vt:lpstr>
      <vt:lpstr>Rockwell Condensed</vt:lpstr>
      <vt:lpstr>Söhne</vt:lpstr>
      <vt:lpstr>Wingdings</vt:lpstr>
      <vt:lpstr>Wood Type</vt:lpstr>
      <vt:lpstr>GNS3 images</vt:lpstr>
      <vt:lpstr>PowerPoint Presentation</vt:lpstr>
      <vt:lpstr>PowerPoint Presentation</vt:lpstr>
      <vt:lpstr>DOWNLOAD CISCO IMAGES</vt:lpstr>
      <vt:lpstr>Download from google</vt:lpstr>
      <vt:lpstr>Open gns3</vt:lpstr>
      <vt:lpstr>Capturing telnet password using wireshark</vt:lpstr>
      <vt:lpstr>Create a network</vt:lpstr>
      <vt:lpstr>PowerPoint Presentation</vt:lpstr>
      <vt:lpstr>PowerPoint Presentation</vt:lpstr>
      <vt:lpstr>PowerPoint Presentation</vt:lpstr>
      <vt:lpstr>Configure the telnet</vt:lpstr>
      <vt:lpstr>PowerPoint Presentation</vt:lpstr>
      <vt:lpstr>PowerPoint Presentation</vt:lpstr>
      <vt:lpstr>PowerPoint Presentation</vt:lpstr>
      <vt:lpstr>Give telnet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DOWNLOAD CISCO IMAGES</dc:title>
  <dc:creator>Soumya S</dc:creator>
  <cp:lastModifiedBy>Soumya S</cp:lastModifiedBy>
  <cp:revision>18</cp:revision>
  <dcterms:created xsi:type="dcterms:W3CDTF">2023-09-18T09:31:54Z</dcterms:created>
  <dcterms:modified xsi:type="dcterms:W3CDTF">2023-09-20T04:01:28Z</dcterms:modified>
</cp:coreProperties>
</file>