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140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67731"/>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en-GB"/>
              <a:t>Click to edit Master title style</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tx1"/>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en-GB"/>
              <a:t>Click to edit Master subtitle style</a:t>
            </a:r>
            <a:endParaRPr lang="en-US" dirty="0"/>
          </a:p>
        </p:txBody>
      </p:sp>
      <p:sp>
        <p:nvSpPr>
          <p:cNvPr id="20" name="Date Placeholder 19"/>
          <p:cNvSpPr>
            <a:spLocks noGrp="1"/>
          </p:cNvSpPr>
          <p:nvPr>
            <p:ph type="dt" sz="half" idx="10"/>
          </p:nvPr>
        </p:nvSpPr>
        <p:spPr>
          <a:xfrm>
            <a:off x="3931920" y="1327188"/>
            <a:ext cx="1280160" cy="457200"/>
          </a:xfrm>
        </p:spPr>
        <p:txBody>
          <a:bodyPr/>
          <a:lstStyle>
            <a:lvl1pPr algn="ctr">
              <a:defRPr sz="1100" spc="0" baseline="0">
                <a:solidFill>
                  <a:schemeClr val="tx1"/>
                </a:solidFill>
                <a:latin typeface="+mn-lt"/>
              </a:defRPr>
            </a:lvl1pPr>
          </a:lstStyle>
          <a:p>
            <a:fld id="{6C73322F-EAE7-48A7-8346-AEE1A9771FDF}" type="datetimeFigureOut">
              <a:rPr lang="en-IN" smtClean="0"/>
              <a:t>31-07-2023</a:t>
            </a:fld>
            <a:endParaRPr lang="en-IN"/>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tx1">
                    <a:lumMod val="75000"/>
                    <a:lumOff val="25000"/>
                  </a:schemeClr>
                </a:solidFill>
              </a:defRPr>
            </a:lvl1pPr>
          </a:lstStyle>
          <a:p>
            <a:fld id="{D93B473F-6CE8-4C1A-81CA-F5E34A1A2981}" type="slidenum">
              <a:rPr lang="en-IN" smtClean="0"/>
              <a:t>‹#›</a:t>
            </a:fld>
            <a:endParaRPr lang="en-IN"/>
          </a:p>
        </p:txBody>
      </p:sp>
    </p:spTree>
    <p:extLst>
      <p:ext uri="{BB962C8B-B14F-4D97-AF65-F5344CB8AC3E}">
        <p14:creationId xmlns:p14="http://schemas.microsoft.com/office/powerpoint/2010/main" val="54477192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C73322F-EAE7-48A7-8346-AEE1A9771FDF}" type="datetimeFigureOut">
              <a:rPr lang="en-IN" smtClean="0"/>
              <a:t>31-07-2023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3B473F-6CE8-4C1A-81CA-F5E34A1A2981}" type="slidenum">
              <a:rPr lang="en-IN" smtClean="0"/>
              <a:t>‹#›</a:t>
            </a:fld>
            <a:endParaRPr lang="en-IN"/>
          </a:p>
        </p:txBody>
      </p:sp>
    </p:spTree>
    <p:extLst>
      <p:ext uri="{BB962C8B-B14F-4D97-AF65-F5344CB8AC3E}">
        <p14:creationId xmlns:p14="http://schemas.microsoft.com/office/powerpoint/2010/main" val="2748110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C73322F-EAE7-48A7-8346-AEE1A9771FDF}" type="datetimeFigureOut">
              <a:rPr lang="en-IN" smtClean="0"/>
              <a:t>31-07-2023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3B473F-6CE8-4C1A-81CA-F5E34A1A2981}" type="slidenum">
              <a:rPr lang="en-IN" smtClean="0"/>
              <a:t>‹#›</a:t>
            </a:fld>
            <a:endParaRPr lang="en-IN"/>
          </a:p>
        </p:txBody>
      </p:sp>
    </p:spTree>
    <p:extLst>
      <p:ext uri="{BB962C8B-B14F-4D97-AF65-F5344CB8AC3E}">
        <p14:creationId xmlns:p14="http://schemas.microsoft.com/office/powerpoint/2010/main" val="650291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C73322F-EAE7-48A7-8346-AEE1A9771FDF}" type="datetimeFigureOut">
              <a:rPr lang="en-IN" smtClean="0"/>
              <a:t>31-07-2023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3B473F-6CE8-4C1A-81CA-F5E34A1A2981}" type="slidenum">
              <a:rPr lang="en-IN" smtClean="0"/>
              <a:t>‹#›</a:t>
            </a:fld>
            <a:endParaRPr lang="en-IN"/>
          </a:p>
        </p:txBody>
      </p:sp>
    </p:spTree>
    <p:extLst>
      <p:ext uri="{BB962C8B-B14F-4D97-AF65-F5344CB8AC3E}">
        <p14:creationId xmlns:p14="http://schemas.microsoft.com/office/powerpoint/2010/main" val="2162455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67731"/>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r>
              <a:rPr lang="en-GB"/>
              <a:t>Click to edit Master title style</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tx1"/>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3931920" y="1325880"/>
            <a:ext cx="1280160" cy="457200"/>
          </a:xfrm>
        </p:spPr>
        <p:txBody>
          <a:bodyPr/>
          <a:lstStyle>
            <a:lvl1pPr algn="ctr">
              <a:defRPr lang="en-US" sz="1100" kern="1200" spc="0" baseline="0">
                <a:solidFill>
                  <a:schemeClr val="tx1"/>
                </a:solidFill>
                <a:latin typeface="+mn-lt"/>
                <a:ea typeface="+mn-ea"/>
                <a:cs typeface="+mn-cs"/>
              </a:defRPr>
            </a:lvl1pPr>
          </a:lstStyle>
          <a:p>
            <a:fld id="{6C73322F-EAE7-48A7-8346-AEE1A9771FDF}" type="datetimeFigureOut">
              <a:rPr lang="en-IN" smtClean="0"/>
              <a:t>31-07-2023</a:t>
            </a:fld>
            <a:endParaRPr lang="en-IN"/>
          </a:p>
        </p:txBody>
      </p:sp>
      <p:sp>
        <p:nvSpPr>
          <p:cNvPr id="5" name="Footer Placeholder 4"/>
          <p:cNvSpPr>
            <a:spLocks noGrp="1"/>
          </p:cNvSpPr>
          <p:nvPr>
            <p:ph type="ftr" sz="quarter" idx="11"/>
          </p:nvPr>
        </p:nvSpPr>
        <p:spPr>
          <a:xfrm>
            <a:off x="1104679" y="5211060"/>
            <a:ext cx="4430268"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6453378" y="5211060"/>
            <a:ext cx="1584198" cy="228600"/>
          </a:xfrm>
        </p:spPr>
        <p:txBody>
          <a:bodyPr/>
          <a:lstStyle/>
          <a:p>
            <a:fld id="{D93B473F-6CE8-4C1A-81CA-F5E34A1A2981}" type="slidenum">
              <a:rPr lang="en-IN" smtClean="0"/>
              <a:t>‹#›</a:t>
            </a:fld>
            <a:endParaRPr lang="en-IN"/>
          </a:p>
        </p:txBody>
      </p:sp>
    </p:spTree>
    <p:extLst>
      <p:ext uri="{BB962C8B-B14F-4D97-AF65-F5344CB8AC3E}">
        <p14:creationId xmlns:p14="http://schemas.microsoft.com/office/powerpoint/2010/main" val="347719649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C73322F-EAE7-48A7-8346-AEE1A9771FDF}" type="datetimeFigureOut">
              <a:rPr lang="en-IN" smtClean="0"/>
              <a:t>31-07-2023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3B473F-6CE8-4C1A-81CA-F5E34A1A2981}" type="slidenum">
              <a:rPr lang="en-IN" smtClean="0"/>
              <a:t>‹#›</a:t>
            </a:fld>
            <a:endParaRPr lang="en-IN"/>
          </a:p>
        </p:txBody>
      </p:sp>
    </p:spTree>
    <p:extLst>
      <p:ext uri="{BB962C8B-B14F-4D97-AF65-F5344CB8AC3E}">
        <p14:creationId xmlns:p14="http://schemas.microsoft.com/office/powerpoint/2010/main" val="1244350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C73322F-EAE7-48A7-8346-AEE1A9771FDF}" type="datetimeFigureOut">
              <a:rPr lang="en-IN" smtClean="0"/>
              <a:t>31-07-2023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3B473F-6CE8-4C1A-81CA-F5E34A1A2981}" type="slidenum">
              <a:rPr lang="en-IN" smtClean="0"/>
              <a:t>‹#›</a:t>
            </a:fld>
            <a:endParaRPr lang="en-IN"/>
          </a:p>
        </p:txBody>
      </p:sp>
    </p:spTree>
    <p:extLst>
      <p:ext uri="{BB962C8B-B14F-4D97-AF65-F5344CB8AC3E}">
        <p14:creationId xmlns:p14="http://schemas.microsoft.com/office/powerpoint/2010/main" val="3779572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C73322F-EAE7-48A7-8346-AEE1A9771FDF}" type="datetimeFigureOut">
              <a:rPr lang="en-IN" smtClean="0"/>
              <a:t>31-07-2023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3B473F-6CE8-4C1A-81CA-F5E34A1A2981}" type="slidenum">
              <a:rPr lang="en-IN" smtClean="0"/>
              <a:t>‹#›</a:t>
            </a:fld>
            <a:endParaRPr lang="en-IN"/>
          </a:p>
        </p:txBody>
      </p:sp>
    </p:spTree>
    <p:extLst>
      <p:ext uri="{BB962C8B-B14F-4D97-AF65-F5344CB8AC3E}">
        <p14:creationId xmlns:p14="http://schemas.microsoft.com/office/powerpoint/2010/main" val="3457714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73322F-EAE7-48A7-8346-AEE1A9771FDF}" type="datetimeFigureOut">
              <a:rPr lang="en-IN" smtClean="0"/>
              <a:t>31-07-2023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93B473F-6CE8-4C1A-81CA-F5E34A1A2981}" type="slidenum">
              <a:rPr lang="en-IN" smtClean="0"/>
              <a:t>‹#›</a:t>
            </a:fld>
            <a:endParaRPr lang="en-IN"/>
          </a:p>
        </p:txBody>
      </p:sp>
    </p:spTree>
    <p:extLst>
      <p:ext uri="{BB962C8B-B14F-4D97-AF65-F5344CB8AC3E}">
        <p14:creationId xmlns:p14="http://schemas.microsoft.com/office/powerpoint/2010/main" val="2312601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84147" y="173736"/>
            <a:ext cx="6398514"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en-GB"/>
              <a:t>Click to edit Master title style</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6C73322F-EAE7-48A7-8346-AEE1A9771FDF}" type="datetimeFigureOut">
              <a:rPr lang="en-IN" smtClean="0"/>
              <a:t>31-07-2023</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7795258" y="6310086"/>
            <a:ext cx="1097280" cy="274320"/>
          </a:xfrm>
        </p:spPr>
        <p:txBody>
          <a:bodyPr/>
          <a:lstStyle>
            <a:lvl1pPr>
              <a:defRPr>
                <a:solidFill>
                  <a:srgbClr val="FFFFFF"/>
                </a:solidFill>
              </a:defRPr>
            </a:lvl1pPr>
          </a:lstStyle>
          <a:p>
            <a:fld id="{D93B473F-6CE8-4C1A-81CA-F5E34A1A2981}" type="slidenum">
              <a:rPr lang="en-IN" smtClean="0"/>
              <a:t>‹#›</a:t>
            </a:fld>
            <a:endParaRPr lang="en-IN"/>
          </a:p>
        </p:txBody>
      </p:sp>
      <p:sp>
        <p:nvSpPr>
          <p:cNvPr id="12" name="Rectangle 11"/>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473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rgbClr val="FFFFFF"/>
                </a:solidFill>
                <a:latin typeface="+mj-lt"/>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71449" y="173736"/>
            <a:ext cx="6398514" cy="6510528"/>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6C73322F-EAE7-48A7-8346-AEE1A9771FDF}" type="datetimeFigureOut">
              <a:rPr lang="en-IN" smtClean="0"/>
              <a:t>31-07-2023</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rgbClr val="FFFFFF"/>
                </a:solidFill>
              </a:defRPr>
            </a:lvl1pPr>
          </a:lstStyle>
          <a:p>
            <a:fld id="{D93B473F-6CE8-4C1A-81CA-F5E34A1A2981}" type="slidenum">
              <a:rPr lang="en-IN" smtClean="0"/>
              <a:t>‹#›</a:t>
            </a:fld>
            <a:endParaRPr lang="en-IN"/>
          </a:p>
        </p:txBody>
      </p:sp>
      <p:sp>
        <p:nvSpPr>
          <p:cNvPr id="11" name="Rectangle 10"/>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58879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34768" y="6309360"/>
            <a:ext cx="2057400" cy="274320"/>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fld id="{6C73322F-EAE7-48A7-8346-AEE1A9771FDF}" type="datetimeFigureOut">
              <a:rPr lang="en-IN" smtClean="0"/>
              <a:t>31-07-2023</a:t>
            </a:fld>
            <a:endParaRPr lang="en-IN"/>
          </a:p>
        </p:txBody>
      </p:sp>
      <p:sp>
        <p:nvSpPr>
          <p:cNvPr id="5" name="Footer Placeholder 4"/>
          <p:cNvSpPr>
            <a:spLocks noGrp="1"/>
          </p:cNvSpPr>
          <p:nvPr>
            <p:ph type="ftr" sz="quarter" idx="3"/>
          </p:nvPr>
        </p:nvSpPr>
        <p:spPr>
          <a:xfrm>
            <a:off x="2596896" y="6309360"/>
            <a:ext cx="3950208" cy="274320"/>
          </a:xfrm>
          <a:prstGeom prst="rect">
            <a:avLst/>
          </a:prstGeom>
        </p:spPr>
        <p:txBody>
          <a:bodyPr vert="horz" lIns="91440" tIns="45720" rIns="91440" bIns="45720" rtlCol="0" anchor="b"/>
          <a:lstStyle>
            <a:lvl1pPr algn="ctr">
              <a:defRPr sz="9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7823382" y="6309360"/>
            <a:ext cx="1097280" cy="274320"/>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D93B473F-6CE8-4C1A-81CA-F5E34A1A2981}" type="slidenum">
              <a:rPr lang="en-IN" smtClean="0"/>
              <a:t>‹#›</a:t>
            </a:fld>
            <a:endParaRPr lang="en-IN"/>
          </a:p>
        </p:txBody>
      </p:sp>
    </p:spTree>
    <p:extLst>
      <p:ext uri="{BB962C8B-B14F-4D97-AF65-F5344CB8AC3E}">
        <p14:creationId xmlns:p14="http://schemas.microsoft.com/office/powerpoint/2010/main" val="552139041"/>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xStyles>
    <p:title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5E2D7-2FFD-E8F3-723F-6EC669715E4F}"/>
              </a:ext>
            </a:extLst>
          </p:cNvPr>
          <p:cNvSpPr>
            <a:spLocks noGrp="1"/>
          </p:cNvSpPr>
          <p:nvPr>
            <p:ph type="ctrTitle"/>
          </p:nvPr>
        </p:nvSpPr>
        <p:spPr>
          <a:xfrm>
            <a:off x="1171281" y="2091262"/>
            <a:ext cx="6801440" cy="3093719"/>
          </a:xfrm>
        </p:spPr>
        <p:txBody>
          <a:bodyPr/>
          <a:lstStyle/>
          <a:p>
            <a:r>
              <a:rPr lang="en-IN" sz="4800" dirty="0"/>
              <a:t>Introduction </a:t>
            </a:r>
            <a:br>
              <a:rPr lang="en-IN" sz="4800" dirty="0"/>
            </a:br>
            <a:r>
              <a:rPr lang="en-IN" sz="4800" dirty="0"/>
              <a:t>to </a:t>
            </a:r>
            <a:br>
              <a:rPr lang="en-IN" sz="4800" dirty="0"/>
            </a:br>
            <a:r>
              <a:rPr lang="en-IN" sz="4800" dirty="0"/>
              <a:t>Ethical Hacking</a:t>
            </a:r>
            <a:br>
              <a:rPr lang="en-US" sz="4800" dirty="0"/>
            </a:br>
            <a:endParaRPr lang="en-IN" dirty="0"/>
          </a:p>
        </p:txBody>
      </p:sp>
      <p:sp>
        <p:nvSpPr>
          <p:cNvPr id="3" name="Subtitle 2">
            <a:extLst>
              <a:ext uri="{FF2B5EF4-FFF2-40B4-BE49-F238E27FC236}">
                <a16:creationId xmlns:a16="http://schemas.microsoft.com/office/drawing/2014/main" id="{E55FBEC6-84A1-A3B6-EAFB-7548320EC84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68350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8FD53-7351-7EE1-3EFE-1C8003BDEBD2}"/>
              </a:ext>
            </a:extLst>
          </p:cNvPr>
          <p:cNvSpPr>
            <a:spLocks noGrp="1"/>
          </p:cNvSpPr>
          <p:nvPr>
            <p:ph type="title"/>
          </p:nvPr>
        </p:nvSpPr>
        <p:spPr/>
        <p:txBody>
          <a:bodyPr/>
          <a:lstStyle/>
          <a:p>
            <a:r>
              <a:rPr lang="en-US" dirty="0"/>
              <a:t>5.Installation</a:t>
            </a:r>
            <a:endParaRPr lang="en-IN" dirty="0"/>
          </a:p>
        </p:txBody>
      </p:sp>
      <p:sp>
        <p:nvSpPr>
          <p:cNvPr id="3" name="Content Placeholder 2">
            <a:extLst>
              <a:ext uri="{FF2B5EF4-FFF2-40B4-BE49-F238E27FC236}">
                <a16:creationId xmlns:a16="http://schemas.microsoft.com/office/drawing/2014/main" id="{0F09F5F0-C317-889E-F79D-F91655AF81CB}"/>
              </a:ext>
            </a:extLst>
          </p:cNvPr>
          <p:cNvSpPr>
            <a:spLocks noGrp="1"/>
          </p:cNvSpPr>
          <p:nvPr>
            <p:ph idx="1"/>
          </p:nvPr>
        </p:nvSpPr>
        <p:spPr/>
        <p:txBody>
          <a:bodyPr/>
          <a:lstStyle/>
          <a:p>
            <a:r>
              <a:rPr lang="en-US" dirty="0"/>
              <a:t>• Once the exploitation of the system has been successful, the malware code will install itself onto the targeted information system </a:t>
            </a:r>
          </a:p>
          <a:p>
            <a:endParaRPr lang="en-US" dirty="0"/>
          </a:p>
          <a:p>
            <a:r>
              <a:rPr lang="en-US" dirty="0"/>
              <a:t>• Here malware also installs an access point for the intruder / attacker. This access point is also known as the backdoor</a:t>
            </a:r>
            <a:endParaRPr lang="en-IN" dirty="0"/>
          </a:p>
        </p:txBody>
      </p:sp>
    </p:spTree>
    <p:extLst>
      <p:ext uri="{BB962C8B-B14F-4D97-AF65-F5344CB8AC3E}">
        <p14:creationId xmlns:p14="http://schemas.microsoft.com/office/powerpoint/2010/main" val="2597705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CAA61-AC2C-E5C8-5FFB-8C176C9F21A7}"/>
              </a:ext>
            </a:extLst>
          </p:cNvPr>
          <p:cNvSpPr>
            <a:spLocks noGrp="1"/>
          </p:cNvSpPr>
          <p:nvPr>
            <p:ph type="title"/>
          </p:nvPr>
        </p:nvSpPr>
        <p:spPr/>
        <p:txBody>
          <a:bodyPr/>
          <a:lstStyle/>
          <a:p>
            <a:r>
              <a:rPr lang="en-IN" dirty="0"/>
              <a:t>6.Command &amp; Control</a:t>
            </a:r>
          </a:p>
        </p:txBody>
      </p:sp>
      <p:sp>
        <p:nvSpPr>
          <p:cNvPr id="3" name="Content Placeholder 2">
            <a:extLst>
              <a:ext uri="{FF2B5EF4-FFF2-40B4-BE49-F238E27FC236}">
                <a16:creationId xmlns:a16="http://schemas.microsoft.com/office/drawing/2014/main" id="{B0EAE133-F15F-8536-509D-E00949945640}"/>
              </a:ext>
            </a:extLst>
          </p:cNvPr>
          <p:cNvSpPr>
            <a:spLocks noGrp="1"/>
          </p:cNvSpPr>
          <p:nvPr>
            <p:ph idx="1"/>
          </p:nvPr>
        </p:nvSpPr>
        <p:spPr/>
        <p:txBody>
          <a:bodyPr/>
          <a:lstStyle/>
          <a:p>
            <a:pPr algn="just"/>
            <a:r>
              <a:rPr lang="en-US" dirty="0"/>
              <a:t>In this phase the attacker puts in place their management and communication code onto to the target network </a:t>
            </a:r>
          </a:p>
          <a:p>
            <a:pPr algn="just"/>
            <a:endParaRPr lang="en-US" dirty="0"/>
          </a:p>
          <a:p>
            <a:pPr algn="just"/>
            <a:r>
              <a:rPr lang="en-US" dirty="0"/>
              <a:t> This software allows the attacker to fully manage the code in the environment and allows the attacker to move deeper into the network, exfiltrate data and conduct destruction or denial of service operations</a:t>
            </a:r>
            <a:endParaRPr lang="en-IN" dirty="0"/>
          </a:p>
        </p:txBody>
      </p:sp>
    </p:spTree>
    <p:extLst>
      <p:ext uri="{BB962C8B-B14F-4D97-AF65-F5344CB8AC3E}">
        <p14:creationId xmlns:p14="http://schemas.microsoft.com/office/powerpoint/2010/main" val="1389186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64AB2-7E38-2C33-8D82-D8DBCCA84494}"/>
              </a:ext>
            </a:extLst>
          </p:cNvPr>
          <p:cNvSpPr>
            <a:spLocks noGrp="1"/>
          </p:cNvSpPr>
          <p:nvPr>
            <p:ph type="title"/>
          </p:nvPr>
        </p:nvSpPr>
        <p:spPr/>
        <p:txBody>
          <a:bodyPr/>
          <a:lstStyle/>
          <a:p>
            <a:r>
              <a:rPr lang="en-IN" dirty="0"/>
              <a:t>7. Actions on Objectives</a:t>
            </a:r>
          </a:p>
        </p:txBody>
      </p:sp>
      <p:sp>
        <p:nvSpPr>
          <p:cNvPr id="3" name="Content Placeholder 2">
            <a:extLst>
              <a:ext uri="{FF2B5EF4-FFF2-40B4-BE49-F238E27FC236}">
                <a16:creationId xmlns:a16="http://schemas.microsoft.com/office/drawing/2014/main" id="{58B501FE-ED9D-17F7-02C6-444F48C3E3F4}"/>
              </a:ext>
            </a:extLst>
          </p:cNvPr>
          <p:cNvSpPr>
            <a:spLocks noGrp="1"/>
          </p:cNvSpPr>
          <p:nvPr>
            <p:ph idx="1"/>
          </p:nvPr>
        </p:nvSpPr>
        <p:spPr/>
        <p:txBody>
          <a:bodyPr/>
          <a:lstStyle/>
          <a:p>
            <a:r>
              <a:rPr lang="en-US" dirty="0"/>
              <a:t>Once the attacker / intruder gains persistent access, they finally take action to fulfill their purpose, such as encryption for ransom, data exfiltration or even data destruction.</a:t>
            </a:r>
            <a:endParaRPr lang="en-IN" dirty="0"/>
          </a:p>
        </p:txBody>
      </p:sp>
    </p:spTree>
    <p:extLst>
      <p:ext uri="{BB962C8B-B14F-4D97-AF65-F5344CB8AC3E}">
        <p14:creationId xmlns:p14="http://schemas.microsoft.com/office/powerpoint/2010/main" val="1584969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BE5E0D-D2CE-3DAE-233C-C1B8A8FF9381}"/>
              </a:ext>
            </a:extLst>
          </p:cNvPr>
          <p:cNvSpPr>
            <a:spLocks noGrp="1"/>
          </p:cNvSpPr>
          <p:nvPr>
            <p:ph idx="1"/>
          </p:nvPr>
        </p:nvSpPr>
        <p:spPr>
          <a:xfrm>
            <a:off x="717176" y="645459"/>
            <a:ext cx="7695304" cy="5389581"/>
          </a:xfrm>
        </p:spPr>
        <p:txBody>
          <a:bodyPr>
            <a:normAutofit fontScale="92500" lnSpcReduction="20000"/>
          </a:bodyPr>
          <a:lstStyle/>
          <a:p>
            <a:pPr algn="just"/>
            <a:r>
              <a:rPr lang="en-US" dirty="0"/>
              <a:t>To help protect your identity, it’s important to take steps to help protect yourself and your personal information. These steps can include: </a:t>
            </a:r>
          </a:p>
          <a:p>
            <a:pPr algn="just"/>
            <a:endParaRPr lang="en-US" dirty="0"/>
          </a:p>
          <a:p>
            <a:pPr algn="just"/>
            <a:r>
              <a:rPr lang="en-US" dirty="0"/>
              <a:t>• Use strong, secure passwords. Use a complex and unique password for each of your online accounts. </a:t>
            </a:r>
          </a:p>
          <a:p>
            <a:pPr algn="just"/>
            <a:endParaRPr lang="en-US" dirty="0"/>
          </a:p>
          <a:p>
            <a:pPr algn="just"/>
            <a:r>
              <a:rPr lang="en-US" dirty="0"/>
              <a:t>• Monitor your bank and other financial accounts. Check your accounts on a regular basis for unfamiliar activity. And if the companies offer activity alerts via text or email, it may make sense for you to sign up for them. </a:t>
            </a:r>
          </a:p>
          <a:p>
            <a:pPr algn="just"/>
            <a:endParaRPr lang="en-US" dirty="0"/>
          </a:p>
          <a:p>
            <a:pPr algn="just"/>
            <a:r>
              <a:rPr lang="en-US" dirty="0"/>
              <a:t>• Check your credit report. Do so regularly to see if a thief has attempted to open a new credit card or another account in your name. </a:t>
            </a:r>
          </a:p>
          <a:p>
            <a:pPr algn="just"/>
            <a:endParaRPr lang="en-US" dirty="0"/>
          </a:p>
          <a:p>
            <a:pPr algn="just"/>
            <a:r>
              <a:rPr lang="en-US" dirty="0"/>
              <a:t>• Take action as soon as possible. If you see suspicious activity, contact the financial institution involved immediately. If your information was stolen in a data breach, let them know that, as well. </a:t>
            </a:r>
            <a:endParaRPr lang="en-IN" dirty="0"/>
          </a:p>
        </p:txBody>
      </p:sp>
    </p:spTree>
    <p:extLst>
      <p:ext uri="{BB962C8B-B14F-4D97-AF65-F5344CB8AC3E}">
        <p14:creationId xmlns:p14="http://schemas.microsoft.com/office/powerpoint/2010/main" val="3980501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83DFCA-96CE-CBA9-6D26-41A4F2B5382C}"/>
              </a:ext>
            </a:extLst>
          </p:cNvPr>
          <p:cNvSpPr>
            <a:spLocks noGrp="1"/>
          </p:cNvSpPr>
          <p:nvPr>
            <p:ph idx="1"/>
          </p:nvPr>
        </p:nvSpPr>
        <p:spPr>
          <a:xfrm>
            <a:off x="896470" y="609600"/>
            <a:ext cx="7516009" cy="5425440"/>
          </a:xfrm>
        </p:spPr>
        <p:txBody>
          <a:bodyPr>
            <a:normAutofit lnSpcReduction="10000"/>
          </a:bodyPr>
          <a:lstStyle/>
          <a:p>
            <a:r>
              <a:rPr lang="en-US" dirty="0"/>
              <a:t>• Secure your phone. If your phone doesn’t have a password, give it one. Although entering a password every time you use your phone is tedious, it provides a line of defense if your device is lost or stolen. Think about all the information a criminal could access with your unprotected phone. </a:t>
            </a:r>
          </a:p>
          <a:p>
            <a:endParaRPr lang="en-US" dirty="0"/>
          </a:p>
          <a:p>
            <a:r>
              <a:rPr lang="en-US" dirty="0"/>
              <a:t>• Use only secure URLs. Reputable sites begin with https://. The “s” is key. This is especially important when entering credit card or other personal information. </a:t>
            </a:r>
          </a:p>
          <a:p>
            <a:endParaRPr lang="en-US" dirty="0"/>
          </a:p>
          <a:p>
            <a:r>
              <a:rPr lang="en-US" dirty="0"/>
              <a:t>• Implement high-quality security software. Install and use a software suite that includes malware and virus protection — and always keep it updated. </a:t>
            </a:r>
          </a:p>
          <a:p>
            <a:endParaRPr lang="en-US" dirty="0"/>
          </a:p>
          <a:p>
            <a:r>
              <a:rPr lang="en-US" dirty="0"/>
              <a:t>• Back up your files and ensure their safety. Use secure online Data Backup solutions as backup for your PC in addition to its other security features. </a:t>
            </a:r>
            <a:endParaRPr lang="en-IN" dirty="0"/>
          </a:p>
        </p:txBody>
      </p:sp>
    </p:spTree>
    <p:extLst>
      <p:ext uri="{BB962C8B-B14F-4D97-AF65-F5344CB8AC3E}">
        <p14:creationId xmlns:p14="http://schemas.microsoft.com/office/powerpoint/2010/main" val="3544791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1C903A-A57D-3438-1E14-0AD934C5DA0D}"/>
              </a:ext>
            </a:extLst>
          </p:cNvPr>
          <p:cNvSpPr>
            <a:spLocks noGrp="1"/>
          </p:cNvSpPr>
          <p:nvPr>
            <p:ph idx="1"/>
          </p:nvPr>
        </p:nvSpPr>
        <p:spPr>
          <a:xfrm>
            <a:off x="788894" y="762000"/>
            <a:ext cx="7623586" cy="5273040"/>
          </a:xfrm>
        </p:spPr>
        <p:txBody>
          <a:bodyPr/>
          <a:lstStyle/>
          <a:p>
            <a:r>
              <a:rPr lang="en-US" dirty="0"/>
              <a:t>• Wipe your hard drive. If you are recycling your old computer, make sure that you clear your hard drive prior to disposal. The same goes for your smartphones and tablets. </a:t>
            </a:r>
          </a:p>
          <a:p>
            <a:endParaRPr lang="en-US" dirty="0"/>
          </a:p>
          <a:p>
            <a:r>
              <a:rPr lang="en-US" dirty="0"/>
              <a:t>• Avoid oversharing on social media. Never post anything pertaining to sensitive information and adjust your settings to make your profiles private. While you’re at it, hold off sharing vacation pics on social media while you’re still on vacation. That tells everyone your house may be sitting empty, a perfect target for burglary. </a:t>
            </a:r>
          </a:p>
          <a:p>
            <a:endParaRPr lang="en-US" dirty="0"/>
          </a:p>
          <a:p>
            <a:r>
              <a:rPr lang="en-US" dirty="0"/>
              <a:t>• Use an identity theft protection or credit monitoring service. The mess caused by a stolen identity could take months or even years to fix. Given the recent number of data breaches, it’s important to consider identity theft protection or a credit monitoring service.</a:t>
            </a:r>
            <a:endParaRPr lang="en-IN" dirty="0"/>
          </a:p>
        </p:txBody>
      </p:sp>
    </p:spTree>
    <p:extLst>
      <p:ext uri="{BB962C8B-B14F-4D97-AF65-F5344CB8AC3E}">
        <p14:creationId xmlns:p14="http://schemas.microsoft.com/office/powerpoint/2010/main" val="424383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FE4414-D9EE-B156-76BB-FB8FC13B1211}"/>
              </a:ext>
            </a:extLst>
          </p:cNvPr>
          <p:cNvSpPr>
            <a:spLocks noGrp="1"/>
          </p:cNvSpPr>
          <p:nvPr>
            <p:ph idx="1"/>
          </p:nvPr>
        </p:nvSpPr>
        <p:spPr>
          <a:xfrm>
            <a:off x="708212" y="600635"/>
            <a:ext cx="7704268" cy="5434405"/>
          </a:xfrm>
        </p:spPr>
        <p:txBody>
          <a:bodyPr>
            <a:normAutofit fontScale="92500" lnSpcReduction="10000"/>
          </a:bodyPr>
          <a:lstStyle/>
          <a:p>
            <a:pPr algn="just"/>
            <a:r>
              <a:rPr lang="en-US" dirty="0"/>
              <a:t>Social engineering is the psychological manipulation of people into performing actions or divulging confidential information. Social engineering is a technique scammers use to manipulate people, for instance, employees at a company, to reveal sensitive and private information to them. The Impact of Social Engineering Attack on an Organization. </a:t>
            </a:r>
          </a:p>
          <a:p>
            <a:pPr algn="just"/>
            <a:endParaRPr lang="en-US" dirty="0"/>
          </a:p>
          <a:p>
            <a:pPr algn="just"/>
            <a:r>
              <a:rPr lang="en-US" dirty="0"/>
              <a:t>• Financial losses as a result of social engineering attacks This is perhaps the one consequence of hacker attacks that everyone knows about – the amount of money the company loses directly as a result of a social engineering attack. </a:t>
            </a:r>
          </a:p>
          <a:p>
            <a:pPr algn="just"/>
            <a:endParaRPr lang="en-US" dirty="0"/>
          </a:p>
          <a:p>
            <a:pPr algn="just"/>
            <a:r>
              <a:rPr lang="en-US" dirty="0"/>
              <a:t>• Loss of productivity as a result of a social engineering cyber attack Any successful cyber attack causes a huge disruption of normal business operations. The IT team and several management-level employees need to postpone their other tasks in order to deal with the breach, all employees need to be updated about the hack and trained to prevent the same attack in the future, etc. All of this takes away time from the employee’s duties and significantly lowers productivity. </a:t>
            </a:r>
          </a:p>
          <a:p>
            <a:pPr algn="just"/>
            <a:endParaRPr lang="en-US" dirty="0"/>
          </a:p>
        </p:txBody>
      </p:sp>
    </p:spTree>
    <p:extLst>
      <p:ext uri="{BB962C8B-B14F-4D97-AF65-F5344CB8AC3E}">
        <p14:creationId xmlns:p14="http://schemas.microsoft.com/office/powerpoint/2010/main" val="2637934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73E287-C6D4-6308-6217-ACD14F697BBA}"/>
              </a:ext>
            </a:extLst>
          </p:cNvPr>
          <p:cNvSpPr>
            <a:spLocks noGrp="1"/>
          </p:cNvSpPr>
          <p:nvPr>
            <p:ph idx="1"/>
          </p:nvPr>
        </p:nvSpPr>
        <p:spPr>
          <a:xfrm>
            <a:off x="564776" y="824753"/>
            <a:ext cx="7847704" cy="5210287"/>
          </a:xfrm>
        </p:spPr>
        <p:txBody>
          <a:bodyPr>
            <a:normAutofit fontScale="92500" lnSpcReduction="20000"/>
          </a:bodyPr>
          <a:lstStyle/>
          <a:p>
            <a:pPr algn="just"/>
            <a:r>
              <a:rPr lang="en-US" dirty="0"/>
              <a:t>• The cost of recovering after a social engineering attack Another common cost associated with spear-phishing attacks is the recovery cost, which represents the amount of money needed to hire an incident response team, purchase software that will prevent the same attack from occurring in the future and resolve the issue with the customers if their data was stolen during the attack. </a:t>
            </a:r>
          </a:p>
          <a:p>
            <a:pPr algn="just"/>
            <a:endParaRPr lang="en-US" dirty="0"/>
          </a:p>
          <a:p>
            <a:pPr algn="just"/>
            <a:r>
              <a:rPr lang="en-US" dirty="0"/>
              <a:t>• Cyber-attacks cause business disruption This consequence of social engineering is similar to the loss of productivity but it measures the impact of the hack on your customer satisfaction rates and your supply chain. Since a successful hacker attack disrupts your normal business operations, your business may experience downtime in product manufacturing, shipping or other operations </a:t>
            </a:r>
          </a:p>
          <a:p>
            <a:pPr algn="just"/>
            <a:endParaRPr lang="en-US" dirty="0"/>
          </a:p>
          <a:p>
            <a:pPr algn="just"/>
            <a:r>
              <a:rPr lang="en-US" dirty="0"/>
              <a:t>• Social engineering hacks cause huge damage to your reputation If you were a customer or a supplier of a company that experienced a significant cyber security breach, how likely would you be to trust this company again? Would you continue to do business with this company? Unfortunately, for many businesses and, the answer is ‘no’ – people don’t want to put themselves and their information in danger so a lot of businesses lose a significant number of customers and suppliers after a security breach.</a:t>
            </a:r>
            <a:endParaRPr lang="en-IN" dirty="0"/>
          </a:p>
          <a:p>
            <a:endParaRPr lang="en-IN" dirty="0"/>
          </a:p>
        </p:txBody>
      </p:sp>
    </p:spTree>
    <p:extLst>
      <p:ext uri="{BB962C8B-B14F-4D97-AF65-F5344CB8AC3E}">
        <p14:creationId xmlns:p14="http://schemas.microsoft.com/office/powerpoint/2010/main" val="3680161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C083EB-5FFF-17AA-AC0C-A1465FF65DED}"/>
              </a:ext>
            </a:extLst>
          </p:cNvPr>
          <p:cNvSpPr>
            <a:spLocks noGrp="1"/>
          </p:cNvSpPr>
          <p:nvPr>
            <p:ph idx="1"/>
          </p:nvPr>
        </p:nvSpPr>
        <p:spPr>
          <a:xfrm>
            <a:off x="788894" y="896471"/>
            <a:ext cx="7623586" cy="5138569"/>
          </a:xfrm>
        </p:spPr>
        <p:txBody>
          <a:bodyPr/>
          <a:lstStyle/>
          <a:p>
            <a:pPr algn="just"/>
            <a:r>
              <a:rPr lang="en-US" dirty="0"/>
              <a:t>Hackers are well aware of the working within the computer and networking in organizations. The intention behind the hacking determines the type of hacker they are. Getting unauthorized access to systems or networks is illegal and termed as hacking. So, one might wonder what hackers do on getting access to the system, well they can use vulnerable points in the system to bring the system down or steal confidential data. There are different kinds of hackers </a:t>
            </a:r>
          </a:p>
          <a:p>
            <a:pPr algn="just"/>
            <a:r>
              <a:rPr lang="en-US" dirty="0"/>
              <a:t>1. White Hat Hackers </a:t>
            </a:r>
          </a:p>
          <a:p>
            <a:pPr algn="just"/>
            <a:r>
              <a:rPr lang="en-US" dirty="0"/>
              <a:t>2. Black Hat Hackers </a:t>
            </a:r>
          </a:p>
          <a:p>
            <a:pPr algn="just"/>
            <a:r>
              <a:rPr lang="en-US" dirty="0"/>
              <a:t>3. Gray Hat Hackers </a:t>
            </a:r>
          </a:p>
          <a:p>
            <a:pPr algn="just"/>
            <a:r>
              <a:rPr lang="en-US" dirty="0"/>
              <a:t>4. Script Kiddies </a:t>
            </a:r>
          </a:p>
          <a:p>
            <a:pPr algn="just"/>
            <a:r>
              <a:rPr lang="en-US" dirty="0"/>
              <a:t>5. Green Hat Hackers </a:t>
            </a:r>
          </a:p>
        </p:txBody>
      </p:sp>
    </p:spTree>
    <p:extLst>
      <p:ext uri="{BB962C8B-B14F-4D97-AF65-F5344CB8AC3E}">
        <p14:creationId xmlns:p14="http://schemas.microsoft.com/office/powerpoint/2010/main" val="199326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3A1A4-BFF3-4315-5ECE-AE24A0A2F75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D645260-D6B4-CAFA-B4B9-EC6B3287A789}"/>
              </a:ext>
            </a:extLst>
          </p:cNvPr>
          <p:cNvSpPr>
            <a:spLocks noGrp="1"/>
          </p:cNvSpPr>
          <p:nvPr>
            <p:ph idx="1"/>
          </p:nvPr>
        </p:nvSpPr>
        <p:spPr/>
        <p:txBody>
          <a:bodyPr/>
          <a:lstStyle/>
          <a:p>
            <a:r>
              <a:rPr lang="en-US" dirty="0"/>
              <a:t>6. Blue Hat Hackers </a:t>
            </a:r>
          </a:p>
          <a:p>
            <a:r>
              <a:rPr lang="en-US" dirty="0"/>
              <a:t>7. Red Hat Hackers </a:t>
            </a:r>
          </a:p>
          <a:p>
            <a:r>
              <a:rPr lang="en-US" dirty="0"/>
              <a:t>8. State/Nation Sponsored Hackers </a:t>
            </a:r>
          </a:p>
          <a:p>
            <a:r>
              <a:rPr lang="en-US" dirty="0"/>
              <a:t>9. </a:t>
            </a:r>
            <a:r>
              <a:rPr lang="en-US"/>
              <a:t>Hacktivist </a:t>
            </a:r>
          </a:p>
          <a:p>
            <a:r>
              <a:rPr lang="en-US"/>
              <a:t>10</a:t>
            </a:r>
            <a:r>
              <a:rPr lang="en-US" dirty="0"/>
              <a:t>. Malicious insider or Whistleblower</a:t>
            </a:r>
            <a:endParaRPr lang="en-IN" dirty="0"/>
          </a:p>
          <a:p>
            <a:endParaRPr lang="en-IN" dirty="0"/>
          </a:p>
        </p:txBody>
      </p:sp>
    </p:spTree>
    <p:extLst>
      <p:ext uri="{BB962C8B-B14F-4D97-AF65-F5344CB8AC3E}">
        <p14:creationId xmlns:p14="http://schemas.microsoft.com/office/powerpoint/2010/main" val="759373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C11B4F-88C6-4148-1CFF-33785C3BE503}"/>
              </a:ext>
            </a:extLst>
          </p:cNvPr>
          <p:cNvSpPr>
            <a:spLocks noGrp="1"/>
          </p:cNvSpPr>
          <p:nvPr>
            <p:ph idx="1"/>
          </p:nvPr>
        </p:nvSpPr>
        <p:spPr>
          <a:xfrm>
            <a:off x="582707" y="941294"/>
            <a:ext cx="8157882" cy="5093746"/>
          </a:xfrm>
        </p:spPr>
        <p:txBody>
          <a:bodyPr/>
          <a:lstStyle/>
          <a:p>
            <a:pPr algn="just"/>
            <a:r>
              <a:rPr lang="en-US" dirty="0"/>
              <a:t>Ethical hacking involves an </a:t>
            </a:r>
            <a:r>
              <a:rPr lang="en-US" b="1" dirty="0"/>
              <a:t>authorized attempt to gain unauthorized access</a:t>
            </a:r>
            <a:r>
              <a:rPr lang="en-US" dirty="0"/>
              <a:t> to a computer system, application, or data. Carrying out an ethical hack involves duplicating strategies and actions of malicious attackers. </a:t>
            </a:r>
          </a:p>
          <a:p>
            <a:pPr algn="just"/>
            <a:endParaRPr lang="en-US" dirty="0"/>
          </a:p>
          <a:p>
            <a:pPr algn="just"/>
            <a:endParaRPr lang="en-US" dirty="0"/>
          </a:p>
          <a:p>
            <a:pPr algn="just"/>
            <a:r>
              <a:rPr lang="en-US" dirty="0"/>
              <a:t>This practice helps to identify security vulnerabilities which can then be resolved before a malicious attacker has the opportunity to exploit them. </a:t>
            </a:r>
            <a:endParaRPr lang="en-IN" dirty="0"/>
          </a:p>
        </p:txBody>
      </p:sp>
    </p:spTree>
    <p:extLst>
      <p:ext uri="{BB962C8B-B14F-4D97-AF65-F5344CB8AC3E}">
        <p14:creationId xmlns:p14="http://schemas.microsoft.com/office/powerpoint/2010/main" val="3121113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42368-3E4F-FCBC-9E54-EB5E44F12794}"/>
              </a:ext>
            </a:extLst>
          </p:cNvPr>
          <p:cNvSpPr>
            <a:spLocks noGrp="1"/>
          </p:cNvSpPr>
          <p:nvPr>
            <p:ph type="title"/>
          </p:nvPr>
        </p:nvSpPr>
        <p:spPr/>
        <p:txBody>
          <a:bodyPr/>
          <a:lstStyle/>
          <a:p>
            <a:r>
              <a:rPr lang="en-IN" dirty="0"/>
              <a:t>White Hat Hackers</a:t>
            </a:r>
          </a:p>
        </p:txBody>
      </p:sp>
      <p:sp>
        <p:nvSpPr>
          <p:cNvPr id="3" name="Content Placeholder 2">
            <a:extLst>
              <a:ext uri="{FF2B5EF4-FFF2-40B4-BE49-F238E27FC236}">
                <a16:creationId xmlns:a16="http://schemas.microsoft.com/office/drawing/2014/main" id="{1A9BD7C2-4F67-7A4B-D082-F5E14AF41DEB}"/>
              </a:ext>
            </a:extLst>
          </p:cNvPr>
          <p:cNvSpPr>
            <a:spLocks noGrp="1"/>
          </p:cNvSpPr>
          <p:nvPr>
            <p:ph idx="1"/>
          </p:nvPr>
        </p:nvSpPr>
        <p:spPr/>
        <p:txBody>
          <a:bodyPr>
            <a:normAutofit lnSpcReduction="10000"/>
          </a:bodyPr>
          <a:lstStyle/>
          <a:p>
            <a:pPr algn="just"/>
            <a:r>
              <a:rPr lang="en-US" dirty="0"/>
              <a:t>White hat hackers are </a:t>
            </a:r>
            <a:r>
              <a:rPr lang="en-US" b="1" dirty="0"/>
              <a:t>computer professionals </a:t>
            </a:r>
            <a:r>
              <a:rPr lang="en-US" dirty="0"/>
              <a:t>with expertise in cybersecurity. They are authorized or certified to hack the systems. </a:t>
            </a:r>
          </a:p>
          <a:p>
            <a:pPr algn="just"/>
            <a:endParaRPr lang="en-US" dirty="0"/>
          </a:p>
          <a:p>
            <a:pPr algn="just"/>
            <a:r>
              <a:rPr lang="en-US" dirty="0"/>
              <a:t>These White Hat Hackers </a:t>
            </a:r>
            <a:r>
              <a:rPr lang="en-US" b="1" dirty="0"/>
              <a:t>work for governments or organizations </a:t>
            </a:r>
            <a:r>
              <a:rPr lang="en-US" dirty="0"/>
              <a:t>by getting into the system. They hack the system from the loopholes in the cybersecurity of the organization. </a:t>
            </a:r>
          </a:p>
          <a:p>
            <a:pPr algn="just"/>
            <a:endParaRPr lang="en-US" dirty="0"/>
          </a:p>
          <a:p>
            <a:pPr algn="just"/>
            <a:r>
              <a:rPr lang="en-US" dirty="0"/>
              <a:t>This hacking is done to test the level of cybersecurity in their organization. By doing so, they identify the weak points and fix them to avoid attacks from external sources. White hat hackers work as per the rules and regulations set by the government. They are also known as ethical hackers. </a:t>
            </a:r>
            <a:endParaRPr lang="en-IN" dirty="0"/>
          </a:p>
        </p:txBody>
      </p:sp>
    </p:spTree>
    <p:extLst>
      <p:ext uri="{BB962C8B-B14F-4D97-AF65-F5344CB8AC3E}">
        <p14:creationId xmlns:p14="http://schemas.microsoft.com/office/powerpoint/2010/main" val="1794990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7C08F-0008-6DC3-70C6-54DFA861834A}"/>
              </a:ext>
            </a:extLst>
          </p:cNvPr>
          <p:cNvSpPr>
            <a:spLocks noGrp="1"/>
          </p:cNvSpPr>
          <p:nvPr>
            <p:ph type="title"/>
          </p:nvPr>
        </p:nvSpPr>
        <p:spPr/>
        <p:txBody>
          <a:bodyPr/>
          <a:lstStyle/>
          <a:p>
            <a:r>
              <a:rPr lang="en-IN" dirty="0"/>
              <a:t>Black Hat Hackers</a:t>
            </a:r>
          </a:p>
        </p:txBody>
      </p:sp>
      <p:sp>
        <p:nvSpPr>
          <p:cNvPr id="3" name="Content Placeholder 2">
            <a:extLst>
              <a:ext uri="{FF2B5EF4-FFF2-40B4-BE49-F238E27FC236}">
                <a16:creationId xmlns:a16="http://schemas.microsoft.com/office/drawing/2014/main" id="{2F5FC224-6CFE-6C9D-97BC-FCEB98CCF334}"/>
              </a:ext>
            </a:extLst>
          </p:cNvPr>
          <p:cNvSpPr>
            <a:spLocks noGrp="1"/>
          </p:cNvSpPr>
          <p:nvPr>
            <p:ph idx="1"/>
          </p:nvPr>
        </p:nvSpPr>
        <p:spPr/>
        <p:txBody>
          <a:bodyPr>
            <a:normAutofit fontScale="92500" lnSpcReduction="20000"/>
          </a:bodyPr>
          <a:lstStyle/>
          <a:p>
            <a:pPr algn="just"/>
            <a:r>
              <a:rPr lang="en-US" dirty="0"/>
              <a:t>Black hat hackers are also </a:t>
            </a:r>
            <a:r>
              <a:rPr lang="en-US" b="1" dirty="0"/>
              <a:t>knowledgeable computer experts </a:t>
            </a:r>
            <a:r>
              <a:rPr lang="en-US" dirty="0"/>
              <a:t>but with the </a:t>
            </a:r>
            <a:r>
              <a:rPr lang="en-US" b="1" dirty="0"/>
              <a:t>wrong intention</a:t>
            </a:r>
            <a:r>
              <a:rPr lang="en-US" dirty="0"/>
              <a:t>. </a:t>
            </a:r>
          </a:p>
          <a:p>
            <a:pPr algn="just"/>
            <a:endParaRPr lang="en-US" dirty="0"/>
          </a:p>
          <a:p>
            <a:pPr algn="just"/>
            <a:r>
              <a:rPr lang="en-US" dirty="0"/>
              <a:t>They attack other systems to get access to systems where they do not have authorized entry. </a:t>
            </a:r>
          </a:p>
          <a:p>
            <a:pPr algn="just"/>
            <a:endParaRPr lang="en-US" dirty="0"/>
          </a:p>
          <a:p>
            <a:pPr algn="just"/>
            <a:r>
              <a:rPr lang="en-US" dirty="0"/>
              <a:t>On gaining entry they might steal the data or destroy the system. The hacking practices used depends on the hacking individual’s capacity and knowledge. </a:t>
            </a:r>
          </a:p>
          <a:p>
            <a:pPr algn="just"/>
            <a:endParaRPr lang="en-US" dirty="0"/>
          </a:p>
          <a:p>
            <a:pPr algn="just"/>
            <a:r>
              <a:rPr lang="en-US" dirty="0"/>
              <a:t>As the intentions of the hacker make the hacker a criminal. </a:t>
            </a:r>
          </a:p>
          <a:p>
            <a:pPr algn="just"/>
            <a:endParaRPr lang="en-US" dirty="0"/>
          </a:p>
          <a:p>
            <a:pPr algn="just"/>
            <a:r>
              <a:rPr lang="en-US" dirty="0"/>
              <a:t>The malicious action intent of the individual cannot be gauged either can the extent of the breach while hacking.</a:t>
            </a:r>
            <a:endParaRPr lang="en-IN" dirty="0"/>
          </a:p>
        </p:txBody>
      </p:sp>
    </p:spTree>
    <p:extLst>
      <p:ext uri="{BB962C8B-B14F-4D97-AF65-F5344CB8AC3E}">
        <p14:creationId xmlns:p14="http://schemas.microsoft.com/office/powerpoint/2010/main" val="4137966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8EFA0-726D-51D6-F89F-4EDD4555595A}"/>
              </a:ext>
            </a:extLst>
          </p:cNvPr>
          <p:cNvSpPr>
            <a:spLocks noGrp="1"/>
          </p:cNvSpPr>
          <p:nvPr>
            <p:ph type="title"/>
          </p:nvPr>
        </p:nvSpPr>
        <p:spPr/>
        <p:txBody>
          <a:bodyPr/>
          <a:lstStyle/>
          <a:p>
            <a:r>
              <a:rPr lang="en-US" dirty="0"/>
              <a:t>3) Gray Hat Hackers</a:t>
            </a:r>
            <a:endParaRPr lang="en-IN" dirty="0"/>
          </a:p>
        </p:txBody>
      </p:sp>
      <p:sp>
        <p:nvSpPr>
          <p:cNvPr id="3" name="Content Placeholder 2">
            <a:extLst>
              <a:ext uri="{FF2B5EF4-FFF2-40B4-BE49-F238E27FC236}">
                <a16:creationId xmlns:a16="http://schemas.microsoft.com/office/drawing/2014/main" id="{5ADA8080-5BE8-E6DA-4E1E-1711B4282370}"/>
              </a:ext>
            </a:extLst>
          </p:cNvPr>
          <p:cNvSpPr>
            <a:spLocks noGrp="1"/>
          </p:cNvSpPr>
          <p:nvPr>
            <p:ph idx="1"/>
          </p:nvPr>
        </p:nvSpPr>
        <p:spPr>
          <a:xfrm>
            <a:off x="731520" y="1801906"/>
            <a:ext cx="7680960" cy="4233134"/>
          </a:xfrm>
        </p:spPr>
        <p:txBody>
          <a:bodyPr>
            <a:normAutofit lnSpcReduction="10000"/>
          </a:bodyPr>
          <a:lstStyle/>
          <a:p>
            <a:pPr algn="just"/>
            <a:r>
              <a:rPr lang="en-US" dirty="0"/>
              <a:t>The intention behind the hacking is considered while categorizing the hacker. The </a:t>
            </a:r>
            <a:r>
              <a:rPr lang="en-US" b="1" dirty="0"/>
              <a:t>Gray hat hacker falls in between the black and white hat hackers. </a:t>
            </a:r>
          </a:p>
          <a:p>
            <a:pPr algn="just"/>
            <a:endParaRPr lang="en-US" dirty="0"/>
          </a:p>
          <a:p>
            <a:pPr algn="just"/>
            <a:r>
              <a:rPr lang="en-US" dirty="0"/>
              <a:t>They are </a:t>
            </a:r>
            <a:r>
              <a:rPr lang="en-US" b="1" dirty="0"/>
              <a:t>not certified</a:t>
            </a:r>
            <a:r>
              <a:rPr lang="en-US" dirty="0"/>
              <a:t>, hackers. The hackers work with </a:t>
            </a:r>
            <a:r>
              <a:rPr lang="en-US" b="1" dirty="0"/>
              <a:t>either good or bad intentions</a:t>
            </a:r>
            <a:r>
              <a:rPr lang="en-US" dirty="0"/>
              <a:t>. </a:t>
            </a:r>
          </a:p>
          <a:p>
            <a:pPr algn="just"/>
            <a:endParaRPr lang="en-US" dirty="0"/>
          </a:p>
          <a:p>
            <a:pPr algn="just"/>
            <a:r>
              <a:rPr lang="en-US" dirty="0"/>
              <a:t>The hacking might be for their gain. The intention behind hacking decides the type of hacker. </a:t>
            </a:r>
          </a:p>
          <a:p>
            <a:pPr algn="just"/>
            <a:endParaRPr lang="en-US" dirty="0"/>
          </a:p>
          <a:p>
            <a:pPr algn="just"/>
            <a:endParaRPr lang="en-US" dirty="0"/>
          </a:p>
          <a:p>
            <a:pPr algn="just"/>
            <a:r>
              <a:rPr lang="en-US" dirty="0"/>
              <a:t>If the intention is for personal gain then the hacker is considered to be a gray hat hacker. </a:t>
            </a:r>
            <a:endParaRPr lang="en-IN" dirty="0"/>
          </a:p>
        </p:txBody>
      </p:sp>
    </p:spTree>
    <p:extLst>
      <p:ext uri="{BB962C8B-B14F-4D97-AF65-F5344CB8AC3E}">
        <p14:creationId xmlns:p14="http://schemas.microsoft.com/office/powerpoint/2010/main" val="703139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4D20B-CDE5-D295-346E-9F395E6EAFC5}"/>
              </a:ext>
            </a:extLst>
          </p:cNvPr>
          <p:cNvSpPr>
            <a:spLocks noGrp="1"/>
          </p:cNvSpPr>
          <p:nvPr>
            <p:ph type="title"/>
          </p:nvPr>
        </p:nvSpPr>
        <p:spPr/>
        <p:txBody>
          <a:bodyPr/>
          <a:lstStyle/>
          <a:p>
            <a:r>
              <a:rPr lang="en-US" dirty="0"/>
              <a:t>4) Script Kiddies</a:t>
            </a:r>
            <a:endParaRPr lang="en-IN" dirty="0"/>
          </a:p>
        </p:txBody>
      </p:sp>
      <p:sp>
        <p:nvSpPr>
          <p:cNvPr id="3" name="Content Placeholder 2">
            <a:extLst>
              <a:ext uri="{FF2B5EF4-FFF2-40B4-BE49-F238E27FC236}">
                <a16:creationId xmlns:a16="http://schemas.microsoft.com/office/drawing/2014/main" id="{65A707A8-DC64-5F0E-4D2E-B56BEFA934B5}"/>
              </a:ext>
            </a:extLst>
          </p:cNvPr>
          <p:cNvSpPr>
            <a:spLocks noGrp="1"/>
          </p:cNvSpPr>
          <p:nvPr>
            <p:ph idx="1"/>
          </p:nvPr>
        </p:nvSpPr>
        <p:spPr/>
        <p:txBody>
          <a:bodyPr>
            <a:normAutofit/>
          </a:bodyPr>
          <a:lstStyle/>
          <a:p>
            <a:pPr algn="just"/>
            <a:r>
              <a:rPr lang="en-US" dirty="0"/>
              <a:t>It is a known fact that </a:t>
            </a:r>
            <a:r>
              <a:rPr lang="en-US" b="1" dirty="0"/>
              <a:t>half knowledge </a:t>
            </a:r>
            <a:r>
              <a:rPr lang="en-US" dirty="0"/>
              <a:t>is always dangerous. The Script Kiddies are amateurs in the field of hacking. </a:t>
            </a:r>
          </a:p>
          <a:p>
            <a:pPr algn="just"/>
            <a:endParaRPr lang="en-US" dirty="0"/>
          </a:p>
          <a:p>
            <a:pPr algn="just"/>
            <a:r>
              <a:rPr lang="en-US" dirty="0"/>
              <a:t>They try to </a:t>
            </a:r>
            <a:r>
              <a:rPr lang="en-US" b="1" dirty="0"/>
              <a:t>hack the system with scripts from other fellow hackers</a:t>
            </a:r>
            <a:r>
              <a:rPr lang="en-US" dirty="0"/>
              <a:t>. They try to hack the systems, networks, or websites. </a:t>
            </a:r>
          </a:p>
          <a:p>
            <a:pPr algn="just"/>
            <a:endParaRPr lang="en-US" dirty="0"/>
          </a:p>
          <a:p>
            <a:pPr algn="just"/>
            <a:r>
              <a:rPr lang="en-US" dirty="0"/>
              <a:t>The intention behind the hacking is just to get attention from their peers. </a:t>
            </a:r>
          </a:p>
          <a:p>
            <a:pPr algn="just"/>
            <a:endParaRPr lang="en-US" dirty="0"/>
          </a:p>
          <a:p>
            <a:pPr algn="just"/>
            <a:r>
              <a:rPr lang="en-US" dirty="0"/>
              <a:t>Script Kiddies are </a:t>
            </a:r>
            <a:r>
              <a:rPr lang="en-US" b="1" dirty="0"/>
              <a:t>juveniles</a:t>
            </a:r>
            <a:r>
              <a:rPr lang="en-US" dirty="0"/>
              <a:t> who do not have complete knowledge of the hacking process. </a:t>
            </a:r>
            <a:endParaRPr lang="en-IN" dirty="0"/>
          </a:p>
        </p:txBody>
      </p:sp>
    </p:spTree>
    <p:extLst>
      <p:ext uri="{BB962C8B-B14F-4D97-AF65-F5344CB8AC3E}">
        <p14:creationId xmlns:p14="http://schemas.microsoft.com/office/powerpoint/2010/main" val="356008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E8CDF-C31E-E314-4786-202DE489E380}"/>
              </a:ext>
            </a:extLst>
          </p:cNvPr>
          <p:cNvSpPr>
            <a:spLocks noGrp="1"/>
          </p:cNvSpPr>
          <p:nvPr>
            <p:ph type="title"/>
          </p:nvPr>
        </p:nvSpPr>
        <p:spPr/>
        <p:txBody>
          <a:bodyPr/>
          <a:lstStyle/>
          <a:p>
            <a:r>
              <a:rPr lang="en-US" dirty="0"/>
              <a:t>5) Green Hat</a:t>
            </a:r>
            <a:endParaRPr lang="en-IN" dirty="0"/>
          </a:p>
        </p:txBody>
      </p:sp>
      <p:sp>
        <p:nvSpPr>
          <p:cNvPr id="3" name="Content Placeholder 2">
            <a:extLst>
              <a:ext uri="{FF2B5EF4-FFF2-40B4-BE49-F238E27FC236}">
                <a16:creationId xmlns:a16="http://schemas.microsoft.com/office/drawing/2014/main" id="{3112A160-32C0-1725-1ABA-078E3BBA182D}"/>
              </a:ext>
            </a:extLst>
          </p:cNvPr>
          <p:cNvSpPr>
            <a:spLocks noGrp="1"/>
          </p:cNvSpPr>
          <p:nvPr>
            <p:ph idx="1"/>
          </p:nvPr>
        </p:nvSpPr>
        <p:spPr/>
        <p:txBody>
          <a:bodyPr>
            <a:normAutofit/>
          </a:bodyPr>
          <a:lstStyle/>
          <a:p>
            <a:pPr algn="just"/>
            <a:r>
              <a:rPr lang="en-US" dirty="0"/>
              <a:t>Hackers Green hat hackers are </a:t>
            </a:r>
            <a:r>
              <a:rPr lang="en-US" b="1" dirty="0"/>
              <a:t>learning the ropes of hacking</a:t>
            </a:r>
            <a:r>
              <a:rPr lang="en-US" dirty="0"/>
              <a:t>.</a:t>
            </a:r>
          </a:p>
          <a:p>
            <a:pPr algn="just"/>
            <a:endParaRPr lang="en-US" dirty="0"/>
          </a:p>
          <a:p>
            <a:pPr algn="just"/>
            <a:r>
              <a:rPr lang="en-US" dirty="0"/>
              <a:t> They are slightly different from the Script Kiddies due to their intention. </a:t>
            </a:r>
          </a:p>
          <a:p>
            <a:pPr algn="just"/>
            <a:endParaRPr lang="en-US" dirty="0"/>
          </a:p>
          <a:p>
            <a:pPr algn="just"/>
            <a:r>
              <a:rPr lang="en-US" dirty="0"/>
              <a:t>The </a:t>
            </a:r>
            <a:r>
              <a:rPr lang="en-US" b="1" dirty="0"/>
              <a:t>intent is to strive and learn to become full-fledged hackers</a:t>
            </a:r>
            <a:r>
              <a:rPr lang="en-US" dirty="0"/>
              <a:t>.</a:t>
            </a:r>
          </a:p>
          <a:p>
            <a:pPr algn="just"/>
            <a:endParaRPr lang="en-US" dirty="0"/>
          </a:p>
          <a:p>
            <a:pPr algn="just"/>
            <a:r>
              <a:rPr lang="en-US" dirty="0"/>
              <a:t> They are looking for opportunities to learn from experienced hackers. </a:t>
            </a:r>
            <a:endParaRPr lang="en-IN" dirty="0"/>
          </a:p>
        </p:txBody>
      </p:sp>
    </p:spTree>
    <p:extLst>
      <p:ext uri="{BB962C8B-B14F-4D97-AF65-F5344CB8AC3E}">
        <p14:creationId xmlns:p14="http://schemas.microsoft.com/office/powerpoint/2010/main" val="3113881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7F53E-5006-B43A-204D-74ACAC497501}"/>
              </a:ext>
            </a:extLst>
          </p:cNvPr>
          <p:cNvSpPr>
            <a:spLocks noGrp="1"/>
          </p:cNvSpPr>
          <p:nvPr>
            <p:ph type="title"/>
          </p:nvPr>
        </p:nvSpPr>
        <p:spPr/>
        <p:txBody>
          <a:bodyPr/>
          <a:lstStyle/>
          <a:p>
            <a:r>
              <a:rPr lang="en-US" dirty="0"/>
              <a:t>6) Blue Hat Hackers</a:t>
            </a:r>
            <a:endParaRPr lang="en-IN" dirty="0"/>
          </a:p>
        </p:txBody>
      </p:sp>
      <p:sp>
        <p:nvSpPr>
          <p:cNvPr id="3" name="Content Placeholder 2">
            <a:extLst>
              <a:ext uri="{FF2B5EF4-FFF2-40B4-BE49-F238E27FC236}">
                <a16:creationId xmlns:a16="http://schemas.microsoft.com/office/drawing/2014/main" id="{E48DBB0F-4C9E-4EAD-F14D-29A1FE4F0A35}"/>
              </a:ext>
            </a:extLst>
          </p:cNvPr>
          <p:cNvSpPr>
            <a:spLocks noGrp="1"/>
          </p:cNvSpPr>
          <p:nvPr>
            <p:ph idx="1"/>
          </p:nvPr>
        </p:nvSpPr>
        <p:spPr>
          <a:xfrm>
            <a:off x="731520" y="1846728"/>
            <a:ext cx="7605656" cy="4188311"/>
          </a:xfrm>
        </p:spPr>
        <p:txBody>
          <a:bodyPr>
            <a:normAutofit/>
          </a:bodyPr>
          <a:lstStyle/>
          <a:p>
            <a:pPr algn="just"/>
            <a:r>
              <a:rPr lang="en-US" dirty="0"/>
              <a:t>Blue Hat Hackers are </a:t>
            </a:r>
            <a:r>
              <a:rPr lang="en-US" b="1" dirty="0"/>
              <a:t>similar to Script Kiddies</a:t>
            </a:r>
            <a:r>
              <a:rPr lang="en-US" dirty="0"/>
              <a:t>. </a:t>
            </a:r>
          </a:p>
          <a:p>
            <a:pPr algn="just"/>
            <a:endParaRPr lang="en-US" dirty="0"/>
          </a:p>
          <a:p>
            <a:pPr algn="just"/>
            <a:r>
              <a:rPr lang="en-US" dirty="0"/>
              <a:t>The intent to learn is missing. </a:t>
            </a:r>
          </a:p>
          <a:p>
            <a:pPr algn="just"/>
            <a:endParaRPr lang="en-US" dirty="0"/>
          </a:p>
          <a:p>
            <a:pPr algn="just"/>
            <a:r>
              <a:rPr lang="en-US" dirty="0"/>
              <a:t>They use hacking as a weapon to gain popularity among their fellow beings. </a:t>
            </a:r>
          </a:p>
          <a:p>
            <a:pPr algn="just"/>
            <a:endParaRPr lang="en-US" dirty="0"/>
          </a:p>
          <a:p>
            <a:pPr algn="just"/>
            <a:r>
              <a:rPr lang="en-US" dirty="0"/>
              <a:t>They use hacking to settle scores with their adversaries. </a:t>
            </a:r>
          </a:p>
          <a:p>
            <a:pPr algn="just"/>
            <a:endParaRPr lang="en-US" dirty="0"/>
          </a:p>
          <a:p>
            <a:pPr algn="just"/>
            <a:r>
              <a:rPr lang="en-US" dirty="0"/>
              <a:t>Blue Hat Hackers are </a:t>
            </a:r>
            <a:r>
              <a:rPr lang="en-US" b="1" dirty="0"/>
              <a:t>dangerous due to the intent </a:t>
            </a:r>
            <a:r>
              <a:rPr lang="en-US" dirty="0"/>
              <a:t>behind the hacking rather than their knowledge. </a:t>
            </a:r>
            <a:endParaRPr lang="en-IN" dirty="0"/>
          </a:p>
        </p:txBody>
      </p:sp>
    </p:spTree>
    <p:extLst>
      <p:ext uri="{BB962C8B-B14F-4D97-AF65-F5344CB8AC3E}">
        <p14:creationId xmlns:p14="http://schemas.microsoft.com/office/powerpoint/2010/main" val="11808714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C6DB0-A95A-826C-A282-A14DEF12E9CA}"/>
              </a:ext>
            </a:extLst>
          </p:cNvPr>
          <p:cNvSpPr>
            <a:spLocks noGrp="1"/>
          </p:cNvSpPr>
          <p:nvPr>
            <p:ph type="title"/>
          </p:nvPr>
        </p:nvSpPr>
        <p:spPr>
          <a:xfrm>
            <a:off x="731520" y="642594"/>
            <a:ext cx="7680960" cy="845547"/>
          </a:xfrm>
        </p:spPr>
        <p:txBody>
          <a:bodyPr/>
          <a:lstStyle/>
          <a:p>
            <a:r>
              <a:rPr lang="en-US" dirty="0"/>
              <a:t>7) Red Hat Hackers</a:t>
            </a:r>
            <a:endParaRPr lang="en-IN" dirty="0"/>
          </a:p>
        </p:txBody>
      </p:sp>
      <p:sp>
        <p:nvSpPr>
          <p:cNvPr id="3" name="Content Placeholder 2">
            <a:extLst>
              <a:ext uri="{FF2B5EF4-FFF2-40B4-BE49-F238E27FC236}">
                <a16:creationId xmlns:a16="http://schemas.microsoft.com/office/drawing/2014/main" id="{D3E73C7D-2DFC-2350-3D71-C2AFC6DD5B81}"/>
              </a:ext>
            </a:extLst>
          </p:cNvPr>
          <p:cNvSpPr>
            <a:spLocks noGrp="1"/>
          </p:cNvSpPr>
          <p:nvPr>
            <p:ph idx="1"/>
          </p:nvPr>
        </p:nvSpPr>
        <p:spPr>
          <a:xfrm>
            <a:off x="806824" y="1721224"/>
            <a:ext cx="7605656" cy="4313816"/>
          </a:xfrm>
        </p:spPr>
        <p:txBody>
          <a:bodyPr>
            <a:normAutofit fontScale="92500" lnSpcReduction="10000"/>
          </a:bodyPr>
          <a:lstStyle/>
          <a:p>
            <a:pPr algn="just"/>
            <a:r>
              <a:rPr lang="en-US" dirty="0"/>
              <a:t>Red Hat Hackers are synonymous with </a:t>
            </a:r>
            <a:r>
              <a:rPr lang="en-US" b="1" dirty="0"/>
              <a:t>Eagle-Eyed Hackers</a:t>
            </a:r>
            <a:r>
              <a:rPr lang="en-US" dirty="0"/>
              <a:t>. They are similar to white hackers. </a:t>
            </a:r>
          </a:p>
          <a:p>
            <a:pPr algn="just"/>
            <a:endParaRPr lang="en-US" dirty="0"/>
          </a:p>
          <a:p>
            <a:pPr algn="just"/>
            <a:r>
              <a:rPr lang="en-US" dirty="0"/>
              <a:t>The red hat hackers </a:t>
            </a:r>
            <a:r>
              <a:rPr lang="en-US" b="1" dirty="0"/>
              <a:t>intend to stop the attack of black hat hackers. </a:t>
            </a:r>
          </a:p>
          <a:p>
            <a:pPr algn="just"/>
            <a:endParaRPr lang="en-US" dirty="0"/>
          </a:p>
          <a:p>
            <a:pPr algn="just"/>
            <a:r>
              <a:rPr lang="en-US" dirty="0"/>
              <a:t>The difference between red hat hackers and white hat hackers is in the process of hacking through intention remains the same. </a:t>
            </a:r>
            <a:r>
              <a:rPr lang="en-US" b="1" dirty="0"/>
              <a:t>Red hat hackers are quite ruthless</a:t>
            </a:r>
            <a:r>
              <a:rPr lang="en-US" dirty="0"/>
              <a:t> while dealing with black hat hackers or counteracting with malware. The red hat hackers continue to attack and may end up having to replace the entire system set up. </a:t>
            </a:r>
          </a:p>
          <a:p>
            <a:pPr algn="just"/>
            <a:endParaRPr lang="en-US" dirty="0"/>
          </a:p>
          <a:p>
            <a:pPr algn="just"/>
            <a:r>
              <a:rPr lang="en-US" dirty="0"/>
              <a:t>Above are </a:t>
            </a:r>
            <a:r>
              <a:rPr lang="en-US" b="1" dirty="0"/>
              <a:t>7 types of hackers </a:t>
            </a:r>
            <a:r>
              <a:rPr lang="en-US" dirty="0"/>
              <a:t>broadly referred to in the cyber security world. The three types of hackers listed below work in a different capacity. </a:t>
            </a:r>
            <a:endParaRPr lang="en-IN" dirty="0"/>
          </a:p>
        </p:txBody>
      </p:sp>
    </p:spTree>
    <p:extLst>
      <p:ext uri="{BB962C8B-B14F-4D97-AF65-F5344CB8AC3E}">
        <p14:creationId xmlns:p14="http://schemas.microsoft.com/office/powerpoint/2010/main" val="2676153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FFC84-0BCF-0617-D2D5-906D71A4A856}"/>
              </a:ext>
            </a:extLst>
          </p:cNvPr>
          <p:cNvSpPr>
            <a:spLocks noGrp="1"/>
          </p:cNvSpPr>
          <p:nvPr>
            <p:ph type="title"/>
          </p:nvPr>
        </p:nvSpPr>
        <p:spPr/>
        <p:txBody>
          <a:bodyPr/>
          <a:lstStyle/>
          <a:p>
            <a:r>
              <a:rPr lang="en-US" dirty="0"/>
              <a:t>8) State/Nation Sponsored Hackers</a:t>
            </a:r>
            <a:endParaRPr lang="en-IN" dirty="0"/>
          </a:p>
        </p:txBody>
      </p:sp>
      <p:sp>
        <p:nvSpPr>
          <p:cNvPr id="3" name="Content Placeholder 2">
            <a:extLst>
              <a:ext uri="{FF2B5EF4-FFF2-40B4-BE49-F238E27FC236}">
                <a16:creationId xmlns:a16="http://schemas.microsoft.com/office/drawing/2014/main" id="{B9FF204B-D3E3-CAA8-FD25-F1ACF5BBFC46}"/>
              </a:ext>
            </a:extLst>
          </p:cNvPr>
          <p:cNvSpPr>
            <a:spLocks noGrp="1"/>
          </p:cNvSpPr>
          <p:nvPr>
            <p:ph idx="1"/>
          </p:nvPr>
        </p:nvSpPr>
        <p:spPr/>
        <p:txBody>
          <a:bodyPr>
            <a:normAutofit/>
          </a:bodyPr>
          <a:lstStyle/>
          <a:p>
            <a:pPr algn="just"/>
            <a:r>
              <a:rPr lang="en-US" b="1" dirty="0"/>
              <a:t>Government appoints hackers </a:t>
            </a:r>
            <a:r>
              <a:rPr lang="en-US" dirty="0"/>
              <a:t>to gain information about other countries. </a:t>
            </a:r>
          </a:p>
          <a:p>
            <a:pPr algn="just"/>
            <a:endParaRPr lang="en-US" dirty="0"/>
          </a:p>
          <a:p>
            <a:pPr algn="just"/>
            <a:r>
              <a:rPr lang="en-US" dirty="0"/>
              <a:t>They use their knowledge to gain confidential information </a:t>
            </a:r>
            <a:r>
              <a:rPr lang="en-US" b="1" dirty="0"/>
              <a:t>from</a:t>
            </a:r>
            <a:r>
              <a:rPr lang="en-US" dirty="0"/>
              <a:t> </a:t>
            </a:r>
            <a:r>
              <a:rPr lang="en-US" b="1" dirty="0"/>
              <a:t>other countries </a:t>
            </a:r>
            <a:r>
              <a:rPr lang="en-US" dirty="0"/>
              <a:t>to be well prepared for any upcoming danger to their country.</a:t>
            </a:r>
          </a:p>
          <a:p>
            <a:pPr algn="just"/>
            <a:endParaRPr lang="en-US" dirty="0"/>
          </a:p>
          <a:p>
            <a:pPr algn="just"/>
            <a:r>
              <a:rPr lang="en-US" dirty="0"/>
              <a:t> They report only to their governments. </a:t>
            </a:r>
            <a:endParaRPr lang="en-IN" dirty="0"/>
          </a:p>
        </p:txBody>
      </p:sp>
    </p:spTree>
    <p:extLst>
      <p:ext uri="{BB962C8B-B14F-4D97-AF65-F5344CB8AC3E}">
        <p14:creationId xmlns:p14="http://schemas.microsoft.com/office/powerpoint/2010/main" val="3849431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6D1CC-1980-09F9-BE74-AB4DB5731F5F}"/>
              </a:ext>
            </a:extLst>
          </p:cNvPr>
          <p:cNvSpPr>
            <a:spLocks noGrp="1"/>
          </p:cNvSpPr>
          <p:nvPr>
            <p:ph type="title"/>
          </p:nvPr>
        </p:nvSpPr>
        <p:spPr/>
        <p:txBody>
          <a:bodyPr/>
          <a:lstStyle/>
          <a:p>
            <a:r>
              <a:rPr lang="en-US" dirty="0"/>
              <a:t>9) Hacktivist</a:t>
            </a:r>
            <a:endParaRPr lang="en-IN" dirty="0"/>
          </a:p>
        </p:txBody>
      </p:sp>
      <p:sp>
        <p:nvSpPr>
          <p:cNvPr id="3" name="Content Placeholder 2">
            <a:extLst>
              <a:ext uri="{FF2B5EF4-FFF2-40B4-BE49-F238E27FC236}">
                <a16:creationId xmlns:a16="http://schemas.microsoft.com/office/drawing/2014/main" id="{D309634A-E653-08E9-7A08-9A1040815B7A}"/>
              </a:ext>
            </a:extLst>
          </p:cNvPr>
          <p:cNvSpPr>
            <a:spLocks noGrp="1"/>
          </p:cNvSpPr>
          <p:nvPr>
            <p:ph idx="1"/>
          </p:nvPr>
        </p:nvSpPr>
        <p:spPr/>
        <p:txBody>
          <a:bodyPr/>
          <a:lstStyle/>
          <a:p>
            <a:pPr algn="just"/>
            <a:r>
              <a:rPr lang="en-US" dirty="0"/>
              <a:t>The hackers </a:t>
            </a:r>
            <a:r>
              <a:rPr lang="en-US" b="1" dirty="0"/>
              <a:t>intend to hack government websites</a:t>
            </a:r>
            <a:r>
              <a:rPr lang="en-US" dirty="0"/>
              <a:t>. </a:t>
            </a:r>
          </a:p>
          <a:p>
            <a:pPr algn="just"/>
            <a:endParaRPr lang="en-US" dirty="0"/>
          </a:p>
          <a:p>
            <a:pPr algn="just"/>
            <a:r>
              <a:rPr lang="en-US" dirty="0"/>
              <a:t>They pose </a:t>
            </a:r>
            <a:r>
              <a:rPr lang="en-US" b="1" dirty="0"/>
              <a:t>themselves as activists</a:t>
            </a:r>
            <a:r>
              <a:rPr lang="en-US" dirty="0"/>
              <a:t>, so known as a hacktivist.</a:t>
            </a:r>
          </a:p>
          <a:p>
            <a:pPr algn="just"/>
            <a:endParaRPr lang="en-US" dirty="0"/>
          </a:p>
          <a:p>
            <a:pPr algn="just"/>
            <a:r>
              <a:rPr lang="en-US" dirty="0"/>
              <a:t> Hacktivist can be an individual or a bunch of nameless hackers whose intent is to gain access to government websites and networks. </a:t>
            </a:r>
          </a:p>
          <a:p>
            <a:pPr algn="just"/>
            <a:endParaRPr lang="en-US" dirty="0"/>
          </a:p>
          <a:p>
            <a:pPr algn="just"/>
            <a:r>
              <a:rPr lang="en-US" dirty="0"/>
              <a:t>The data gained from government files accessed are </a:t>
            </a:r>
            <a:r>
              <a:rPr lang="en-US" b="1" dirty="0"/>
              <a:t>used for personal political or social gain.</a:t>
            </a:r>
            <a:endParaRPr lang="en-IN" b="1" dirty="0"/>
          </a:p>
        </p:txBody>
      </p:sp>
    </p:spTree>
    <p:extLst>
      <p:ext uri="{BB962C8B-B14F-4D97-AF65-F5344CB8AC3E}">
        <p14:creationId xmlns:p14="http://schemas.microsoft.com/office/powerpoint/2010/main" val="195703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837F3-F34F-7A61-1669-6DCC5B94BA15}"/>
              </a:ext>
            </a:extLst>
          </p:cNvPr>
          <p:cNvSpPr>
            <a:spLocks noGrp="1"/>
          </p:cNvSpPr>
          <p:nvPr>
            <p:ph type="title"/>
          </p:nvPr>
        </p:nvSpPr>
        <p:spPr/>
        <p:txBody>
          <a:bodyPr/>
          <a:lstStyle/>
          <a:p>
            <a:r>
              <a:rPr lang="en-US" dirty="0"/>
              <a:t>10) Malicious insider or Whistleblower</a:t>
            </a:r>
            <a:endParaRPr lang="en-IN" dirty="0"/>
          </a:p>
        </p:txBody>
      </p:sp>
      <p:sp>
        <p:nvSpPr>
          <p:cNvPr id="3" name="Content Placeholder 2">
            <a:extLst>
              <a:ext uri="{FF2B5EF4-FFF2-40B4-BE49-F238E27FC236}">
                <a16:creationId xmlns:a16="http://schemas.microsoft.com/office/drawing/2014/main" id="{09B51BC3-5E3E-3D00-0AB5-56E0BC60CA84}"/>
              </a:ext>
            </a:extLst>
          </p:cNvPr>
          <p:cNvSpPr>
            <a:spLocks noGrp="1"/>
          </p:cNvSpPr>
          <p:nvPr>
            <p:ph idx="1"/>
          </p:nvPr>
        </p:nvSpPr>
        <p:spPr/>
        <p:txBody>
          <a:bodyPr/>
          <a:lstStyle/>
          <a:p>
            <a:pPr algn="just"/>
            <a:r>
              <a:rPr lang="en-US" dirty="0"/>
              <a:t>An </a:t>
            </a:r>
            <a:r>
              <a:rPr lang="en-US" b="1" dirty="0"/>
              <a:t>individual working in an organization </a:t>
            </a:r>
            <a:r>
              <a:rPr lang="en-US" dirty="0"/>
              <a:t>can expose confidential information. </a:t>
            </a:r>
          </a:p>
          <a:p>
            <a:pPr algn="just"/>
            <a:endParaRPr lang="en-US" dirty="0"/>
          </a:p>
          <a:p>
            <a:pPr algn="just"/>
            <a:endParaRPr lang="en-US" dirty="0"/>
          </a:p>
          <a:p>
            <a:pPr algn="just"/>
            <a:r>
              <a:rPr lang="en-US" dirty="0"/>
              <a:t>The intent behind the exposure might be a </a:t>
            </a:r>
            <a:r>
              <a:rPr lang="en-US" b="1" dirty="0"/>
              <a:t>personal grudge </a:t>
            </a:r>
            <a:r>
              <a:rPr lang="en-US" dirty="0"/>
              <a:t>with the organization or the individual might have come across the illegal activities within the organization. </a:t>
            </a:r>
          </a:p>
          <a:p>
            <a:pPr algn="just"/>
            <a:endParaRPr lang="en-US" dirty="0"/>
          </a:p>
          <a:p>
            <a:pPr algn="just"/>
            <a:endParaRPr lang="en-US" dirty="0"/>
          </a:p>
          <a:p>
            <a:pPr algn="just"/>
            <a:r>
              <a:rPr lang="en-US" dirty="0"/>
              <a:t>The reason for expose defines the intent behind the exposure. These individuals are </a:t>
            </a:r>
            <a:r>
              <a:rPr lang="en-US" b="1" dirty="0"/>
              <a:t>known as whistleblowers</a:t>
            </a:r>
            <a:r>
              <a:rPr lang="en-US" dirty="0"/>
              <a:t>.</a:t>
            </a:r>
            <a:endParaRPr lang="en-IN" dirty="0"/>
          </a:p>
        </p:txBody>
      </p:sp>
    </p:spTree>
    <p:extLst>
      <p:ext uri="{BB962C8B-B14F-4D97-AF65-F5344CB8AC3E}">
        <p14:creationId xmlns:p14="http://schemas.microsoft.com/office/powerpoint/2010/main" val="1200687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35056-54A6-FCB9-0B6D-01021A353271}"/>
              </a:ext>
            </a:extLst>
          </p:cNvPr>
          <p:cNvSpPr>
            <a:spLocks noGrp="1"/>
          </p:cNvSpPr>
          <p:nvPr>
            <p:ph type="title"/>
          </p:nvPr>
        </p:nvSpPr>
        <p:spPr/>
        <p:txBody>
          <a:bodyPr/>
          <a:lstStyle/>
          <a:p>
            <a:r>
              <a:rPr lang="en-US" dirty="0"/>
              <a:t>Phases Involved in Ethical Hacking:</a:t>
            </a:r>
            <a:endParaRPr lang="en-IN" dirty="0"/>
          </a:p>
        </p:txBody>
      </p:sp>
      <p:pic>
        <p:nvPicPr>
          <p:cNvPr id="7" name="Content Placeholder 6">
            <a:extLst>
              <a:ext uri="{FF2B5EF4-FFF2-40B4-BE49-F238E27FC236}">
                <a16:creationId xmlns:a16="http://schemas.microsoft.com/office/drawing/2014/main" id="{2E3C969F-0B6E-56AE-0160-2EC8CBBE6A49}"/>
              </a:ext>
            </a:extLst>
          </p:cNvPr>
          <p:cNvPicPr>
            <a:picLocks noGrp="1" noChangeAspect="1"/>
          </p:cNvPicPr>
          <p:nvPr>
            <p:ph idx="1"/>
          </p:nvPr>
        </p:nvPicPr>
        <p:blipFill>
          <a:blip r:embed="rId2"/>
          <a:stretch>
            <a:fillRect/>
          </a:stretch>
        </p:blipFill>
        <p:spPr>
          <a:xfrm>
            <a:off x="1609163" y="2014194"/>
            <a:ext cx="5925673" cy="4071205"/>
          </a:xfrm>
        </p:spPr>
      </p:pic>
    </p:spTree>
    <p:extLst>
      <p:ext uri="{BB962C8B-B14F-4D97-AF65-F5344CB8AC3E}">
        <p14:creationId xmlns:p14="http://schemas.microsoft.com/office/powerpoint/2010/main" val="3025390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20521-8347-EB67-FD96-BA83005522F9}"/>
              </a:ext>
            </a:extLst>
          </p:cNvPr>
          <p:cNvSpPr>
            <a:spLocks noGrp="1"/>
          </p:cNvSpPr>
          <p:nvPr>
            <p:ph type="title"/>
          </p:nvPr>
        </p:nvSpPr>
        <p:spPr/>
        <p:txBody>
          <a:bodyPr/>
          <a:lstStyle/>
          <a:p>
            <a:r>
              <a:rPr lang="en-IN" dirty="0"/>
              <a:t>Malware</a:t>
            </a:r>
          </a:p>
        </p:txBody>
      </p:sp>
      <p:sp>
        <p:nvSpPr>
          <p:cNvPr id="3" name="Content Placeholder 2">
            <a:extLst>
              <a:ext uri="{FF2B5EF4-FFF2-40B4-BE49-F238E27FC236}">
                <a16:creationId xmlns:a16="http://schemas.microsoft.com/office/drawing/2014/main" id="{33F7F491-BFEE-B28D-585B-061A2CE7C3CB}"/>
              </a:ext>
            </a:extLst>
          </p:cNvPr>
          <p:cNvSpPr>
            <a:spLocks noGrp="1"/>
          </p:cNvSpPr>
          <p:nvPr>
            <p:ph idx="1"/>
          </p:nvPr>
        </p:nvSpPr>
        <p:spPr>
          <a:xfrm>
            <a:off x="731520" y="1631576"/>
            <a:ext cx="7680960" cy="4403464"/>
          </a:xfrm>
        </p:spPr>
        <p:txBody>
          <a:bodyPr/>
          <a:lstStyle/>
          <a:p>
            <a:pPr algn="just"/>
            <a:r>
              <a:rPr lang="en-US" dirty="0"/>
              <a:t>“Malware” is short for “malicious software” - computer programs designed to </a:t>
            </a:r>
            <a:r>
              <a:rPr lang="en-US" b="1" dirty="0"/>
              <a:t>infiltrate and damage computers </a:t>
            </a:r>
            <a:r>
              <a:rPr lang="en-US" dirty="0"/>
              <a:t>without the user’s consent. </a:t>
            </a:r>
          </a:p>
          <a:p>
            <a:pPr algn="just"/>
            <a:endParaRPr lang="en-US" dirty="0"/>
          </a:p>
          <a:p>
            <a:pPr algn="just"/>
            <a:r>
              <a:rPr lang="en-US" dirty="0"/>
              <a:t>“Malware” is the general term covering all the different types of threats to your computer safety such as viruses, spyware, worms, trojans, rootkits and so on. </a:t>
            </a:r>
          </a:p>
          <a:p>
            <a:pPr algn="just"/>
            <a:endParaRPr lang="en-US" dirty="0"/>
          </a:p>
          <a:p>
            <a:pPr algn="just"/>
            <a:endParaRPr lang="en-US" dirty="0"/>
          </a:p>
          <a:p>
            <a:pPr algn="just"/>
            <a:r>
              <a:rPr lang="en-US" dirty="0"/>
              <a:t>Today many experts believe the amount of malicious software being released on the web might actually surpass the release of valid software.</a:t>
            </a:r>
            <a:endParaRPr lang="en-IN" dirty="0"/>
          </a:p>
        </p:txBody>
      </p:sp>
    </p:spTree>
    <p:extLst>
      <p:ext uri="{BB962C8B-B14F-4D97-AF65-F5344CB8AC3E}">
        <p14:creationId xmlns:p14="http://schemas.microsoft.com/office/powerpoint/2010/main" val="3372859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CCE84-269C-7482-B533-C399F6798685}"/>
              </a:ext>
            </a:extLst>
          </p:cNvPr>
          <p:cNvSpPr>
            <a:spLocks noGrp="1"/>
          </p:cNvSpPr>
          <p:nvPr>
            <p:ph type="title"/>
          </p:nvPr>
        </p:nvSpPr>
        <p:spPr/>
        <p:txBody>
          <a:bodyPr/>
          <a:lstStyle/>
          <a:p>
            <a:r>
              <a:rPr lang="en-IN" dirty="0"/>
              <a:t>Different types of malware</a:t>
            </a:r>
          </a:p>
        </p:txBody>
      </p:sp>
      <p:sp>
        <p:nvSpPr>
          <p:cNvPr id="3" name="Content Placeholder 2">
            <a:extLst>
              <a:ext uri="{FF2B5EF4-FFF2-40B4-BE49-F238E27FC236}">
                <a16:creationId xmlns:a16="http://schemas.microsoft.com/office/drawing/2014/main" id="{30AF4026-EC7F-77C4-27D7-A1B155BF2719}"/>
              </a:ext>
            </a:extLst>
          </p:cNvPr>
          <p:cNvSpPr>
            <a:spLocks noGrp="1"/>
          </p:cNvSpPr>
          <p:nvPr>
            <p:ph idx="1"/>
          </p:nvPr>
        </p:nvSpPr>
        <p:spPr>
          <a:xfrm>
            <a:off x="731520" y="1882588"/>
            <a:ext cx="7680960" cy="4152452"/>
          </a:xfrm>
        </p:spPr>
        <p:txBody>
          <a:bodyPr/>
          <a:lstStyle/>
          <a:p>
            <a:pPr algn="just"/>
            <a:r>
              <a:rPr lang="en-US" dirty="0"/>
              <a:t>The term malware includes </a:t>
            </a:r>
            <a:r>
              <a:rPr lang="en-US" b="1" dirty="0"/>
              <a:t>viruses, worms, Trojan Horses, rootkits, spyware, keyloggers and more</a:t>
            </a:r>
            <a:r>
              <a:rPr lang="en-US" dirty="0"/>
              <a:t>. </a:t>
            </a:r>
          </a:p>
          <a:p>
            <a:pPr algn="just"/>
            <a:endParaRPr lang="en-US" dirty="0"/>
          </a:p>
          <a:p>
            <a:pPr algn="just"/>
            <a:r>
              <a:rPr lang="en-US" dirty="0"/>
              <a:t>To get an overview of the difference between all these types of threats and the way they work, it makes sense to divide them into groups:</a:t>
            </a:r>
            <a:endParaRPr lang="en-IN" dirty="0"/>
          </a:p>
        </p:txBody>
      </p:sp>
    </p:spTree>
    <p:extLst>
      <p:ext uri="{BB962C8B-B14F-4D97-AF65-F5344CB8AC3E}">
        <p14:creationId xmlns:p14="http://schemas.microsoft.com/office/powerpoint/2010/main" val="3852778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C2325-18DE-7AFE-E8E3-B3A597A96F56}"/>
              </a:ext>
            </a:extLst>
          </p:cNvPr>
          <p:cNvSpPr>
            <a:spLocks noGrp="1"/>
          </p:cNvSpPr>
          <p:nvPr>
            <p:ph type="title"/>
          </p:nvPr>
        </p:nvSpPr>
        <p:spPr/>
        <p:txBody>
          <a:bodyPr/>
          <a:lstStyle/>
          <a:p>
            <a:r>
              <a:rPr lang="en-US" dirty="0"/>
              <a:t>1. Viruses and worms</a:t>
            </a:r>
            <a:endParaRPr lang="en-IN" dirty="0"/>
          </a:p>
        </p:txBody>
      </p:sp>
      <p:sp>
        <p:nvSpPr>
          <p:cNvPr id="3" name="Content Placeholder 2">
            <a:extLst>
              <a:ext uri="{FF2B5EF4-FFF2-40B4-BE49-F238E27FC236}">
                <a16:creationId xmlns:a16="http://schemas.microsoft.com/office/drawing/2014/main" id="{3898BF82-85A1-3BF7-FBBB-694A661AB8E8}"/>
              </a:ext>
            </a:extLst>
          </p:cNvPr>
          <p:cNvSpPr>
            <a:spLocks noGrp="1"/>
          </p:cNvSpPr>
          <p:nvPr>
            <p:ph idx="1"/>
          </p:nvPr>
        </p:nvSpPr>
        <p:spPr>
          <a:xfrm>
            <a:off x="731520" y="1837765"/>
            <a:ext cx="7883562" cy="4500282"/>
          </a:xfrm>
        </p:spPr>
        <p:txBody>
          <a:bodyPr/>
          <a:lstStyle/>
          <a:p>
            <a:pPr marL="0" indent="0" algn="just">
              <a:buNone/>
            </a:pPr>
            <a:r>
              <a:rPr lang="en-US" dirty="0"/>
              <a:t>the contagious threat Viruses and worms are </a:t>
            </a:r>
            <a:r>
              <a:rPr lang="en-US" b="1" dirty="0"/>
              <a:t>defined by their behavior </a:t>
            </a:r>
            <a:r>
              <a:rPr lang="en-US" dirty="0"/>
              <a:t>– malicious software designed to spread without the user’s knowledge. </a:t>
            </a:r>
          </a:p>
          <a:p>
            <a:pPr marL="0" indent="0" algn="just">
              <a:buNone/>
            </a:pPr>
            <a:endParaRPr lang="en-US" dirty="0"/>
          </a:p>
          <a:p>
            <a:pPr marL="0" indent="0" algn="just">
              <a:buNone/>
            </a:pPr>
            <a:endParaRPr lang="en-US" dirty="0"/>
          </a:p>
          <a:p>
            <a:pPr marL="0" indent="0" algn="just">
              <a:buNone/>
            </a:pPr>
            <a:r>
              <a:rPr lang="en-US" dirty="0"/>
              <a:t>A </a:t>
            </a:r>
            <a:r>
              <a:rPr lang="en-US" b="1" dirty="0"/>
              <a:t>virus infects legitimate software </a:t>
            </a:r>
            <a:r>
              <a:rPr lang="en-US" dirty="0"/>
              <a:t>and when this software is used by the computer owner it spreads the virus – so viruses need you to act before they can spread. </a:t>
            </a:r>
          </a:p>
          <a:p>
            <a:pPr marL="0" indent="0" algn="just">
              <a:buNone/>
            </a:pPr>
            <a:endParaRPr lang="en-US" dirty="0"/>
          </a:p>
          <a:p>
            <a:pPr marL="0" indent="0" algn="just">
              <a:buNone/>
            </a:pPr>
            <a:r>
              <a:rPr lang="en-US" dirty="0"/>
              <a:t>Computer worms, on the other hand, spread without user action. Both viruses and worms can carry a so-called “payload” – malicious code designed to do damage.</a:t>
            </a:r>
            <a:endParaRPr lang="en-IN" dirty="0"/>
          </a:p>
        </p:txBody>
      </p:sp>
    </p:spTree>
    <p:extLst>
      <p:ext uri="{BB962C8B-B14F-4D97-AF65-F5344CB8AC3E}">
        <p14:creationId xmlns:p14="http://schemas.microsoft.com/office/powerpoint/2010/main" val="3575873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F372C-294C-FB79-C8C0-97DE03F881FA}"/>
              </a:ext>
            </a:extLst>
          </p:cNvPr>
          <p:cNvSpPr>
            <a:spLocks noGrp="1"/>
          </p:cNvSpPr>
          <p:nvPr>
            <p:ph type="title"/>
          </p:nvPr>
        </p:nvSpPr>
        <p:spPr/>
        <p:txBody>
          <a:bodyPr/>
          <a:lstStyle/>
          <a:p>
            <a:r>
              <a:rPr lang="en-US" dirty="0"/>
              <a:t>2. Trojans and Rootkits – the masked threat</a:t>
            </a:r>
            <a:endParaRPr lang="en-IN" dirty="0"/>
          </a:p>
        </p:txBody>
      </p:sp>
      <p:sp>
        <p:nvSpPr>
          <p:cNvPr id="3" name="Content Placeholder 2">
            <a:extLst>
              <a:ext uri="{FF2B5EF4-FFF2-40B4-BE49-F238E27FC236}">
                <a16:creationId xmlns:a16="http://schemas.microsoft.com/office/drawing/2014/main" id="{D9626491-B0C3-CB19-758D-BC4AC20FF68D}"/>
              </a:ext>
            </a:extLst>
          </p:cNvPr>
          <p:cNvSpPr>
            <a:spLocks noGrp="1"/>
          </p:cNvSpPr>
          <p:nvPr>
            <p:ph idx="1"/>
          </p:nvPr>
        </p:nvSpPr>
        <p:spPr>
          <a:xfrm>
            <a:off x="731520" y="2103120"/>
            <a:ext cx="7680960" cy="4199068"/>
          </a:xfrm>
        </p:spPr>
        <p:txBody>
          <a:bodyPr>
            <a:normAutofit/>
          </a:bodyPr>
          <a:lstStyle/>
          <a:p>
            <a:pPr algn="just"/>
            <a:r>
              <a:rPr lang="en-US" dirty="0"/>
              <a:t>Trojans and rootkits are grouped together as they both seek to conceal attacks on computers. </a:t>
            </a:r>
          </a:p>
          <a:p>
            <a:pPr algn="just"/>
            <a:endParaRPr lang="en-US" dirty="0"/>
          </a:p>
          <a:p>
            <a:pPr algn="just"/>
            <a:r>
              <a:rPr lang="en-US" dirty="0"/>
              <a:t>Trojan Horses are </a:t>
            </a:r>
            <a:r>
              <a:rPr lang="en-US" b="1" dirty="0"/>
              <a:t>malignant pieces of software </a:t>
            </a:r>
            <a:r>
              <a:rPr lang="en-US" dirty="0"/>
              <a:t>pretending to be benign applications. </a:t>
            </a:r>
          </a:p>
          <a:p>
            <a:pPr algn="just"/>
            <a:endParaRPr lang="en-US" dirty="0"/>
          </a:p>
          <a:p>
            <a:pPr algn="just"/>
            <a:r>
              <a:rPr lang="en-US" dirty="0"/>
              <a:t>Users therefore download them thinking they will get a useful piece of software and instead end up with a malware infected computer. </a:t>
            </a:r>
            <a:endParaRPr lang="en-IN" dirty="0"/>
          </a:p>
        </p:txBody>
      </p:sp>
    </p:spTree>
    <p:extLst>
      <p:ext uri="{BB962C8B-B14F-4D97-AF65-F5344CB8AC3E}">
        <p14:creationId xmlns:p14="http://schemas.microsoft.com/office/powerpoint/2010/main" val="3064025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8F0A2-8CE2-4C90-8D8F-701CFA7A7E00}"/>
              </a:ext>
            </a:extLst>
          </p:cNvPr>
          <p:cNvSpPr>
            <a:spLocks noGrp="1"/>
          </p:cNvSpPr>
          <p:nvPr>
            <p:ph type="title"/>
          </p:nvPr>
        </p:nvSpPr>
        <p:spPr/>
        <p:txBody>
          <a:bodyPr/>
          <a:lstStyle/>
          <a:p>
            <a:r>
              <a:rPr lang="en-US" dirty="0"/>
              <a:t>Rootkits are different.</a:t>
            </a:r>
            <a:endParaRPr lang="en-IN" dirty="0"/>
          </a:p>
        </p:txBody>
      </p:sp>
      <p:sp>
        <p:nvSpPr>
          <p:cNvPr id="3" name="Content Placeholder 2">
            <a:extLst>
              <a:ext uri="{FF2B5EF4-FFF2-40B4-BE49-F238E27FC236}">
                <a16:creationId xmlns:a16="http://schemas.microsoft.com/office/drawing/2014/main" id="{43314D18-E3E4-0F79-2BEF-710B9C007FB0}"/>
              </a:ext>
            </a:extLst>
          </p:cNvPr>
          <p:cNvSpPr>
            <a:spLocks noGrp="1"/>
          </p:cNvSpPr>
          <p:nvPr>
            <p:ph idx="1"/>
          </p:nvPr>
        </p:nvSpPr>
        <p:spPr/>
        <p:txBody>
          <a:bodyPr/>
          <a:lstStyle/>
          <a:p>
            <a:pPr algn="just"/>
            <a:r>
              <a:rPr lang="en-US" dirty="0"/>
              <a:t>They are a </a:t>
            </a:r>
            <a:r>
              <a:rPr lang="en-US" b="1" dirty="0"/>
              <a:t>masking technique for malware</a:t>
            </a:r>
            <a:r>
              <a:rPr lang="en-US" dirty="0"/>
              <a:t>, but do not contain damaging software. </a:t>
            </a:r>
          </a:p>
          <a:p>
            <a:pPr algn="just"/>
            <a:endParaRPr lang="en-US" dirty="0"/>
          </a:p>
          <a:p>
            <a:pPr algn="just"/>
            <a:r>
              <a:rPr lang="en-US" dirty="0"/>
              <a:t>Rootkit techniques were </a:t>
            </a:r>
            <a:r>
              <a:rPr lang="en-US" b="1" dirty="0"/>
              <a:t>invented by virus writers </a:t>
            </a:r>
            <a:r>
              <a:rPr lang="en-US" dirty="0"/>
              <a:t>to conceal malware, so it could go unnoticed by antivirus detection and removal programs. </a:t>
            </a:r>
          </a:p>
          <a:p>
            <a:pPr algn="just"/>
            <a:endParaRPr lang="en-US" dirty="0"/>
          </a:p>
          <a:p>
            <a:pPr algn="just"/>
            <a:endParaRPr lang="en-US" dirty="0"/>
          </a:p>
          <a:p>
            <a:pPr algn="just"/>
            <a:r>
              <a:rPr lang="en-US" dirty="0"/>
              <a:t>Today, antivirus products, like </a:t>
            </a:r>
            <a:r>
              <a:rPr lang="en-US" b="1" dirty="0"/>
              <a:t>BullGuard Internet Security</a:t>
            </a:r>
            <a:r>
              <a:rPr lang="en-US" dirty="0"/>
              <a:t>, strike back as they come with effective rootkit removal tools.</a:t>
            </a:r>
            <a:endParaRPr lang="en-IN" dirty="0"/>
          </a:p>
        </p:txBody>
      </p:sp>
    </p:spTree>
    <p:extLst>
      <p:ext uri="{BB962C8B-B14F-4D97-AF65-F5344CB8AC3E}">
        <p14:creationId xmlns:p14="http://schemas.microsoft.com/office/powerpoint/2010/main" val="18058990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05E56-16FF-F1D2-4A10-0468A09F09F5}"/>
              </a:ext>
            </a:extLst>
          </p:cNvPr>
          <p:cNvSpPr>
            <a:spLocks noGrp="1"/>
          </p:cNvSpPr>
          <p:nvPr>
            <p:ph type="title"/>
          </p:nvPr>
        </p:nvSpPr>
        <p:spPr/>
        <p:txBody>
          <a:bodyPr>
            <a:normAutofit fontScale="90000"/>
          </a:bodyPr>
          <a:lstStyle/>
          <a:p>
            <a:r>
              <a:rPr lang="en-US" dirty="0"/>
              <a:t>3. Spyware and </a:t>
            </a:r>
            <a:br>
              <a:rPr lang="en-US" dirty="0"/>
            </a:br>
            <a:r>
              <a:rPr lang="en-US" dirty="0"/>
              <a:t>keyloggers – the financial threat</a:t>
            </a:r>
            <a:endParaRPr lang="en-IN" dirty="0"/>
          </a:p>
        </p:txBody>
      </p:sp>
      <p:sp>
        <p:nvSpPr>
          <p:cNvPr id="3" name="Content Placeholder 2">
            <a:extLst>
              <a:ext uri="{FF2B5EF4-FFF2-40B4-BE49-F238E27FC236}">
                <a16:creationId xmlns:a16="http://schemas.microsoft.com/office/drawing/2014/main" id="{4C1DE0D8-EA33-169C-4115-EB355F54424A}"/>
              </a:ext>
            </a:extLst>
          </p:cNvPr>
          <p:cNvSpPr>
            <a:spLocks noGrp="1"/>
          </p:cNvSpPr>
          <p:nvPr>
            <p:ph idx="1"/>
          </p:nvPr>
        </p:nvSpPr>
        <p:spPr/>
        <p:txBody>
          <a:bodyPr>
            <a:normAutofit fontScale="92500"/>
          </a:bodyPr>
          <a:lstStyle/>
          <a:p>
            <a:pPr algn="just"/>
            <a:r>
              <a:rPr lang="en-US" dirty="0"/>
              <a:t>Spyware and keyloggers are malware used in malicious attacks like </a:t>
            </a:r>
            <a:r>
              <a:rPr lang="en-US" b="1" dirty="0"/>
              <a:t>identity theft, phishing and social engineering </a:t>
            </a:r>
            <a:r>
              <a:rPr lang="en-US" dirty="0"/>
              <a:t>- threats designed to steal money from unknowing computer users, businesses and banks. </a:t>
            </a:r>
          </a:p>
          <a:p>
            <a:pPr algn="just"/>
            <a:endParaRPr lang="en-US" dirty="0"/>
          </a:p>
          <a:p>
            <a:pPr algn="just"/>
            <a:r>
              <a:rPr lang="en-US" dirty="0"/>
              <a:t>Malware Analysis refers to the process by which the purpose and functionality of the given malware samples are analyzed and determined. </a:t>
            </a:r>
          </a:p>
          <a:p>
            <a:pPr algn="just"/>
            <a:endParaRPr lang="en-US" dirty="0"/>
          </a:p>
          <a:p>
            <a:pPr algn="just"/>
            <a:r>
              <a:rPr lang="en-US" dirty="0"/>
              <a:t>The culled-out information provides insights into developing an effective detection technique for the malicious codes. Additionally, it is an essential aspect for developing the efficient removal tools which can definitely perform malware removal on an infected system.</a:t>
            </a:r>
            <a:endParaRPr lang="en-IN" dirty="0"/>
          </a:p>
        </p:txBody>
      </p:sp>
    </p:spTree>
    <p:extLst>
      <p:ext uri="{BB962C8B-B14F-4D97-AF65-F5344CB8AC3E}">
        <p14:creationId xmlns:p14="http://schemas.microsoft.com/office/powerpoint/2010/main" val="8169144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13A0ED-6FFB-70B3-A29D-BE1B62A9550B}"/>
              </a:ext>
            </a:extLst>
          </p:cNvPr>
          <p:cNvSpPr>
            <a:spLocks noGrp="1"/>
          </p:cNvSpPr>
          <p:nvPr>
            <p:ph idx="1"/>
          </p:nvPr>
        </p:nvSpPr>
        <p:spPr>
          <a:xfrm>
            <a:off x="744070" y="744071"/>
            <a:ext cx="7668409" cy="5290969"/>
          </a:xfrm>
        </p:spPr>
        <p:txBody>
          <a:bodyPr/>
          <a:lstStyle/>
          <a:p>
            <a:pPr algn="just"/>
            <a:r>
              <a:rPr lang="en-US" dirty="0"/>
              <a:t>Jennifer decided that the licensing cost for a piece of video </a:t>
            </a:r>
            <a:r>
              <a:rPr lang="en-US" b="1" dirty="0"/>
              <a:t>editing software was too expensive</a:t>
            </a:r>
            <a:r>
              <a:rPr lang="en-US" dirty="0"/>
              <a:t>. </a:t>
            </a:r>
          </a:p>
          <a:p>
            <a:pPr algn="just"/>
            <a:endParaRPr lang="en-US" dirty="0"/>
          </a:p>
          <a:p>
            <a:pPr algn="just"/>
            <a:r>
              <a:rPr lang="en-US" dirty="0"/>
              <a:t>Instead, she decided to </a:t>
            </a:r>
            <a:r>
              <a:rPr lang="en-US" b="1" dirty="0"/>
              <a:t>download a keygen </a:t>
            </a:r>
            <a:r>
              <a:rPr lang="en-US" dirty="0"/>
              <a:t>program to generate her own license key and install a </a:t>
            </a:r>
            <a:r>
              <a:rPr lang="en-US" b="1" dirty="0"/>
              <a:t>pirated version of the editing software</a:t>
            </a:r>
            <a:r>
              <a:rPr lang="en-US" dirty="0"/>
              <a:t>. </a:t>
            </a:r>
          </a:p>
          <a:p>
            <a:pPr algn="just"/>
            <a:endParaRPr lang="en-US" dirty="0"/>
          </a:p>
          <a:p>
            <a:pPr algn="just"/>
            <a:r>
              <a:rPr lang="en-US" dirty="0"/>
              <a:t>After she runs the keygen, a license key is created, but her </a:t>
            </a:r>
            <a:r>
              <a:rPr lang="en-US" b="1" dirty="0"/>
              <a:t>system performance becomes very sluggish</a:t>
            </a:r>
            <a:r>
              <a:rPr lang="en-US" dirty="0"/>
              <a:t>, and her antimalware suite begins to display numerous alerts. </a:t>
            </a:r>
          </a:p>
          <a:p>
            <a:pPr algn="just"/>
            <a:endParaRPr lang="en-US" dirty="0"/>
          </a:p>
          <a:p>
            <a:pPr algn="just"/>
            <a:r>
              <a:rPr lang="en-US" dirty="0"/>
              <a:t>Which type of malware might her computer be infected with and why?</a:t>
            </a:r>
            <a:endParaRPr lang="en-IN" dirty="0"/>
          </a:p>
        </p:txBody>
      </p:sp>
    </p:spTree>
    <p:extLst>
      <p:ext uri="{BB962C8B-B14F-4D97-AF65-F5344CB8AC3E}">
        <p14:creationId xmlns:p14="http://schemas.microsoft.com/office/powerpoint/2010/main" val="23491015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3DDF76-1064-3675-41E1-C38D140EB2C6}"/>
              </a:ext>
            </a:extLst>
          </p:cNvPr>
          <p:cNvSpPr>
            <a:spLocks noGrp="1"/>
          </p:cNvSpPr>
          <p:nvPr>
            <p:ph idx="1"/>
          </p:nvPr>
        </p:nvSpPr>
        <p:spPr>
          <a:xfrm>
            <a:off x="582706" y="824753"/>
            <a:ext cx="7829774" cy="5210287"/>
          </a:xfrm>
        </p:spPr>
        <p:txBody>
          <a:bodyPr/>
          <a:lstStyle/>
          <a:p>
            <a:pPr algn="just"/>
            <a:r>
              <a:rPr lang="en-US" b="1" dirty="0"/>
              <a:t>Trojan</a:t>
            </a:r>
            <a:r>
              <a:rPr lang="en-US" dirty="0"/>
              <a:t> is a malware that affected the Jennifer computer. </a:t>
            </a:r>
          </a:p>
          <a:p>
            <a:pPr algn="just"/>
            <a:endParaRPr lang="en-US" dirty="0"/>
          </a:p>
          <a:p>
            <a:pPr algn="just"/>
            <a:r>
              <a:rPr lang="en-US" dirty="0"/>
              <a:t>Trojan Horses are malignant pieces of software pretending to be </a:t>
            </a:r>
            <a:r>
              <a:rPr lang="en-US" b="1" dirty="0"/>
              <a:t>benign applications</a:t>
            </a:r>
            <a:r>
              <a:rPr lang="en-US" dirty="0"/>
              <a:t>. </a:t>
            </a:r>
          </a:p>
          <a:p>
            <a:pPr algn="just"/>
            <a:endParaRPr lang="en-US" dirty="0"/>
          </a:p>
          <a:p>
            <a:pPr algn="just"/>
            <a:r>
              <a:rPr lang="en-US" dirty="0"/>
              <a:t>Users therefore download them thinking they will get a useful piece of software and instead end up with a malware infected computer. </a:t>
            </a:r>
            <a:endParaRPr lang="en-IN" dirty="0"/>
          </a:p>
        </p:txBody>
      </p:sp>
    </p:spTree>
    <p:extLst>
      <p:ext uri="{BB962C8B-B14F-4D97-AF65-F5344CB8AC3E}">
        <p14:creationId xmlns:p14="http://schemas.microsoft.com/office/powerpoint/2010/main" val="40672440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E5C433-5CB7-DC0F-5317-A2AF04296944}"/>
              </a:ext>
            </a:extLst>
          </p:cNvPr>
          <p:cNvSpPr>
            <a:spLocks noGrp="1"/>
          </p:cNvSpPr>
          <p:nvPr>
            <p:ph idx="1"/>
          </p:nvPr>
        </p:nvSpPr>
        <p:spPr>
          <a:xfrm>
            <a:off x="627529" y="959224"/>
            <a:ext cx="7784951" cy="5075816"/>
          </a:xfrm>
        </p:spPr>
        <p:txBody>
          <a:bodyPr/>
          <a:lstStyle/>
          <a:p>
            <a:pPr algn="just"/>
            <a:endParaRPr lang="en-US" dirty="0"/>
          </a:p>
          <a:p>
            <a:pPr algn="just"/>
            <a:endParaRPr lang="en-US" dirty="0"/>
          </a:p>
          <a:p>
            <a:pPr algn="just"/>
            <a:r>
              <a:rPr lang="en-US" b="1" dirty="0"/>
              <a:t>Once installed in the system</a:t>
            </a:r>
            <a:r>
              <a:rPr lang="en-US" dirty="0"/>
              <a:t>, depending on its capabilities a Trojan can then </a:t>
            </a:r>
            <a:r>
              <a:rPr lang="en-US" b="1" dirty="0"/>
              <a:t>potentially access and capture everything </a:t>
            </a:r>
            <a:r>
              <a:rPr lang="en-US" dirty="0"/>
              <a:t>logins and passwords, keystrokes, screenshots, system information, banking details, and more -- and secretly send it all to the attackers. Sometimes a Trojan can even allow attackers to modify data or turn off anti-malware protection.</a:t>
            </a:r>
            <a:endParaRPr lang="en-IN" dirty="0"/>
          </a:p>
        </p:txBody>
      </p:sp>
    </p:spTree>
    <p:extLst>
      <p:ext uri="{BB962C8B-B14F-4D97-AF65-F5344CB8AC3E}">
        <p14:creationId xmlns:p14="http://schemas.microsoft.com/office/powerpoint/2010/main" val="21751101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A7A65-A5D3-0661-1041-1641FF6390BC}"/>
              </a:ext>
            </a:extLst>
          </p:cNvPr>
          <p:cNvSpPr>
            <a:spLocks noGrp="1"/>
          </p:cNvSpPr>
          <p:nvPr>
            <p:ph type="title"/>
          </p:nvPr>
        </p:nvSpPr>
        <p:spPr>
          <a:xfrm>
            <a:off x="731520" y="642594"/>
            <a:ext cx="7680960" cy="872441"/>
          </a:xfrm>
        </p:spPr>
        <p:txBody>
          <a:bodyPr/>
          <a:lstStyle/>
          <a:p>
            <a:r>
              <a:rPr lang="en-IN" dirty="0"/>
              <a:t>Zero Day Attack</a:t>
            </a:r>
          </a:p>
        </p:txBody>
      </p:sp>
      <p:sp>
        <p:nvSpPr>
          <p:cNvPr id="3" name="Content Placeholder 2">
            <a:extLst>
              <a:ext uri="{FF2B5EF4-FFF2-40B4-BE49-F238E27FC236}">
                <a16:creationId xmlns:a16="http://schemas.microsoft.com/office/drawing/2014/main" id="{6E3ED50F-DDDD-7C2D-ABC5-4175C640F126}"/>
              </a:ext>
            </a:extLst>
          </p:cNvPr>
          <p:cNvSpPr>
            <a:spLocks noGrp="1"/>
          </p:cNvSpPr>
          <p:nvPr>
            <p:ph idx="1"/>
          </p:nvPr>
        </p:nvSpPr>
        <p:spPr>
          <a:xfrm>
            <a:off x="806824" y="1783976"/>
            <a:ext cx="7605656" cy="4251064"/>
          </a:xfrm>
        </p:spPr>
        <p:txBody>
          <a:bodyPr>
            <a:normAutofit/>
          </a:bodyPr>
          <a:lstStyle/>
          <a:p>
            <a:pPr algn="just"/>
            <a:r>
              <a:rPr lang="en-US" dirty="0"/>
              <a:t>If a </a:t>
            </a:r>
            <a:r>
              <a:rPr lang="en-US" b="1" dirty="0"/>
              <a:t>hacker manages to exploit the vulnerability </a:t>
            </a:r>
            <a:r>
              <a:rPr lang="en-US" dirty="0"/>
              <a:t>before software developers can find a fix, that exploit becomes known as a zero day attack. </a:t>
            </a:r>
          </a:p>
          <a:p>
            <a:pPr algn="just"/>
            <a:endParaRPr lang="en-US" dirty="0"/>
          </a:p>
          <a:p>
            <a:pPr algn="just"/>
            <a:r>
              <a:rPr lang="en-US" dirty="0"/>
              <a:t>Zero day vulnerabilities can take almost any form, because they can manifest as any type of broader software vulnerability. </a:t>
            </a:r>
          </a:p>
          <a:p>
            <a:pPr algn="just"/>
            <a:endParaRPr lang="en-US" dirty="0"/>
          </a:p>
          <a:p>
            <a:pPr algn="just"/>
            <a:r>
              <a:rPr lang="en-US" dirty="0"/>
              <a:t>For example, they could take the form of missing data encryption, SQL injection, buffer overflows, missing authorizations, broken algorithms, URL redirects, bugs, or problems with password security. </a:t>
            </a:r>
            <a:endParaRPr lang="en-IN" dirty="0"/>
          </a:p>
        </p:txBody>
      </p:sp>
    </p:spTree>
    <p:extLst>
      <p:ext uri="{BB962C8B-B14F-4D97-AF65-F5344CB8AC3E}">
        <p14:creationId xmlns:p14="http://schemas.microsoft.com/office/powerpoint/2010/main" val="55345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2F22D-8B67-4E08-067E-685F80518286}"/>
              </a:ext>
            </a:extLst>
          </p:cNvPr>
          <p:cNvSpPr>
            <a:spLocks noGrp="1"/>
          </p:cNvSpPr>
          <p:nvPr>
            <p:ph type="title"/>
          </p:nvPr>
        </p:nvSpPr>
        <p:spPr/>
        <p:txBody>
          <a:bodyPr/>
          <a:lstStyle/>
          <a:p>
            <a:r>
              <a:rPr lang="en-US" dirty="0"/>
              <a:t>1.Reconnaissance </a:t>
            </a:r>
            <a:endParaRPr lang="en-IN" dirty="0"/>
          </a:p>
        </p:txBody>
      </p:sp>
      <p:sp>
        <p:nvSpPr>
          <p:cNvPr id="3" name="Content Placeholder 2">
            <a:extLst>
              <a:ext uri="{FF2B5EF4-FFF2-40B4-BE49-F238E27FC236}">
                <a16:creationId xmlns:a16="http://schemas.microsoft.com/office/drawing/2014/main" id="{3FFED7B8-C9C9-0578-BDC0-B79FCEB50BF2}"/>
              </a:ext>
            </a:extLst>
          </p:cNvPr>
          <p:cNvSpPr>
            <a:spLocks noGrp="1"/>
          </p:cNvSpPr>
          <p:nvPr>
            <p:ph idx="1"/>
          </p:nvPr>
        </p:nvSpPr>
        <p:spPr/>
        <p:txBody>
          <a:bodyPr/>
          <a:lstStyle/>
          <a:p>
            <a:pPr marL="0" indent="0" algn="just">
              <a:buNone/>
            </a:pPr>
            <a:r>
              <a:rPr lang="en-US" dirty="0"/>
              <a:t>• Generally, known as Information Gathering </a:t>
            </a:r>
          </a:p>
          <a:p>
            <a:pPr marL="0" indent="0" algn="just">
              <a:buNone/>
            </a:pPr>
            <a:r>
              <a:rPr lang="en-US" dirty="0"/>
              <a:t>• It is s a </a:t>
            </a:r>
            <a:r>
              <a:rPr lang="en-US" b="1" dirty="0"/>
              <a:t>set of processes </a:t>
            </a:r>
            <a:r>
              <a:rPr lang="en-US" dirty="0"/>
              <a:t>and techniques (</a:t>
            </a:r>
            <a:r>
              <a:rPr lang="en-US" dirty="0" err="1"/>
              <a:t>Footprinting</a:t>
            </a:r>
            <a:r>
              <a:rPr lang="en-US" dirty="0"/>
              <a:t>, Scanning &amp; Enumeration) used to covertly discover and collect information about a target system.</a:t>
            </a:r>
          </a:p>
          <a:p>
            <a:pPr marL="0" indent="0" algn="just">
              <a:buNone/>
            </a:pPr>
            <a:endParaRPr lang="en-IN" dirty="0"/>
          </a:p>
        </p:txBody>
      </p:sp>
    </p:spTree>
    <p:extLst>
      <p:ext uri="{BB962C8B-B14F-4D97-AF65-F5344CB8AC3E}">
        <p14:creationId xmlns:p14="http://schemas.microsoft.com/office/powerpoint/2010/main" val="25101336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CBB191-EEDD-CE1B-C9B9-AEE150FB4C54}"/>
              </a:ext>
            </a:extLst>
          </p:cNvPr>
          <p:cNvSpPr>
            <a:spLocks noGrp="1"/>
          </p:cNvSpPr>
          <p:nvPr>
            <p:ph type="title"/>
          </p:nvPr>
        </p:nvSpPr>
        <p:spPr/>
        <p:txBody>
          <a:bodyPr/>
          <a:lstStyle/>
          <a:p>
            <a:r>
              <a:rPr lang="en-US" dirty="0"/>
              <a:t>Protect Against Zero Day Attacks</a:t>
            </a:r>
            <a:endParaRPr lang="en-IN" dirty="0"/>
          </a:p>
        </p:txBody>
      </p:sp>
      <p:sp>
        <p:nvSpPr>
          <p:cNvPr id="5" name="Content Placeholder 4">
            <a:extLst>
              <a:ext uri="{FF2B5EF4-FFF2-40B4-BE49-F238E27FC236}">
                <a16:creationId xmlns:a16="http://schemas.microsoft.com/office/drawing/2014/main" id="{30794FE2-8D10-38FF-AD22-B923861E6145}"/>
              </a:ext>
            </a:extLst>
          </p:cNvPr>
          <p:cNvSpPr>
            <a:spLocks noGrp="1"/>
          </p:cNvSpPr>
          <p:nvPr>
            <p:ph idx="1"/>
          </p:nvPr>
        </p:nvSpPr>
        <p:spPr/>
        <p:txBody>
          <a:bodyPr>
            <a:normAutofit fontScale="92500"/>
          </a:bodyPr>
          <a:lstStyle/>
          <a:p>
            <a:pPr algn="just"/>
            <a:r>
              <a:rPr lang="en-US" dirty="0"/>
              <a:t>It’s </a:t>
            </a:r>
            <a:r>
              <a:rPr lang="en-US" b="1" dirty="0"/>
              <a:t>difficult to protect yourself </a:t>
            </a:r>
            <a:r>
              <a:rPr lang="en-US" dirty="0"/>
              <a:t>from the possibility of a zero day attack, since they can take many forms. </a:t>
            </a:r>
          </a:p>
          <a:p>
            <a:pPr algn="just"/>
            <a:endParaRPr lang="en-US" dirty="0"/>
          </a:p>
          <a:p>
            <a:pPr algn="just"/>
            <a:r>
              <a:rPr lang="en-US" dirty="0"/>
              <a:t>Almost any type of security vulnerability could be exploited as a zero day if a patch is not produced in time. </a:t>
            </a:r>
          </a:p>
          <a:p>
            <a:pPr algn="just"/>
            <a:endParaRPr lang="en-US" dirty="0"/>
          </a:p>
          <a:p>
            <a:pPr algn="just"/>
            <a:r>
              <a:rPr lang="en-US" dirty="0"/>
              <a:t>Additionally, many </a:t>
            </a:r>
            <a:r>
              <a:rPr lang="en-US" b="1" dirty="0"/>
              <a:t>software developers intentionally try not to publicly reveal the vulnerability</a:t>
            </a:r>
            <a:r>
              <a:rPr lang="en-US" dirty="0"/>
              <a:t>, the hopes that they can issue a patch before any hackers discover that the vulnerability is present. </a:t>
            </a:r>
          </a:p>
          <a:p>
            <a:pPr algn="just"/>
            <a:endParaRPr lang="en-US" dirty="0"/>
          </a:p>
          <a:p>
            <a:pPr algn="just"/>
            <a:r>
              <a:rPr lang="en-US" dirty="0"/>
              <a:t>There are a few strategies that can help you defend your business against zero day attacks:</a:t>
            </a:r>
            <a:endParaRPr lang="en-IN" dirty="0"/>
          </a:p>
        </p:txBody>
      </p:sp>
    </p:spTree>
    <p:extLst>
      <p:ext uri="{BB962C8B-B14F-4D97-AF65-F5344CB8AC3E}">
        <p14:creationId xmlns:p14="http://schemas.microsoft.com/office/powerpoint/2010/main" val="11517072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77924B-DFAA-B7E4-9FD8-D74B31F6B783}"/>
              </a:ext>
            </a:extLst>
          </p:cNvPr>
          <p:cNvSpPr>
            <a:spLocks noGrp="1"/>
          </p:cNvSpPr>
          <p:nvPr>
            <p:ph idx="1"/>
          </p:nvPr>
        </p:nvSpPr>
        <p:spPr>
          <a:xfrm>
            <a:off x="510987" y="519953"/>
            <a:ext cx="8005483" cy="5844988"/>
          </a:xfrm>
        </p:spPr>
        <p:txBody>
          <a:bodyPr>
            <a:normAutofit fontScale="92500" lnSpcReduction="10000"/>
          </a:bodyPr>
          <a:lstStyle/>
          <a:p>
            <a:pPr algn="just"/>
            <a:r>
              <a:rPr lang="en-US" b="1" dirty="0"/>
              <a:t>Stay informed </a:t>
            </a:r>
          </a:p>
          <a:p>
            <a:pPr algn="just"/>
            <a:r>
              <a:rPr lang="en-US" dirty="0"/>
              <a:t>Zero day exploits aren’t always publicized, but occasionally, you’ll hear about a vulnerability that could potentially be exploited. If you </a:t>
            </a:r>
            <a:r>
              <a:rPr lang="en-US" b="1" dirty="0"/>
              <a:t>stay tuned to the news and you pay attention to releases from your software vendors,</a:t>
            </a:r>
            <a:r>
              <a:rPr lang="en-US" dirty="0"/>
              <a:t> you may have time to put in security measures or respond to a threat before it gets exploited. </a:t>
            </a:r>
          </a:p>
          <a:p>
            <a:pPr algn="just"/>
            <a:endParaRPr lang="en-US" dirty="0"/>
          </a:p>
          <a:p>
            <a:pPr algn="just"/>
            <a:r>
              <a:rPr lang="en-US" b="1" dirty="0"/>
              <a:t>Keep your systems updated </a:t>
            </a:r>
          </a:p>
          <a:p>
            <a:pPr algn="just"/>
            <a:r>
              <a:rPr lang="en-US" dirty="0"/>
              <a:t>Developers work constantly to keep their software updated and patched to prevent the possibility of exploitation. When a </a:t>
            </a:r>
            <a:r>
              <a:rPr lang="en-US" b="1" dirty="0"/>
              <a:t>vulnerability is discovered, it’s only a matter of time before they issue a patch</a:t>
            </a:r>
            <a:r>
              <a:rPr lang="en-US" dirty="0"/>
              <a:t>. However, it’s up to you and your team to make sure your software platforms are up to date at all times. The best approach here is to enable automatic updates, so your software is updated routinely, and without the need for manual intervention. </a:t>
            </a:r>
          </a:p>
          <a:p>
            <a:pPr algn="just"/>
            <a:endParaRPr lang="en-US" dirty="0"/>
          </a:p>
          <a:p>
            <a:pPr algn="just"/>
            <a:r>
              <a:rPr lang="en-US" b="1" dirty="0"/>
              <a:t>Employ additional security measures </a:t>
            </a:r>
            <a:r>
              <a:rPr lang="en-US" dirty="0"/>
              <a:t>Ensure that you are using security solutions that protect against zero day attack because these security measures may not be enough to fully protect you from a zero day attack</a:t>
            </a:r>
            <a:endParaRPr lang="en-IN" dirty="0"/>
          </a:p>
        </p:txBody>
      </p:sp>
    </p:spTree>
    <p:extLst>
      <p:ext uri="{BB962C8B-B14F-4D97-AF65-F5344CB8AC3E}">
        <p14:creationId xmlns:p14="http://schemas.microsoft.com/office/powerpoint/2010/main" val="32203836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6E18C-1DC3-55EA-7DDB-3298335D13DA}"/>
              </a:ext>
            </a:extLst>
          </p:cNvPr>
          <p:cNvSpPr>
            <a:spLocks noGrp="1"/>
          </p:cNvSpPr>
          <p:nvPr>
            <p:ph type="title"/>
          </p:nvPr>
        </p:nvSpPr>
        <p:spPr/>
        <p:txBody>
          <a:bodyPr/>
          <a:lstStyle/>
          <a:p>
            <a:r>
              <a:rPr lang="en-IN" dirty="0"/>
              <a:t>Data Breach</a:t>
            </a:r>
          </a:p>
        </p:txBody>
      </p:sp>
      <p:sp>
        <p:nvSpPr>
          <p:cNvPr id="3" name="Content Placeholder 2">
            <a:extLst>
              <a:ext uri="{FF2B5EF4-FFF2-40B4-BE49-F238E27FC236}">
                <a16:creationId xmlns:a16="http://schemas.microsoft.com/office/drawing/2014/main" id="{227FD7E3-5E5C-E663-75F3-66520A6B4346}"/>
              </a:ext>
            </a:extLst>
          </p:cNvPr>
          <p:cNvSpPr>
            <a:spLocks noGrp="1"/>
          </p:cNvSpPr>
          <p:nvPr>
            <p:ph idx="1"/>
          </p:nvPr>
        </p:nvSpPr>
        <p:spPr>
          <a:xfrm>
            <a:off x="731520" y="1766047"/>
            <a:ext cx="7680960" cy="4268993"/>
          </a:xfrm>
        </p:spPr>
        <p:txBody>
          <a:bodyPr>
            <a:normAutofit/>
          </a:bodyPr>
          <a:lstStyle/>
          <a:p>
            <a:pPr algn="just"/>
            <a:r>
              <a:rPr lang="en-US" dirty="0"/>
              <a:t>A data breach is a </a:t>
            </a:r>
            <a:r>
              <a:rPr lang="en-US" b="1" dirty="0"/>
              <a:t>security incident </a:t>
            </a:r>
            <a:r>
              <a:rPr lang="en-US" dirty="0"/>
              <a:t>in which information is accessed without authorization. </a:t>
            </a:r>
          </a:p>
          <a:p>
            <a:pPr algn="just"/>
            <a:endParaRPr lang="en-US" dirty="0"/>
          </a:p>
          <a:p>
            <a:pPr algn="just"/>
            <a:r>
              <a:rPr lang="en-US" dirty="0"/>
              <a:t>Data breaches can </a:t>
            </a:r>
            <a:r>
              <a:rPr lang="en-US" b="1" dirty="0"/>
              <a:t>jeopardize businesses and consumers in a variety of ways</a:t>
            </a:r>
            <a:r>
              <a:rPr lang="en-US" dirty="0"/>
              <a:t>. </a:t>
            </a:r>
          </a:p>
          <a:p>
            <a:pPr algn="just"/>
            <a:endParaRPr lang="en-US" dirty="0"/>
          </a:p>
          <a:p>
            <a:pPr algn="just"/>
            <a:r>
              <a:rPr lang="en-US" dirty="0"/>
              <a:t>They are a costly expense that can </a:t>
            </a:r>
            <a:r>
              <a:rPr lang="en-US" b="1" dirty="0"/>
              <a:t>damage lives and reputations </a:t>
            </a:r>
            <a:r>
              <a:rPr lang="en-US" dirty="0"/>
              <a:t>and take time to repair. </a:t>
            </a:r>
            <a:endParaRPr lang="en-IN" dirty="0"/>
          </a:p>
        </p:txBody>
      </p:sp>
    </p:spTree>
    <p:extLst>
      <p:ext uri="{BB962C8B-B14F-4D97-AF65-F5344CB8AC3E}">
        <p14:creationId xmlns:p14="http://schemas.microsoft.com/office/powerpoint/2010/main" val="1265360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E20FC1-7807-B99E-A4CD-3443EFBED28F}"/>
              </a:ext>
            </a:extLst>
          </p:cNvPr>
          <p:cNvSpPr>
            <a:spLocks noGrp="1"/>
          </p:cNvSpPr>
          <p:nvPr>
            <p:ph idx="1"/>
          </p:nvPr>
        </p:nvSpPr>
        <p:spPr>
          <a:xfrm>
            <a:off x="726141" y="708212"/>
            <a:ext cx="7686339" cy="5326828"/>
          </a:xfrm>
        </p:spPr>
        <p:txBody>
          <a:bodyPr>
            <a:normAutofit/>
          </a:bodyPr>
          <a:lstStyle/>
          <a:p>
            <a:pPr algn="just"/>
            <a:r>
              <a:rPr lang="en-US" dirty="0"/>
              <a:t>Globally, the average total cost to a company of a data breach is $3.86 million, according to a study by the </a:t>
            </a:r>
            <a:r>
              <a:rPr lang="en-US" dirty="0" err="1"/>
              <a:t>Ponemon</a:t>
            </a:r>
            <a:r>
              <a:rPr lang="en-US" dirty="0"/>
              <a:t> Institute. This means that at $148 on average per stolen record, online crime is a real threat to anyone on the internet. </a:t>
            </a:r>
          </a:p>
          <a:p>
            <a:pPr algn="just"/>
            <a:endParaRPr lang="en-US" dirty="0"/>
          </a:p>
          <a:p>
            <a:pPr algn="just"/>
            <a:endParaRPr lang="en-US" dirty="0"/>
          </a:p>
          <a:p>
            <a:pPr algn="just"/>
            <a:r>
              <a:rPr lang="en-US" b="1" dirty="0"/>
              <a:t>Corporations and businesses are extremely attractive targets to cybercriminals</a:t>
            </a:r>
            <a:r>
              <a:rPr lang="en-US" dirty="0"/>
              <a:t>, simply due to the large amount of data that can be grabbed in one single action.</a:t>
            </a:r>
            <a:endParaRPr lang="en-IN" dirty="0"/>
          </a:p>
          <a:p>
            <a:pPr algn="just"/>
            <a:endParaRPr lang="en-US" dirty="0"/>
          </a:p>
        </p:txBody>
      </p:sp>
    </p:spTree>
    <p:extLst>
      <p:ext uri="{BB962C8B-B14F-4D97-AF65-F5344CB8AC3E}">
        <p14:creationId xmlns:p14="http://schemas.microsoft.com/office/powerpoint/2010/main" val="30233731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6706B-BFE8-DA6D-B6C3-838D20C453C3}"/>
              </a:ext>
            </a:extLst>
          </p:cNvPr>
          <p:cNvSpPr>
            <a:spLocks noGrp="1"/>
          </p:cNvSpPr>
          <p:nvPr>
            <p:ph type="title"/>
          </p:nvPr>
        </p:nvSpPr>
        <p:spPr/>
        <p:txBody>
          <a:bodyPr/>
          <a:lstStyle/>
          <a:p>
            <a:r>
              <a:rPr lang="en-US" dirty="0"/>
              <a:t>Why do data breaches occur?</a:t>
            </a:r>
            <a:endParaRPr lang="en-IN" dirty="0"/>
          </a:p>
        </p:txBody>
      </p:sp>
      <p:sp>
        <p:nvSpPr>
          <p:cNvPr id="3" name="Content Placeholder 2">
            <a:extLst>
              <a:ext uri="{FF2B5EF4-FFF2-40B4-BE49-F238E27FC236}">
                <a16:creationId xmlns:a16="http://schemas.microsoft.com/office/drawing/2014/main" id="{44EFFAE4-E26F-325A-23C7-B3314E140D80}"/>
              </a:ext>
            </a:extLst>
          </p:cNvPr>
          <p:cNvSpPr>
            <a:spLocks noGrp="1"/>
          </p:cNvSpPr>
          <p:nvPr>
            <p:ph idx="1"/>
          </p:nvPr>
        </p:nvSpPr>
        <p:spPr/>
        <p:txBody>
          <a:bodyPr>
            <a:normAutofit/>
          </a:bodyPr>
          <a:lstStyle/>
          <a:p>
            <a:pPr algn="just"/>
            <a:r>
              <a:rPr lang="en-US" dirty="0"/>
              <a:t>Cybercrime is a </a:t>
            </a:r>
            <a:r>
              <a:rPr lang="en-US" b="1" dirty="0"/>
              <a:t>profitable</a:t>
            </a:r>
            <a:r>
              <a:rPr lang="en-US" dirty="0"/>
              <a:t> industry for attackers and continues to grow. Hackers seek personally identifiable information to steal money, compromise identities, or sell over the dark web. Data breaches can occur for a number of reasons, including accidentally, but targeted attacks are typically carried out in these four ways:</a:t>
            </a:r>
            <a:endParaRPr lang="en-IN" dirty="0"/>
          </a:p>
        </p:txBody>
      </p:sp>
    </p:spTree>
    <p:extLst>
      <p:ext uri="{BB962C8B-B14F-4D97-AF65-F5344CB8AC3E}">
        <p14:creationId xmlns:p14="http://schemas.microsoft.com/office/powerpoint/2010/main" val="37803245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3CBE41-A9D7-72CF-0CCB-79E2B0FCA042}"/>
              </a:ext>
            </a:extLst>
          </p:cNvPr>
          <p:cNvSpPr>
            <a:spLocks noGrp="1"/>
          </p:cNvSpPr>
          <p:nvPr>
            <p:ph idx="1"/>
          </p:nvPr>
        </p:nvSpPr>
        <p:spPr>
          <a:xfrm>
            <a:off x="842682" y="699247"/>
            <a:ext cx="7569798" cy="5335793"/>
          </a:xfrm>
        </p:spPr>
        <p:txBody>
          <a:bodyPr>
            <a:normAutofit/>
          </a:bodyPr>
          <a:lstStyle/>
          <a:p>
            <a:pPr algn="just"/>
            <a:r>
              <a:rPr lang="en-US" dirty="0"/>
              <a:t>• </a:t>
            </a:r>
            <a:r>
              <a:rPr lang="en-US" b="1" dirty="0"/>
              <a:t>Exploiting system vulnerabilities</a:t>
            </a:r>
            <a:r>
              <a:rPr lang="en-US" dirty="0"/>
              <a:t>. Out-of-date software can create a hole that allows an attacker to sneak malware onto a computer and steal data. </a:t>
            </a:r>
          </a:p>
          <a:p>
            <a:pPr algn="just"/>
            <a:endParaRPr lang="en-US" dirty="0"/>
          </a:p>
          <a:p>
            <a:pPr algn="just"/>
            <a:r>
              <a:rPr lang="en-US" dirty="0"/>
              <a:t>• </a:t>
            </a:r>
            <a:r>
              <a:rPr lang="en-US" b="1" dirty="0"/>
              <a:t>Weak passwords</a:t>
            </a:r>
            <a:r>
              <a:rPr lang="en-US" dirty="0"/>
              <a:t>. Weak and insecure user passwords are easier for hackers to guess, especially if </a:t>
            </a:r>
            <a:r>
              <a:rPr lang="en-US" b="1" dirty="0"/>
              <a:t>a password contains whole words or phrases</a:t>
            </a:r>
            <a:r>
              <a:rPr lang="en-US" dirty="0"/>
              <a:t>. That’s why experts advise against simple passwords, and in favor of unique, complex passwords. </a:t>
            </a:r>
          </a:p>
          <a:p>
            <a:pPr algn="just"/>
            <a:endParaRPr lang="en-US" dirty="0"/>
          </a:p>
        </p:txBody>
      </p:sp>
    </p:spTree>
    <p:extLst>
      <p:ext uri="{BB962C8B-B14F-4D97-AF65-F5344CB8AC3E}">
        <p14:creationId xmlns:p14="http://schemas.microsoft.com/office/powerpoint/2010/main" val="29079265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7231C3-80EC-C150-BD7B-DF1DFB20D053}"/>
              </a:ext>
            </a:extLst>
          </p:cNvPr>
          <p:cNvSpPr>
            <a:spLocks noGrp="1"/>
          </p:cNvSpPr>
          <p:nvPr>
            <p:ph idx="1"/>
          </p:nvPr>
        </p:nvSpPr>
        <p:spPr>
          <a:xfrm>
            <a:off x="770964" y="797859"/>
            <a:ext cx="7641515" cy="5237181"/>
          </a:xfrm>
        </p:spPr>
        <p:txBody>
          <a:bodyPr>
            <a:normAutofit/>
          </a:bodyPr>
          <a:lstStyle/>
          <a:p>
            <a:pPr algn="just"/>
            <a:r>
              <a:rPr lang="en-US" b="1" dirty="0"/>
              <a:t>• Drive-by downloads</a:t>
            </a:r>
            <a:r>
              <a:rPr lang="en-US" dirty="0"/>
              <a:t>. You could </a:t>
            </a:r>
            <a:r>
              <a:rPr lang="en-US" b="1" dirty="0"/>
              <a:t>unintentionally download a virus or malware by simply visiting a compromised web page</a:t>
            </a:r>
            <a:r>
              <a:rPr lang="en-US" dirty="0"/>
              <a:t>. A drive-by download will typically take advantage of a browser, application, or operating system that is out of date or has a security flaw. </a:t>
            </a:r>
          </a:p>
          <a:p>
            <a:pPr algn="just"/>
            <a:endParaRPr lang="en-US" dirty="0"/>
          </a:p>
          <a:p>
            <a:pPr algn="just"/>
            <a:r>
              <a:rPr lang="en-US" dirty="0"/>
              <a:t>• </a:t>
            </a:r>
            <a:r>
              <a:rPr lang="en-US" b="1" dirty="0"/>
              <a:t>Targeted malware attacks</a:t>
            </a:r>
            <a:r>
              <a:rPr lang="en-US" dirty="0"/>
              <a:t>. Attackers use spam and </a:t>
            </a:r>
            <a:r>
              <a:rPr lang="en-US" b="1" dirty="0"/>
              <a:t>phishing email tactics </a:t>
            </a:r>
            <a:r>
              <a:rPr lang="en-US" dirty="0"/>
              <a:t>to try to trick the user into revealing user credentials, downloading malware attachments, or directing users to vulnerable websites. Email is a common way for malware to end up on your computer. Avoid opening any links or attachments in an email from an unfamiliar source. Doing so can infect your computer with malware. And keep in mind that an email can be made to look like it comes from a trusted source, even when it’s not.</a:t>
            </a:r>
            <a:endParaRPr lang="en-IN" dirty="0"/>
          </a:p>
          <a:p>
            <a:endParaRPr lang="en-IN" dirty="0"/>
          </a:p>
        </p:txBody>
      </p:sp>
    </p:spTree>
    <p:extLst>
      <p:ext uri="{BB962C8B-B14F-4D97-AF65-F5344CB8AC3E}">
        <p14:creationId xmlns:p14="http://schemas.microsoft.com/office/powerpoint/2010/main" val="3535219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DF00AA-403A-8338-C320-9D34D28E5723}"/>
              </a:ext>
            </a:extLst>
          </p:cNvPr>
          <p:cNvPicPr>
            <a:picLocks noChangeAspect="1"/>
          </p:cNvPicPr>
          <p:nvPr/>
        </p:nvPicPr>
        <p:blipFill>
          <a:blip r:embed="rId2"/>
          <a:stretch>
            <a:fillRect/>
          </a:stretch>
        </p:blipFill>
        <p:spPr>
          <a:xfrm>
            <a:off x="1345257" y="848774"/>
            <a:ext cx="6453486" cy="4861743"/>
          </a:xfrm>
          <a:prstGeom prst="rect">
            <a:avLst/>
          </a:prstGeom>
        </p:spPr>
      </p:pic>
    </p:spTree>
    <p:extLst>
      <p:ext uri="{BB962C8B-B14F-4D97-AF65-F5344CB8AC3E}">
        <p14:creationId xmlns:p14="http://schemas.microsoft.com/office/powerpoint/2010/main" val="4210787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E8E4D91-48C6-0ED5-1D4F-8FA7F653E834}"/>
              </a:ext>
            </a:extLst>
          </p:cNvPr>
          <p:cNvSpPr>
            <a:spLocks noGrp="1"/>
          </p:cNvSpPr>
          <p:nvPr>
            <p:ph idx="1"/>
          </p:nvPr>
        </p:nvSpPr>
        <p:spPr>
          <a:xfrm>
            <a:off x="731519" y="950259"/>
            <a:ext cx="7865633" cy="5084781"/>
          </a:xfrm>
        </p:spPr>
        <p:txBody>
          <a:bodyPr/>
          <a:lstStyle/>
          <a:p>
            <a:r>
              <a:rPr lang="en-US" dirty="0"/>
              <a:t>• Some Information includes- </a:t>
            </a:r>
          </a:p>
          <a:p>
            <a:r>
              <a:rPr lang="en-US" dirty="0"/>
              <a:t>✓ Domain Name </a:t>
            </a:r>
          </a:p>
          <a:p>
            <a:r>
              <a:rPr lang="en-US" dirty="0"/>
              <a:t>✓ IP Address </a:t>
            </a:r>
          </a:p>
          <a:p>
            <a:r>
              <a:rPr lang="en-US" dirty="0"/>
              <a:t>✓ Employee Information </a:t>
            </a:r>
          </a:p>
          <a:p>
            <a:r>
              <a:rPr lang="en-US" dirty="0"/>
              <a:t>✓ Phone Number </a:t>
            </a:r>
          </a:p>
          <a:p>
            <a:r>
              <a:rPr lang="en-US" dirty="0"/>
              <a:t>✓ Email Address</a:t>
            </a:r>
            <a:endParaRPr lang="en-IN" dirty="0"/>
          </a:p>
        </p:txBody>
      </p:sp>
    </p:spTree>
    <p:extLst>
      <p:ext uri="{BB962C8B-B14F-4D97-AF65-F5344CB8AC3E}">
        <p14:creationId xmlns:p14="http://schemas.microsoft.com/office/powerpoint/2010/main" val="4188417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8A283-0A26-32C2-0F61-5B3F07B2DBAD}"/>
              </a:ext>
            </a:extLst>
          </p:cNvPr>
          <p:cNvSpPr>
            <a:spLocks noGrp="1"/>
          </p:cNvSpPr>
          <p:nvPr>
            <p:ph type="title"/>
          </p:nvPr>
        </p:nvSpPr>
        <p:spPr/>
        <p:txBody>
          <a:bodyPr/>
          <a:lstStyle/>
          <a:p>
            <a:r>
              <a:rPr lang="en-US" dirty="0"/>
              <a:t>2.Weaponization</a:t>
            </a:r>
            <a:endParaRPr lang="en-IN" dirty="0"/>
          </a:p>
        </p:txBody>
      </p:sp>
      <p:sp>
        <p:nvSpPr>
          <p:cNvPr id="3" name="Content Placeholder 2">
            <a:extLst>
              <a:ext uri="{FF2B5EF4-FFF2-40B4-BE49-F238E27FC236}">
                <a16:creationId xmlns:a16="http://schemas.microsoft.com/office/drawing/2014/main" id="{4A00A200-3990-C507-0283-83A9FA200C33}"/>
              </a:ext>
            </a:extLst>
          </p:cNvPr>
          <p:cNvSpPr>
            <a:spLocks noGrp="1"/>
          </p:cNvSpPr>
          <p:nvPr>
            <p:ph idx="1"/>
          </p:nvPr>
        </p:nvSpPr>
        <p:spPr/>
        <p:txBody>
          <a:bodyPr/>
          <a:lstStyle/>
          <a:p>
            <a:pPr marL="0" indent="0" algn="just">
              <a:buNone/>
            </a:pPr>
            <a:r>
              <a:rPr lang="en-US" dirty="0"/>
              <a:t>• This step happens at the </a:t>
            </a:r>
            <a:r>
              <a:rPr lang="en-US" b="1" dirty="0"/>
              <a:t>attacker side </a:t>
            </a:r>
          </a:p>
          <a:p>
            <a:pPr marL="0" indent="0" algn="just">
              <a:buNone/>
            </a:pPr>
            <a:r>
              <a:rPr lang="en-US" dirty="0"/>
              <a:t>• Coupling exploit with </a:t>
            </a:r>
            <a:r>
              <a:rPr lang="en-US" b="1" dirty="0"/>
              <a:t>backdoor</a:t>
            </a:r>
            <a:r>
              <a:rPr lang="en-US" dirty="0"/>
              <a:t> into deliverable payload </a:t>
            </a:r>
          </a:p>
          <a:p>
            <a:pPr marL="0" indent="0" algn="just">
              <a:buNone/>
            </a:pPr>
            <a:r>
              <a:rPr lang="en-US" dirty="0"/>
              <a:t>• Here attackers have </a:t>
            </a:r>
            <a:r>
              <a:rPr lang="en-US" b="1" dirty="0"/>
              <a:t>finished their research </a:t>
            </a:r>
            <a:r>
              <a:rPr lang="en-US" dirty="0"/>
              <a:t>into your organization’s vulnerabilities and have selected their targets. In this step, they are working out how best to get inside the network.</a:t>
            </a:r>
          </a:p>
          <a:p>
            <a:pPr marL="0" indent="0" algn="just">
              <a:buNone/>
            </a:pPr>
            <a:r>
              <a:rPr lang="en-US" dirty="0"/>
              <a:t> This might be </a:t>
            </a:r>
            <a:r>
              <a:rPr lang="en-US" b="1" dirty="0"/>
              <a:t>through a virus or malware </a:t>
            </a:r>
            <a:r>
              <a:rPr lang="en-US" dirty="0"/>
              <a:t>tailored to exploit known vulnerabilities </a:t>
            </a:r>
            <a:endParaRPr lang="en-IN" dirty="0"/>
          </a:p>
        </p:txBody>
      </p:sp>
    </p:spTree>
    <p:extLst>
      <p:ext uri="{BB962C8B-B14F-4D97-AF65-F5344CB8AC3E}">
        <p14:creationId xmlns:p14="http://schemas.microsoft.com/office/powerpoint/2010/main" val="671733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DF394-6784-23E2-7204-E5B7C64DF21A}"/>
              </a:ext>
            </a:extLst>
          </p:cNvPr>
          <p:cNvSpPr>
            <a:spLocks noGrp="1"/>
          </p:cNvSpPr>
          <p:nvPr>
            <p:ph type="title"/>
          </p:nvPr>
        </p:nvSpPr>
        <p:spPr/>
        <p:txBody>
          <a:bodyPr/>
          <a:lstStyle/>
          <a:p>
            <a:r>
              <a:rPr lang="en-US" dirty="0"/>
              <a:t>3.Delivery</a:t>
            </a:r>
            <a:endParaRPr lang="en-IN" dirty="0"/>
          </a:p>
        </p:txBody>
      </p:sp>
      <p:sp>
        <p:nvSpPr>
          <p:cNvPr id="3" name="Content Placeholder 2">
            <a:extLst>
              <a:ext uri="{FF2B5EF4-FFF2-40B4-BE49-F238E27FC236}">
                <a16:creationId xmlns:a16="http://schemas.microsoft.com/office/drawing/2014/main" id="{019181A0-C9E8-F2AC-0501-07B6F84FBA97}"/>
              </a:ext>
            </a:extLst>
          </p:cNvPr>
          <p:cNvSpPr>
            <a:spLocks noGrp="1"/>
          </p:cNvSpPr>
          <p:nvPr>
            <p:ph idx="1"/>
          </p:nvPr>
        </p:nvSpPr>
        <p:spPr/>
        <p:txBody>
          <a:bodyPr/>
          <a:lstStyle/>
          <a:p>
            <a:pPr marL="0" indent="0" algn="just">
              <a:buNone/>
            </a:pPr>
            <a:r>
              <a:rPr lang="en-US" dirty="0"/>
              <a:t>• The three most prevalent delivery vectors for weaponized payloads by attackers were observed to be </a:t>
            </a:r>
            <a:r>
              <a:rPr lang="en-US" b="1" dirty="0"/>
              <a:t>email attachments</a:t>
            </a:r>
            <a:r>
              <a:rPr lang="en-US" dirty="0"/>
              <a:t>, websites, and </a:t>
            </a:r>
            <a:r>
              <a:rPr lang="en-US" b="1" dirty="0"/>
              <a:t>removable media </a:t>
            </a:r>
            <a:r>
              <a:rPr lang="en-US" dirty="0"/>
              <a:t>such as a USB stick.</a:t>
            </a:r>
          </a:p>
          <a:p>
            <a:pPr marL="0" indent="0" algn="just">
              <a:buNone/>
            </a:pPr>
            <a:endParaRPr lang="en-US" dirty="0"/>
          </a:p>
          <a:p>
            <a:pPr marL="0" indent="0" algn="just">
              <a:buNone/>
            </a:pPr>
            <a:r>
              <a:rPr lang="en-US" dirty="0"/>
              <a:t>• This step involves transmitting the weapon to the target.</a:t>
            </a:r>
            <a:endParaRPr lang="en-IN" dirty="0"/>
          </a:p>
        </p:txBody>
      </p:sp>
    </p:spTree>
    <p:extLst>
      <p:ext uri="{BB962C8B-B14F-4D97-AF65-F5344CB8AC3E}">
        <p14:creationId xmlns:p14="http://schemas.microsoft.com/office/powerpoint/2010/main" val="1174114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1A261-DCCC-2B60-F712-52851C5534F9}"/>
              </a:ext>
            </a:extLst>
          </p:cNvPr>
          <p:cNvSpPr>
            <a:spLocks noGrp="1"/>
          </p:cNvSpPr>
          <p:nvPr>
            <p:ph type="title"/>
          </p:nvPr>
        </p:nvSpPr>
        <p:spPr/>
        <p:txBody>
          <a:bodyPr>
            <a:normAutofit/>
          </a:bodyPr>
          <a:lstStyle/>
          <a:p>
            <a:r>
              <a:rPr lang="en-US" dirty="0"/>
              <a:t>4.Exploitation </a:t>
            </a:r>
            <a:endParaRPr lang="en-IN" dirty="0"/>
          </a:p>
        </p:txBody>
      </p:sp>
      <p:sp>
        <p:nvSpPr>
          <p:cNvPr id="3" name="Content Placeholder 2">
            <a:extLst>
              <a:ext uri="{FF2B5EF4-FFF2-40B4-BE49-F238E27FC236}">
                <a16:creationId xmlns:a16="http://schemas.microsoft.com/office/drawing/2014/main" id="{079495C1-38D1-E331-3067-28F0E61188EB}"/>
              </a:ext>
            </a:extLst>
          </p:cNvPr>
          <p:cNvSpPr>
            <a:spLocks noGrp="1"/>
          </p:cNvSpPr>
          <p:nvPr>
            <p:ph idx="1"/>
          </p:nvPr>
        </p:nvSpPr>
        <p:spPr/>
        <p:txBody>
          <a:bodyPr/>
          <a:lstStyle/>
          <a:p>
            <a:pPr marL="0" indent="0" algn="just">
              <a:buNone/>
            </a:pPr>
            <a:r>
              <a:rPr lang="en-US" dirty="0"/>
              <a:t>• In this step, the </a:t>
            </a:r>
            <a:r>
              <a:rPr lang="en-US" b="1" dirty="0"/>
              <a:t>malware starts the action</a:t>
            </a:r>
            <a:r>
              <a:rPr lang="en-US" dirty="0"/>
              <a:t>. The program code of the </a:t>
            </a:r>
            <a:r>
              <a:rPr lang="en-US" b="1" dirty="0"/>
              <a:t>malware is triggered </a:t>
            </a:r>
            <a:r>
              <a:rPr lang="en-US" dirty="0"/>
              <a:t>to exploit the target’s vulnerability/vulnerabilities.</a:t>
            </a:r>
          </a:p>
          <a:p>
            <a:pPr marL="0" indent="0" algn="just">
              <a:buNone/>
            </a:pPr>
            <a:r>
              <a:rPr lang="en-US" dirty="0"/>
              <a:t>• Often, exploitation </a:t>
            </a:r>
            <a:r>
              <a:rPr lang="en-US" b="1" dirty="0"/>
              <a:t>targets</a:t>
            </a:r>
            <a:r>
              <a:rPr lang="en-US" dirty="0"/>
              <a:t> an application or </a:t>
            </a:r>
            <a:r>
              <a:rPr lang="en-US" b="1" dirty="0"/>
              <a:t>operating system </a:t>
            </a:r>
            <a:r>
              <a:rPr lang="en-US" dirty="0"/>
              <a:t>vulnerability, but it could also more simply exploit the users themselves or leverage an operating system feature that auto-executes code.</a:t>
            </a:r>
            <a:endParaRPr lang="en-IN" dirty="0"/>
          </a:p>
        </p:txBody>
      </p:sp>
    </p:spTree>
    <p:extLst>
      <p:ext uri="{BB962C8B-B14F-4D97-AF65-F5344CB8AC3E}">
        <p14:creationId xmlns:p14="http://schemas.microsoft.com/office/powerpoint/2010/main" val="13125844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189</TotalTime>
  <Words>3594</Words>
  <Application>Microsoft Office PowerPoint</Application>
  <PresentationFormat>On-screen Show (4:3)</PresentationFormat>
  <Paragraphs>251</Paragraphs>
  <Slides>46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46</vt:i4>
      </vt:variant>
    </vt:vector>
  </HeadingPairs>
  <TitlesOfParts>
    <vt:vector size="49" baseType="lpstr">
      <vt:lpstr>Century Gothic</vt:lpstr>
      <vt:lpstr>Garamond</vt:lpstr>
      <vt:lpstr>Savon</vt:lpstr>
      <vt:lpstr>Introduction  to  Ethical Hacking </vt:lpstr>
      <vt:lpstr>PowerPoint Presentation</vt:lpstr>
      <vt:lpstr>Phases Involved in Ethical Hacking:</vt:lpstr>
      <vt:lpstr>1.Reconnaissance </vt:lpstr>
      <vt:lpstr>PowerPoint Presentation</vt:lpstr>
      <vt:lpstr>PowerPoint Presentation</vt:lpstr>
      <vt:lpstr>2.Weaponization</vt:lpstr>
      <vt:lpstr>3.Delivery</vt:lpstr>
      <vt:lpstr>4.Exploitation </vt:lpstr>
      <vt:lpstr>5.Installation</vt:lpstr>
      <vt:lpstr>6.Command &amp; Control</vt:lpstr>
      <vt:lpstr>7. Actions on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White Hat Hackers</vt:lpstr>
      <vt:lpstr>Black Hat Hackers</vt:lpstr>
      <vt:lpstr>3) Gray Hat Hackers</vt:lpstr>
      <vt:lpstr>4) Script Kiddies</vt:lpstr>
      <vt:lpstr>5) Green Hat</vt:lpstr>
      <vt:lpstr>6) Blue Hat Hackers</vt:lpstr>
      <vt:lpstr>7) Red Hat Hackers</vt:lpstr>
      <vt:lpstr>8) State/Nation Sponsored Hackers</vt:lpstr>
      <vt:lpstr>9) Hacktivist</vt:lpstr>
      <vt:lpstr>10) Malicious insider or Whistleblower</vt:lpstr>
      <vt:lpstr>Malware</vt:lpstr>
      <vt:lpstr>Different types of malware</vt:lpstr>
      <vt:lpstr>1. Viruses and worms</vt:lpstr>
      <vt:lpstr>2. Trojans and Rootkits – the masked threat</vt:lpstr>
      <vt:lpstr>Rootkits are different.</vt:lpstr>
      <vt:lpstr>3. Spyware and  keyloggers – the financial threat</vt:lpstr>
      <vt:lpstr>PowerPoint Presentation</vt:lpstr>
      <vt:lpstr>PowerPoint Presentation</vt:lpstr>
      <vt:lpstr>PowerPoint Presentation</vt:lpstr>
      <vt:lpstr>Zero Day Attack</vt:lpstr>
      <vt:lpstr>Protect Against Zero Day Attacks</vt:lpstr>
      <vt:lpstr>PowerPoint Presentation</vt:lpstr>
      <vt:lpstr>Data Breach</vt:lpstr>
      <vt:lpstr>PowerPoint Presentation</vt:lpstr>
      <vt:lpstr>Why do data breaches occur?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Soumya S</dc:creator>
  <cp:lastModifiedBy>Soumya S</cp:lastModifiedBy>
  <cp:revision>38</cp:revision>
  <dcterms:created xsi:type="dcterms:W3CDTF">2023-07-24T17:28:29Z</dcterms:created>
  <dcterms:modified xsi:type="dcterms:W3CDTF">2023-07-31T05:36:12Z</dcterms:modified>
</cp:coreProperties>
</file>