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9" r:id="rId26"/>
    <p:sldId id="300" r:id="rId27"/>
    <p:sldId id="301" r:id="rId28"/>
    <p:sldId id="302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03" r:id="rId49"/>
    <p:sldId id="304" r:id="rId50"/>
    <p:sldId id="305" r:id="rId51"/>
    <p:sldId id="306" r:id="rId52"/>
    <p:sldId id="313" r:id="rId53"/>
    <p:sldId id="307" r:id="rId54"/>
    <p:sldId id="308" r:id="rId55"/>
    <p:sldId id="309" r:id="rId56"/>
    <p:sldId id="310" r:id="rId57"/>
    <p:sldId id="311" r:id="rId58"/>
    <p:sldId id="312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Hive is a Data Warehousing tool.</a:t>
            </a:r>
          </a:p>
          <a:p>
            <a:r>
              <a:rPr lang="en-US" dirty="0" smtClean="0"/>
              <a:t> Hive is used to query structured data built on top of </a:t>
            </a:r>
            <a:r>
              <a:rPr lang="en-US" dirty="0" err="1" smtClean="0"/>
              <a:t>Hadoop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 created Hive component to manage their ever-growing volumes of log data. </a:t>
            </a:r>
          </a:p>
          <a:p>
            <a:r>
              <a:rPr lang="en-US" dirty="0" smtClean="0"/>
              <a:t>Hive makes use of the following:</a:t>
            </a:r>
          </a:p>
          <a:p>
            <a:pPr>
              <a:buNone/>
            </a:pPr>
            <a:r>
              <a:rPr lang="en-US" dirty="0" smtClean="0"/>
              <a:t>1. HDFS for Storage. 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MapReduce</a:t>
            </a:r>
            <a:r>
              <a:rPr lang="en-US" dirty="0" smtClean="0"/>
              <a:t> for execution. </a:t>
            </a:r>
          </a:p>
          <a:p>
            <a:pPr>
              <a:buNone/>
            </a:pPr>
            <a:r>
              <a:rPr lang="en-US" dirty="0" smtClean="0"/>
              <a:t>3. Stores metadata in an RDBMS.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are three kind of </a:t>
            </a:r>
            <a:r>
              <a:rPr lang="en-US" dirty="0" err="1" smtClean="0"/>
              <a:t>metastore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AutoNum type="arabicPeriod"/>
            </a:pPr>
            <a:r>
              <a:rPr lang="en-US" b="1" dirty="0" smtClean="0"/>
              <a:t>Embedded </a:t>
            </a:r>
            <a:r>
              <a:rPr lang="en-US" b="1" dirty="0" err="1" smtClean="0"/>
              <a:t>Metastore</a:t>
            </a:r>
            <a:r>
              <a:rPr lang="en-US" dirty="0" smtClean="0"/>
              <a:t>: </a:t>
            </a:r>
          </a:p>
          <a:p>
            <a:pPr marL="550926" indent="-514350"/>
            <a:r>
              <a:rPr lang="en-US" dirty="0" smtClean="0"/>
              <a:t>This </a:t>
            </a:r>
            <a:r>
              <a:rPr lang="en-US" dirty="0" err="1" smtClean="0"/>
              <a:t>metastore</a:t>
            </a:r>
            <a:r>
              <a:rPr lang="en-US" dirty="0" smtClean="0"/>
              <a:t> is mainly used for unit tests. </a:t>
            </a:r>
          </a:p>
          <a:p>
            <a:pPr marL="550926" indent="-514350"/>
            <a:r>
              <a:rPr lang="en-US" dirty="0" smtClean="0"/>
              <a:t>Here, only one process is allowed to connect to the </a:t>
            </a:r>
            <a:r>
              <a:rPr lang="en-US" dirty="0" err="1" smtClean="0"/>
              <a:t>metastore</a:t>
            </a:r>
            <a:r>
              <a:rPr lang="en-US" dirty="0" smtClean="0"/>
              <a:t> at a time. </a:t>
            </a:r>
          </a:p>
          <a:p>
            <a:pPr marL="550926" indent="-514350"/>
            <a:r>
              <a:rPr lang="en-US" dirty="0" smtClean="0"/>
              <a:t>This is the default </a:t>
            </a:r>
            <a:r>
              <a:rPr lang="en-US" dirty="0" err="1" smtClean="0"/>
              <a:t>metastore</a:t>
            </a:r>
            <a:r>
              <a:rPr lang="en-US" dirty="0" smtClean="0"/>
              <a:t> for Hive. </a:t>
            </a:r>
          </a:p>
          <a:p>
            <a:pPr marL="550926" indent="-514350"/>
            <a:r>
              <a:rPr lang="en-US" dirty="0" smtClean="0"/>
              <a:t>It is Apache Derby Database. </a:t>
            </a:r>
          </a:p>
          <a:p>
            <a:pPr marL="550926" indent="-514350"/>
            <a:r>
              <a:rPr lang="en-US" dirty="0" smtClean="0"/>
              <a:t>In this </a:t>
            </a:r>
            <a:r>
              <a:rPr lang="en-US" dirty="0" err="1" smtClean="0"/>
              <a:t>metastore</a:t>
            </a:r>
            <a:r>
              <a:rPr lang="en-US" dirty="0" smtClean="0"/>
              <a:t>, both the database and the </a:t>
            </a:r>
            <a:r>
              <a:rPr lang="en-US" dirty="0" err="1" smtClean="0"/>
              <a:t>metastore</a:t>
            </a:r>
            <a:r>
              <a:rPr lang="en-US" dirty="0" smtClean="0"/>
              <a:t> service runs, embedded in the main Hive Server process.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user\Desktop\aw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43200"/>
            <a:ext cx="7440613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2. Local </a:t>
            </a:r>
            <a:r>
              <a:rPr lang="en-US" b="1" dirty="0" err="1" smtClean="0"/>
              <a:t>Metastore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Metadata can be stored in any RDBMS component like </a:t>
            </a:r>
            <a:r>
              <a:rPr lang="en-US" dirty="0" err="1" smtClean="0"/>
              <a:t>MySQL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metastore</a:t>
            </a:r>
            <a:r>
              <a:rPr lang="en-US" dirty="0" smtClean="0"/>
              <a:t> allows multiple connections at a time. </a:t>
            </a:r>
          </a:p>
          <a:p>
            <a:r>
              <a:rPr lang="en-US" dirty="0" smtClean="0"/>
              <a:t>In this mode, the Hive </a:t>
            </a:r>
            <a:r>
              <a:rPr lang="en-US" dirty="0" err="1" smtClean="0"/>
              <a:t>metastore</a:t>
            </a:r>
            <a:r>
              <a:rPr lang="en-US" dirty="0" smtClean="0"/>
              <a:t> service runs in the main Hive Server process, but the </a:t>
            </a:r>
            <a:r>
              <a:rPr lang="en-US" dirty="0" err="1" smtClean="0"/>
              <a:t>metastore</a:t>
            </a:r>
            <a:r>
              <a:rPr lang="en-US" dirty="0" smtClean="0"/>
              <a:t> database runs in a separate process, and can be on a separate host.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user\Desktop\aw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7896092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3. Remote </a:t>
            </a:r>
            <a:r>
              <a:rPr lang="en-US" b="1" dirty="0" err="1" smtClean="0"/>
              <a:t>Metastore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In this, the Hive driver and the </a:t>
            </a:r>
            <a:r>
              <a:rPr lang="en-US" dirty="0" err="1" smtClean="0"/>
              <a:t>metastore</a:t>
            </a:r>
            <a:r>
              <a:rPr lang="en-US" dirty="0" smtClean="0"/>
              <a:t> interface run on different JVMs (which can run on different machines as well)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user\Desktop\aw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564" y="1905000"/>
            <a:ext cx="7506872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data types and Collection data types.</a:t>
            </a:r>
          </a:p>
          <a:p>
            <a:r>
              <a:rPr lang="en-US" dirty="0" smtClean="0"/>
              <a:t>Primitive Data Types-Can be classified as Numeric, String, and Miscellaneous types(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 Data Types:- </a:t>
            </a:r>
          </a:p>
          <a:p>
            <a:r>
              <a:rPr lang="en-US" dirty="0" smtClean="0"/>
              <a:t>STRUCT </a:t>
            </a:r>
          </a:p>
          <a:p>
            <a:r>
              <a:rPr lang="en-US" dirty="0" smtClean="0"/>
              <a:t>MAP </a:t>
            </a:r>
          </a:p>
          <a:p>
            <a:r>
              <a:rPr lang="en-US" dirty="0" smtClean="0"/>
              <a:t>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 formats in Hive specify how records are encoded in a file.</a:t>
            </a:r>
          </a:p>
          <a:p>
            <a:r>
              <a:rPr lang="en-US" dirty="0" smtClean="0"/>
              <a:t>The default file format is text file.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my_text_table</a:t>
            </a:r>
            <a:r>
              <a:rPr lang="en-US" dirty="0" smtClean="0"/>
              <a:t> (</a:t>
            </a:r>
          </a:p>
          <a:p>
            <a:pPr>
              <a:buNone/>
            </a:pPr>
            <a:r>
              <a:rPr lang="en-US" dirty="0" smtClean="0"/>
              <a:t>    column1 INT,</a:t>
            </a:r>
          </a:p>
          <a:p>
            <a:pPr>
              <a:buNone/>
            </a:pPr>
            <a:r>
              <a:rPr lang="en-US" dirty="0" smtClean="0"/>
              <a:t>    column2 STRING,</a:t>
            </a:r>
          </a:p>
          <a:p>
            <a:pPr>
              <a:buNone/>
            </a:pPr>
            <a:r>
              <a:rPr lang="en-US" dirty="0" smtClean="0"/>
              <a:t>    column3 DOUBLE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ROW FORMAT DELIMITED</a:t>
            </a:r>
          </a:p>
          <a:p>
            <a:pPr>
              <a:buNone/>
            </a:pPr>
            <a:r>
              <a:rPr lang="en-US" dirty="0" smtClean="0"/>
              <a:t>FIELDS TERMINATED BY '\t'  -- Specify the field delimiter (e.g., tab)</a:t>
            </a:r>
          </a:p>
          <a:p>
            <a:pPr>
              <a:buNone/>
            </a:pPr>
            <a:r>
              <a:rPr lang="en-US" dirty="0" smtClean="0"/>
              <a:t>LINES TERMINATED BY '\n'   -- Specify the line delimiter (newline)</a:t>
            </a:r>
          </a:p>
          <a:p>
            <a:pPr>
              <a:buNone/>
            </a:pPr>
            <a:r>
              <a:rPr lang="en-US" dirty="0" smtClean="0"/>
              <a:t>STORED AS TEXTFILE;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similar to SQL.</a:t>
            </a:r>
          </a:p>
          <a:p>
            <a:r>
              <a:rPr lang="en-US" dirty="0" smtClean="0"/>
              <a:t>HQL is easy to code. </a:t>
            </a:r>
          </a:p>
          <a:p>
            <a:r>
              <a:rPr lang="en-US" dirty="0" smtClean="0"/>
              <a:t>Hive supports rich data types such as </a:t>
            </a:r>
            <a:r>
              <a:rPr lang="en-US" dirty="0" err="1" smtClean="0"/>
              <a:t>structs</a:t>
            </a:r>
            <a:r>
              <a:rPr lang="en-US" dirty="0" smtClean="0"/>
              <a:t>, lists, and maps. </a:t>
            </a:r>
          </a:p>
          <a:p>
            <a:r>
              <a:rPr lang="en-US" dirty="0" smtClean="0"/>
              <a:t>Hive supports SQL filters, group-by and order-by clauses. </a:t>
            </a:r>
          </a:p>
          <a:p>
            <a:r>
              <a:rPr lang="en-US" dirty="0" err="1" smtClean="0"/>
              <a:t>CustomTypes</a:t>
            </a:r>
            <a:r>
              <a:rPr lang="en-US" dirty="0" smtClean="0"/>
              <a:t>, Custom Functions can be defined.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Sequential File: Sequential files are Bat files that store binary key-value pairs.</a:t>
            </a:r>
          </a:p>
          <a:p>
            <a:r>
              <a:rPr lang="en-US" dirty="0" smtClean="0"/>
              <a:t> It includes compression support which reduces the CPU, I/O requirement.</a:t>
            </a:r>
          </a:p>
          <a:p>
            <a:r>
              <a:rPr lang="en-US" dirty="0" smtClean="0"/>
              <a:t>In Hive, a sequential file format refers to a type of file format that is used for storing data in a serialized, compact, and efficient manner.</a:t>
            </a:r>
          </a:p>
          <a:p>
            <a:r>
              <a:rPr lang="en-US" dirty="0" smtClean="0"/>
              <a:t> These formats are optimized for sequential access, making them suitable for use cases where data is read or written sequentially rather than randomly.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RCFile</a:t>
            </a:r>
            <a:r>
              <a:rPr lang="en-US" b="1" dirty="0" smtClean="0"/>
              <a:t> (Record Columnar File)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RCFile</a:t>
            </a:r>
            <a:r>
              <a:rPr lang="en-US" dirty="0" smtClean="0"/>
              <a:t> is a columnar file format that stores data column-wise rather than row-wise, which can lead to better compression and query performance for certain workloads.</a:t>
            </a:r>
          </a:p>
          <a:p>
            <a:r>
              <a:rPr lang="en-US" dirty="0" smtClean="0"/>
              <a:t>It is efficient for read-heavy workloads where you only need specific columns from a table, as it allows for column pruning.</a:t>
            </a:r>
          </a:p>
          <a:p>
            <a:r>
              <a:rPr lang="en-US" dirty="0" err="1" smtClean="0"/>
              <a:t>RCFile</a:t>
            </a:r>
            <a:r>
              <a:rPr lang="en-US" dirty="0" smtClean="0"/>
              <a:t> is especially suitable for data warehousing and analytics use cases.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RCFILE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RCFile</a:t>
            </a:r>
            <a:r>
              <a:rPr lang="en-US" dirty="0" smtClean="0"/>
              <a:t> (Record Columnar File) is a data placement structure that determines how to store relational tables on computer clusters.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Hive, a SERDE(</a:t>
            </a:r>
            <a:r>
              <a:rPr lang="en-US" dirty="0" err="1" smtClean="0"/>
              <a:t>Serializer</a:t>
            </a:r>
            <a:r>
              <a:rPr lang="en-US" dirty="0" smtClean="0"/>
              <a:t>/</a:t>
            </a:r>
            <a:r>
              <a:rPr lang="en-US" dirty="0" err="1" smtClean="0"/>
              <a:t>Deserializer</a:t>
            </a:r>
            <a:r>
              <a:rPr lang="en-US" dirty="0" smtClean="0"/>
              <a:t>) is a fundamental component that enables you to define how data is serialized (converted to a binary format) for storage and how it is </a:t>
            </a:r>
            <a:r>
              <a:rPr lang="en-US" dirty="0" err="1" smtClean="0"/>
              <a:t>deserialized</a:t>
            </a:r>
            <a:r>
              <a:rPr lang="en-US" dirty="0" smtClean="0"/>
              <a:t> (converted back to its original format) when retrieved from storage. </a:t>
            </a:r>
          </a:p>
          <a:p>
            <a:r>
              <a:rPr lang="en-US" dirty="0" smtClean="0"/>
              <a:t>SERDEs are used for data serialization and </a:t>
            </a:r>
            <a:r>
              <a:rPr lang="en-US" dirty="0" err="1" smtClean="0"/>
              <a:t>deserialization</a:t>
            </a:r>
            <a:r>
              <a:rPr lang="en-US" dirty="0" smtClean="0"/>
              <a:t> within Hive tables, making it possible to work with different data formats and structures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Defined Functions (UDFs)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Defined Functions (UDFs) in Hive allow you to extend the functionality of Hive by defining your own custom functions. </a:t>
            </a:r>
          </a:p>
          <a:p>
            <a:r>
              <a:rPr lang="en-US" dirty="0" smtClean="0"/>
              <a:t>These functions can be written in various programming languages, such as Java, Python, and others, and can be used to perform custom operations on the data within Hive queries. </a:t>
            </a:r>
            <a:endParaRPr lang="en-US" smtClean="0"/>
          </a:p>
          <a:p>
            <a:r>
              <a:rPr lang="en-US" smtClean="0"/>
              <a:t>UDFs </a:t>
            </a:r>
            <a:r>
              <a:rPr lang="en-US" dirty="0" smtClean="0"/>
              <a:t>are particularly useful when you need to apply complex or specialized logic to your data that is not achievable with Hive's built-in 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UDF that calculates the square of a number. </a:t>
            </a:r>
          </a:p>
          <a:p>
            <a:r>
              <a:rPr lang="en-US" dirty="0" smtClean="0"/>
              <a:t>Do this using Java, as Hive supports UDFs written in Java. </a:t>
            </a:r>
          </a:p>
          <a:p>
            <a:r>
              <a:rPr lang="en-US" dirty="0" smtClean="0"/>
              <a:t>Create a simple Java-based UDF for squaring a number: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org.apache.hadoop.hive.ql.exec.UDF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org.apache.hadoop.io.IntWritable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SquareUDF</a:t>
            </a:r>
            <a:r>
              <a:rPr lang="en-US" dirty="0" smtClean="0"/>
              <a:t> extends UDF {</a:t>
            </a:r>
          </a:p>
          <a:p>
            <a:pPr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IntWritable</a:t>
            </a:r>
            <a:r>
              <a:rPr lang="en-US" dirty="0" smtClean="0"/>
              <a:t> evaluate(</a:t>
            </a:r>
            <a:r>
              <a:rPr lang="en-US" dirty="0" err="1" smtClean="0"/>
              <a:t>IntWritable</a:t>
            </a:r>
            <a:r>
              <a:rPr lang="en-US" dirty="0" smtClean="0"/>
              <a:t> num) {</a:t>
            </a:r>
          </a:p>
          <a:p>
            <a:pPr>
              <a:buNone/>
            </a:pPr>
            <a:r>
              <a:rPr lang="en-US" dirty="0" smtClean="0"/>
              <a:t>        if (num == null) return null;</a:t>
            </a:r>
          </a:p>
          <a:p>
            <a:pPr>
              <a:buNone/>
            </a:pPr>
            <a:r>
              <a:rPr lang="en-US" dirty="0" smtClean="0"/>
              <a:t>        return new </a:t>
            </a:r>
            <a:r>
              <a:rPr lang="en-US" dirty="0" err="1" smtClean="0"/>
              <a:t>IntWritable</a:t>
            </a:r>
            <a:r>
              <a:rPr lang="en-US" dirty="0" smtClean="0"/>
              <a:t>(</a:t>
            </a:r>
            <a:r>
              <a:rPr lang="en-US" dirty="0" err="1" smtClean="0"/>
              <a:t>num.get</a:t>
            </a:r>
            <a:r>
              <a:rPr lang="en-US" dirty="0" smtClean="0"/>
              <a:t>() * </a:t>
            </a:r>
            <a:r>
              <a:rPr lang="en-US" dirty="0" err="1" smtClean="0"/>
              <a:t>num.get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the Java code into a JAR file and make it available to Hive.</a:t>
            </a:r>
          </a:p>
          <a:p>
            <a:r>
              <a:rPr lang="en-US" dirty="0" smtClean="0"/>
              <a:t>Register the UDF in Hive:</a:t>
            </a:r>
          </a:p>
          <a:p>
            <a:r>
              <a:rPr lang="en-US" dirty="0" smtClean="0"/>
              <a:t>Add the JAR file to the Hive </a:t>
            </a:r>
            <a:r>
              <a:rPr lang="en-US" dirty="0" err="1" smtClean="0"/>
              <a:t>classpath</a:t>
            </a:r>
            <a:r>
              <a:rPr lang="en-US" dirty="0" smtClean="0"/>
              <a:t> and register the UDF before you can use it in your Hive queries.</a:t>
            </a:r>
          </a:p>
          <a:p>
            <a:pPr>
              <a:buNone/>
            </a:pPr>
            <a:r>
              <a:rPr lang="en-US" dirty="0" smtClean="0"/>
              <a:t>ADD JAR /path/to/SquareUDF.jar;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UDF in a Hive query:</a:t>
            </a:r>
          </a:p>
          <a:p>
            <a:pPr>
              <a:buNone/>
            </a:pPr>
            <a:r>
              <a:rPr lang="en-US" dirty="0" smtClean="0"/>
              <a:t>SELECT num, </a:t>
            </a:r>
            <a:r>
              <a:rPr lang="en-US" dirty="0" err="1" smtClean="0"/>
              <a:t>SquareUDF</a:t>
            </a:r>
            <a:r>
              <a:rPr lang="en-US" dirty="0" smtClean="0"/>
              <a:t>(num) AS </a:t>
            </a:r>
            <a:r>
              <a:rPr lang="en-US" dirty="0" err="1" smtClean="0"/>
              <a:t>squared_num</a:t>
            </a:r>
            <a:r>
              <a:rPr lang="en-US" dirty="0" smtClean="0"/>
              <a:t> FROM </a:t>
            </a:r>
            <a:r>
              <a:rPr lang="en-US" dirty="0" err="1" smtClean="0"/>
              <a:t>input_table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manage tables and partitions. </a:t>
            </a:r>
          </a:p>
          <a:p>
            <a:r>
              <a:rPr lang="en-US" dirty="0" smtClean="0"/>
              <a:t>Supports various Relational, Arithmetic, and Logical Operators. </a:t>
            </a:r>
          </a:p>
          <a:p>
            <a:r>
              <a:rPr lang="en-US" dirty="0" smtClean="0"/>
              <a:t>Evaluate functions. </a:t>
            </a:r>
          </a:p>
          <a:p>
            <a:r>
              <a:rPr lang="en-US" dirty="0" smtClean="0"/>
              <a:t>Download the contents of a table to a local directory or result of queries to HDFS directory.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Data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Databases: The namespace for tables.</a:t>
            </a:r>
          </a:p>
          <a:p>
            <a:r>
              <a:rPr lang="en-US" dirty="0" smtClean="0"/>
              <a:t>Tables: Set of records that have similar schema. </a:t>
            </a:r>
          </a:p>
          <a:p>
            <a:r>
              <a:rPr lang="en-US" dirty="0" smtClean="0"/>
              <a:t>Partitions: Logical separations of data based on classification of given information as per specific attributes. Once hive has partitioned the data based on a specified key, it starts to assemble the records into specific folders as and when the records are inserted.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DDL (Data Definition Language)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statements are used to build and modify the tables and other objects in the database. </a:t>
            </a:r>
          </a:p>
          <a:p>
            <a:r>
              <a:rPr lang="en-US" dirty="0" smtClean="0"/>
              <a:t>The DDL commands are as follows: </a:t>
            </a:r>
          </a:p>
          <a:p>
            <a:r>
              <a:rPr lang="en-US" dirty="0" smtClean="0"/>
              <a:t>Create/Drop/Alter Database </a:t>
            </a:r>
          </a:p>
          <a:p>
            <a:r>
              <a:rPr lang="en-US" dirty="0" smtClean="0"/>
              <a:t>Create/Drop/Truncate Table </a:t>
            </a:r>
          </a:p>
          <a:p>
            <a:r>
              <a:rPr lang="en-US" dirty="0" smtClean="0"/>
              <a:t>Alter Table/Partition/Column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Create/Drop/Alter View </a:t>
            </a:r>
          </a:p>
          <a:p>
            <a:r>
              <a:rPr lang="en-US" dirty="0" smtClean="0"/>
              <a:t>Create/Drop/Alter Index </a:t>
            </a:r>
          </a:p>
          <a:p>
            <a:r>
              <a:rPr lang="en-US" dirty="0" smtClean="0"/>
              <a:t>Show </a:t>
            </a:r>
          </a:p>
          <a:p>
            <a:r>
              <a:rPr lang="en-US" dirty="0" smtClean="0"/>
              <a:t>Describe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DML (Data Manipulation Language)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statements are used to retrieve, store, modify, delete, and update data In database. </a:t>
            </a:r>
          </a:p>
          <a:p>
            <a:r>
              <a:rPr lang="en-US" dirty="0" smtClean="0"/>
              <a:t>Database: A database is like a container for data.</a:t>
            </a:r>
          </a:p>
          <a:p>
            <a:r>
              <a:rPr lang="en-US" dirty="0" smtClean="0"/>
              <a:t>It has collection of tables which houses data.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a terminal and start the Hive shell by typing:</a:t>
            </a:r>
          </a:p>
          <a:p>
            <a:pPr>
              <a:buNone/>
            </a:pPr>
            <a:r>
              <a:rPr lang="en-US" dirty="0" smtClean="0"/>
              <a:t>Hive</a:t>
            </a:r>
          </a:p>
          <a:p>
            <a:r>
              <a:rPr lang="en-US" dirty="0" smtClean="0"/>
              <a:t>Create a database using the CREATE DATABASE command.</a:t>
            </a:r>
          </a:p>
          <a:p>
            <a:pPr>
              <a:buNone/>
            </a:pPr>
            <a:r>
              <a:rPr lang="en-US" dirty="0" smtClean="0"/>
              <a:t>CREATE DATABASE </a:t>
            </a:r>
            <a:r>
              <a:rPr lang="en-US" dirty="0" err="1" smtClean="0"/>
              <a:t>mydb</a:t>
            </a:r>
            <a:r>
              <a:rPr lang="en-US" dirty="0" smtClean="0"/>
              <a:t>;</a:t>
            </a:r>
          </a:p>
          <a:p>
            <a:r>
              <a:rPr lang="en-US" dirty="0" smtClean="0"/>
              <a:t>To switch to the newly created database, use the USE command</a:t>
            </a:r>
          </a:p>
          <a:p>
            <a:pPr>
              <a:buNone/>
            </a:pPr>
            <a:r>
              <a:rPr lang="en-US" dirty="0" smtClean="0"/>
              <a:t>USE </a:t>
            </a:r>
            <a:r>
              <a:rPr lang="en-US" dirty="0" err="1" smtClean="0"/>
              <a:t>mydb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create tables within your database, you can use the CREATE TABLE command.</a:t>
            </a:r>
          </a:p>
          <a:p>
            <a:pPr>
              <a:buNone/>
            </a:pPr>
            <a:r>
              <a:rPr lang="en-US" dirty="0" smtClean="0"/>
              <a:t>CREATE TABLE employees (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employee_id</a:t>
            </a:r>
            <a:r>
              <a:rPr lang="en-US" dirty="0" smtClean="0"/>
              <a:t> INT,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first_name</a:t>
            </a:r>
            <a:r>
              <a:rPr lang="en-US" dirty="0" smtClean="0"/>
              <a:t> STRING,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last_name</a:t>
            </a:r>
            <a:r>
              <a:rPr lang="en-US" dirty="0" smtClean="0"/>
              <a:t> STRING,</a:t>
            </a:r>
          </a:p>
          <a:p>
            <a:pPr>
              <a:buNone/>
            </a:pPr>
            <a:r>
              <a:rPr lang="en-US" dirty="0" smtClean="0"/>
              <a:t>    salary FLOAT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insert data into your table using the INSERT INTO command or by loading data from external sources.</a:t>
            </a:r>
          </a:p>
          <a:p>
            <a:pPr>
              <a:buNone/>
            </a:pPr>
            <a:r>
              <a:rPr lang="en-US" dirty="0" smtClean="0"/>
              <a:t>INSERT INTO employees VALUES</a:t>
            </a:r>
          </a:p>
          <a:p>
            <a:pPr>
              <a:buNone/>
            </a:pPr>
            <a:r>
              <a:rPr lang="en-US" dirty="0" smtClean="0"/>
              <a:t>    (1, 'John', 'Doe', 50000.0),</a:t>
            </a:r>
          </a:p>
          <a:p>
            <a:pPr>
              <a:buNone/>
            </a:pPr>
            <a:r>
              <a:rPr lang="en-US" dirty="0" smtClean="0"/>
              <a:t>    (2, 'Jane', 'Smith', 60000.0),</a:t>
            </a:r>
          </a:p>
          <a:p>
            <a:pPr>
              <a:buNone/>
            </a:pPr>
            <a:r>
              <a:rPr lang="en-US" dirty="0" smtClean="0"/>
              <a:t>    (3, 'Bob', 'Johnson', 55000.0);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run SQL queries on your data, such as SELECT, INSERT, UPDATE, and DELETE using the </a:t>
            </a:r>
            <a:r>
              <a:rPr lang="en-US" dirty="0" err="1" smtClean="0"/>
              <a:t>HiveQL</a:t>
            </a:r>
            <a:r>
              <a:rPr lang="en-US" dirty="0" smtClean="0"/>
              <a:t> language.</a:t>
            </a:r>
          </a:p>
          <a:p>
            <a:pPr>
              <a:buNone/>
            </a:pPr>
            <a:r>
              <a:rPr lang="en-US" dirty="0" smtClean="0"/>
              <a:t>SELECT * FROM employees;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Create a Hive table</a:t>
            </a:r>
            <a:r>
              <a:rPr lang="en-US" dirty="0" smtClean="0"/>
              <a:t>: </a:t>
            </a:r>
          </a:p>
          <a:p>
            <a:pPr lvl="0"/>
            <a:r>
              <a:rPr lang="en-US" dirty="0" smtClean="0"/>
              <a:t>To create a table in Hive where you want to load the data.</a:t>
            </a:r>
          </a:p>
          <a:p>
            <a:pPr lvl="0"/>
            <a:r>
              <a:rPr lang="en-US" dirty="0" smtClean="0"/>
              <a:t> Use the </a:t>
            </a:r>
            <a:r>
              <a:rPr lang="en-US" b="1" dirty="0" smtClean="0"/>
              <a:t>CREATE TABLE</a:t>
            </a:r>
            <a:r>
              <a:rPr lang="en-US" dirty="0" smtClean="0"/>
              <a:t> statement</a:t>
            </a:r>
          </a:p>
          <a:p>
            <a:pPr>
              <a:buNone/>
            </a:pPr>
            <a:r>
              <a:rPr lang="en-US" dirty="0" smtClean="0"/>
              <a:t>CREATE TABLE employees ( </a:t>
            </a:r>
            <a:r>
              <a:rPr lang="en-US" dirty="0" err="1" smtClean="0"/>
              <a:t>employee_id</a:t>
            </a:r>
            <a:r>
              <a:rPr lang="en-US" dirty="0" smtClean="0"/>
              <a:t> INT, </a:t>
            </a:r>
            <a:r>
              <a:rPr lang="en-US" dirty="0" err="1" smtClean="0"/>
              <a:t>first_name</a:t>
            </a:r>
            <a:r>
              <a:rPr lang="en-US" dirty="0" smtClean="0"/>
              <a:t> STRING, </a:t>
            </a:r>
            <a:r>
              <a:rPr lang="en-US" dirty="0" err="1" smtClean="0"/>
              <a:t>last_name</a:t>
            </a:r>
            <a:r>
              <a:rPr lang="en-US" dirty="0" smtClean="0"/>
              <a:t> STRING, salary FLOAT );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Prepare your data file</a:t>
            </a:r>
            <a:r>
              <a:rPr lang="en-US" dirty="0" smtClean="0"/>
              <a:t>:</a:t>
            </a:r>
          </a:p>
          <a:p>
            <a:pPr lvl="0"/>
            <a:r>
              <a:rPr lang="en-US" dirty="0" smtClean="0"/>
              <a:t> Make sure you have a data file in a supported format (e.g., CSV, TSV, or any other delimited format) with the data you want to load into the table. </a:t>
            </a:r>
          </a:p>
          <a:p>
            <a:pPr lvl="0"/>
            <a:r>
              <a:rPr lang="en-US" dirty="0" smtClean="0"/>
              <a:t>For this example, let's assume you have a CSV file named </a:t>
            </a:r>
            <a:r>
              <a:rPr lang="en-US" b="1" dirty="0" smtClean="0"/>
              <a:t>employee_data.csv</a:t>
            </a:r>
            <a:r>
              <a:rPr lang="en-US" dirty="0" smtClean="0"/>
              <a:t> with the following content:</a:t>
            </a:r>
          </a:p>
          <a:p>
            <a:r>
              <a:rPr lang="en-US" dirty="0" smtClean="0"/>
              <a:t>4,Michael,Johnson,65000.0 5,Emily,Smith,58000.0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Upload the data file to </a:t>
            </a:r>
            <a:r>
              <a:rPr lang="en-US" b="1" dirty="0" err="1" smtClean="0"/>
              <a:t>Hadoop</a:t>
            </a:r>
            <a:r>
              <a:rPr lang="en-US" b="1" dirty="0" smtClean="0"/>
              <a:t> HDFS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Hive typically loads data from files stored in HDFS. </a:t>
            </a:r>
          </a:p>
          <a:p>
            <a:r>
              <a:rPr lang="en-US" dirty="0" smtClean="0"/>
              <a:t>Use the </a:t>
            </a:r>
            <a:r>
              <a:rPr lang="en-US" b="1" dirty="0" err="1" smtClean="0"/>
              <a:t>hadoop</a:t>
            </a:r>
            <a:r>
              <a:rPr lang="en-US" b="1" dirty="0" smtClean="0"/>
              <a:t> </a:t>
            </a:r>
            <a:r>
              <a:rPr lang="en-US" b="1" dirty="0" err="1" smtClean="0"/>
              <a:t>fs</a:t>
            </a:r>
            <a:r>
              <a:rPr lang="en-US" dirty="0" smtClean="0"/>
              <a:t> command to upload your data file to HDFS. </a:t>
            </a:r>
          </a:p>
          <a:p>
            <a:r>
              <a:rPr lang="en-US" dirty="0" err="1" smtClean="0"/>
              <a:t>Ie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-put /path/to/employee_data.csv /user/hive/warehouse/</a:t>
            </a:r>
            <a:r>
              <a:rPr lang="en-US" dirty="0" err="1" smtClean="0"/>
              <a:t>mydb.db</a:t>
            </a:r>
            <a:r>
              <a:rPr lang="en-US" dirty="0" smtClean="0"/>
              <a:t>/employees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Buckets (or Clusters): Similar to partitions but uses hash function to segregate data and determines the cluster or bucket into which the record should be placed.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Load the data into the Hive table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Use the </a:t>
            </a:r>
            <a:r>
              <a:rPr lang="en-US" b="1" dirty="0" smtClean="0"/>
              <a:t>LOAD DATA</a:t>
            </a:r>
            <a:r>
              <a:rPr lang="en-US" dirty="0" smtClean="0"/>
              <a:t> command to load the data from the HDFS file into the Hive table. </a:t>
            </a:r>
          </a:p>
          <a:p>
            <a:r>
              <a:rPr lang="en-US" dirty="0" smtClean="0"/>
              <a:t>You can do this by specifying the HDFS path of the file. </a:t>
            </a:r>
          </a:p>
          <a:p>
            <a:pPr>
              <a:buNone/>
            </a:pPr>
            <a:r>
              <a:rPr lang="en-US" dirty="0" smtClean="0"/>
              <a:t>LOAD DATA INPATH '/user/hive/warehouse/</a:t>
            </a:r>
            <a:r>
              <a:rPr lang="en-US" dirty="0" err="1" smtClean="0"/>
              <a:t>mydb.db</a:t>
            </a:r>
            <a:r>
              <a:rPr lang="en-US" dirty="0" smtClean="0"/>
              <a:t>/employees/employee_data.csv' INTO TABLE employees;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Verify the data</a:t>
            </a:r>
            <a:r>
              <a:rPr lang="en-US" dirty="0" smtClean="0"/>
              <a:t>: You can run a </a:t>
            </a:r>
            <a:r>
              <a:rPr lang="en-US" b="1" dirty="0" smtClean="0"/>
              <a:t>SELECT</a:t>
            </a:r>
            <a:r>
              <a:rPr lang="en-US" dirty="0" smtClean="0"/>
              <a:t> query to verify that the data has been successfully loaded into the table:</a:t>
            </a:r>
          </a:p>
          <a:p>
            <a:pPr>
              <a:buNone/>
            </a:pPr>
            <a:r>
              <a:rPr lang="en-US" dirty="0" smtClean="0"/>
              <a:t>SELECT * FROM employees;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Create a Hive Table</a:t>
            </a:r>
            <a:endParaRPr lang="en-US" dirty="0" smtClean="0"/>
          </a:p>
          <a:p>
            <a:r>
              <a:rPr lang="en-US" dirty="0" smtClean="0"/>
              <a:t>Create a simple Hive table named </a:t>
            </a:r>
            <a:r>
              <a:rPr lang="en-US" b="1" dirty="0" smtClean="0"/>
              <a:t>students</a:t>
            </a:r>
            <a:r>
              <a:rPr lang="en-US" dirty="0" smtClean="0"/>
              <a:t> to store information about students. </a:t>
            </a:r>
          </a:p>
          <a:p>
            <a:r>
              <a:rPr lang="en-US" dirty="0" smtClean="0"/>
              <a:t>The table will have columns for </a:t>
            </a:r>
            <a:r>
              <a:rPr lang="en-US" b="1" dirty="0" err="1" smtClean="0"/>
              <a:t>student_id</a:t>
            </a:r>
            <a:r>
              <a:rPr lang="en-US" dirty="0" smtClean="0"/>
              <a:t>, </a:t>
            </a:r>
            <a:r>
              <a:rPr lang="en-US" b="1" dirty="0" err="1" smtClean="0"/>
              <a:t>first_name</a:t>
            </a:r>
            <a:r>
              <a:rPr lang="en-US" dirty="0" smtClean="0"/>
              <a:t>, </a:t>
            </a:r>
            <a:r>
              <a:rPr lang="en-US" b="1" dirty="0" err="1" smtClean="0"/>
              <a:t>last_name</a:t>
            </a:r>
            <a:r>
              <a:rPr lang="en-US" dirty="0" smtClean="0"/>
              <a:t>, and </a:t>
            </a:r>
            <a:r>
              <a:rPr lang="en-US" b="1" dirty="0" smtClean="0"/>
              <a:t>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TABLE students ( </a:t>
            </a:r>
            <a:r>
              <a:rPr lang="en-US" dirty="0" err="1" smtClean="0"/>
              <a:t>student_id</a:t>
            </a:r>
            <a:r>
              <a:rPr lang="en-US" dirty="0" smtClean="0"/>
              <a:t> INT, </a:t>
            </a:r>
            <a:r>
              <a:rPr lang="en-US" dirty="0" err="1" smtClean="0"/>
              <a:t>first_name</a:t>
            </a:r>
            <a:r>
              <a:rPr lang="en-US" dirty="0" smtClean="0"/>
              <a:t> STRING, </a:t>
            </a:r>
            <a:r>
              <a:rPr lang="en-US" dirty="0" err="1" smtClean="0"/>
              <a:t>last_name</a:t>
            </a:r>
            <a:r>
              <a:rPr lang="en-US" dirty="0" smtClean="0"/>
              <a:t> STRING, age INT );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Insert Data into the Hive Table</a:t>
            </a:r>
          </a:p>
          <a:p>
            <a:pPr>
              <a:buNone/>
            </a:pPr>
            <a:r>
              <a:rPr lang="en-US" dirty="0" smtClean="0"/>
              <a:t>INSERT INTO students VALUES (1, 'John', 'Doe', 22), (2, 'Jane', 'Smith', 20), (3, 'Bob', 'Johnson', 21); </a:t>
            </a:r>
          </a:p>
          <a:p>
            <a:r>
              <a:rPr lang="en-US" b="1" dirty="0" smtClean="0"/>
              <a:t>Query the Hive Table</a:t>
            </a:r>
            <a:endParaRPr lang="en-US" dirty="0" smtClean="0"/>
          </a:p>
          <a:p>
            <a:pPr lvl="0"/>
            <a:r>
              <a:rPr lang="en-US" dirty="0" smtClean="0"/>
              <a:t>Retrieve all records from the </a:t>
            </a:r>
            <a:r>
              <a:rPr lang="en-US" b="1" dirty="0" smtClean="0"/>
              <a:t>students</a:t>
            </a:r>
            <a:r>
              <a:rPr lang="en-US" dirty="0" smtClean="0"/>
              <a:t> table:</a:t>
            </a:r>
          </a:p>
          <a:p>
            <a:pPr>
              <a:buNone/>
            </a:pPr>
            <a:r>
              <a:rPr lang="en-US" dirty="0" smtClean="0"/>
              <a:t>SELECT * FROM students;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Filter students who are older than 21:</a:t>
            </a:r>
          </a:p>
          <a:p>
            <a:pPr>
              <a:buNone/>
            </a:pPr>
            <a:r>
              <a:rPr lang="en-US" dirty="0" smtClean="0"/>
              <a:t>SELECT * FROM students WHERE age &gt; 21; </a:t>
            </a:r>
          </a:p>
          <a:p>
            <a:pPr lvl="0"/>
            <a:r>
              <a:rPr lang="en-US" dirty="0" smtClean="0"/>
              <a:t>Calculate the average age of the students:</a:t>
            </a:r>
          </a:p>
          <a:p>
            <a:pPr>
              <a:buNone/>
            </a:pPr>
            <a:r>
              <a:rPr lang="en-US" dirty="0" smtClean="0"/>
              <a:t>SELECT AVG(age) AS </a:t>
            </a:r>
            <a:r>
              <a:rPr lang="en-US" dirty="0" err="1" smtClean="0"/>
              <a:t>avg_age</a:t>
            </a:r>
            <a:r>
              <a:rPr lang="en-US" dirty="0" smtClean="0"/>
              <a:t> FROM students;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the number of students in the table</a:t>
            </a:r>
          </a:p>
          <a:p>
            <a:pPr>
              <a:buNone/>
            </a:pPr>
            <a:r>
              <a:rPr lang="en-US" dirty="0" smtClean="0"/>
              <a:t>SELECT COUNT(*) AS </a:t>
            </a:r>
            <a:r>
              <a:rPr lang="en-US" dirty="0" err="1" smtClean="0"/>
              <a:t>num_students</a:t>
            </a:r>
            <a:r>
              <a:rPr lang="en-US" dirty="0" smtClean="0"/>
              <a:t> FROM students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Create a Hive Table with a Complex Data Type</a:t>
            </a:r>
          </a:p>
          <a:p>
            <a:r>
              <a:rPr lang="en-US" dirty="0" smtClean="0"/>
              <a:t>Hive allows you to create tables with complex data types. </a:t>
            </a:r>
          </a:p>
          <a:p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dirty="0" smtClean="0"/>
              <a:t>CREATE TABLE books ( </a:t>
            </a:r>
            <a:r>
              <a:rPr lang="en-US" dirty="0" err="1" smtClean="0"/>
              <a:t>book_id</a:t>
            </a:r>
            <a:r>
              <a:rPr lang="en-US" dirty="0" smtClean="0"/>
              <a:t> INT, title STRING, authors ARRAY&lt;STRING&gt;, </a:t>
            </a:r>
            <a:r>
              <a:rPr lang="en-US" dirty="0" err="1" smtClean="0"/>
              <a:t>publication_year</a:t>
            </a:r>
            <a:r>
              <a:rPr lang="en-US" dirty="0" smtClean="0"/>
              <a:t> INT );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INSERT INTO books VALUES (1, 'Introduction to Hive', ARRAY('John Doe', 'Jane Smith'), 2022), (2, 'Advanced SQL Queries', ARRAY('Alice Johnson', 'Bob White', 'Charlie Brown'), 2020);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Pig is a platform for data analysis. </a:t>
            </a:r>
          </a:p>
          <a:p>
            <a:r>
              <a:rPr lang="en-US" dirty="0" smtClean="0"/>
              <a:t>It is an alternative to Map Reduce Programming. </a:t>
            </a:r>
          </a:p>
          <a:p>
            <a:r>
              <a:rPr lang="en-US" dirty="0" smtClean="0"/>
              <a:t>Pig was developed as a research project at Yahoo. 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50926" indent="-514350">
              <a:buAutoNum type="arabicPeriod"/>
            </a:pPr>
            <a:r>
              <a:rPr lang="en-US" dirty="0" smtClean="0"/>
              <a:t>It provides an engine for executing data flows (how your data should flow). Pig processes data in parallel on the </a:t>
            </a:r>
            <a:r>
              <a:rPr lang="en-US" dirty="0" err="1" smtClean="0"/>
              <a:t>Hadoop</a:t>
            </a:r>
            <a:r>
              <a:rPr lang="en-US" dirty="0" smtClean="0"/>
              <a:t> cluster. </a:t>
            </a:r>
          </a:p>
          <a:p>
            <a:pPr marL="550926" indent="-514350">
              <a:buAutoNum type="arabicPeriod"/>
            </a:pPr>
            <a:r>
              <a:rPr lang="en-US" dirty="0" smtClean="0"/>
              <a:t>It provides a language called "Pig Latin" to express data flows. </a:t>
            </a:r>
          </a:p>
          <a:p>
            <a:pPr marL="550926" indent="-514350">
              <a:buAutoNum type="arabicPeriod"/>
            </a:pPr>
            <a:r>
              <a:rPr lang="en-US" dirty="0" smtClean="0"/>
              <a:t>Pig Latin contains operators for many of the traditional data operations such as join, filter, sort, etc.</a:t>
            </a:r>
          </a:p>
          <a:p>
            <a:pPr marL="550926" indent="-514350">
              <a:buAutoNum type="arabicPeriod"/>
            </a:pPr>
            <a:r>
              <a:rPr lang="en-US" dirty="0" smtClean="0"/>
              <a:t>It allows users to develop their own functions (User Defined Functions) for reading, processing, and writing data.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Command-Line Interface (Hive CLI): The most commonly used interface to interact with Hive.</a:t>
            </a:r>
          </a:p>
          <a:p>
            <a:r>
              <a:rPr lang="en-US" dirty="0" smtClean="0"/>
              <a:t>Hive Web Interface: It is a simple Graphic User Interface to interact with Hive and to execute query. </a:t>
            </a:r>
          </a:p>
          <a:p>
            <a:r>
              <a:rPr lang="en-US" dirty="0" smtClean="0"/>
              <a:t>Hive Server: This is an optional server. This can be used to submit Hive Jobs from a remote client.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Anatomy of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components of Pig are as follows: </a:t>
            </a:r>
          </a:p>
          <a:p>
            <a:pPr marL="550926" indent="-514350">
              <a:buAutoNum type="arabicPeriod"/>
            </a:pPr>
            <a:r>
              <a:rPr lang="en-US" dirty="0" smtClean="0"/>
              <a:t>Data flow language (Pig Latin). </a:t>
            </a:r>
          </a:p>
          <a:p>
            <a:pPr marL="550926" indent="-514350">
              <a:buAutoNum type="arabicPeriod"/>
            </a:pPr>
            <a:r>
              <a:rPr lang="en-US" dirty="0" smtClean="0"/>
              <a:t>Interactive shell where you can type Pig Latin statements (Grunt). </a:t>
            </a:r>
          </a:p>
          <a:p>
            <a:pPr marL="550926" indent="-514350">
              <a:buAutoNum type="arabicPeriod"/>
            </a:pPr>
            <a:r>
              <a:rPr lang="en-US" dirty="0" smtClean="0"/>
              <a:t>Pig interpreter and execution engine.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user\Desktop\pi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78238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Grunt shell, pig server</a:t>
            </a:r>
          </a:p>
          <a:p>
            <a:r>
              <a:rPr lang="en-US" dirty="0" smtClean="0"/>
              <a:t>Parser: does syntax checking, creates logic plan</a:t>
            </a:r>
          </a:p>
          <a:p>
            <a:r>
              <a:rPr lang="en-US" dirty="0" smtClean="0"/>
              <a:t>Optimizer: optimizes the query</a:t>
            </a:r>
          </a:p>
          <a:p>
            <a:r>
              <a:rPr lang="en-US" dirty="0" smtClean="0"/>
              <a:t>Compiler: compiles logical plan </a:t>
            </a:r>
            <a:r>
              <a:rPr lang="en-US" smtClean="0"/>
              <a:t>into </a:t>
            </a:r>
            <a:r>
              <a:rPr lang="en-US" smtClean="0"/>
              <a:t>map reduce </a:t>
            </a:r>
            <a:r>
              <a:rPr lang="en-US" dirty="0" smtClean="0"/>
              <a:t>jobs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on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Pig runs on </a:t>
            </a:r>
            <a:r>
              <a:rPr lang="en-US" dirty="0" err="1" smtClean="0"/>
              <a:t>Hadoop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Pig uses both </a:t>
            </a:r>
            <a:r>
              <a:rPr lang="en-US" dirty="0" err="1" smtClean="0"/>
              <a:t>Hadoop</a:t>
            </a:r>
            <a:r>
              <a:rPr lang="en-US" dirty="0" smtClean="0"/>
              <a:t> Distributed File System and </a:t>
            </a:r>
            <a:r>
              <a:rPr lang="en-US" dirty="0" err="1" smtClean="0"/>
              <a:t>MapReduce</a:t>
            </a:r>
            <a:r>
              <a:rPr lang="en-US" dirty="0" smtClean="0"/>
              <a:t> Programming.</a:t>
            </a:r>
          </a:p>
          <a:p>
            <a:r>
              <a:rPr lang="en-US" dirty="0" smtClean="0"/>
              <a:t> By default, Pig reads input files from HDFS. </a:t>
            </a:r>
          </a:p>
          <a:p>
            <a:r>
              <a:rPr lang="en-US" dirty="0" smtClean="0"/>
              <a:t>Pig stores the intermediate data (data produced by </a:t>
            </a:r>
            <a:r>
              <a:rPr lang="en-US" dirty="0" err="1" smtClean="0"/>
              <a:t>MapReduce</a:t>
            </a:r>
            <a:r>
              <a:rPr lang="en-US" dirty="0" smtClean="0"/>
              <a:t> jobs) and the output in HDFS.</a:t>
            </a:r>
          </a:p>
          <a:p>
            <a:r>
              <a:rPr lang="en-US" dirty="0" smtClean="0"/>
              <a:t>Pig can also read input from and place output to other sources.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supports the following: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 commands. </a:t>
            </a:r>
          </a:p>
          <a:p>
            <a:r>
              <a:rPr lang="en-US" dirty="0" smtClean="0"/>
              <a:t>UNIX shell commands. </a:t>
            </a:r>
          </a:p>
          <a:p>
            <a:r>
              <a:rPr lang="en-US" dirty="0" smtClean="0"/>
              <a:t>Relational operators. </a:t>
            </a:r>
          </a:p>
          <a:p>
            <a:r>
              <a:rPr lang="en-US" dirty="0" smtClean="0"/>
              <a:t>Positional parameters. </a:t>
            </a:r>
          </a:p>
          <a:p>
            <a:r>
              <a:rPr lang="en-US" dirty="0" smtClean="0"/>
              <a:t>Common mathematical functions. </a:t>
            </a:r>
          </a:p>
          <a:p>
            <a:r>
              <a:rPr lang="en-US" dirty="0" smtClean="0"/>
              <a:t>Custom functions. </a:t>
            </a:r>
          </a:p>
          <a:p>
            <a:r>
              <a:rPr lang="en-US" dirty="0" smtClean="0"/>
              <a:t>Complex data structures.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user\Desktop\pi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90625"/>
            <a:ext cx="6421437" cy="5667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Pigs Eat Anything: Pig can process different kinds of data such as structured and unstructured data. </a:t>
            </a:r>
          </a:p>
          <a:p>
            <a:r>
              <a:rPr lang="en-US" dirty="0" smtClean="0"/>
              <a:t>Pigs Live Anywhere: Pig not only processes files in HDFS, it also processes files in other sources such as files in the local file system. </a:t>
            </a:r>
          </a:p>
          <a:p>
            <a:r>
              <a:rPr lang="en-US" dirty="0" smtClean="0"/>
              <a:t>Pigs are Domestic Animals: Pig allows you to develop user-defined functions and the same can be included in the script for complex operations. </a:t>
            </a:r>
          </a:p>
          <a:p>
            <a:r>
              <a:rPr lang="en-US" dirty="0" smtClean="0"/>
              <a:t>Pigs Fly: Pig processes data quickly.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Latin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Pig Latin statements are basic constructs to process data using Pig.</a:t>
            </a:r>
          </a:p>
          <a:p>
            <a:r>
              <a:rPr lang="en-US" dirty="0" smtClean="0"/>
              <a:t>Pig Latin statement is an operator. </a:t>
            </a:r>
          </a:p>
          <a:p>
            <a:r>
              <a:rPr lang="en-US" dirty="0" smtClean="0"/>
              <a:t> An operator in Pig Latin takes a relation as input and yields another relation as output. </a:t>
            </a:r>
          </a:p>
          <a:p>
            <a:r>
              <a:rPr lang="en-US" dirty="0" smtClean="0"/>
              <a:t>Pig Latin statements include schemas and expressions to process data. </a:t>
            </a:r>
          </a:p>
          <a:p>
            <a:r>
              <a:rPr lang="en-US" dirty="0" smtClean="0"/>
              <a:t>Pig Latin statements should end with a semi-colon.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Latin Statements are generally ordered as follows: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LOAD statement that reads data from the file system.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DUMP or STORE to display/store result.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is a simple Pig Latin script to load, filter, and store "student" data. </a:t>
            </a:r>
          </a:p>
          <a:p>
            <a:r>
              <a:rPr lang="en-US" dirty="0" smtClean="0"/>
              <a:t>A = load 'student' (</a:t>
            </a:r>
            <a:r>
              <a:rPr lang="en-US" dirty="0" err="1" smtClean="0"/>
              <a:t>rollno</a:t>
            </a:r>
            <a:r>
              <a:rPr lang="en-US" dirty="0" smtClean="0"/>
              <a:t>, name, </a:t>
            </a:r>
            <a:r>
              <a:rPr lang="en-US" dirty="0" err="1" smtClean="0"/>
              <a:t>gpa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A = filter A by </a:t>
            </a:r>
            <a:r>
              <a:rPr lang="en-US" dirty="0" err="1" smtClean="0"/>
              <a:t>gpa</a:t>
            </a:r>
            <a:r>
              <a:rPr lang="en-US" dirty="0" smtClean="0"/>
              <a:t> &gt; 4.0; </a:t>
            </a:r>
          </a:p>
          <a:p>
            <a:r>
              <a:rPr lang="en-US" dirty="0" smtClean="0"/>
              <a:t>A = </a:t>
            </a:r>
            <a:r>
              <a:rPr lang="en-US" dirty="0" err="1" smtClean="0"/>
              <a:t>foreach</a:t>
            </a:r>
            <a:r>
              <a:rPr lang="en-US" dirty="0" smtClean="0"/>
              <a:t> A generate UPPER (name); </a:t>
            </a:r>
          </a:p>
          <a:p>
            <a:r>
              <a:rPr lang="en-US" dirty="0" smtClean="0"/>
              <a:t>A: This is a variable name that represents a relation.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]DBC I ODBC: Jobs can be submitted from a JDBC Client. One can write a Java code to connect to Hive and submit jobs on it. </a:t>
            </a:r>
          </a:p>
          <a:p>
            <a:r>
              <a:rPr lang="en-US" dirty="0" smtClean="0"/>
              <a:t>Driver: Hive queries are sent to the driver for compilation, optimization and execution.</a:t>
            </a:r>
          </a:p>
          <a:p>
            <a:r>
              <a:rPr lang="en-US" dirty="0" err="1" smtClean="0"/>
              <a:t>Metastore</a:t>
            </a:r>
            <a:r>
              <a:rPr lang="en-US" dirty="0" smtClean="0"/>
              <a:t>: Hive table definitions and mappings to the data are stored in a </a:t>
            </a:r>
            <a:r>
              <a:rPr lang="en-US" dirty="0" err="1" smtClean="0"/>
              <a:t>Metastore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Pig Latin Keywords: Keywords are reserved. It cannot be used to name identifiers.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Latin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are the rules for constructing identifiers in Pig Latin. </a:t>
            </a:r>
          </a:p>
          <a:p>
            <a:pPr marL="550926" indent="-514350">
              <a:buAutoNum type="arabicPeriod"/>
            </a:pPr>
            <a:r>
              <a:rPr lang="en-US" dirty="0" smtClean="0"/>
              <a:t>Identifiers are names assigned to fields or other data structures. </a:t>
            </a:r>
          </a:p>
          <a:p>
            <a:pPr marL="550926" indent="-514350">
              <a:buAutoNum type="arabicPeriod"/>
            </a:pPr>
            <a:r>
              <a:rPr lang="en-US" dirty="0" smtClean="0"/>
              <a:t>It should begin with a letter and should be followed only by letters, numbers, and underscores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Latin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Pig Latin two types of comments are supported: </a:t>
            </a:r>
          </a:p>
          <a:p>
            <a:pPr marL="550926" indent="-514350">
              <a:buAutoNum type="arabicPeriod"/>
            </a:pPr>
            <a:r>
              <a:rPr lang="en-US" dirty="0" smtClean="0"/>
              <a:t>Single line comments that begin with " __".  </a:t>
            </a:r>
          </a:p>
          <a:p>
            <a:pPr marL="550926" indent="-514350">
              <a:buAutoNum type="arabicPeriod"/>
            </a:pPr>
            <a:r>
              <a:rPr lang="en-US" dirty="0" smtClean="0"/>
              <a:t>Multiline comments that begin with "/* and end with */".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Sensitivity in Pig Latin: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Keywords are not case sensitive such as LOAD, STORE, GROUP, FOREACH, DUMP, etc. </a:t>
            </a:r>
          </a:p>
          <a:p>
            <a:pPr>
              <a:buNone/>
            </a:pPr>
            <a:r>
              <a:rPr lang="en-US" dirty="0" smtClean="0"/>
              <a:t>2. Relations and paths are case-sensitive. </a:t>
            </a:r>
          </a:p>
          <a:p>
            <a:pPr>
              <a:buNone/>
            </a:pPr>
            <a:r>
              <a:rPr lang="en-US" dirty="0" smtClean="0"/>
              <a:t>3. Function names are case sensitive such as </a:t>
            </a:r>
            <a:r>
              <a:rPr lang="en-US" dirty="0" err="1" smtClean="0"/>
              <a:t>PigStorage</a:t>
            </a:r>
            <a:r>
              <a:rPr lang="en-US" dirty="0" smtClean="0"/>
              <a:t>, COUNT.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Pig Latin</a:t>
            </a:r>
            <a:endParaRPr lang="en-US" dirty="0"/>
          </a:p>
        </p:txBody>
      </p:sp>
      <p:pic>
        <p:nvPicPr>
          <p:cNvPr id="3074" name="Picture 2" descr="C:\Users\user\Desktop\pi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7467600" cy="3581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PIG</a:t>
            </a:r>
            <a:endParaRPr lang="en-US" dirty="0"/>
          </a:p>
        </p:txBody>
      </p:sp>
      <p:pic>
        <p:nvPicPr>
          <p:cNvPr id="4098" name="Picture 2" descr="C:\Users\user\Desktop\pi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6837" y="1981200"/>
            <a:ext cx="6268325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Metastore</a:t>
            </a:r>
            <a:r>
              <a:rPr lang="en-US" dirty="0" smtClean="0"/>
              <a:t> consists of the following: </a:t>
            </a:r>
          </a:p>
          <a:p>
            <a:pPr>
              <a:buNone/>
            </a:pPr>
            <a:r>
              <a:rPr lang="en-US" dirty="0" smtClean="0"/>
              <a:t> </a:t>
            </a:r>
            <a:r>
              <a:rPr lang="en-US" dirty="0" err="1" smtClean="0"/>
              <a:t>Metastore</a:t>
            </a:r>
            <a:r>
              <a:rPr lang="en-US" dirty="0" smtClean="0"/>
              <a:t> service: Offers interface to the Hive.</a:t>
            </a:r>
          </a:p>
          <a:p>
            <a:pPr>
              <a:buNone/>
            </a:pPr>
            <a:r>
              <a:rPr lang="en-US" dirty="0" smtClean="0"/>
              <a:t> Database: Stores data definitions, mappings to the data and others.</a:t>
            </a:r>
          </a:p>
          <a:p>
            <a:r>
              <a:rPr lang="en-US" dirty="0" smtClean="0"/>
              <a:t>The metadata which is stored in the </a:t>
            </a:r>
            <a:r>
              <a:rPr lang="en-US" dirty="0" err="1" smtClean="0"/>
              <a:t>metastore</a:t>
            </a:r>
            <a:r>
              <a:rPr lang="en-US" dirty="0" smtClean="0"/>
              <a:t> includes IDs of Database, IDs of Tables, IDs of Indexes.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user\Desktop\hive-archite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0" y="1524000"/>
            <a:ext cx="47625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Desktop\aw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5784" y="1524000"/>
            <a:ext cx="7030432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333</TotalTime>
  <Words>2509</Words>
  <Application>Microsoft Office PowerPoint</Application>
  <PresentationFormat>On-screen Show (4:3)</PresentationFormat>
  <Paragraphs>242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Technic</vt:lpstr>
      <vt:lpstr>INTRODUCTION TO HIVE</vt:lpstr>
      <vt:lpstr>Hive features</vt:lpstr>
      <vt:lpstr>Hive Data Units</vt:lpstr>
      <vt:lpstr>Slide 4</vt:lpstr>
      <vt:lpstr>Hive Architecture</vt:lpstr>
      <vt:lpstr>Slide 6</vt:lpstr>
      <vt:lpstr>Slide 7</vt:lpstr>
      <vt:lpstr>Slide 8</vt:lpstr>
      <vt:lpstr>Slide 9</vt:lpstr>
      <vt:lpstr>There are three kind of metastore.</vt:lpstr>
      <vt:lpstr>Slide 11</vt:lpstr>
      <vt:lpstr>Slide 12</vt:lpstr>
      <vt:lpstr>Slide 13</vt:lpstr>
      <vt:lpstr>Slide 14</vt:lpstr>
      <vt:lpstr>Slide 15</vt:lpstr>
      <vt:lpstr>Hive Data Types</vt:lpstr>
      <vt:lpstr>Slide 17</vt:lpstr>
      <vt:lpstr>Hive File Format</vt:lpstr>
      <vt:lpstr>Slide 19</vt:lpstr>
      <vt:lpstr>Slide 20</vt:lpstr>
      <vt:lpstr>Slide 21</vt:lpstr>
      <vt:lpstr>RCFILE IMPLEMENTATION</vt:lpstr>
      <vt:lpstr>SERDE</vt:lpstr>
      <vt:lpstr>User Defined Functions (UDFs)</vt:lpstr>
      <vt:lpstr>Slide 25</vt:lpstr>
      <vt:lpstr>Slide 26</vt:lpstr>
      <vt:lpstr>Slide 27</vt:lpstr>
      <vt:lpstr>Slide 28</vt:lpstr>
      <vt:lpstr>Hive Query Language</vt:lpstr>
      <vt:lpstr>DDL (Data Definition Language) Statements</vt:lpstr>
      <vt:lpstr>Slide 31</vt:lpstr>
      <vt:lpstr>DML (Data Manipulation Language) Statements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INTRODUCTION TO PIG</vt:lpstr>
      <vt:lpstr>Key Features of PIG</vt:lpstr>
      <vt:lpstr>The Anatomy of Pig</vt:lpstr>
      <vt:lpstr>Slide 51</vt:lpstr>
      <vt:lpstr>Slide 52</vt:lpstr>
      <vt:lpstr>PIG on Hadoop</vt:lpstr>
      <vt:lpstr>Pig supports the following: </vt:lpstr>
      <vt:lpstr>Pig Philosophy</vt:lpstr>
      <vt:lpstr>Slide 56</vt:lpstr>
      <vt:lpstr>Pig Latin Overview </vt:lpstr>
      <vt:lpstr>Slide 58</vt:lpstr>
      <vt:lpstr>Slide 59</vt:lpstr>
      <vt:lpstr>Slide 60</vt:lpstr>
      <vt:lpstr>Pig Latin Identifiers</vt:lpstr>
      <vt:lpstr>Pig Latin Comments</vt:lpstr>
      <vt:lpstr>Case Sensitivity in Pig Latin:</vt:lpstr>
      <vt:lpstr>Operators in Pig Latin</vt:lpstr>
      <vt:lpstr>DATA TYPES IN PIG</vt:lpstr>
      <vt:lpstr>Slide 66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HIVE</dc:title>
  <dc:creator>user</dc:creator>
  <cp:lastModifiedBy>user</cp:lastModifiedBy>
  <cp:revision>84</cp:revision>
  <dcterms:created xsi:type="dcterms:W3CDTF">2006-08-16T00:00:00Z</dcterms:created>
  <dcterms:modified xsi:type="dcterms:W3CDTF">2023-11-08T05:59:40Z</dcterms:modified>
</cp:coreProperties>
</file>