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slides/slide8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0" r:id="rId42"/>
    <p:sldId id="301" r:id="rId43"/>
    <p:sldId id="296" r:id="rId44"/>
    <p:sldId id="297" r:id="rId45"/>
    <p:sldId id="298" r:id="rId46"/>
    <p:sldId id="299" r:id="rId47"/>
    <p:sldId id="302" r:id="rId48"/>
    <p:sldId id="314" r:id="rId49"/>
    <p:sldId id="303" r:id="rId50"/>
    <p:sldId id="304" r:id="rId51"/>
    <p:sldId id="315" r:id="rId52"/>
    <p:sldId id="305" r:id="rId53"/>
    <p:sldId id="306" r:id="rId54"/>
    <p:sldId id="307" r:id="rId55"/>
    <p:sldId id="308" r:id="rId56"/>
    <p:sldId id="309" r:id="rId57"/>
    <p:sldId id="310" r:id="rId58"/>
    <p:sldId id="317" r:id="rId59"/>
    <p:sldId id="316" r:id="rId60"/>
    <p:sldId id="318" r:id="rId61"/>
    <p:sldId id="312" r:id="rId62"/>
    <p:sldId id="319" r:id="rId63"/>
    <p:sldId id="313" r:id="rId64"/>
    <p:sldId id="320" r:id="rId65"/>
    <p:sldId id="321" r:id="rId66"/>
    <p:sldId id="322" r:id="rId67"/>
    <p:sldId id="323" r:id="rId68"/>
    <p:sldId id="324" r:id="rId69"/>
    <p:sldId id="325" r:id="rId70"/>
    <p:sldId id="326" r:id="rId71"/>
    <p:sldId id="329" r:id="rId72"/>
    <p:sldId id="327" r:id="rId73"/>
    <p:sldId id="328" r:id="rId74"/>
    <p:sldId id="330" r:id="rId75"/>
    <p:sldId id="331" r:id="rId76"/>
    <p:sldId id="332" r:id="rId77"/>
    <p:sldId id="333" r:id="rId78"/>
    <p:sldId id="334" r:id="rId79"/>
    <p:sldId id="335" r:id="rId80"/>
    <p:sldId id="336" r:id="rId81"/>
    <p:sldId id="337"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86"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11/3/2023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11/3/2023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MONGODB</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Query Execution</a:t>
            </a:r>
            <a:r>
              <a:rPr lang="en-US" dirty="0" smtClean="0"/>
              <a:t>: When you query </a:t>
            </a:r>
            <a:r>
              <a:rPr lang="en-US" dirty="0" err="1" smtClean="0"/>
              <a:t>MongoDB</a:t>
            </a:r>
            <a:r>
              <a:rPr lang="en-US" dirty="0" smtClean="0"/>
              <a:t>, you typically specify query conditions in JSON format. These queries are also automatically converted from JSON to BSON by the </a:t>
            </a:r>
            <a:r>
              <a:rPr lang="en-US" dirty="0" err="1" smtClean="0"/>
              <a:t>MongoDB</a:t>
            </a:r>
            <a:r>
              <a:rPr lang="en-US" dirty="0" smtClean="0"/>
              <a:t> query engine before execution.</a:t>
            </a:r>
          </a:p>
          <a:p>
            <a:r>
              <a:rPr lang="en-US" b="1" dirty="0" smtClean="0"/>
              <a:t>Response to Clients</a:t>
            </a:r>
            <a:r>
              <a:rPr lang="en-US" dirty="0" smtClean="0"/>
              <a:t>: When the server retrieves data from the database in response to a query, it sends the result back to the client in BSON format. The client-side </a:t>
            </a:r>
            <a:r>
              <a:rPr lang="en-US" dirty="0" err="1" smtClean="0"/>
              <a:t>MongoDB</a:t>
            </a:r>
            <a:r>
              <a:rPr lang="en-US" dirty="0" smtClean="0"/>
              <a:t> driver then </a:t>
            </a:r>
            <a:r>
              <a:rPr lang="en-US" dirty="0" err="1" smtClean="0"/>
              <a:t>deserializes</a:t>
            </a:r>
            <a:r>
              <a:rPr lang="en-US" dirty="0" smtClean="0"/>
              <a:t> the BSON data into JSON for the application to use.</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Network Communication</a:t>
            </a:r>
            <a:r>
              <a:rPr lang="en-US" dirty="0" smtClean="0"/>
              <a:t>: BSON is also used for efficient network communication between the </a:t>
            </a:r>
            <a:r>
              <a:rPr lang="en-US" dirty="0" err="1" smtClean="0"/>
              <a:t>MongoDB</a:t>
            </a:r>
            <a:r>
              <a:rPr lang="en-US" dirty="0" smtClean="0"/>
              <a:t> server and client applications. Data is serialized into BSON format when sent over the network and </a:t>
            </a:r>
            <a:r>
              <a:rPr lang="en-US" dirty="0" err="1" smtClean="0"/>
              <a:t>deserialized</a:t>
            </a:r>
            <a:r>
              <a:rPr lang="en-US" dirty="0" smtClean="0"/>
              <a:t> on the receiving end.</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JSON code can as follows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 { </a:t>
            </a:r>
          </a:p>
          <a:p>
            <a:pPr>
              <a:buNone/>
            </a:pPr>
            <a:r>
              <a:rPr lang="en-US" dirty="0" err="1" smtClean="0"/>
              <a:t>FirstName:John</a:t>
            </a:r>
            <a:r>
              <a:rPr lang="en-US" dirty="0" smtClean="0"/>
              <a:t>, </a:t>
            </a:r>
          </a:p>
          <a:p>
            <a:pPr>
              <a:buNone/>
            </a:pPr>
            <a:r>
              <a:rPr lang="en-US" dirty="0" err="1" smtClean="0"/>
              <a:t>LastName:Mathews</a:t>
            </a:r>
            <a:r>
              <a:rPr lang="en-US" dirty="0" smtClean="0"/>
              <a:t>, </a:t>
            </a:r>
          </a:p>
          <a:p>
            <a:pPr>
              <a:buNone/>
            </a:pPr>
            <a:r>
              <a:rPr lang="en-US" dirty="0" err="1" smtClean="0"/>
              <a:t>ContactNo</a:t>
            </a:r>
            <a:r>
              <a:rPr lang="en-US" dirty="0" smtClean="0"/>
              <a:t>: [+12345678900, +12344445555] </a:t>
            </a:r>
          </a:p>
          <a:p>
            <a:pPr>
              <a:buNone/>
            </a:pPr>
            <a:r>
              <a:rPr lang="en-US" dirty="0" smtClean="0"/>
              <a:t>}</a:t>
            </a:r>
          </a:p>
          <a:p>
            <a:pPr>
              <a:buNone/>
            </a:pPr>
            <a:r>
              <a:rPr lang="en-US" dirty="0" smtClean="0"/>
              <a:t>{</a:t>
            </a:r>
          </a:p>
          <a:p>
            <a:pPr>
              <a:buNone/>
            </a:pPr>
            <a:r>
              <a:rPr lang="en-US" dirty="0" err="1" smtClean="0"/>
              <a:t>FirstName</a:t>
            </a:r>
            <a:r>
              <a:rPr lang="en-US" dirty="0" smtClean="0"/>
              <a:t>: Andrews, </a:t>
            </a:r>
          </a:p>
          <a:p>
            <a:pPr>
              <a:buNone/>
            </a:pPr>
            <a:r>
              <a:rPr lang="en-US" dirty="0" err="1" smtClean="0"/>
              <a:t>LastName</a:t>
            </a:r>
            <a:r>
              <a:rPr lang="en-US" dirty="0" smtClean="0"/>
              <a:t>: </a:t>
            </a:r>
            <a:r>
              <a:rPr lang="en-US" dirty="0" err="1" smtClean="0"/>
              <a:t>Symmonds</a:t>
            </a:r>
            <a:r>
              <a:rPr lang="en-US" dirty="0" smtClean="0"/>
              <a:t>, </a:t>
            </a:r>
          </a:p>
          <a:p>
            <a:pPr>
              <a:buNone/>
            </a:pPr>
            <a:r>
              <a:rPr lang="en-US" dirty="0" err="1" smtClean="0"/>
              <a:t>ContactNo</a:t>
            </a:r>
            <a:r>
              <a:rPr lang="en-US" dirty="0" smtClean="0"/>
              <a:t>: [+4567890 1234, +45666667777]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 </a:t>
            </a:r>
          </a:p>
          <a:p>
            <a:pPr>
              <a:buNone/>
            </a:pPr>
            <a:r>
              <a:rPr lang="en-US" dirty="0" smtClean="0"/>
              <a:t>First Name Mable, </a:t>
            </a:r>
          </a:p>
          <a:p>
            <a:pPr>
              <a:buNone/>
            </a:pPr>
            <a:r>
              <a:rPr lang="en-US" dirty="0" err="1" smtClean="0"/>
              <a:t>LastName</a:t>
            </a:r>
            <a:r>
              <a:rPr lang="en-US" dirty="0" smtClean="0"/>
              <a:t>: Mathews, </a:t>
            </a:r>
          </a:p>
          <a:p>
            <a:pPr>
              <a:buNone/>
            </a:pPr>
            <a:r>
              <a:rPr lang="en-US" dirty="0" err="1" smtClean="0"/>
              <a:t>ContactNo</a:t>
            </a:r>
            <a:r>
              <a:rPr lang="en-US" dirty="0" smtClean="0"/>
              <a:t>: +789 12345678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Creating or Generating Unique Key</a:t>
            </a:r>
            <a:endParaRPr lang="en-US" dirty="0"/>
          </a:p>
        </p:txBody>
      </p:sp>
      <p:sp>
        <p:nvSpPr>
          <p:cNvPr id="3" name="Content Placeholder 2"/>
          <p:cNvSpPr>
            <a:spLocks noGrp="1"/>
          </p:cNvSpPr>
          <p:nvPr>
            <p:ph idx="1"/>
          </p:nvPr>
        </p:nvSpPr>
        <p:spPr/>
        <p:txBody>
          <a:bodyPr/>
          <a:lstStyle/>
          <a:p>
            <a:r>
              <a:rPr lang="en-US" dirty="0" smtClean="0"/>
              <a:t>Each JSON document should have a unique identifier.</a:t>
            </a:r>
          </a:p>
          <a:p>
            <a:r>
              <a:rPr lang="en-US" dirty="0" smtClean="0"/>
              <a:t> It is the _id key. </a:t>
            </a:r>
          </a:p>
          <a:p>
            <a:r>
              <a:rPr lang="en-US" dirty="0" smtClean="0"/>
              <a:t>It is similar to the primary key in relational databases.</a:t>
            </a:r>
          </a:p>
          <a:p>
            <a:r>
              <a:rPr lang="en-US" dirty="0" smtClean="0"/>
              <a:t> This facilitates search for documents based on the unique identifier.</a:t>
            </a:r>
          </a:p>
          <a:p>
            <a:r>
              <a:rPr lang="en-US" dirty="0" smtClean="0"/>
              <a:t>An index is automatically built on the unique identifier.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a:t>
            </a:r>
            <a:endParaRPr lang="en-US" dirty="0"/>
          </a:p>
        </p:txBody>
      </p:sp>
      <p:sp>
        <p:nvSpPr>
          <p:cNvPr id="3" name="Content Placeholder 2"/>
          <p:cNvSpPr>
            <a:spLocks noGrp="1"/>
          </p:cNvSpPr>
          <p:nvPr>
            <p:ph idx="1"/>
          </p:nvPr>
        </p:nvSpPr>
        <p:spPr/>
        <p:txBody>
          <a:bodyPr/>
          <a:lstStyle/>
          <a:p>
            <a:r>
              <a:rPr lang="en-US" dirty="0" smtClean="0"/>
              <a:t>It is a collection of collections.</a:t>
            </a:r>
          </a:p>
          <a:p>
            <a:r>
              <a:rPr lang="en-US" dirty="0" smtClean="0"/>
              <a:t> In other words, it is like a container for collections.</a:t>
            </a:r>
          </a:p>
          <a:p>
            <a:r>
              <a:rPr lang="en-US" dirty="0" smtClean="0"/>
              <a:t> It gets created the time that your collection makes a reference to it. </a:t>
            </a:r>
          </a:p>
          <a:p>
            <a:r>
              <a:rPr lang="en-US" dirty="0" smtClean="0"/>
              <a:t>This can also be created on demand. </a:t>
            </a:r>
          </a:p>
          <a:p>
            <a:r>
              <a:rPr lang="en-US" dirty="0" smtClean="0"/>
              <a:t>Each database gets its own set of files on the file system. </a:t>
            </a:r>
          </a:p>
          <a:p>
            <a:r>
              <a:rPr lang="en-US" dirty="0" smtClean="0"/>
              <a:t>A single </a:t>
            </a:r>
            <a:r>
              <a:rPr lang="en-US" dirty="0" err="1" smtClean="0"/>
              <a:t>MongoDB</a:t>
            </a:r>
            <a:r>
              <a:rPr lang="en-US" dirty="0" smtClean="0"/>
              <a:t> server can house several databases.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Collection:</a:t>
            </a:r>
            <a:endParaRPr lang="en-US" dirty="0"/>
          </a:p>
        </p:txBody>
      </p:sp>
      <p:sp>
        <p:nvSpPr>
          <p:cNvPr id="3" name="Content Placeholder 2"/>
          <p:cNvSpPr>
            <a:spLocks noGrp="1"/>
          </p:cNvSpPr>
          <p:nvPr>
            <p:ph idx="1"/>
          </p:nvPr>
        </p:nvSpPr>
        <p:spPr/>
        <p:txBody>
          <a:bodyPr>
            <a:normAutofit lnSpcReduction="10000"/>
          </a:bodyPr>
          <a:lstStyle/>
          <a:p>
            <a:r>
              <a:rPr lang="en-US" dirty="0" smtClean="0"/>
              <a:t> A collection is created on demand. </a:t>
            </a:r>
          </a:p>
          <a:p>
            <a:r>
              <a:rPr lang="en-US" dirty="0" smtClean="0"/>
              <a:t>It gets created the first time that you attempt to save a document that references it. </a:t>
            </a:r>
          </a:p>
          <a:p>
            <a:r>
              <a:rPr lang="en-US" dirty="0" smtClean="0"/>
              <a:t>A collection exists within a single database.</a:t>
            </a:r>
          </a:p>
          <a:p>
            <a:r>
              <a:rPr lang="en-US" dirty="0" smtClean="0"/>
              <a:t> A collection holds several </a:t>
            </a:r>
            <a:r>
              <a:rPr lang="en-US" dirty="0" err="1" smtClean="0"/>
              <a:t>MongoDB</a:t>
            </a:r>
            <a:r>
              <a:rPr lang="en-US" dirty="0" smtClean="0"/>
              <a:t> documents. </a:t>
            </a:r>
          </a:p>
          <a:p>
            <a:r>
              <a:rPr lang="en-US" dirty="0" smtClean="0"/>
              <a:t>A collection does not enforce a schema. </a:t>
            </a:r>
          </a:p>
          <a:p>
            <a:r>
              <a:rPr lang="en-US" dirty="0" smtClean="0"/>
              <a:t>This implies that documents within a collection can have different fields. </a:t>
            </a:r>
          </a:p>
          <a:p>
            <a:r>
              <a:rPr lang="en-US" dirty="0" smtClean="0"/>
              <a:t>Even if the documents within a collection have fields, the order of the fields can be different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
            </a:r>
            <a:endParaRPr lang="en-US" dirty="0"/>
          </a:p>
        </p:txBody>
      </p:sp>
      <p:sp>
        <p:nvSpPr>
          <p:cNvPr id="3" name="Content Placeholder 2"/>
          <p:cNvSpPr>
            <a:spLocks noGrp="1"/>
          </p:cNvSpPr>
          <p:nvPr>
            <p:ph idx="1"/>
          </p:nvPr>
        </p:nvSpPr>
        <p:spPr/>
        <p:txBody>
          <a:bodyPr/>
          <a:lstStyle/>
          <a:p>
            <a:r>
              <a:rPr lang="en-US" dirty="0" smtClean="0"/>
              <a:t>A document is analogous to a row/record/</a:t>
            </a:r>
            <a:r>
              <a:rPr lang="en-US" dirty="0" err="1" smtClean="0"/>
              <a:t>tuple</a:t>
            </a:r>
            <a:r>
              <a:rPr lang="en-US" dirty="0" smtClean="0"/>
              <a:t> in an RDBMS table. </a:t>
            </a:r>
          </a:p>
          <a:p>
            <a:r>
              <a:rPr lang="en-US" dirty="0" smtClean="0"/>
              <a:t>A document has a dynamic schema.</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Replication</a:t>
            </a:r>
            <a:endParaRPr lang="en-US" dirty="0"/>
          </a:p>
        </p:txBody>
      </p:sp>
      <p:sp>
        <p:nvSpPr>
          <p:cNvPr id="3" name="Content Placeholder 2"/>
          <p:cNvSpPr>
            <a:spLocks noGrp="1"/>
          </p:cNvSpPr>
          <p:nvPr>
            <p:ph idx="1"/>
          </p:nvPr>
        </p:nvSpPr>
        <p:spPr/>
        <p:txBody>
          <a:bodyPr>
            <a:normAutofit lnSpcReduction="10000"/>
          </a:bodyPr>
          <a:lstStyle/>
          <a:p>
            <a:r>
              <a:rPr lang="en-US" dirty="0" smtClean="0"/>
              <a:t>Replication is referred to the process of ensuring that the same data is available on more than one Mongo DB Server.</a:t>
            </a:r>
          </a:p>
          <a:p>
            <a:r>
              <a:rPr lang="en-US" dirty="0" smtClean="0"/>
              <a:t>Replication provides data redundancy and high availability. </a:t>
            </a:r>
          </a:p>
          <a:p>
            <a:r>
              <a:rPr lang="en-US" dirty="0" smtClean="0"/>
              <a:t>It helps to recover from hardware failure and service interruptions. </a:t>
            </a:r>
          </a:p>
          <a:p>
            <a:r>
              <a:rPr lang="en-US" dirty="0" smtClean="0"/>
              <a:t>In </a:t>
            </a:r>
            <a:r>
              <a:rPr lang="en-US" dirty="0" err="1" smtClean="0"/>
              <a:t>MongoDB</a:t>
            </a:r>
            <a:r>
              <a:rPr lang="en-US" dirty="0" smtClean="0"/>
              <a:t>, the replica set has a single primary and several </a:t>
            </a:r>
            <a:r>
              <a:rPr lang="en-US" dirty="0" err="1" smtClean="0"/>
              <a:t>secondaries</a:t>
            </a:r>
            <a:r>
              <a:rPr lang="en-US" dirty="0" smtClean="0"/>
              <a:t>. </a:t>
            </a:r>
          </a:p>
          <a:p>
            <a:r>
              <a:rPr lang="en-US" dirty="0" smtClean="0"/>
              <a:t>Each write request from the client is directed to the primary.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9" name="Picture 5" descr="C:\Users\user\Desktop\repli.png"/>
          <p:cNvPicPr>
            <a:picLocks noChangeAspect="1" noChangeArrowheads="1"/>
          </p:cNvPicPr>
          <p:nvPr/>
        </p:nvPicPr>
        <p:blipFill>
          <a:blip r:embed="rId2"/>
          <a:srcRect/>
          <a:stretch>
            <a:fillRect/>
          </a:stretch>
        </p:blipFill>
        <p:spPr bwMode="auto">
          <a:xfrm>
            <a:off x="685800" y="2133600"/>
            <a:ext cx="7788847" cy="41148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err="1" smtClean="0"/>
              <a:t>MongoDB</a:t>
            </a:r>
            <a:r>
              <a:rPr lang="en-US" dirty="0" smtClean="0"/>
              <a:t> is a popular </a:t>
            </a:r>
            <a:r>
              <a:rPr lang="en-US" dirty="0" err="1" smtClean="0"/>
              <a:t>NoSQL</a:t>
            </a:r>
            <a:r>
              <a:rPr lang="en-US" dirty="0" smtClean="0"/>
              <a:t> (Not Only SQL) database management system.</a:t>
            </a:r>
          </a:p>
          <a:p>
            <a:r>
              <a:rPr lang="en-US" dirty="0" smtClean="0"/>
              <a:t>It falls under the category of document-oriented databases.</a:t>
            </a:r>
          </a:p>
          <a:p>
            <a:r>
              <a:rPr lang="en-US" dirty="0" err="1" smtClean="0"/>
              <a:t>MongoDB</a:t>
            </a:r>
            <a:r>
              <a:rPr lang="en-US" dirty="0" smtClean="0"/>
              <a:t> stores data in flexible, JSON( Java Script Object Notation-like documents, called BSON.</a:t>
            </a:r>
          </a:p>
          <a:p>
            <a:r>
              <a:rPr lang="en-US" dirty="0" smtClean="0"/>
              <a:t>No fixed schema: Each document in a collection can have a different structure.</a:t>
            </a:r>
          </a:p>
          <a:p>
            <a:r>
              <a:rPr lang="en-US" dirty="0" smtClean="0"/>
              <a:t>Supports horizontal scalability and high availability.</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Adding a Secondary using </a:t>
            </a:r>
            <a:r>
              <a:rPr lang="en-US" b="1" dirty="0" err="1" smtClean="0"/>
              <a:t>rs.add</a:t>
            </a:r>
            <a:r>
              <a:rPr lang="en-US" b="1" dirty="0" smtClean="0"/>
              <a:t>()</a:t>
            </a:r>
          </a:p>
          <a:p>
            <a:r>
              <a:rPr lang="en-US" dirty="0" err="1" smtClean="0"/>
              <a:t>rs.add</a:t>
            </a:r>
            <a:r>
              <a:rPr lang="en-US" dirty="0" smtClean="0"/>
              <a:t>("</a:t>
            </a:r>
            <a:r>
              <a:rPr lang="en-US" dirty="0" err="1" smtClean="0"/>
              <a:t>ServerB</a:t>
            </a:r>
            <a:r>
              <a:rPr lang="en-US" dirty="0" smtClean="0"/>
              <a:t>") </a:t>
            </a:r>
          </a:p>
          <a:p>
            <a:r>
              <a:rPr lang="en-US" dirty="0" err="1" smtClean="0"/>
              <a:t>rs.add</a:t>
            </a:r>
            <a:r>
              <a:rPr lang="en-US" dirty="0" smtClean="0"/>
              <a:t>("</a:t>
            </a:r>
            <a:r>
              <a:rPr lang="en-US" dirty="0" err="1" smtClean="0"/>
              <a:t>ServerC</a:t>
            </a:r>
            <a:r>
              <a:rPr lang="en-US" dirty="0" smtClean="0"/>
              <a:t>")</a:t>
            </a:r>
          </a:p>
          <a:p>
            <a:pPr>
              <a:buNone/>
            </a:pPr>
            <a:r>
              <a:rPr lang="en-US" dirty="0" smtClean="0"/>
              <a:t>To remove replica server</a:t>
            </a:r>
          </a:p>
          <a:p>
            <a:pPr>
              <a:buNone/>
            </a:pPr>
            <a:r>
              <a:rPr lang="en-US" dirty="0" err="1" smtClean="0"/>
              <a:t>rs.remove</a:t>
            </a:r>
            <a:r>
              <a:rPr lang="en-US" dirty="0" smtClean="0"/>
              <a:t>("</a:t>
            </a:r>
            <a:r>
              <a:rPr lang="en-US" dirty="0" err="1" smtClean="0"/>
              <a:t>ServerC</a:t>
            </a:r>
            <a:r>
              <a:rPr lang="en-US" dirty="0" smtClean="0"/>
              <a:t>")</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endParaRPr lang="en-US" dirty="0"/>
          </a:p>
        </p:txBody>
      </p:sp>
      <p:sp>
        <p:nvSpPr>
          <p:cNvPr id="3" name="Content Placeholder 2"/>
          <p:cNvSpPr>
            <a:spLocks noGrp="1"/>
          </p:cNvSpPr>
          <p:nvPr>
            <p:ph idx="1"/>
          </p:nvPr>
        </p:nvSpPr>
        <p:spPr/>
        <p:txBody>
          <a:bodyPr/>
          <a:lstStyle/>
          <a:p>
            <a:r>
              <a:rPr lang="en-US" dirty="0" smtClean="0"/>
              <a:t>It means that the large dataset is divided and distributed over multiple servers or shards. </a:t>
            </a:r>
          </a:p>
          <a:p>
            <a:r>
              <a:rPr lang="en-US" dirty="0" smtClean="0"/>
              <a:t>Each shard is an independent database and collectively they would constitute a logical database.</a:t>
            </a:r>
          </a:p>
          <a:p>
            <a:r>
              <a:rPr lang="en-US" dirty="0" smtClean="0"/>
              <a:t> The prime advantages of </a:t>
            </a:r>
            <a:r>
              <a:rPr lang="en-US" dirty="0" err="1" smtClean="0"/>
              <a:t>Sharding</a:t>
            </a:r>
            <a:r>
              <a:rPr lang="en-US" dirty="0" smtClean="0"/>
              <a:t> are as follows: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14350" indent="-514350">
              <a:buFont typeface="+mj-lt"/>
              <a:buAutoNum type="arabicPeriod"/>
            </a:pPr>
            <a:r>
              <a:rPr lang="en-US" dirty="0" err="1" smtClean="0"/>
              <a:t>Sharding</a:t>
            </a:r>
            <a:r>
              <a:rPr lang="en-US" dirty="0" smtClean="0"/>
              <a:t> reduces the amount of data that each shard needs to store and manage.                                        For example, if the dataset was 1 TB in size and we were to distribute this over four shards, each shard would house 256 GB data.</a:t>
            </a:r>
          </a:p>
          <a:p>
            <a:pPr marL="514350" indent="-514350">
              <a:buFont typeface="+mj-lt"/>
              <a:buAutoNum type="arabicPeriod"/>
            </a:pPr>
            <a:r>
              <a:rPr lang="en-US" dirty="0" err="1" smtClean="0"/>
              <a:t>Sharding</a:t>
            </a:r>
            <a:r>
              <a:rPr lang="en-US" dirty="0" smtClean="0"/>
              <a:t> reduces the number of operations that each shard handles.                                                             For example, if we were to insert data, the application needs to access only that shard which houses that data.</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Database</a:t>
            </a:r>
            <a:endParaRPr lang="en-US" dirty="0"/>
          </a:p>
        </p:txBody>
      </p:sp>
      <p:sp>
        <p:nvSpPr>
          <p:cNvPr id="3" name="Content Placeholder 2"/>
          <p:cNvSpPr>
            <a:spLocks noGrp="1"/>
          </p:cNvSpPr>
          <p:nvPr>
            <p:ph idx="1"/>
          </p:nvPr>
        </p:nvSpPr>
        <p:spPr/>
        <p:txBody>
          <a:bodyPr/>
          <a:lstStyle/>
          <a:p>
            <a:r>
              <a:rPr lang="en-US" dirty="0" err="1" smtClean="0"/>
              <a:t>MongoDB</a:t>
            </a:r>
            <a:r>
              <a:rPr lang="en-US" dirty="0" smtClean="0"/>
              <a:t> </a:t>
            </a:r>
            <a:r>
              <a:rPr lang="en-US" dirty="0" smtClean="0">
                <a:solidFill>
                  <a:srgbClr val="FF0000"/>
                </a:solidFill>
              </a:rPr>
              <a:t>use DATABASE_NAME </a:t>
            </a:r>
            <a:r>
              <a:rPr lang="en-US" dirty="0" smtClean="0"/>
              <a:t>is used to create database.</a:t>
            </a:r>
          </a:p>
          <a:p>
            <a:r>
              <a:rPr lang="en-US" dirty="0" smtClean="0"/>
              <a:t> The command will create a new database if it doesn't exist, otherwise it will return the existing database.</a:t>
            </a:r>
          </a:p>
          <a:p>
            <a:r>
              <a:rPr lang="en-US" dirty="0" smtClean="0"/>
              <a:t>Example: </a:t>
            </a:r>
          </a:p>
          <a:p>
            <a:r>
              <a:rPr lang="en-US" dirty="0" smtClean="0"/>
              <a:t>use db1;</a:t>
            </a:r>
          </a:p>
          <a:p>
            <a:r>
              <a:rPr lang="en-US" dirty="0" smtClean="0"/>
              <a:t>Note: In </a:t>
            </a:r>
            <a:r>
              <a:rPr lang="en-US" dirty="0" err="1" smtClean="0"/>
              <a:t>MongoDB</a:t>
            </a:r>
            <a:r>
              <a:rPr lang="en-US" dirty="0" smtClean="0"/>
              <a:t>, a database is not actually created until it gets content.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Collection</a:t>
            </a:r>
            <a:endParaRPr lang="en-US" dirty="0"/>
          </a:p>
        </p:txBody>
      </p:sp>
      <p:sp>
        <p:nvSpPr>
          <p:cNvPr id="3" name="Content Placeholder 2"/>
          <p:cNvSpPr>
            <a:spLocks noGrp="1"/>
          </p:cNvSpPr>
          <p:nvPr>
            <p:ph idx="1"/>
          </p:nvPr>
        </p:nvSpPr>
        <p:spPr/>
        <p:txBody>
          <a:bodyPr/>
          <a:lstStyle/>
          <a:p>
            <a:pPr>
              <a:buNone/>
            </a:pPr>
            <a:r>
              <a:rPr lang="en-US" dirty="0" smtClean="0"/>
              <a:t>Method 1:</a:t>
            </a:r>
          </a:p>
          <a:p>
            <a:r>
              <a:rPr lang="en-US" dirty="0" smtClean="0"/>
              <a:t>You can create a collection using the </a:t>
            </a:r>
            <a:r>
              <a:rPr lang="en-US" dirty="0" err="1" smtClean="0"/>
              <a:t>createCollection</a:t>
            </a:r>
            <a:r>
              <a:rPr lang="en-US" dirty="0" smtClean="0"/>
              <a:t>() database method.</a:t>
            </a:r>
          </a:p>
          <a:p>
            <a:pPr>
              <a:buNone/>
            </a:pPr>
            <a:r>
              <a:rPr lang="en-US" dirty="0" smtClean="0"/>
              <a:t>Example: </a:t>
            </a:r>
            <a:r>
              <a:rPr lang="en-US" dirty="0" err="1" smtClean="0"/>
              <a:t>db.createCollection</a:t>
            </a:r>
            <a:r>
              <a:rPr lang="en-US" dirty="0" smtClean="0"/>
              <a:t>(“students")</a:t>
            </a:r>
          </a:p>
          <a:p>
            <a:pPr>
              <a:buNone/>
            </a:pPr>
            <a:r>
              <a:rPr lang="en-US" dirty="0" smtClean="0"/>
              <a:t>{ ok: 1 }</a:t>
            </a:r>
          </a:p>
          <a:p>
            <a:pPr>
              <a:buNone/>
            </a:pPr>
            <a:r>
              <a:rPr lang="en-US" dirty="0" smtClean="0"/>
              <a:t>Method 2:</a:t>
            </a:r>
          </a:p>
          <a:p>
            <a:r>
              <a:rPr lang="en-US" dirty="0" smtClean="0"/>
              <a:t>create a collection during the insert process.</a:t>
            </a:r>
          </a:p>
          <a:p>
            <a:pPr>
              <a:buNone/>
            </a:pPr>
            <a:r>
              <a:rPr lang="en-US" dirty="0" smtClean="0"/>
              <a:t>Example:</a:t>
            </a:r>
          </a:p>
          <a:p>
            <a:pPr>
              <a:buNone/>
            </a:pPr>
            <a:r>
              <a:rPr lang="en-US" dirty="0" err="1" smtClean="0"/>
              <a:t>db.posts.insertOne</a:t>
            </a:r>
            <a:r>
              <a:rPr lang="en-US" dirty="0" smtClean="0"/>
              <a:t>({“Name": "</a:t>
            </a:r>
            <a:r>
              <a:rPr lang="en-US" dirty="0" err="1" smtClean="0"/>
              <a:t>Priya</a:t>
            </a:r>
            <a:r>
              <a:rPr lang="en-US" dirty="0" smtClean="0"/>
              <a: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Insert Documents</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Method 1:</a:t>
            </a:r>
          </a:p>
          <a:p>
            <a:r>
              <a:rPr lang="en-US" dirty="0" smtClean="0"/>
              <a:t>To insert a single document, use the </a:t>
            </a:r>
            <a:r>
              <a:rPr lang="en-US" dirty="0" err="1" smtClean="0"/>
              <a:t>insertOne</a:t>
            </a:r>
            <a:r>
              <a:rPr lang="en-US" dirty="0" smtClean="0"/>
              <a:t>() method.</a:t>
            </a:r>
          </a:p>
          <a:p>
            <a:r>
              <a:rPr lang="en-US" dirty="0" smtClean="0"/>
              <a:t>This method inserts a single object into the database.</a:t>
            </a:r>
          </a:p>
          <a:p>
            <a:pPr>
              <a:buNone/>
            </a:pPr>
            <a:r>
              <a:rPr lang="en-US" dirty="0" err="1" smtClean="0"/>
              <a:t>db.posts.insertOne</a:t>
            </a:r>
            <a:endParaRPr lang="en-US" dirty="0" smtClean="0"/>
          </a:p>
          <a:p>
            <a:pPr>
              <a:buNone/>
            </a:pPr>
            <a:r>
              <a:rPr lang="en-US" dirty="0" smtClean="0"/>
              <a:t>({name : “</a:t>
            </a:r>
            <a:r>
              <a:rPr lang="en-US" dirty="0" err="1" smtClean="0"/>
              <a:t>achu</a:t>
            </a:r>
            <a:r>
              <a:rPr lang="en-US" dirty="0" smtClean="0"/>
              <a:t>", </a:t>
            </a:r>
          </a:p>
          <a:p>
            <a:pPr>
              <a:buNone/>
            </a:pPr>
            <a:r>
              <a:rPr lang="en-US" dirty="0" smtClean="0"/>
              <a:t>class: “</a:t>
            </a:r>
            <a:r>
              <a:rPr lang="en-US" dirty="0" err="1" smtClean="0"/>
              <a:t>mca</a:t>
            </a:r>
            <a:r>
              <a:rPr lang="en-US" dirty="0" smtClean="0"/>
              <a:t>.", </a:t>
            </a:r>
          </a:p>
          <a:p>
            <a:pPr>
              <a:buNone/>
            </a:pPr>
            <a:r>
              <a:rPr lang="en-US" dirty="0" smtClean="0"/>
              <a:t>category: "News", </a:t>
            </a:r>
          </a:p>
          <a:p>
            <a:pPr>
              <a:buNone/>
            </a:pPr>
            <a:r>
              <a:rPr lang="en-US" dirty="0" smtClean="0"/>
              <a:t>likes: 1, </a:t>
            </a:r>
          </a:p>
          <a:p>
            <a:pPr>
              <a:buNone/>
            </a:pPr>
            <a:r>
              <a:rPr lang="en-US" dirty="0" smtClean="0"/>
              <a:t>tags: ["news", "events"], </a:t>
            </a:r>
          </a:p>
          <a:p>
            <a:pPr>
              <a:buNone/>
            </a:pPr>
            <a:r>
              <a:rPr lang="en-US" dirty="0" smtClean="0"/>
              <a:t>date: Date() }) </a:t>
            </a:r>
            <a:endParaRPr lang="en-US"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limit() Method</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MongoDB</a:t>
            </a:r>
            <a:r>
              <a:rPr lang="en-US" dirty="0" smtClean="0"/>
              <a:t>, limit() method is used to limit the fields of document that you want to show. </a:t>
            </a:r>
          </a:p>
          <a:p>
            <a:r>
              <a:rPr lang="en-US" dirty="0" smtClean="0"/>
              <a:t>Sometimes, you have a lot of fields in collection of your database and have to retrieve only 1 or 2. In such case, limit() method is used. </a:t>
            </a:r>
          </a:p>
          <a:p>
            <a:r>
              <a:rPr lang="en-US" dirty="0" smtClean="0"/>
              <a:t>The </a:t>
            </a:r>
            <a:r>
              <a:rPr lang="en-US" dirty="0" err="1" smtClean="0"/>
              <a:t>MongoDB</a:t>
            </a:r>
            <a:r>
              <a:rPr lang="en-US" dirty="0" smtClean="0"/>
              <a:t> limit() method is used with find() method.</a:t>
            </a:r>
          </a:p>
          <a:p>
            <a:r>
              <a:rPr lang="en-US" dirty="0" smtClean="0"/>
              <a:t>Syntax: </a:t>
            </a:r>
            <a:r>
              <a:rPr lang="en-US" dirty="0" err="1" smtClean="0"/>
              <a:t>db.COLLECTION_NAME.find</a:t>
            </a:r>
            <a:r>
              <a:rPr lang="en-US" dirty="0" smtClean="0"/>
              <a:t>().limit(NUMBER)</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endParaRPr lang="en-US" dirty="0"/>
          </a:p>
        </p:txBody>
      </p:sp>
      <p:sp>
        <p:nvSpPr>
          <p:cNvPr id="3" name="Content Placeholder 2"/>
          <p:cNvSpPr>
            <a:spLocks noGrp="1"/>
          </p:cNvSpPr>
          <p:nvPr>
            <p:ph idx="1"/>
          </p:nvPr>
        </p:nvSpPr>
        <p:spPr>
          <a:xfrm>
            <a:off x="457200" y="1371600"/>
            <a:ext cx="8229600" cy="4953000"/>
          </a:xfrm>
        </p:spPr>
        <p:txBody>
          <a:bodyPr>
            <a:normAutofit fontScale="92500" lnSpcReduction="20000"/>
          </a:bodyPr>
          <a:lstStyle/>
          <a:p>
            <a:pPr>
              <a:buNone/>
            </a:pPr>
            <a:r>
              <a:rPr lang="en-US" dirty="0" smtClean="0"/>
              <a:t>{ </a:t>
            </a:r>
          </a:p>
          <a:p>
            <a:pPr>
              <a:buNone/>
            </a:pPr>
            <a:r>
              <a:rPr lang="en-US" dirty="0" smtClean="0"/>
              <a:t>Course: "Java", details: { Duration: "6 months", Trainer: "</a:t>
            </a:r>
            <a:r>
              <a:rPr lang="en-US" dirty="0" err="1" smtClean="0"/>
              <a:t>Sonoo</a:t>
            </a:r>
            <a:r>
              <a:rPr lang="en-US" dirty="0" smtClean="0"/>
              <a:t> </a:t>
            </a:r>
            <a:r>
              <a:rPr lang="en-US" dirty="0" err="1" smtClean="0"/>
              <a:t>Jaiswal</a:t>
            </a:r>
            <a:r>
              <a:rPr lang="en-US" dirty="0" smtClean="0"/>
              <a:t>" }, Batch: [ { size: "Medium", qty: 25 } ], category: "Programming Language" },</a:t>
            </a:r>
          </a:p>
          <a:p>
            <a:pPr>
              <a:buNone/>
            </a:pPr>
            <a:r>
              <a:rPr lang="en-US" dirty="0" smtClean="0"/>
              <a:t> { </a:t>
            </a:r>
          </a:p>
          <a:p>
            <a:pPr>
              <a:buNone/>
            </a:pPr>
            <a:r>
              <a:rPr lang="en-US" dirty="0" smtClean="0"/>
              <a:t>Course: "</a:t>
            </a:r>
            <a:r>
              <a:rPr lang="en-US" dirty="0" err="1" smtClean="0"/>
              <a:t>.Net</a:t>
            </a:r>
            <a:r>
              <a:rPr lang="en-US" dirty="0" smtClean="0"/>
              <a:t>", details: { Duration: "6 months", Trainer: "</a:t>
            </a:r>
            <a:r>
              <a:rPr lang="en-US" dirty="0" err="1" smtClean="0"/>
              <a:t>Prashant</a:t>
            </a:r>
            <a:r>
              <a:rPr lang="en-US" dirty="0" smtClean="0"/>
              <a:t> </a:t>
            </a:r>
            <a:r>
              <a:rPr lang="en-US" dirty="0" err="1" smtClean="0"/>
              <a:t>Verma</a:t>
            </a:r>
            <a:r>
              <a:rPr lang="en-US" dirty="0" smtClean="0"/>
              <a:t>" }, Batch: [ { size: "Small", qty: 5 }, { size: "Medium", qty: 10 }, ], category: "Programming Language" }, </a:t>
            </a:r>
          </a:p>
          <a:p>
            <a:pPr>
              <a:buNone/>
            </a:pPr>
            <a:r>
              <a:rPr lang="en-US" dirty="0" smtClean="0"/>
              <a:t>{</a:t>
            </a:r>
          </a:p>
          <a:p>
            <a:pPr>
              <a:buNone/>
            </a:pPr>
            <a:r>
              <a:rPr lang="en-US" dirty="0" smtClean="0"/>
              <a:t> Course: "Web Designing", details: { Duration: "3 months", Trainer: "</a:t>
            </a:r>
            <a:r>
              <a:rPr lang="en-US" dirty="0" err="1" smtClean="0"/>
              <a:t>Rashmi</a:t>
            </a:r>
            <a:r>
              <a:rPr lang="en-US" dirty="0" smtClean="0"/>
              <a:t> Desai" }, Batch: [ { size: "Small", qty: 5 }, { size: "Large", qty: 10 } ], category: "Programming Language" }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db.javatpoint.find</a:t>
            </a:r>
            <a:r>
              <a:rPr lang="en-US" dirty="0" smtClean="0"/>
              <a:t>().limit(1) </a:t>
            </a:r>
          </a:p>
          <a:p>
            <a:r>
              <a:rPr lang="en-US" dirty="0" smtClean="0"/>
              <a:t>After the execution, you will get the following result Output:</a:t>
            </a:r>
          </a:p>
          <a:p>
            <a:r>
              <a:rPr lang="en-US" dirty="0" smtClean="0"/>
              <a:t> { "_id" : </a:t>
            </a:r>
            <a:r>
              <a:rPr lang="en-US" dirty="0" err="1" smtClean="0"/>
              <a:t>ObjectId</a:t>
            </a:r>
            <a:r>
              <a:rPr lang="en-US" dirty="0" smtClean="0"/>
              <a:t>("564dbced8e2c097d15fbb601"), "Course" : "Java", "details" : { "Duration" : "6 months", "Trainer" : "</a:t>
            </a:r>
            <a:r>
              <a:rPr lang="en-US" dirty="0" err="1" smtClean="0"/>
              <a:t>Sonoo</a:t>
            </a:r>
            <a:r>
              <a:rPr lang="en-US" dirty="0" smtClean="0"/>
              <a:t> </a:t>
            </a:r>
            <a:r>
              <a:rPr lang="en-US" dirty="0" err="1" smtClean="0"/>
              <a:t>Jaiswal</a:t>
            </a:r>
            <a:r>
              <a:rPr lang="en-US" dirty="0" smtClean="0"/>
              <a:t>" }, "Batch" : [ { "size" : "Medium", "qty" : 25 } ], "category" : "Programming Language" }</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skip() method</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MongoDB</a:t>
            </a:r>
            <a:r>
              <a:rPr lang="en-US" dirty="0" smtClean="0"/>
              <a:t>, skip() method is used to skip the document. </a:t>
            </a:r>
          </a:p>
          <a:p>
            <a:r>
              <a:rPr lang="en-US" dirty="0" smtClean="0"/>
              <a:t>It is used with find() and limit() methods. </a:t>
            </a:r>
          </a:p>
          <a:p>
            <a:r>
              <a:rPr lang="en-US" dirty="0" smtClean="0"/>
              <a:t>Syntax </a:t>
            </a:r>
            <a:r>
              <a:rPr lang="en-US" dirty="0" err="1" smtClean="0"/>
              <a:t>db.COLLECTION_NAME.find</a:t>
            </a:r>
            <a:r>
              <a:rPr lang="en-US" dirty="0" smtClean="0"/>
              <a:t>().limit(NUMBER).skip(NUMBER)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MongoDB</a:t>
            </a:r>
            <a:r>
              <a:rPr lang="en-US" dirty="0" smtClean="0"/>
              <a:t> was developed by 10gen (now </a:t>
            </a:r>
            <a:r>
              <a:rPr lang="en-US" dirty="0" err="1" smtClean="0"/>
              <a:t>MongoDB</a:t>
            </a:r>
            <a:r>
              <a:rPr lang="en-US" dirty="0" smtClean="0"/>
              <a:t>, Inc.) and released in 2009 as an open-source project.</a:t>
            </a:r>
          </a:p>
          <a:p>
            <a:r>
              <a:rPr lang="en-US" dirty="0" smtClean="0"/>
              <a:t>It is written in C++ and widely used in modern web and mobile application development.</a:t>
            </a:r>
          </a:p>
          <a:p>
            <a:r>
              <a:rPr lang="en-US" dirty="0" smtClean="0"/>
              <a:t>JSON is an open std file format that uses human readable text to store and transmit.</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10312"/>
          </a:xfrm>
        </p:spPr>
        <p:txBody>
          <a:bodyPr>
            <a:normAutofit fontScale="90000"/>
          </a:bodyPr>
          <a:lstStyle/>
          <a:p>
            <a:endParaRPr lang="en-US" dirty="0"/>
          </a:p>
        </p:txBody>
      </p:sp>
      <p:sp>
        <p:nvSpPr>
          <p:cNvPr id="3" name="Content Placeholder 2"/>
          <p:cNvSpPr>
            <a:spLocks noGrp="1"/>
          </p:cNvSpPr>
          <p:nvPr>
            <p:ph idx="1"/>
          </p:nvPr>
        </p:nvSpPr>
        <p:spPr>
          <a:xfrm>
            <a:off x="457200" y="1066800"/>
            <a:ext cx="8229600" cy="5257800"/>
          </a:xfrm>
        </p:spPr>
        <p:txBody>
          <a:bodyPr>
            <a:normAutofit fontScale="92500" lnSpcReduction="10000"/>
          </a:bodyPr>
          <a:lstStyle/>
          <a:p>
            <a:pPr>
              <a:buNone/>
            </a:pPr>
            <a:r>
              <a:rPr lang="en-US" dirty="0" smtClean="0"/>
              <a:t>{</a:t>
            </a:r>
          </a:p>
          <a:p>
            <a:pPr>
              <a:buNone/>
            </a:pPr>
            <a:r>
              <a:rPr lang="en-US" dirty="0" smtClean="0"/>
              <a:t> Course: "Java", details: { Duration: "6 months", Trainer: "</a:t>
            </a:r>
            <a:r>
              <a:rPr lang="en-US" dirty="0" err="1" smtClean="0"/>
              <a:t>Sonoo</a:t>
            </a:r>
            <a:r>
              <a:rPr lang="en-US" dirty="0" smtClean="0"/>
              <a:t> </a:t>
            </a:r>
            <a:r>
              <a:rPr lang="en-US" dirty="0" err="1" smtClean="0"/>
              <a:t>Jaiswal</a:t>
            </a:r>
            <a:r>
              <a:rPr lang="en-US" dirty="0" smtClean="0"/>
              <a:t>" }, Batch: [ { size: "Medium", qty: 25 } ], category: "Programming Language" }, </a:t>
            </a:r>
          </a:p>
          <a:p>
            <a:pPr>
              <a:buNone/>
            </a:pPr>
            <a:r>
              <a:rPr lang="en-US" dirty="0" smtClean="0"/>
              <a:t>{ </a:t>
            </a:r>
          </a:p>
          <a:p>
            <a:pPr>
              <a:buNone/>
            </a:pPr>
            <a:r>
              <a:rPr lang="en-US" dirty="0" smtClean="0"/>
              <a:t>Course: "</a:t>
            </a:r>
            <a:r>
              <a:rPr lang="en-US" dirty="0" err="1" smtClean="0"/>
              <a:t>.Net</a:t>
            </a:r>
            <a:r>
              <a:rPr lang="en-US" dirty="0" smtClean="0"/>
              <a:t>", details: { Duration: "6 months", Trainer: "</a:t>
            </a:r>
            <a:r>
              <a:rPr lang="en-US" dirty="0" err="1" smtClean="0"/>
              <a:t>Prashant</a:t>
            </a:r>
            <a:r>
              <a:rPr lang="en-US" dirty="0" smtClean="0"/>
              <a:t> </a:t>
            </a:r>
            <a:r>
              <a:rPr lang="en-US" dirty="0" err="1" smtClean="0"/>
              <a:t>Verma</a:t>
            </a:r>
            <a:r>
              <a:rPr lang="en-US" dirty="0" smtClean="0"/>
              <a:t>" }, Batch: [ { size: "Small", qty: 5 }, { size: "Medium", qty: 10 }, ], category: "Programming Language" }, </a:t>
            </a:r>
          </a:p>
          <a:p>
            <a:pPr>
              <a:buNone/>
            </a:pPr>
            <a:r>
              <a:rPr lang="en-US" dirty="0" smtClean="0"/>
              <a:t>{ </a:t>
            </a:r>
          </a:p>
          <a:p>
            <a:pPr>
              <a:buNone/>
            </a:pPr>
            <a:r>
              <a:rPr lang="en-US" dirty="0" smtClean="0"/>
              <a:t>Course: "Web Designing", details: { Duration: "3 months", Trainer: "</a:t>
            </a:r>
            <a:r>
              <a:rPr lang="en-US" dirty="0" err="1" smtClean="0"/>
              <a:t>Rashmi</a:t>
            </a:r>
            <a:r>
              <a:rPr lang="en-US" dirty="0" smtClean="0"/>
              <a:t> Desai" }, Batch: [ { size: "Small", qty: 5 }, { size: "Large", qty: 10 } ], category: "Programming Language"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db.javatpoint.find</a:t>
            </a:r>
            <a:r>
              <a:rPr lang="en-US" dirty="0" smtClean="0"/>
              <a:t>().limit(1).skip(2) </a:t>
            </a:r>
          </a:p>
          <a:p>
            <a:r>
              <a:rPr lang="en-US" dirty="0" smtClean="0"/>
              <a:t>After the execution, you will get the following result Output: </a:t>
            </a:r>
          </a:p>
          <a:p>
            <a:r>
              <a:rPr lang="en-US" dirty="0" smtClean="0"/>
              <a:t>{ "_id" : </a:t>
            </a:r>
            <a:r>
              <a:rPr lang="en-US" dirty="0" err="1" smtClean="0"/>
              <a:t>ObjectId</a:t>
            </a:r>
            <a:r>
              <a:rPr lang="en-US" dirty="0" smtClean="0"/>
              <a:t>("564dbced8e2c097d15fbb603"), "Course" : "Web Designing", "</a:t>
            </a:r>
            <a:r>
              <a:rPr lang="en-US" dirty="0" err="1" smtClean="0"/>
              <a:t>det</a:t>
            </a:r>
            <a:r>
              <a:rPr lang="en-US" dirty="0" smtClean="0"/>
              <a:t> ails" : { "Duration" : "3 months", "Trainer" : "</a:t>
            </a:r>
            <a:r>
              <a:rPr lang="en-US" dirty="0" err="1" smtClean="0"/>
              <a:t>Rashmi</a:t>
            </a:r>
            <a:r>
              <a:rPr lang="en-US" dirty="0" smtClean="0"/>
              <a:t> Desai" }, "Batch" : [ { " size" : "Small", "qty" : 5 }, { "size" : "Large", "qty" : 10 } ], "category" : " Programming Language"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sort() method</a:t>
            </a:r>
            <a:endParaRPr lang="en-US" dirty="0"/>
          </a:p>
        </p:txBody>
      </p:sp>
      <p:sp>
        <p:nvSpPr>
          <p:cNvPr id="3" name="Content Placeholder 2"/>
          <p:cNvSpPr>
            <a:spLocks noGrp="1"/>
          </p:cNvSpPr>
          <p:nvPr>
            <p:ph idx="1"/>
          </p:nvPr>
        </p:nvSpPr>
        <p:spPr/>
        <p:txBody>
          <a:bodyPr/>
          <a:lstStyle/>
          <a:p>
            <a:r>
              <a:rPr lang="en-US" dirty="0" smtClean="0"/>
              <a:t>In </a:t>
            </a:r>
            <a:r>
              <a:rPr lang="en-US" dirty="0" err="1" smtClean="0"/>
              <a:t>MongoDB</a:t>
            </a:r>
            <a:r>
              <a:rPr lang="en-US" dirty="0" smtClean="0"/>
              <a:t>, sort() method is used to sort the documents in the collection. </a:t>
            </a:r>
          </a:p>
          <a:p>
            <a:r>
              <a:rPr lang="en-US" dirty="0" smtClean="0"/>
              <a:t>This method accepts a document containing list of fields along with their sorting order. </a:t>
            </a:r>
          </a:p>
          <a:p>
            <a:r>
              <a:rPr lang="en-US" dirty="0" smtClean="0"/>
              <a:t>The sorting order is specified as 1 or -1. </a:t>
            </a:r>
          </a:p>
          <a:p>
            <a:r>
              <a:rPr lang="en-US" dirty="0" smtClean="0"/>
              <a:t>1 is used for ascending order sorting. </a:t>
            </a:r>
          </a:p>
          <a:p>
            <a:r>
              <a:rPr lang="en-US" dirty="0" smtClean="0"/>
              <a:t>-1 is used for descending order sorting.</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Select All Documents in a Collection</a:t>
            </a:r>
            <a:endParaRPr lang="en-US" dirty="0"/>
          </a:p>
        </p:txBody>
      </p:sp>
      <p:sp>
        <p:nvSpPr>
          <p:cNvPr id="3" name="Content Placeholder 2"/>
          <p:cNvSpPr>
            <a:spLocks noGrp="1"/>
          </p:cNvSpPr>
          <p:nvPr>
            <p:ph idx="1"/>
          </p:nvPr>
        </p:nvSpPr>
        <p:spPr/>
        <p:txBody>
          <a:bodyPr/>
          <a:lstStyle/>
          <a:p>
            <a:r>
              <a:rPr lang="en-US" dirty="0" smtClean="0"/>
              <a:t>To select all documents in the collection, pass an empty document as the query filter parameter to the find method.</a:t>
            </a:r>
          </a:p>
          <a:p>
            <a:r>
              <a:rPr lang="en-US" dirty="0" smtClean="0"/>
              <a:t> The query filter parameter determines the select criteria: </a:t>
            </a:r>
          </a:p>
          <a:p>
            <a:r>
              <a:rPr lang="en-US" dirty="0" err="1" smtClean="0"/>
              <a:t>db.inventory.find</a:t>
            </a:r>
            <a:r>
              <a:rPr lang="en-US" dirty="0" smtClean="0"/>
              <a:t>( {} )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following example selects from the inventory collection all documents where the status equals "D": </a:t>
            </a:r>
          </a:p>
          <a:p>
            <a:r>
              <a:rPr lang="en-US" dirty="0" err="1" smtClean="0"/>
              <a:t>db.inventory.find</a:t>
            </a:r>
            <a:r>
              <a:rPr lang="en-US" dirty="0" smtClean="0"/>
              <a:t>( { status: "D" } ) </a:t>
            </a:r>
          </a:p>
          <a:p>
            <a:r>
              <a:rPr lang="en-US" dirty="0" smtClean="0"/>
              <a:t>This operation corresponds to the following SQL statement:</a:t>
            </a:r>
          </a:p>
          <a:p>
            <a:r>
              <a:rPr lang="en-US" dirty="0" smtClean="0"/>
              <a:t> SELECT * FROM inventory WHERE status = "D"</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 Conditions Using Query Operators</a:t>
            </a:r>
            <a:endParaRPr lang="en-US" dirty="0"/>
          </a:p>
        </p:txBody>
      </p:sp>
      <p:sp>
        <p:nvSpPr>
          <p:cNvPr id="3" name="Content Placeholder 2"/>
          <p:cNvSpPr>
            <a:spLocks noGrp="1"/>
          </p:cNvSpPr>
          <p:nvPr>
            <p:ph idx="1"/>
          </p:nvPr>
        </p:nvSpPr>
        <p:spPr/>
        <p:txBody>
          <a:bodyPr>
            <a:normAutofit/>
          </a:bodyPr>
          <a:lstStyle/>
          <a:p>
            <a:r>
              <a:rPr lang="en-US" dirty="0" smtClean="0"/>
              <a:t>A query filter document can use the query operators to specify conditions in the following form:</a:t>
            </a:r>
          </a:p>
          <a:p>
            <a:r>
              <a:rPr lang="en-US" dirty="0" smtClean="0"/>
              <a:t> {&lt;field1&gt; : {&lt;operator1&gt; :&lt;value1&gt; }, ... }</a:t>
            </a:r>
          </a:p>
          <a:p>
            <a:r>
              <a:rPr lang="en-US" dirty="0" smtClean="0"/>
              <a:t>The following example retrieves all documents from the inventory collection where status equals either "A" or "D": </a:t>
            </a:r>
          </a:p>
          <a:p>
            <a:r>
              <a:rPr lang="en-US" dirty="0" err="1" smtClean="0"/>
              <a:t>db.inventory.find</a:t>
            </a:r>
            <a:r>
              <a:rPr lang="en-US" dirty="0" smtClean="0"/>
              <a:t>( { status: { $in: [ "A", "D" ] } } ) </a:t>
            </a:r>
          </a:p>
          <a:p>
            <a:pPr>
              <a:buNone/>
            </a:pP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Note: Although you can express this query using the </a:t>
            </a:r>
            <a:r>
              <a:rPr lang="en-US" b="1" dirty="0" smtClean="0"/>
              <a:t>$or </a:t>
            </a:r>
            <a:r>
              <a:rPr lang="en-US" dirty="0" smtClean="0"/>
              <a:t>operator, use the $in operator rather than the $or operator when performing equality checks on the same field. </a:t>
            </a:r>
          </a:p>
          <a:p>
            <a:r>
              <a:rPr lang="en-US" dirty="0" smtClean="0"/>
              <a:t>The operation corresponds to the following SQL statement: </a:t>
            </a:r>
          </a:p>
          <a:p>
            <a:r>
              <a:rPr lang="en-US" dirty="0" smtClean="0"/>
              <a:t>SELECT * FROM inventory WHERE status in ("A", "D")</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AND Conditions</a:t>
            </a:r>
            <a:endParaRPr lang="en-US" dirty="0"/>
          </a:p>
        </p:txBody>
      </p:sp>
      <p:sp>
        <p:nvSpPr>
          <p:cNvPr id="3" name="Content Placeholder 2"/>
          <p:cNvSpPr>
            <a:spLocks noGrp="1"/>
          </p:cNvSpPr>
          <p:nvPr>
            <p:ph idx="1"/>
          </p:nvPr>
        </p:nvSpPr>
        <p:spPr/>
        <p:txBody>
          <a:bodyPr/>
          <a:lstStyle/>
          <a:p>
            <a:r>
              <a:rPr lang="en-US" dirty="0" smtClean="0"/>
              <a:t>A compound query can specify conditions for more than one field in the collection’s documents. </a:t>
            </a:r>
          </a:p>
          <a:p>
            <a:r>
              <a:rPr lang="en-US" dirty="0" smtClean="0"/>
              <a:t>Implicitly, a logical AND conjunction connects the clauses of a compound query so that the query selects the documents in the collection that match all the conditions.</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following example retrieves all documents in the inventory collection where the status equals "A" and qty is less than ($</a:t>
            </a:r>
            <a:r>
              <a:rPr lang="en-US" dirty="0" err="1" smtClean="0"/>
              <a:t>lt</a:t>
            </a:r>
            <a:r>
              <a:rPr lang="en-US" dirty="0" smtClean="0"/>
              <a:t>) 30:</a:t>
            </a:r>
          </a:p>
          <a:p>
            <a:r>
              <a:rPr lang="en-US" dirty="0" err="1" smtClean="0"/>
              <a:t>db.inventory.find</a:t>
            </a:r>
            <a:r>
              <a:rPr lang="en-US" dirty="0" smtClean="0"/>
              <a:t>( { status: "A", qty: { $</a:t>
            </a:r>
            <a:r>
              <a:rPr lang="en-US" dirty="0" err="1" smtClean="0"/>
              <a:t>lt</a:t>
            </a:r>
            <a:r>
              <a:rPr lang="en-US" dirty="0" smtClean="0"/>
              <a:t>: 30 } } ) </a:t>
            </a:r>
          </a:p>
          <a:p>
            <a:r>
              <a:rPr lang="en-US" dirty="0" smtClean="0"/>
              <a:t>The operation corresponds to the following SQL statement: </a:t>
            </a:r>
          </a:p>
          <a:p>
            <a:r>
              <a:rPr lang="en-US" dirty="0" smtClean="0"/>
              <a:t>SELECT * FROM inventory WHERE status = "A" AND qty &lt; 30</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Specify OR Conditions: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Using the $or operator, you can specify a compound query that joins each clause with a logical OR conjunction so that the query selects the documents in the collection that match at least one condition. </a:t>
            </a:r>
          </a:p>
          <a:p>
            <a:r>
              <a:rPr lang="en-US" dirty="0" smtClean="0"/>
              <a:t>The following example retrieves all documents in the collection where the status equals "A" or qty is less than ($</a:t>
            </a:r>
            <a:r>
              <a:rPr lang="en-US" dirty="0" err="1" smtClean="0"/>
              <a:t>lt</a:t>
            </a:r>
            <a:r>
              <a:rPr lang="en-US" dirty="0" smtClean="0"/>
              <a:t>) 30:</a:t>
            </a:r>
          </a:p>
          <a:p>
            <a:r>
              <a:rPr lang="en-US" dirty="0" smtClean="0"/>
              <a:t> </a:t>
            </a:r>
            <a:r>
              <a:rPr lang="en-US" dirty="0" err="1" smtClean="0"/>
              <a:t>db.inventory.find</a:t>
            </a:r>
            <a:r>
              <a:rPr lang="en-US" dirty="0" smtClean="0"/>
              <a:t>( { $or: [ { status: "A" }, { qty: { $</a:t>
            </a:r>
            <a:r>
              <a:rPr lang="en-US" dirty="0" err="1" smtClean="0"/>
              <a:t>lt</a:t>
            </a:r>
            <a:r>
              <a:rPr lang="en-US" dirty="0" smtClean="0"/>
              <a:t>: 30 } } ] } ) </a:t>
            </a:r>
          </a:p>
          <a:p>
            <a:r>
              <a:rPr lang="en-US" dirty="0" smtClean="0"/>
              <a:t>The operation corresponds to the following SQL statement: SELECT * FROM inventory WHERE status = "A" OR qty &lt; 30</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Why </a:t>
            </a:r>
            <a:r>
              <a:rPr lang="en-US" b="1" dirty="0" err="1" smtClean="0"/>
              <a:t>MongoDB</a:t>
            </a:r>
            <a:r>
              <a:rPr lang="en-US" b="1" dirty="0" smtClean="0"/>
              <a: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Ideal for handling unstructured or semi-structured data.</a:t>
            </a:r>
          </a:p>
          <a:p>
            <a:r>
              <a:rPr lang="en-US" dirty="0" smtClean="0"/>
              <a:t>Scalable for handling large datasets and high traffic loads.</a:t>
            </a:r>
          </a:p>
          <a:p>
            <a:r>
              <a:rPr lang="en-US" dirty="0" smtClean="0"/>
              <a:t>Rapid development and agile changes due to schema flexibility.</a:t>
            </a:r>
          </a:p>
          <a:p>
            <a:r>
              <a:rPr lang="en-US" dirty="0" smtClean="0"/>
              <a:t>Rich query capabilities for complex data retrieval.</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Specify AND as well as OR Conditions:</a:t>
            </a:r>
            <a:endParaRPr lang="en-US" dirty="0"/>
          </a:p>
        </p:txBody>
      </p:sp>
      <p:sp>
        <p:nvSpPr>
          <p:cNvPr id="3" name="Content Placeholder 2"/>
          <p:cNvSpPr>
            <a:spLocks noGrp="1"/>
          </p:cNvSpPr>
          <p:nvPr>
            <p:ph idx="1"/>
          </p:nvPr>
        </p:nvSpPr>
        <p:spPr/>
        <p:txBody>
          <a:bodyPr/>
          <a:lstStyle/>
          <a:p>
            <a:r>
              <a:rPr lang="en-US" dirty="0" smtClean="0"/>
              <a:t>In the following example, the compound query document selects all documents in the collection where the status equals "A" and either qty is less than ($</a:t>
            </a:r>
            <a:r>
              <a:rPr lang="en-US" dirty="0" err="1" smtClean="0"/>
              <a:t>lt</a:t>
            </a:r>
            <a:r>
              <a:rPr lang="en-US" dirty="0" smtClean="0"/>
              <a:t>) 30 or item starts with the character p:</a:t>
            </a:r>
          </a:p>
          <a:p>
            <a:r>
              <a:rPr lang="en-US" dirty="0" err="1" smtClean="0"/>
              <a:t>db.inventory.find</a:t>
            </a:r>
            <a:r>
              <a:rPr lang="en-US" dirty="0" smtClean="0"/>
              <a:t>( { status: "A", $or: [ { qty: { $</a:t>
            </a:r>
            <a:r>
              <a:rPr lang="en-US" dirty="0" err="1" smtClean="0"/>
              <a:t>lt</a:t>
            </a:r>
            <a:r>
              <a:rPr lang="en-US" dirty="0" smtClean="0"/>
              <a:t>: 30 } }, { item: /^p/ } ] } )</a:t>
            </a:r>
          </a:p>
          <a:p>
            <a:r>
              <a:rPr lang="en-US" dirty="0" smtClean="0"/>
              <a:t>The operation corresponds to the following SQL statement: </a:t>
            </a:r>
          </a:p>
          <a:p>
            <a:r>
              <a:rPr lang="en-US" dirty="0" smtClean="0"/>
              <a:t>SELECT * FROM inventory WHERE status = "A" AND ( qty &lt; 30 OR item LIKE "p%")</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MongoDB</a:t>
            </a:r>
            <a:r>
              <a:rPr lang="en-US" dirty="0" smtClean="0"/>
              <a:t> Query Language with Arrays</a:t>
            </a:r>
            <a:endParaRPr lang="en-US" dirty="0"/>
          </a:p>
        </p:txBody>
      </p:sp>
      <p:sp>
        <p:nvSpPr>
          <p:cNvPr id="3" name="Content Placeholder 2"/>
          <p:cNvSpPr>
            <a:spLocks noGrp="1"/>
          </p:cNvSpPr>
          <p:nvPr>
            <p:ph idx="1"/>
          </p:nvPr>
        </p:nvSpPr>
        <p:spPr/>
        <p:txBody>
          <a:bodyPr>
            <a:normAutofit/>
          </a:bodyPr>
          <a:lstStyle/>
          <a:p>
            <a:r>
              <a:rPr lang="en-US" dirty="0" smtClean="0"/>
              <a:t>An array is a data type used to store an ordered list of values within a single document. </a:t>
            </a:r>
          </a:p>
          <a:p>
            <a:r>
              <a:rPr lang="en-US" dirty="0" smtClean="0"/>
              <a:t>Arrays can contain a mix of different data types, and they are often used to represent collections of related or similar values. </a:t>
            </a:r>
          </a:p>
          <a:p>
            <a:r>
              <a:rPr lang="en-US" b="1" dirty="0" smtClean="0"/>
              <a:t>Structure</a:t>
            </a:r>
            <a:r>
              <a:rPr lang="en-US" dirty="0" smtClean="0"/>
              <a:t>: Arrays in </a:t>
            </a:r>
            <a:r>
              <a:rPr lang="en-US" dirty="0" err="1" smtClean="0"/>
              <a:t>MongoDB</a:t>
            </a:r>
            <a:r>
              <a:rPr lang="en-US" dirty="0" smtClean="0"/>
              <a:t> are embedded within documents as fields. These fields can contain one or more values, making them an ordered list.</a:t>
            </a:r>
          </a:p>
          <a:p>
            <a:pPr>
              <a:buNone/>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Data Types</a:t>
            </a:r>
            <a:r>
              <a:rPr lang="en-US" dirty="0" smtClean="0"/>
              <a:t>: Arrays can store values of various data types, including strings, numbers, subdocuments (nested documents), other arrays, and even binary data.</a:t>
            </a:r>
          </a:p>
          <a:p>
            <a:r>
              <a:rPr lang="en-US" b="1" dirty="0" smtClean="0"/>
              <a:t>Access and Manipulation</a:t>
            </a:r>
            <a:r>
              <a:rPr lang="en-US" dirty="0" smtClean="0"/>
              <a:t>: </a:t>
            </a:r>
            <a:r>
              <a:rPr lang="en-US" dirty="0" err="1" smtClean="0"/>
              <a:t>MongoDB</a:t>
            </a:r>
            <a:r>
              <a:rPr lang="en-US" dirty="0" smtClean="0"/>
              <a:t> provides operators and methods to interact with arrays, including adding, updating, and removing elements, as well as querying and aggregating data within arrays.</a:t>
            </a:r>
          </a:p>
          <a:p>
            <a:pPr>
              <a:buNone/>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To create a collection by the name “food” and then insert documents into the food.</a:t>
            </a:r>
          </a:p>
          <a:p>
            <a:r>
              <a:rPr lang="en-US" dirty="0" err="1" smtClean="0"/>
              <a:t>Db.food.insert</a:t>
            </a:r>
            <a:r>
              <a:rPr lang="en-US" dirty="0" smtClean="0"/>
              <a:t>({_id:1, fruits:[‘banana’, ’apple’, ‘cherry’]})</a:t>
            </a:r>
          </a:p>
          <a:p>
            <a:r>
              <a:rPr lang="en-US" dirty="0" err="1" smtClean="0"/>
              <a:t>Db.food.insert</a:t>
            </a:r>
            <a:r>
              <a:rPr lang="en-US" dirty="0" smtClean="0"/>
              <a:t>({_id:2, fruits:[‘orange’, ’</a:t>
            </a:r>
            <a:r>
              <a:rPr lang="en-US" dirty="0" err="1" smtClean="0"/>
              <a:t>butterfruit</a:t>
            </a:r>
            <a:r>
              <a:rPr lang="en-US" dirty="0" smtClean="0"/>
              <a:t>’, ‘mango’]})</a:t>
            </a:r>
          </a:p>
          <a:p>
            <a:r>
              <a:rPr lang="en-US" dirty="0" err="1" smtClean="0"/>
              <a:t>Db.food.insert</a:t>
            </a:r>
            <a:r>
              <a:rPr lang="en-US" dirty="0" smtClean="0"/>
              <a:t>({_id:3, fruits:[‘pineapple’, ’strawberry’, ‘grapes’]})</a:t>
            </a:r>
          </a:p>
          <a:p>
            <a:r>
              <a:rPr lang="en-US" dirty="0" err="1" smtClean="0"/>
              <a:t>Db.food.insert</a:t>
            </a:r>
            <a:r>
              <a:rPr lang="en-US" dirty="0" smtClean="0"/>
              <a:t>({_id:4, fruits:[‘banana’, ’</a:t>
            </a:r>
            <a:r>
              <a:rPr lang="en-US" dirty="0" err="1" smtClean="0"/>
              <a:t>straberry</a:t>
            </a:r>
            <a:r>
              <a:rPr lang="en-US" dirty="0" smtClean="0"/>
              <a:t>, ‘grapes’]})</a:t>
            </a:r>
          </a:p>
          <a:p>
            <a:r>
              <a:rPr lang="en-US" dirty="0" err="1" smtClean="0"/>
              <a:t>Db.food.insert</a:t>
            </a:r>
            <a:r>
              <a:rPr lang="en-US" dirty="0" smtClean="0"/>
              <a:t>({_id:5, fruits:[‘orange, ’grapes’]})</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Db.food.find</a:t>
            </a:r>
            <a:r>
              <a:rPr lang="en-US" dirty="0" smtClean="0"/>
              <a:t>({})</a:t>
            </a:r>
          </a:p>
          <a:p>
            <a:pPr marL="514350" indent="-514350">
              <a:buFont typeface="+mj-lt"/>
              <a:buAutoNum type="arabicPeriod"/>
            </a:pPr>
            <a:r>
              <a:rPr lang="en-US" dirty="0" smtClean="0"/>
              <a:t>Find from the food collection which has fruits array constituted of “banana”, “apple”, “cherry”</a:t>
            </a:r>
          </a:p>
          <a:p>
            <a:pPr marL="514350" indent="-514350">
              <a:buFont typeface="+mj-lt"/>
              <a:buAutoNum type="arabicPeriod"/>
            </a:pPr>
            <a:r>
              <a:rPr lang="en-US" dirty="0" smtClean="0"/>
              <a:t>Find from food collection which has fruits array having “banana” as an element</a:t>
            </a:r>
          </a:p>
          <a:p>
            <a:pPr marL="514350" indent="-514350">
              <a:buFont typeface="+mj-lt"/>
              <a:buAutoNum type="arabicPeriod"/>
            </a:pPr>
            <a:r>
              <a:rPr lang="en-US" dirty="0" smtClean="0"/>
              <a:t>Find from food collection which has fruits array having “grapes” in the first index position.</a:t>
            </a:r>
          </a:p>
          <a:p>
            <a:pPr marL="514350" indent="-514350">
              <a:buFont typeface="+mj-lt"/>
              <a:buAutoNum type="arabicPeriod"/>
            </a:pPr>
            <a:r>
              <a:rPr lang="en-US" dirty="0" smtClean="0"/>
              <a:t>Find from the food collection where the size of the array is 2. the size implies that the array holds only two values. </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514350" indent="-514350">
              <a:buFont typeface="+mj-lt"/>
              <a:buAutoNum type="arabicPeriod" startAt="5"/>
            </a:pPr>
            <a:r>
              <a:rPr lang="en-US" dirty="0" smtClean="0"/>
              <a:t>To find the document with (_id:1) from the food collection and display the first two elements from the fruits array.</a:t>
            </a:r>
          </a:p>
          <a:p>
            <a:pPr marL="514350" indent="-514350">
              <a:buNone/>
            </a:pPr>
            <a:r>
              <a:rPr lang="en-US" dirty="0" err="1" smtClean="0"/>
              <a:t>Ans</a:t>
            </a:r>
            <a:r>
              <a:rPr lang="en-US" dirty="0" smtClean="0"/>
              <a:t>: </a:t>
            </a:r>
            <a:r>
              <a:rPr lang="en-US" dirty="0" err="1" smtClean="0"/>
              <a:t>db.food.find</a:t>
            </a:r>
            <a:r>
              <a:rPr lang="en-US" dirty="0" smtClean="0"/>
              <a:t>({_id:1},{“fruits”:{$slice:2}})</a:t>
            </a:r>
          </a:p>
          <a:p>
            <a:pPr marL="514350" indent="-514350">
              <a:buFont typeface="+mj-lt"/>
              <a:buAutoNum type="arabicPeriod" startAt="6"/>
            </a:pPr>
            <a:r>
              <a:rPr lang="en-US" dirty="0" smtClean="0"/>
              <a:t>To find all documents from the collection which have elements “orange” and “ grapes” in the array</a:t>
            </a:r>
          </a:p>
          <a:p>
            <a:pPr marL="514350" indent="-514350">
              <a:buNone/>
            </a:pPr>
            <a:r>
              <a:rPr lang="en-US" dirty="0" err="1" smtClean="0"/>
              <a:t>Ans</a:t>
            </a:r>
            <a:r>
              <a:rPr lang="en-US" dirty="0" smtClean="0"/>
              <a:t>: </a:t>
            </a:r>
            <a:r>
              <a:rPr lang="en-US" dirty="0" err="1" smtClean="0"/>
              <a:t>db.food.find</a:t>
            </a:r>
            <a:r>
              <a:rPr lang="en-US" dirty="0" smtClean="0"/>
              <a:t>({fruits:{$all:[“orange”, “grapes”]}}). Pretty()</a:t>
            </a:r>
          </a:p>
          <a:p>
            <a:pPr marL="514350" indent="-514350">
              <a:buFont typeface="+mj-lt"/>
              <a:buAutoNum type="arabicPeriod" startAt="7"/>
            </a:pPr>
            <a:r>
              <a:rPr lang="en-US" dirty="0" smtClean="0"/>
              <a:t>To find documents from collection which have the element “ orange” in the 0</a:t>
            </a:r>
            <a:r>
              <a:rPr lang="en-US" baseline="30000" dirty="0" smtClean="0"/>
              <a:t>th</a:t>
            </a:r>
            <a:r>
              <a:rPr lang="en-US" dirty="0" smtClean="0"/>
              <a:t> index position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on the array</a:t>
            </a:r>
            <a:endParaRPr lang="en-US" dirty="0"/>
          </a:p>
        </p:txBody>
      </p:sp>
      <p:sp>
        <p:nvSpPr>
          <p:cNvPr id="3" name="Content Placeholder 2"/>
          <p:cNvSpPr>
            <a:spLocks noGrp="1"/>
          </p:cNvSpPr>
          <p:nvPr>
            <p:ph idx="1"/>
          </p:nvPr>
        </p:nvSpPr>
        <p:spPr/>
        <p:txBody>
          <a:bodyPr/>
          <a:lstStyle/>
          <a:p>
            <a:r>
              <a:rPr lang="en-US" dirty="0" smtClean="0"/>
              <a:t>To update the document with _id:1 and replace the element “apple” of the fruits array with “ An apple”</a:t>
            </a:r>
          </a:p>
          <a:p>
            <a:pPr>
              <a:buNone/>
            </a:pPr>
            <a:r>
              <a:rPr lang="en-US" dirty="0" err="1" smtClean="0"/>
              <a:t>Ans</a:t>
            </a:r>
            <a:r>
              <a:rPr lang="en-US" dirty="0" smtClean="0"/>
              <a:t>: </a:t>
            </a:r>
            <a:r>
              <a:rPr lang="en-US" dirty="0" err="1" smtClean="0"/>
              <a:t>db.food.update</a:t>
            </a:r>
            <a:r>
              <a:rPr lang="en-US" dirty="0" smtClean="0"/>
              <a:t>({_id:1, ‘</a:t>
            </a:r>
            <a:r>
              <a:rPr lang="en-US" dirty="0" err="1" smtClean="0"/>
              <a:t>fruits’:’apple</a:t>
            </a:r>
            <a:r>
              <a:rPr lang="en-US" dirty="0" smtClean="0"/>
              <a:t>’}, {$set:{‘fruits.$:</a:t>
            </a:r>
            <a:r>
              <a:rPr lang="en-US" smtClean="0"/>
              <a:t>’An apple’}})</a:t>
            </a:r>
            <a:endParaRPr lang="en-US" dirty="0" smtClean="0"/>
          </a:p>
          <a:p>
            <a:r>
              <a:rPr lang="en-US" dirty="0" smtClean="0"/>
              <a:t>The $ character is a placeholder that refers to the matched element in the array.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Aggregate and </a:t>
            </a:r>
            <a:r>
              <a:rPr lang="en-US" dirty="0" err="1" smtClean="0"/>
              <a:t>MapReduce</a:t>
            </a:r>
            <a:r>
              <a:rPr lang="en-US" dirty="0" smtClean="0"/>
              <a:t> Function</a:t>
            </a:r>
            <a:endParaRPr lang="en-US" dirty="0"/>
          </a:p>
        </p:txBody>
      </p:sp>
      <p:sp>
        <p:nvSpPr>
          <p:cNvPr id="3" name="Content Placeholder 2"/>
          <p:cNvSpPr>
            <a:spLocks noGrp="1"/>
          </p:cNvSpPr>
          <p:nvPr>
            <p:ph idx="1"/>
          </p:nvPr>
        </p:nvSpPr>
        <p:spPr/>
        <p:txBody>
          <a:bodyPr/>
          <a:lstStyle/>
          <a:p>
            <a:r>
              <a:rPr lang="en-US" dirty="0" smtClean="0"/>
              <a:t>Aggregation operations process data records and return computed results. </a:t>
            </a:r>
          </a:p>
          <a:p>
            <a:r>
              <a:rPr lang="en-US" dirty="0" smtClean="0"/>
              <a:t>Aggregation operations group values from multiple documents together, and can perform a variety of operations on the grouped data to return a single result.</a:t>
            </a:r>
          </a:p>
          <a:p>
            <a:pPr>
              <a:buNone/>
            </a:pP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Consider the example</a:t>
            </a:r>
          </a:p>
          <a:p>
            <a:pPr>
              <a:buNone/>
            </a:pPr>
            <a:r>
              <a:rPr lang="en-US" dirty="0" err="1" smtClean="0"/>
              <a:t>db.sales.aggregate</a:t>
            </a:r>
            <a:r>
              <a:rPr lang="en-US" dirty="0" smtClean="0"/>
              <a:t>([{ $group: { _id: "$product", </a:t>
            </a:r>
            <a:r>
              <a:rPr lang="en-US" dirty="0" err="1" smtClean="0"/>
              <a:t>totalSales</a:t>
            </a:r>
            <a:r>
              <a:rPr lang="en-US" dirty="0" smtClean="0"/>
              <a:t>: { $sum: { $multiply: ["$quantity", "$price"] } }} }])</a:t>
            </a:r>
          </a:p>
          <a:p>
            <a:r>
              <a:rPr lang="en-US" dirty="0" smtClean="0"/>
              <a:t> This aggregation pipeline will group the data by the "product" field and calculate the total sales for each product by summing the result of multiplying the "quantity" and "price" for each sale.</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MongoDB</a:t>
            </a:r>
            <a:r>
              <a:rPr lang="en-US" dirty="0" smtClean="0"/>
              <a:t> provides three ways to perform aggregation: </a:t>
            </a:r>
          </a:p>
          <a:p>
            <a:pPr>
              <a:buNone/>
            </a:pPr>
            <a:r>
              <a:rPr lang="en-US" dirty="0" smtClean="0"/>
              <a:t>• The aggregation pipeline </a:t>
            </a:r>
          </a:p>
          <a:p>
            <a:pPr>
              <a:buNone/>
            </a:pPr>
            <a:r>
              <a:rPr lang="en-US" dirty="0" smtClean="0"/>
              <a:t>• The map-reduce function and </a:t>
            </a:r>
          </a:p>
          <a:p>
            <a:pPr>
              <a:buNone/>
            </a:pPr>
            <a:r>
              <a:rPr lang="en-US" dirty="0" smtClean="0"/>
              <a:t>• Single purpose aggregation methods.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MongoDB</a:t>
            </a:r>
            <a:r>
              <a:rPr lang="en-US" dirty="0" smtClean="0"/>
              <a:t> is used in various industries, including e-commerce, social media, finance, and healthcare.</a:t>
            </a:r>
          </a:p>
          <a:p>
            <a:r>
              <a:rPr lang="en-US" dirty="0" smtClean="0"/>
              <a:t>Commonly used for content management, catalog systems, real-time analytics, and </a:t>
            </a:r>
            <a:r>
              <a:rPr lang="en-US" dirty="0" err="1" smtClean="0"/>
              <a:t>IoT</a:t>
            </a:r>
            <a:r>
              <a:rPr lang="en-US" dirty="0" smtClean="0"/>
              <a:t> applications.</a:t>
            </a:r>
          </a:p>
          <a:p>
            <a:r>
              <a:rPr lang="en-US" dirty="0" err="1" smtClean="0"/>
              <a:t>MongoDB</a:t>
            </a:r>
            <a:r>
              <a:rPr lang="en-US" dirty="0" smtClean="0"/>
              <a:t> has a thriving community and a rich ecosystem of tools and libraries.</a:t>
            </a:r>
          </a:p>
          <a:p>
            <a:r>
              <a:rPr lang="en-US" dirty="0" smtClean="0"/>
              <a:t>Offers both a free, open-source version and a commercial version with additional features.</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Aggregation Pipeline</a:t>
            </a:r>
            <a:endParaRPr lang="en-US" dirty="0"/>
          </a:p>
        </p:txBody>
      </p:sp>
      <p:sp>
        <p:nvSpPr>
          <p:cNvPr id="3" name="Content Placeholder 2"/>
          <p:cNvSpPr>
            <a:spLocks noGrp="1"/>
          </p:cNvSpPr>
          <p:nvPr>
            <p:ph idx="1"/>
          </p:nvPr>
        </p:nvSpPr>
        <p:spPr/>
        <p:txBody>
          <a:bodyPr/>
          <a:lstStyle/>
          <a:p>
            <a:r>
              <a:rPr lang="en-US" dirty="0" err="1" smtClean="0"/>
              <a:t>MongoDB’s</a:t>
            </a:r>
            <a:r>
              <a:rPr lang="en-US" dirty="0" smtClean="0"/>
              <a:t> aggregation framework is modeled on the concept of data processing pipelines. </a:t>
            </a:r>
          </a:p>
          <a:p>
            <a:r>
              <a:rPr lang="en-US" dirty="0" smtClean="0"/>
              <a:t>Documents enter a multi-stage pipeline that transforms the documents into an aggregated result.</a:t>
            </a:r>
          </a:p>
          <a:p>
            <a:r>
              <a:rPr lang="en-US" dirty="0" smtClean="0"/>
              <a:t>The most basic pipeline stages provide filters that operate like queries and document transformations that modify the form of the output document.</a:t>
            </a:r>
          </a:p>
          <a:p>
            <a:r>
              <a:rPr lang="en-US" dirty="0" smtClean="0"/>
              <a:t>pipeline operations provide tools for grouping and sorting documents by specific field</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err="1" smtClean="0"/>
              <a:t>db.sales.aggregate</a:t>
            </a:r>
            <a:r>
              <a:rPr lang="en-US" dirty="0" smtClean="0"/>
              <a:t>([</a:t>
            </a:r>
          </a:p>
          <a:p>
            <a:pPr>
              <a:buNone/>
            </a:pPr>
            <a:r>
              <a:rPr lang="en-US" dirty="0" smtClean="0"/>
              <a:t>  </a:t>
            </a:r>
            <a:r>
              <a:rPr lang="en-US" dirty="0" smtClean="0">
                <a:solidFill>
                  <a:srgbClr val="FF0000"/>
                </a:solidFill>
              </a:rPr>
              <a:t>// Stage 1: Group by product and calculate total revenue for each product  </a:t>
            </a:r>
          </a:p>
          <a:p>
            <a:pPr>
              <a:buNone/>
            </a:pPr>
            <a:r>
              <a:rPr lang="en-US" dirty="0" smtClean="0"/>
              <a:t>   { $group: { _id: "$product", </a:t>
            </a:r>
            <a:r>
              <a:rPr lang="en-US" dirty="0" err="1" smtClean="0"/>
              <a:t>totalRevenue</a:t>
            </a:r>
            <a:r>
              <a:rPr lang="en-US" dirty="0" smtClean="0"/>
              <a:t>: { $sum: { $multiply: ["$quantity", "$price"] } } }},</a:t>
            </a:r>
          </a:p>
          <a:p>
            <a:pPr>
              <a:buNone/>
            </a:pPr>
            <a:r>
              <a:rPr lang="en-US" dirty="0" smtClean="0"/>
              <a:t>  </a:t>
            </a:r>
            <a:r>
              <a:rPr lang="en-US" dirty="0" smtClean="0">
                <a:solidFill>
                  <a:srgbClr val="FF0000"/>
                </a:solidFill>
              </a:rPr>
              <a:t>// Stage 2: Sort the results by total revenue in descending order</a:t>
            </a:r>
          </a:p>
          <a:p>
            <a:pPr>
              <a:buNone/>
            </a:pPr>
            <a:r>
              <a:rPr lang="en-US" dirty="0" smtClean="0"/>
              <a:t>  {$sort: { </a:t>
            </a:r>
            <a:r>
              <a:rPr lang="en-US" dirty="0" err="1" smtClean="0"/>
              <a:t>totalRevenue</a:t>
            </a:r>
            <a:r>
              <a:rPr lang="en-US" dirty="0" smtClean="0"/>
              <a:t>: -1 }}])</a:t>
            </a:r>
          </a:p>
          <a:p>
            <a:pPr>
              <a:buNone/>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Pipeline stages can use operators for tasks such as calculating the average or concatenating a string.</a:t>
            </a:r>
          </a:p>
          <a:p>
            <a:r>
              <a:rPr lang="en-US" dirty="0" smtClean="0"/>
              <a:t>The aggregation process in </a:t>
            </a:r>
            <a:r>
              <a:rPr lang="en-US" dirty="0" err="1" smtClean="0"/>
              <a:t>MongoDb</a:t>
            </a:r>
            <a:r>
              <a:rPr lang="en-US" dirty="0" smtClean="0"/>
              <a:t> consists of several stages, each stage transforming the data in some way</a:t>
            </a:r>
          </a:p>
          <a:p>
            <a:r>
              <a:rPr lang="en-US" dirty="0" err="1" smtClean="0"/>
              <a:t>Mongodb</a:t>
            </a:r>
            <a:r>
              <a:rPr lang="en-US" dirty="0" smtClean="0"/>
              <a:t> provides several built in functions perform various operations such as group, sum, </a:t>
            </a:r>
            <a:r>
              <a:rPr lang="en-US" dirty="0" err="1" smtClean="0"/>
              <a:t>avg</a:t>
            </a:r>
            <a:r>
              <a:rPr lang="en-US" dirty="0" smtClean="0"/>
              <a:t>, min, max</a:t>
            </a:r>
          </a:p>
          <a:p>
            <a:pPr>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user\Desktop\pipe.png"/>
          <p:cNvPicPr>
            <a:picLocks noGrp="1" noChangeAspect="1" noChangeArrowheads="1"/>
          </p:cNvPicPr>
          <p:nvPr>
            <p:ph idx="1"/>
          </p:nvPr>
        </p:nvPicPr>
        <p:blipFill>
          <a:blip r:embed="rId2"/>
          <a:srcRect/>
          <a:stretch>
            <a:fillRect/>
          </a:stretch>
        </p:blipFill>
        <p:spPr bwMode="auto">
          <a:xfrm>
            <a:off x="0" y="457200"/>
            <a:ext cx="9174932" cy="6400800"/>
          </a:xfrm>
          <a:prstGeom prst="rect">
            <a:avLst/>
          </a:prstGeom>
          <a:noFill/>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Db.teachers.aggragate</a:t>
            </a:r>
            <a:r>
              <a:rPr lang="en-US" smtClean="0"/>
              <a:t>({$match</a:t>
            </a:r>
            <a:r>
              <a:rPr lang="en-US" dirty="0" smtClean="0"/>
              <a:t>:{gender:”male”}})</a:t>
            </a:r>
          </a:p>
          <a:p>
            <a:r>
              <a:rPr lang="en-US" dirty="0" err="1" smtClean="0"/>
              <a:t>Db.teachers.aggregate</a:t>
            </a:r>
            <a:r>
              <a:rPr lang="en-US" dirty="0" smtClean="0"/>
              <a:t>({$group:{_id:”$age”}}</a:t>
            </a:r>
          </a:p>
          <a:p>
            <a:pPr>
              <a:buNone/>
            </a:pPr>
            <a:r>
              <a:rPr lang="en-US" dirty="0" smtClean="0"/>
              <a:t>Now group teachers by age and show all teachers names per age group</a:t>
            </a:r>
          </a:p>
          <a:p>
            <a:r>
              <a:rPr lang="en-US" dirty="0" err="1" smtClean="0"/>
              <a:t>Db.techers.aggregate</a:t>
            </a:r>
            <a:r>
              <a:rPr lang="en-US" dirty="0" smtClean="0"/>
              <a:t>({$group:{_id:”$</a:t>
            </a:r>
            <a:r>
              <a:rPr lang="en-US" dirty="0" err="1" smtClean="0"/>
              <a:t>age”,names</a:t>
            </a:r>
            <a:r>
              <a:rPr lang="en-US" dirty="0" smtClean="0"/>
              <a:t>:{$push:”$name”}}})</a:t>
            </a:r>
          </a:p>
          <a:p>
            <a:r>
              <a:rPr lang="en-US" dirty="0" smtClean="0"/>
              <a:t>Here the names field uses the $push operator to add the name field from each document in the group to an array.</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err="1" smtClean="0"/>
              <a:t>MongoDB</a:t>
            </a:r>
            <a:r>
              <a:rPr lang="en-US" dirty="0" smtClean="0"/>
              <a:t> aggregation pipeline consists of stages.</a:t>
            </a:r>
          </a:p>
          <a:p>
            <a:r>
              <a:rPr lang="en-US" dirty="0" smtClean="0"/>
              <a:t> Each stage transforms the documents as they pass through the pipeline. </a:t>
            </a:r>
          </a:p>
          <a:p>
            <a:r>
              <a:rPr lang="en-US" dirty="0" smtClean="0"/>
              <a:t>Pipeline stages do not need to produce one output document for every input document;</a:t>
            </a:r>
          </a:p>
          <a:p>
            <a:r>
              <a:rPr lang="en-US" dirty="0" smtClean="0"/>
              <a:t>e.g., some stages may generate new documents or filter out documents. Pipeline stages can appear multiple times in the pipeline. </a:t>
            </a:r>
          </a:p>
          <a:p>
            <a:r>
              <a:rPr lang="en-US" dirty="0" err="1" smtClean="0"/>
              <a:t>MongoDB</a:t>
            </a:r>
            <a:r>
              <a:rPr lang="en-US" dirty="0" smtClean="0"/>
              <a:t> provides the </a:t>
            </a:r>
            <a:r>
              <a:rPr lang="en-US" dirty="0" err="1" smtClean="0"/>
              <a:t>db.collection.aggregrate</a:t>
            </a:r>
            <a:r>
              <a:rPr lang="en-US" dirty="0" smtClean="0"/>
              <a:t>( ) method in the mongo shell and the aggregate command for aggregation pipeline.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Expressions</a:t>
            </a:r>
            <a:endParaRPr lang="en-US" dirty="0"/>
          </a:p>
        </p:txBody>
      </p:sp>
      <p:sp>
        <p:nvSpPr>
          <p:cNvPr id="3" name="Content Placeholder 2"/>
          <p:cNvSpPr>
            <a:spLocks noGrp="1"/>
          </p:cNvSpPr>
          <p:nvPr>
            <p:ph idx="1"/>
          </p:nvPr>
        </p:nvSpPr>
        <p:spPr/>
        <p:txBody>
          <a:bodyPr/>
          <a:lstStyle/>
          <a:p>
            <a:r>
              <a:rPr lang="en-US" dirty="0" smtClean="0"/>
              <a:t>The aggregation pipeline in </a:t>
            </a:r>
            <a:r>
              <a:rPr lang="en-US" dirty="0" err="1" smtClean="0"/>
              <a:t>MongoDB</a:t>
            </a:r>
            <a:r>
              <a:rPr lang="en-US" dirty="0" smtClean="0"/>
              <a:t> consists of multiple stages, and Pipeline Expressions are a key component of these stages. </a:t>
            </a:r>
          </a:p>
          <a:p>
            <a:r>
              <a:rPr lang="en-US" dirty="0" smtClean="0"/>
              <a:t>You use pipeline expressions to define the transformations and operations that should be applied to the data as it flows through the pipeline. </a:t>
            </a:r>
          </a:p>
          <a:p>
            <a:r>
              <a:rPr lang="en-US" dirty="0" smtClean="0"/>
              <a:t>These expressions are used to specify the criteria for filtering, reshaping documents, performing mathematical operations, grouping data, and more.</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$match:</a:t>
            </a:r>
            <a:r>
              <a:rPr lang="en-US" dirty="0" smtClean="0"/>
              <a:t> This stage filters documents based on specified criteria, allowing you to select a subset of documents that match certain conditions.</a:t>
            </a:r>
          </a:p>
          <a:p>
            <a:r>
              <a:rPr lang="en-US" dirty="0" smtClean="0"/>
              <a:t>Suppose you have a collection of "products," and you want to aggregate data for products that have a price greater than $50.</a:t>
            </a:r>
          </a:p>
          <a:p>
            <a:pPr>
              <a:buNone/>
            </a:pPr>
            <a:r>
              <a:rPr lang="en-US" dirty="0" err="1" smtClean="0"/>
              <a:t>db.products.aggregate</a:t>
            </a:r>
            <a:r>
              <a:rPr lang="en-US" dirty="0" smtClean="0"/>
              <a:t>([ { $match: { price: { $</a:t>
            </a:r>
            <a:r>
              <a:rPr lang="en-US" dirty="0" err="1" smtClean="0"/>
              <a:t>gt</a:t>
            </a:r>
            <a:r>
              <a:rPr lang="en-US" dirty="0" smtClean="0"/>
              <a:t>: 50 }}},</a:t>
            </a:r>
          </a:p>
          <a:p>
            <a:pPr>
              <a:buNone/>
            </a:pPr>
            <a:r>
              <a:rPr lang="en-US" dirty="0" smtClean="0"/>
              <a:t>  // </a:t>
            </a:r>
            <a:r>
              <a:rPr lang="en-US" dirty="0" smtClean="0">
                <a:solidFill>
                  <a:srgbClr val="FF0000"/>
                </a:solidFill>
              </a:rPr>
              <a:t>Other aggregation stages can follow here </a:t>
            </a:r>
            <a:r>
              <a:rPr lang="en-US" dirty="0" smtClean="0"/>
              <a:t>])</a:t>
            </a:r>
          </a:p>
          <a:p>
            <a:endParaRPr lang="en-US" dirty="0" smtClean="0"/>
          </a:p>
          <a:p>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$match stage filters the documents from the "products" collection, selecting only those where the "price" field is greater than 50 (using the $</a:t>
            </a:r>
            <a:r>
              <a:rPr lang="en-US" dirty="0" err="1" smtClean="0"/>
              <a:t>gt</a:t>
            </a:r>
            <a:r>
              <a:rPr lang="en-US" dirty="0" smtClean="0"/>
              <a:t> operator).</a:t>
            </a:r>
          </a:p>
          <a:p>
            <a:r>
              <a:rPr lang="en-US" dirty="0" smtClean="0"/>
              <a:t>After this stage, only documents with a price higher than $50 will be passed to subsequent aggregation stages.</a:t>
            </a:r>
          </a:p>
          <a:p>
            <a:pPr>
              <a:buNone/>
            </a:pP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smtClean="0"/>
              <a:t>$project:</a:t>
            </a:r>
            <a:r>
              <a:rPr lang="en-US" dirty="0" smtClean="0"/>
              <a:t> This stage is used to reshape the documents in the pipeline, including selecting or excluding fields, renaming fields, and creating new computed fields.</a:t>
            </a:r>
          </a:p>
          <a:p>
            <a:r>
              <a:rPr lang="en-US" dirty="0" err="1" smtClean="0"/>
              <a:t>db.users.aggregate</a:t>
            </a:r>
            <a:r>
              <a:rPr lang="en-US" dirty="0" smtClean="0"/>
              <a:t>([{ $project: {  _id: 0, </a:t>
            </a:r>
            <a:r>
              <a:rPr lang="en-US" dirty="0" smtClean="0">
                <a:solidFill>
                  <a:srgbClr val="FF0000"/>
                </a:solidFill>
              </a:rPr>
              <a:t>// Exclude the </a:t>
            </a:r>
            <a:r>
              <a:rPr lang="en-US" dirty="0" err="1" smtClean="0">
                <a:solidFill>
                  <a:srgbClr val="FF0000"/>
                </a:solidFill>
              </a:rPr>
              <a:t>default"_id</a:t>
            </a:r>
            <a:r>
              <a:rPr lang="en-US" dirty="0" smtClean="0">
                <a:solidFill>
                  <a:srgbClr val="FF0000"/>
                </a:solidFill>
              </a:rPr>
              <a:t>"</a:t>
            </a:r>
            <a:r>
              <a:rPr lang="en-US" dirty="0" smtClean="0"/>
              <a:t> </a:t>
            </a:r>
            <a:r>
              <a:rPr lang="en-US" dirty="0" smtClean="0">
                <a:solidFill>
                  <a:srgbClr val="FF0000"/>
                </a:solidFill>
              </a:rPr>
              <a:t>field</a:t>
            </a:r>
            <a:r>
              <a:rPr lang="en-US" dirty="0" smtClean="0"/>
              <a:t> </a:t>
            </a:r>
            <a:r>
              <a:rPr lang="en-US" dirty="0" err="1" smtClean="0"/>
              <a:t>userName</a:t>
            </a:r>
            <a:r>
              <a:rPr lang="en-US" dirty="0" smtClean="0"/>
              <a:t>: "$name", </a:t>
            </a:r>
            <a:r>
              <a:rPr lang="en-US" dirty="0" err="1" smtClean="0"/>
              <a:t>userEmail</a:t>
            </a:r>
            <a:r>
              <a:rPr lang="en-US" dirty="0" smtClean="0"/>
              <a:t>: "$email" } }])</a:t>
            </a:r>
          </a:p>
          <a:p>
            <a:r>
              <a:rPr lang="en-US" dirty="0" smtClean="0"/>
              <a:t>The "</a:t>
            </a:r>
            <a:r>
              <a:rPr lang="en-US" dirty="0" err="1" smtClean="0"/>
              <a:t>userName</a:t>
            </a:r>
            <a:r>
              <a:rPr lang="en-US" dirty="0" smtClean="0"/>
              <a:t>: "$name" expression renames the "name" field to "</a:t>
            </a:r>
            <a:r>
              <a:rPr lang="en-US" dirty="0" err="1" smtClean="0"/>
              <a:t>userName</a:t>
            </a:r>
            <a:r>
              <a:rPr lang="en-US" dirty="0" smtClean="0"/>
              <a:t>" in the output.</a:t>
            </a:r>
          </a:p>
          <a:p>
            <a:r>
              <a:rPr lang="en-US" dirty="0" smtClean="0"/>
              <a:t>The "</a:t>
            </a:r>
            <a:r>
              <a:rPr lang="en-US" dirty="0" err="1" smtClean="0"/>
              <a:t>userEmail</a:t>
            </a:r>
            <a:r>
              <a:rPr lang="en-US" dirty="0" smtClean="0"/>
              <a:t>: "$email" expression renames the "email" field to "</a:t>
            </a:r>
            <a:r>
              <a:rPr lang="en-US" dirty="0" err="1" smtClean="0"/>
              <a:t>userEmail</a:t>
            </a:r>
            <a:r>
              <a:rPr lang="en-US" dirty="0" smtClean="0"/>
              <a:t>" in the output.</a:t>
            </a:r>
          </a:p>
          <a:p>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t>
            </a:r>
            <a:r>
              <a:rPr lang="en-US" dirty="0" err="1" smtClean="0"/>
              <a:t>MongoDB</a:t>
            </a:r>
            <a:r>
              <a:rPr lang="en-US" dirty="0" smtClean="0"/>
              <a:t>-JSON</a:t>
            </a:r>
            <a:endParaRPr lang="en-US" dirty="0"/>
          </a:p>
        </p:txBody>
      </p:sp>
      <p:sp>
        <p:nvSpPr>
          <p:cNvPr id="3" name="Content Placeholder 2"/>
          <p:cNvSpPr>
            <a:spLocks noGrp="1"/>
          </p:cNvSpPr>
          <p:nvPr>
            <p:ph idx="1"/>
          </p:nvPr>
        </p:nvSpPr>
        <p:spPr/>
        <p:txBody>
          <a:bodyPr/>
          <a:lstStyle/>
          <a:p>
            <a:r>
              <a:rPr lang="en-US" dirty="0" err="1" smtClean="0"/>
              <a:t>MongoDB</a:t>
            </a:r>
            <a:r>
              <a:rPr lang="en-US" dirty="0" smtClean="0"/>
              <a:t> natively stores data in a format similar to JSON called BSON (Binary JSON). </a:t>
            </a:r>
          </a:p>
          <a:p>
            <a:r>
              <a:rPr lang="en-US" dirty="0" smtClean="0"/>
              <a:t>BSON extends JSON to include additional data types like dates and binary data. </a:t>
            </a:r>
          </a:p>
          <a:p>
            <a:r>
              <a:rPr lang="en-US" dirty="0" smtClean="0"/>
              <a:t>JSON documents in </a:t>
            </a:r>
            <a:r>
              <a:rPr lang="en-US" dirty="0" err="1" smtClean="0"/>
              <a:t>MongoDB</a:t>
            </a:r>
            <a:r>
              <a:rPr lang="en-US" dirty="0" smtClean="0"/>
              <a:t> are schema-less, which means you can insert documents into a collection without needing to </a:t>
            </a:r>
          </a:p>
          <a:p>
            <a:r>
              <a:rPr lang="en-US" dirty="0" smtClean="0"/>
              <a:t>JSON allows you to represent complex data structures with nested arrays and </a:t>
            </a:r>
            <a:r>
              <a:rPr lang="en-US" dirty="0" err="1" smtClean="0"/>
              <a:t>objects.define</a:t>
            </a:r>
            <a:r>
              <a:rPr lang="en-US" dirty="0" smtClean="0"/>
              <a:t> a rigid, predefined schema. </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$group:</a:t>
            </a:r>
            <a:r>
              <a:rPr lang="en-US" dirty="0" smtClean="0"/>
              <a:t> This stage is used to group documents by one or more fields and perform aggregations (e.g., sum, average) on the grouped data.</a:t>
            </a:r>
          </a:p>
          <a:p>
            <a:r>
              <a:rPr lang="en-US" b="1" dirty="0" smtClean="0"/>
              <a:t>$sort:</a:t>
            </a:r>
            <a:r>
              <a:rPr lang="en-US" dirty="0" smtClean="0"/>
              <a:t> This stage sorts the documents based on the values of one or more fields.</a:t>
            </a:r>
          </a:p>
          <a:p>
            <a:r>
              <a:rPr lang="en-US" b="1" dirty="0" smtClean="0"/>
              <a:t>$unwind:</a:t>
            </a:r>
            <a:r>
              <a:rPr lang="en-US" dirty="0" smtClean="0"/>
              <a:t> This stage is used to deconstruct arrays within documents, creating multiple documents for each element in the array. This is useful for further processing of array elements.</a:t>
            </a:r>
          </a:p>
          <a:p>
            <a:endParaRPr lang="en-US" dirty="0" smtClean="0"/>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Operators and Indexes</a:t>
            </a:r>
            <a:endParaRPr lang="en-US" dirty="0"/>
          </a:p>
        </p:txBody>
      </p:sp>
      <p:sp>
        <p:nvSpPr>
          <p:cNvPr id="3" name="Content Placeholder 2"/>
          <p:cNvSpPr>
            <a:spLocks noGrp="1"/>
          </p:cNvSpPr>
          <p:nvPr>
            <p:ph idx="1"/>
          </p:nvPr>
        </p:nvSpPr>
        <p:spPr/>
        <p:txBody>
          <a:bodyPr/>
          <a:lstStyle/>
          <a:p>
            <a:r>
              <a:rPr lang="en-US" b="1" dirty="0" smtClean="0"/>
              <a:t>Pipeline Operators:</a:t>
            </a:r>
            <a:endParaRPr lang="en-US" dirty="0" smtClean="0"/>
          </a:p>
          <a:p>
            <a:r>
              <a:rPr lang="en-US" dirty="0" smtClean="0"/>
              <a:t>Pipeline operators are used in aggregation pipelines to define the various stages of data transformation and processing.</a:t>
            </a:r>
          </a:p>
          <a:p>
            <a:r>
              <a:rPr lang="en-US" dirty="0" smtClean="0"/>
              <a:t>These operators specify the operations to be performed on the data as it flows through the pipeline. They can include stages like $match, $project, $group, $sort, and many others.</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The $match operator filters documents based on a specified condition. </a:t>
            </a:r>
          </a:p>
          <a:p>
            <a:r>
              <a:rPr lang="en-US" dirty="0" smtClean="0"/>
              <a:t>It's similar to the find method in regular </a:t>
            </a:r>
            <a:r>
              <a:rPr lang="en-US" dirty="0" err="1" smtClean="0"/>
              <a:t>MongoDB</a:t>
            </a:r>
            <a:r>
              <a:rPr lang="en-US" dirty="0" smtClean="0"/>
              <a:t> queries.</a:t>
            </a:r>
          </a:p>
          <a:p>
            <a:r>
              <a:rPr lang="en-US" dirty="0" err="1" smtClean="0"/>
              <a:t>db.orders.aggregate</a:t>
            </a:r>
            <a:r>
              <a:rPr lang="en-US" dirty="0" smtClean="0"/>
              <a:t>([{$match: { status: "open"}}])</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Indexes:</a:t>
            </a:r>
            <a:endParaRPr lang="en-US" dirty="0" smtClean="0"/>
          </a:p>
          <a:p>
            <a:r>
              <a:rPr lang="en-US" dirty="0" smtClean="0"/>
              <a:t>Indexes are database structures that provide a way to access data more efficiently. They work by creating a sorted data structure for one or more fields in a collection, allowing </a:t>
            </a:r>
            <a:r>
              <a:rPr lang="en-US" dirty="0" err="1" smtClean="0"/>
              <a:t>MongoDB</a:t>
            </a:r>
            <a:r>
              <a:rPr lang="en-US" dirty="0" smtClean="0"/>
              <a:t> to quickly locate and retrieve documents.</a:t>
            </a:r>
          </a:p>
          <a:p>
            <a:r>
              <a:rPr lang="en-US" dirty="0" smtClean="0"/>
              <a:t>Indexes can significantly improve query performance, especially for queries that filter, sort, or group data based on specific fields.</a:t>
            </a:r>
          </a:p>
          <a:p>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 Reduce:</a:t>
            </a:r>
            <a:endParaRPr lang="en-US" dirty="0"/>
          </a:p>
        </p:txBody>
      </p:sp>
      <p:sp>
        <p:nvSpPr>
          <p:cNvPr id="3" name="Content Placeholder 2"/>
          <p:cNvSpPr>
            <a:spLocks noGrp="1"/>
          </p:cNvSpPr>
          <p:nvPr>
            <p:ph idx="1"/>
          </p:nvPr>
        </p:nvSpPr>
        <p:spPr/>
        <p:txBody>
          <a:bodyPr/>
          <a:lstStyle/>
          <a:p>
            <a:r>
              <a:rPr lang="en-US" dirty="0" smtClean="0"/>
              <a:t>Map-reduce is a data processing paradigm for condensing large volumes of data into useful aggregated results. </a:t>
            </a:r>
            <a:endParaRPr lang="en-US" smtClean="0"/>
          </a:p>
          <a:p>
            <a:r>
              <a:rPr lang="en-US" smtClean="0"/>
              <a:t>For </a:t>
            </a:r>
            <a:r>
              <a:rPr lang="en-US" dirty="0" smtClean="0"/>
              <a:t>map-reduce operations, </a:t>
            </a:r>
            <a:r>
              <a:rPr lang="en-US" dirty="0" err="1" smtClean="0"/>
              <a:t>MongoDB</a:t>
            </a:r>
            <a:r>
              <a:rPr lang="en-US" dirty="0" smtClean="0"/>
              <a:t> provides the </a:t>
            </a:r>
            <a:r>
              <a:rPr lang="en-US" dirty="0" err="1" smtClean="0"/>
              <a:t>MapReduce</a:t>
            </a:r>
            <a:r>
              <a:rPr lang="en-US" dirty="0" smtClean="0"/>
              <a:t> database command</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user\Desktop\map.png"/>
          <p:cNvPicPr>
            <a:picLocks noGrp="1" noChangeAspect="1" noChangeArrowheads="1"/>
          </p:cNvPicPr>
          <p:nvPr>
            <p:ph idx="1"/>
          </p:nvPr>
        </p:nvPicPr>
        <p:blipFill>
          <a:blip r:embed="rId2"/>
          <a:srcRect/>
          <a:stretch>
            <a:fillRect/>
          </a:stretch>
        </p:blipFill>
        <p:spPr bwMode="auto">
          <a:xfrm>
            <a:off x="1047258" y="2667000"/>
            <a:ext cx="7049484" cy="304800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user\Desktop\map.png"/>
          <p:cNvPicPr>
            <a:picLocks noChangeAspect="1" noChangeArrowheads="1"/>
          </p:cNvPicPr>
          <p:nvPr/>
        </p:nvPicPr>
        <p:blipFill>
          <a:blip r:embed="rId2"/>
          <a:srcRect/>
          <a:stretch>
            <a:fillRect/>
          </a:stretch>
        </p:blipFill>
        <p:spPr bwMode="auto">
          <a:xfrm>
            <a:off x="990600" y="1600200"/>
            <a:ext cx="7154863" cy="4724400"/>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MongoDB</a:t>
            </a:r>
            <a:r>
              <a:rPr lang="en-US" dirty="0" smtClean="0"/>
              <a:t> applies the map phase to each input document (i.e. the documents in the collection that match the query condition). </a:t>
            </a:r>
          </a:p>
          <a:p>
            <a:r>
              <a:rPr lang="en-US" dirty="0" smtClean="0"/>
              <a:t>The map function emits key-value pairs. </a:t>
            </a:r>
          </a:p>
          <a:p>
            <a:r>
              <a:rPr lang="en-US" dirty="0" smtClean="0"/>
              <a:t>For those keys that have multiple values, </a:t>
            </a:r>
            <a:r>
              <a:rPr lang="en-US" dirty="0" err="1" smtClean="0"/>
              <a:t>MongoDB</a:t>
            </a:r>
            <a:r>
              <a:rPr lang="en-US" dirty="0" smtClean="0"/>
              <a:t> applies the reduce phase, which collects and condenses the aggregated data. </a:t>
            </a:r>
          </a:p>
          <a:p>
            <a:r>
              <a:rPr lang="en-US" dirty="0" err="1" smtClean="0"/>
              <a:t>MongoDB</a:t>
            </a:r>
            <a:r>
              <a:rPr lang="en-US" dirty="0" smtClean="0"/>
              <a:t> then stores the results in a collection.</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All map-reduce functions in </a:t>
            </a:r>
            <a:r>
              <a:rPr lang="en-US" dirty="0" err="1" smtClean="0"/>
              <a:t>MongoDB</a:t>
            </a:r>
            <a:r>
              <a:rPr lang="en-US" dirty="0" smtClean="0"/>
              <a:t> are JavaScript and run within the </a:t>
            </a:r>
            <a:r>
              <a:rPr lang="en-US" dirty="0" err="1" smtClean="0"/>
              <a:t>mongod</a:t>
            </a:r>
            <a:r>
              <a:rPr lang="en-US" dirty="0" smtClean="0"/>
              <a:t> process. </a:t>
            </a:r>
          </a:p>
          <a:p>
            <a:r>
              <a:rPr lang="en-US" dirty="0" smtClean="0"/>
              <a:t>Map-reduce operations take the documents of a single collection as the input and can perform any arbitrary sorting and limiting before beginning the map stage. </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Map Function: The "map" function is a JavaScript function that you define. It takes input documents from a collection and emits key-value pairs as its output. These key-value pairs are then grouped by key.</a:t>
            </a:r>
          </a:p>
          <a:p>
            <a:r>
              <a:rPr lang="en-US" dirty="0" smtClean="0"/>
              <a:t>Reduce Function: The "reduce" function is another JavaScript function that you define. It takes the key and an array of values emitted by the "map" function and reduces them to a single value, which is the result of aggregation for that key.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JSON is human-readable, making it easy to work with, debug, and understand, both for developers and administrators. </a:t>
            </a:r>
            <a:endParaRPr lang="en-US" smtClean="0"/>
          </a:p>
          <a:p>
            <a:r>
              <a:rPr lang="en-US" smtClean="0"/>
              <a:t>This readability aids in troubleshooting and data exploration.</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Finalize Function (Optional): The "finalize" function is an optional JavaScript function that can be used to further process the results after the "reduce" function. It can be used to perform additional calculations or transformations on the aggregated data.</a:t>
            </a:r>
          </a:p>
          <a:p>
            <a:r>
              <a:rPr lang="en-US" dirty="0" smtClean="0"/>
              <a:t>Output Collection: The results of the Map-Reduce operation are stored in a new collection or an existing one, depending on your configuration.</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Map function:</a:t>
            </a:r>
          </a:p>
          <a:p>
            <a:pPr>
              <a:buNone/>
            </a:pPr>
            <a:r>
              <a:rPr lang="en-US" dirty="0" err="1" smtClean="0"/>
              <a:t>Var</a:t>
            </a:r>
            <a:r>
              <a:rPr lang="en-US" dirty="0" smtClean="0"/>
              <a:t> map=function(){</a:t>
            </a:r>
          </a:p>
          <a:p>
            <a:pPr>
              <a:buNone/>
            </a:pPr>
            <a:r>
              <a:rPr lang="en-US" dirty="0" smtClean="0"/>
              <a:t>                 emit(</a:t>
            </a:r>
            <a:r>
              <a:rPr lang="en-US" dirty="0" err="1" smtClean="0"/>
              <a:t>this.custid,this.amount</a:t>
            </a:r>
            <a:r>
              <a:rPr lang="en-US" dirty="0" smtClean="0"/>
              <a:t>);}</a:t>
            </a:r>
          </a:p>
          <a:p>
            <a:r>
              <a:rPr lang="en-US" dirty="0" smtClean="0"/>
              <a:t>Reduce function:</a:t>
            </a:r>
          </a:p>
          <a:p>
            <a:pPr>
              <a:buNone/>
            </a:pPr>
            <a:r>
              <a:rPr lang="en-US" dirty="0" err="1" smtClean="0"/>
              <a:t>Var</a:t>
            </a:r>
            <a:r>
              <a:rPr lang="en-US" dirty="0" smtClean="0"/>
              <a:t> reduce= function(</a:t>
            </a:r>
            <a:r>
              <a:rPr lang="en-US" dirty="0" err="1" smtClean="0"/>
              <a:t>key,values</a:t>
            </a:r>
            <a:r>
              <a:rPr lang="en-US" dirty="0" smtClean="0"/>
              <a:t>){return Array.sum(values);}</a:t>
            </a:r>
          </a:p>
          <a:p>
            <a:r>
              <a:rPr lang="en-US" dirty="0" smtClean="0"/>
              <a:t>To execute query:</a:t>
            </a:r>
          </a:p>
          <a:p>
            <a:pPr>
              <a:buNone/>
            </a:pPr>
            <a:r>
              <a:rPr lang="en-US" dirty="0" err="1" smtClean="0"/>
              <a:t>Db.customers.mapReduce</a:t>
            </a:r>
            <a:r>
              <a:rPr lang="en-US" dirty="0" smtClean="0"/>
              <a:t>(</a:t>
            </a:r>
            <a:r>
              <a:rPr lang="en-US" dirty="0" err="1" smtClean="0"/>
              <a:t>map,reduce</a:t>
            </a:r>
            <a:r>
              <a:rPr lang="en-US" dirty="0" smtClean="0"/>
              <a:t>.{out:”</a:t>
            </a:r>
            <a:r>
              <a:rPr lang="en-US" dirty="0" err="1" smtClean="0"/>
              <a:t>total”,query</a:t>
            </a:r>
            <a:r>
              <a:rPr lang="en-US" dirty="0" smtClean="0"/>
              <a:t>:{</a:t>
            </a:r>
            <a:r>
              <a:rPr lang="en-US" dirty="0" err="1" smtClean="0"/>
              <a:t>acctype</a:t>
            </a:r>
            <a:r>
              <a:rPr lang="en-US" smtClean="0"/>
              <a:t>:”s”}});</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r>
              <a:rPr lang="en-US" dirty="0" smtClean="0"/>
              <a:t> Cursors</a:t>
            </a:r>
            <a:endParaRPr lang="en-US" dirty="0"/>
          </a:p>
        </p:txBody>
      </p:sp>
      <p:sp>
        <p:nvSpPr>
          <p:cNvPr id="3" name="Content Placeholder 2"/>
          <p:cNvSpPr>
            <a:spLocks noGrp="1"/>
          </p:cNvSpPr>
          <p:nvPr>
            <p:ph idx="1"/>
          </p:nvPr>
        </p:nvSpPr>
        <p:spPr/>
        <p:txBody>
          <a:bodyPr/>
          <a:lstStyle/>
          <a:p>
            <a:r>
              <a:rPr lang="en-US" dirty="0" smtClean="0"/>
              <a:t>When the </a:t>
            </a:r>
            <a:r>
              <a:rPr lang="en-US" dirty="0" err="1" smtClean="0"/>
              <a:t>db.collection.find</a:t>
            </a:r>
            <a:r>
              <a:rPr lang="en-US" dirty="0" smtClean="0"/>
              <a:t> () function is used to search for documents in the collection, the result returns a pointer to the collection of documents returned which is called a cursor. </a:t>
            </a:r>
          </a:p>
          <a:p>
            <a:r>
              <a:rPr lang="en-US" dirty="0" smtClean="0"/>
              <a:t>By default, the cursor will be iterated automatically when the result of the query is returned. </a:t>
            </a:r>
          </a:p>
          <a:p>
            <a:r>
              <a:rPr lang="en-US" dirty="0" smtClean="0"/>
              <a:t>But one can also explicitly go through the items returned in the cursor one by one.</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Query: You send a query to the </a:t>
            </a:r>
            <a:r>
              <a:rPr lang="en-US" dirty="0" err="1" smtClean="0"/>
              <a:t>MongoDB</a:t>
            </a:r>
            <a:r>
              <a:rPr lang="en-US" dirty="0" smtClean="0"/>
              <a:t> server, specifying your search criteria and any desired options.</a:t>
            </a:r>
          </a:p>
          <a:p>
            <a:r>
              <a:rPr lang="en-US" dirty="0" smtClean="0"/>
              <a:t>Cursor Creation: The server creates a cursor and returns it to your application. The cursor contains information about the query, such as the criteria and options, but it doesn't contain the actual data.</a:t>
            </a:r>
          </a:p>
          <a:p>
            <a:r>
              <a:rPr lang="en-US" dirty="0" smtClean="0"/>
              <a:t>Iteration: You can iterate through the cursor to retrieve documents one by one or in batches. This is often done using methods like next() to get the next document in the result set.</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C:\Users\user\Desktop\curs.png"/>
          <p:cNvPicPr>
            <a:picLocks noChangeAspect="1" noChangeArrowheads="1"/>
          </p:cNvPicPr>
          <p:nvPr/>
        </p:nvPicPr>
        <p:blipFill>
          <a:blip r:embed="rId2"/>
          <a:srcRect/>
          <a:stretch>
            <a:fillRect/>
          </a:stretch>
        </p:blipFill>
        <p:spPr bwMode="auto">
          <a:xfrm>
            <a:off x="1561578" y="1371600"/>
            <a:ext cx="5993336" cy="4781550"/>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following example shows how this can be done. </a:t>
            </a:r>
            <a:endParaRPr lang="en-US" dirty="0" smtClean="0"/>
          </a:p>
          <a:p>
            <a:pPr>
              <a:buNone/>
            </a:pPr>
            <a:r>
              <a:rPr lang="en-US" dirty="0" err="1" smtClean="0"/>
              <a:t>var</a:t>
            </a:r>
            <a:r>
              <a:rPr lang="en-US" dirty="0" smtClean="0"/>
              <a:t> </a:t>
            </a:r>
            <a:r>
              <a:rPr lang="en-US" dirty="0" err="1" smtClean="0"/>
              <a:t>myEmployee</a:t>
            </a:r>
            <a:r>
              <a:rPr lang="en-US" dirty="0" smtClean="0"/>
              <a:t> = </a:t>
            </a:r>
            <a:r>
              <a:rPr lang="en-US" dirty="0" err="1" smtClean="0"/>
              <a:t>db.Employee.find</a:t>
            </a:r>
            <a:r>
              <a:rPr lang="en-US" dirty="0" smtClean="0"/>
              <a:t>( { </a:t>
            </a:r>
            <a:r>
              <a:rPr lang="en-US" dirty="0" err="1" smtClean="0"/>
              <a:t>Employeeid</a:t>
            </a:r>
            <a:r>
              <a:rPr lang="en-US" dirty="0" smtClean="0"/>
              <a:t> : </a:t>
            </a:r>
            <a:endParaRPr lang="en-US" dirty="0" smtClean="0"/>
          </a:p>
          <a:p>
            <a:pPr>
              <a:buNone/>
            </a:pPr>
            <a:r>
              <a:rPr lang="en-US" dirty="0" smtClean="0"/>
              <a:t>{ </a:t>
            </a:r>
            <a:r>
              <a:rPr lang="en-US" dirty="0" smtClean="0"/>
              <a:t>$gt:2 }}); </a:t>
            </a:r>
            <a:endParaRPr lang="en-US" dirty="0" smtClean="0"/>
          </a:p>
          <a:p>
            <a:pPr>
              <a:buNone/>
            </a:pPr>
            <a:r>
              <a:rPr lang="en-US" dirty="0" smtClean="0"/>
              <a:t>while(</a:t>
            </a:r>
            <a:r>
              <a:rPr lang="en-US" dirty="0" err="1" smtClean="0"/>
              <a:t>myEmployee.hasNext</a:t>
            </a:r>
            <a:r>
              <a:rPr lang="en-US" dirty="0" smtClean="0"/>
              <a:t>())</a:t>
            </a:r>
          </a:p>
          <a:p>
            <a:pPr>
              <a:buNone/>
            </a:pPr>
            <a:r>
              <a:rPr lang="en-US" dirty="0" smtClean="0"/>
              <a:t> </a:t>
            </a:r>
            <a:r>
              <a:rPr lang="en-US" dirty="0" smtClean="0"/>
              <a:t>{ print(</a:t>
            </a:r>
            <a:r>
              <a:rPr lang="en-US" dirty="0" err="1" smtClean="0"/>
              <a:t>tojson</a:t>
            </a:r>
            <a:r>
              <a:rPr lang="en-US" dirty="0" smtClean="0"/>
              <a:t>(</a:t>
            </a:r>
            <a:r>
              <a:rPr lang="en-US" dirty="0" err="1" smtClean="0"/>
              <a:t>myEmployee.next</a:t>
            </a:r>
            <a:r>
              <a:rPr lang="en-US" dirty="0" smtClean="0"/>
              <a:t>())); }</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a:t>
            </a:r>
            <a:r>
              <a:rPr lang="en-US" dirty="0" smtClean="0"/>
              <a:t>e</a:t>
            </a:r>
            <a:r>
              <a:rPr lang="en-US" dirty="0" smtClean="0"/>
              <a:t> </a:t>
            </a:r>
            <a:r>
              <a:rPr lang="en-US" dirty="0" smtClean="0"/>
              <a:t>of </a:t>
            </a:r>
            <a:r>
              <a:rPr lang="en-US" dirty="0" err="1" smtClean="0"/>
              <a:t>MapReduce</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MapReduce</a:t>
            </a:r>
            <a:r>
              <a:rPr lang="en-US" dirty="0" smtClean="0"/>
              <a:t> algorithm contains two important tasks, namely Map and Reduce. </a:t>
            </a:r>
            <a:endParaRPr lang="en-US" dirty="0" smtClean="0"/>
          </a:p>
          <a:p>
            <a:r>
              <a:rPr lang="en-US" dirty="0" smtClean="0"/>
              <a:t>The </a:t>
            </a:r>
            <a:r>
              <a:rPr lang="en-US" dirty="0" smtClean="0"/>
              <a:t>Map task takes a set of data and converts it into another set of data, where individual elements are broken down into </a:t>
            </a:r>
            <a:r>
              <a:rPr lang="en-US" dirty="0" err="1" smtClean="0"/>
              <a:t>tuples</a:t>
            </a:r>
            <a:r>
              <a:rPr lang="en-US" dirty="0" smtClean="0"/>
              <a:t> (key-value pairs). </a:t>
            </a:r>
            <a:endParaRPr lang="en-US" dirty="0" smtClean="0"/>
          </a:p>
          <a:p>
            <a:r>
              <a:rPr lang="en-US" dirty="0" smtClean="0"/>
              <a:t>The </a:t>
            </a:r>
            <a:r>
              <a:rPr lang="en-US" dirty="0" smtClean="0"/>
              <a:t>Reduce task takes the output from the Map as an input and combines those data </a:t>
            </a:r>
            <a:r>
              <a:rPr lang="en-US" dirty="0" err="1" smtClean="0"/>
              <a:t>tuples</a:t>
            </a:r>
            <a:r>
              <a:rPr lang="en-US" dirty="0" smtClean="0"/>
              <a:t> (key-value pairs) into a smaller set of </a:t>
            </a:r>
            <a:r>
              <a:rPr lang="en-US" dirty="0" err="1" smtClean="0"/>
              <a:t>tuples</a:t>
            </a:r>
            <a:r>
              <a:rPr lang="en-US" dirty="0" smtClean="0"/>
              <a:t>. </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C:\Users\user\Desktop\curs.png"/>
          <p:cNvPicPr>
            <a:picLocks noChangeAspect="1" noChangeArrowheads="1"/>
          </p:cNvPicPr>
          <p:nvPr/>
        </p:nvPicPr>
        <p:blipFill>
          <a:blip r:embed="rId2"/>
          <a:srcRect/>
          <a:stretch>
            <a:fillRect/>
          </a:stretch>
        </p:blipFill>
        <p:spPr bwMode="auto">
          <a:xfrm>
            <a:off x="293687" y="1524000"/>
            <a:ext cx="8621713" cy="470535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various </a:t>
            </a:r>
            <a:r>
              <a:rPr lang="en-US" dirty="0" smtClean="0"/>
              <a:t>phases are</a:t>
            </a:r>
            <a:endParaRPr lang="en-US" dirty="0"/>
          </a:p>
        </p:txBody>
      </p:sp>
      <p:sp>
        <p:nvSpPr>
          <p:cNvPr id="3" name="Content Placeholder 2"/>
          <p:cNvSpPr>
            <a:spLocks noGrp="1"/>
          </p:cNvSpPr>
          <p:nvPr>
            <p:ph idx="1"/>
          </p:nvPr>
        </p:nvSpPr>
        <p:spPr/>
        <p:txBody>
          <a:bodyPr/>
          <a:lstStyle/>
          <a:p>
            <a:r>
              <a:rPr lang="en-US" dirty="0" smtClean="0"/>
              <a:t>Input Phase − Here we have a Record Reader that translates each record in an input file and sends the parsed data to the </a:t>
            </a:r>
            <a:r>
              <a:rPr lang="en-US" dirty="0" err="1" smtClean="0"/>
              <a:t>mapper</a:t>
            </a:r>
            <a:r>
              <a:rPr lang="en-US" dirty="0" smtClean="0"/>
              <a:t> in the form of key-value pairs</a:t>
            </a:r>
            <a:r>
              <a:rPr lang="en-US" dirty="0" smtClean="0"/>
              <a:t>.</a:t>
            </a:r>
          </a:p>
          <a:p>
            <a:r>
              <a:rPr lang="en-US" dirty="0" smtClean="0"/>
              <a:t>Map − Map is a user-defined function, which takes a series of key-value pairs and processes each one of them to generate zero or more key-value pairs</a:t>
            </a:r>
            <a:r>
              <a:rPr lang="en-US" dirty="0" smtClean="0"/>
              <a:t>.</a:t>
            </a:r>
          </a:p>
          <a:p>
            <a:r>
              <a:rPr lang="en-US" dirty="0" smtClean="0"/>
              <a:t>Intermediate Keys − They key-value pairs generated by the </a:t>
            </a:r>
            <a:r>
              <a:rPr lang="en-US" dirty="0" err="1" smtClean="0"/>
              <a:t>mapper</a:t>
            </a:r>
            <a:r>
              <a:rPr lang="en-US" dirty="0" smtClean="0"/>
              <a:t> are known as intermediate keys.</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Combiner − A combiner is a type of local Reducer that groups similar data from the map phase into identifiable sets. It takes the intermediate keys from the </a:t>
            </a:r>
            <a:r>
              <a:rPr lang="en-US" dirty="0" err="1" smtClean="0"/>
              <a:t>mapper</a:t>
            </a:r>
            <a:r>
              <a:rPr lang="en-US" dirty="0" smtClean="0"/>
              <a:t> as input and applies a user-defined code to aggregate the values in a small scope of one </a:t>
            </a:r>
            <a:r>
              <a:rPr lang="en-US" dirty="0" err="1" smtClean="0"/>
              <a:t>mapper</a:t>
            </a:r>
            <a:r>
              <a:rPr lang="en-US" dirty="0" smtClean="0"/>
              <a:t>.</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b="1" dirty="0" smtClean="0"/>
              <a:t>Client-Side JSON</a:t>
            </a:r>
            <a:r>
              <a:rPr lang="en-US" dirty="0" smtClean="0"/>
              <a:t>: When a client application interacts with </a:t>
            </a:r>
            <a:r>
              <a:rPr lang="en-US" dirty="0" err="1" smtClean="0"/>
              <a:t>MongoDB</a:t>
            </a:r>
            <a:r>
              <a:rPr lang="en-US" dirty="0" smtClean="0"/>
              <a:t>, it typically sends data in JSON format. For example, when inserting a new document into a collection, the client sends a JSON document as the input.</a:t>
            </a:r>
          </a:p>
          <a:p>
            <a:r>
              <a:rPr lang="en-US" b="1" dirty="0" smtClean="0"/>
              <a:t>Server-Side BSON</a:t>
            </a:r>
            <a:r>
              <a:rPr lang="en-US" dirty="0" smtClean="0"/>
              <a:t>: </a:t>
            </a:r>
            <a:r>
              <a:rPr lang="en-US" dirty="0" err="1" smtClean="0"/>
              <a:t>MongoDB's</a:t>
            </a:r>
            <a:r>
              <a:rPr lang="en-US" dirty="0" smtClean="0"/>
              <a:t> server-side components, including the storage engine and query engine, work with BSON internally. So, when the JSON data arrives at the </a:t>
            </a:r>
            <a:r>
              <a:rPr lang="en-US" dirty="0" err="1" smtClean="0"/>
              <a:t>MongoDB</a:t>
            </a:r>
            <a:r>
              <a:rPr lang="en-US" dirty="0" smtClean="0"/>
              <a:t> server, it's automatically converted from JSON to BSON before being processed or stored.</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Reducer − The Reducer takes the grouped key-value paired data as input and runs a Reducer function on each one of them. Here, the data can be aggregated, filtered, and combined in a number of ways, and it requires a wide range of processing. Once the execution is over, it gives zero or more key-value pairs to the final step.</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Output Phase − In the output phase, we have an output formatter that translates the final key-value pairs from the Reducer function and writes them onto a file using a record writer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Insertion</a:t>
            </a:r>
            <a:r>
              <a:rPr lang="en-US" dirty="0" smtClean="0"/>
              <a:t>: When you insert a document using the </a:t>
            </a:r>
            <a:r>
              <a:rPr lang="en-US" dirty="0" err="1" smtClean="0"/>
              <a:t>MongoDB</a:t>
            </a:r>
            <a:r>
              <a:rPr lang="en-US" dirty="0" smtClean="0"/>
              <a:t> driver or API, the driver performs the conversion from JSON to BSON before sending the data to the server. The server then stores the BSON document in the appropriate collection.</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810</TotalTime>
  <Words>4656</Words>
  <Application>Microsoft Office PowerPoint</Application>
  <PresentationFormat>On-screen Show (4:3)</PresentationFormat>
  <Paragraphs>311</Paragraphs>
  <Slides>81</Slides>
  <Notes>0</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Flow</vt:lpstr>
      <vt:lpstr>MONGODB</vt:lpstr>
      <vt:lpstr>INTRODUCTION</vt:lpstr>
      <vt:lpstr>Slide 3</vt:lpstr>
      <vt:lpstr>Why MongoDB? </vt:lpstr>
      <vt:lpstr>Slide 5</vt:lpstr>
      <vt:lpstr>Why MongoDB-JSON</vt:lpstr>
      <vt:lpstr>Slide 7</vt:lpstr>
      <vt:lpstr>Slide 8</vt:lpstr>
      <vt:lpstr>Slide 9</vt:lpstr>
      <vt:lpstr>Slide 10</vt:lpstr>
      <vt:lpstr>Slide 11</vt:lpstr>
      <vt:lpstr>The JSON code can as follows</vt:lpstr>
      <vt:lpstr>Slide 13</vt:lpstr>
      <vt:lpstr>Creating or Generating Unique Key</vt:lpstr>
      <vt:lpstr>Database</vt:lpstr>
      <vt:lpstr>Collection:</vt:lpstr>
      <vt:lpstr>Document</vt:lpstr>
      <vt:lpstr>Replication</vt:lpstr>
      <vt:lpstr>Slide 19</vt:lpstr>
      <vt:lpstr>Slide 20</vt:lpstr>
      <vt:lpstr>Sharding</vt:lpstr>
      <vt:lpstr>Slide 22</vt:lpstr>
      <vt:lpstr>Create Database</vt:lpstr>
      <vt:lpstr>Create Collection</vt:lpstr>
      <vt:lpstr>Insert Documents </vt:lpstr>
      <vt:lpstr>MongoDB limit() Method</vt:lpstr>
      <vt:lpstr>Slide 27</vt:lpstr>
      <vt:lpstr>Slide 28</vt:lpstr>
      <vt:lpstr>MongoDB skip() method</vt:lpstr>
      <vt:lpstr>Slide 30</vt:lpstr>
      <vt:lpstr>Slide 31</vt:lpstr>
      <vt:lpstr>MongoDB sort() method</vt:lpstr>
      <vt:lpstr>Select All Documents in a Collection</vt:lpstr>
      <vt:lpstr>Slide 34</vt:lpstr>
      <vt:lpstr>Specify Conditions Using Query Operators</vt:lpstr>
      <vt:lpstr>Slide 36</vt:lpstr>
      <vt:lpstr>Specify AND Conditions</vt:lpstr>
      <vt:lpstr>Slide 38</vt:lpstr>
      <vt:lpstr>Specify OR Conditions:</vt:lpstr>
      <vt:lpstr>Specify AND as well as OR Conditions:</vt:lpstr>
      <vt:lpstr>MongoDB Query Language with Arrays</vt:lpstr>
      <vt:lpstr>Slide 42</vt:lpstr>
      <vt:lpstr>Slide 43</vt:lpstr>
      <vt:lpstr>Slide 44</vt:lpstr>
      <vt:lpstr>Slide 45</vt:lpstr>
      <vt:lpstr>Update on the array</vt:lpstr>
      <vt:lpstr>Aggregate and MapReduce Function</vt:lpstr>
      <vt:lpstr>Slide 48</vt:lpstr>
      <vt:lpstr>Slide 49</vt:lpstr>
      <vt:lpstr>Aggregation Pipeline</vt:lpstr>
      <vt:lpstr>Slide 51</vt:lpstr>
      <vt:lpstr>Slide 52</vt:lpstr>
      <vt:lpstr>Slide 53</vt:lpstr>
      <vt:lpstr>Slide 54</vt:lpstr>
      <vt:lpstr>Pipeline:</vt:lpstr>
      <vt:lpstr>Pipeline Expressions</vt:lpstr>
      <vt:lpstr>Slide 57</vt:lpstr>
      <vt:lpstr>Slide 58</vt:lpstr>
      <vt:lpstr>Slide 59</vt:lpstr>
      <vt:lpstr>Slide 60</vt:lpstr>
      <vt:lpstr>Pipeline Operators and Indexes</vt:lpstr>
      <vt:lpstr>Slide 62</vt:lpstr>
      <vt:lpstr>Slide 63</vt:lpstr>
      <vt:lpstr>Map Reduce:</vt:lpstr>
      <vt:lpstr>Slide 65</vt:lpstr>
      <vt:lpstr>Slide 66</vt:lpstr>
      <vt:lpstr>Slide 67</vt:lpstr>
      <vt:lpstr>Slide 68</vt:lpstr>
      <vt:lpstr>Slide 69</vt:lpstr>
      <vt:lpstr>Slide 70</vt:lpstr>
      <vt:lpstr>Slide 71</vt:lpstr>
      <vt:lpstr>MongoDB Cursors</vt:lpstr>
      <vt:lpstr>Slide 73</vt:lpstr>
      <vt:lpstr>Slide 74</vt:lpstr>
      <vt:lpstr>Slide 75</vt:lpstr>
      <vt:lpstr>Architecture of MapReduce</vt:lpstr>
      <vt:lpstr>Slide 77</vt:lpstr>
      <vt:lpstr>The various phases are</vt:lpstr>
      <vt:lpstr>Slide 79</vt:lpstr>
      <vt:lpstr>Slide 80</vt:lpstr>
      <vt:lpstr>Slide 81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user</dc:creator>
  <cp:lastModifiedBy>user</cp:lastModifiedBy>
  <cp:revision>103</cp:revision>
  <dcterms:created xsi:type="dcterms:W3CDTF">2006-08-16T00:00:00Z</dcterms:created>
  <dcterms:modified xsi:type="dcterms:W3CDTF">2023-11-03T04:36:34Z</dcterms:modified>
</cp:coreProperties>
</file>