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78" r:id="rId12"/>
    <p:sldId id="279" r:id="rId13"/>
    <p:sldId id="280" r:id="rId14"/>
    <p:sldId id="281" r:id="rId15"/>
    <p:sldId id="282" r:id="rId16"/>
    <p:sldId id="283" r:id="rId17"/>
    <p:sldId id="267" r:id="rId18"/>
    <p:sldId id="266" r:id="rId19"/>
    <p:sldId id="268" r:id="rId20"/>
    <p:sldId id="269" r:id="rId21"/>
    <p:sldId id="270" r:id="rId22"/>
    <p:sldId id="271" r:id="rId23"/>
    <p:sldId id="272" r:id="rId24"/>
    <p:sldId id="273" r:id="rId25"/>
    <p:sldId id="274" r:id="rId26"/>
    <p:sldId id="275" r:id="rId27"/>
    <p:sldId id="276" r:id="rId28"/>
    <p:sldId id="277" r:id="rId29"/>
    <p:sldId id="284" r:id="rId30"/>
    <p:sldId id="293" r:id="rId31"/>
    <p:sldId id="285" r:id="rId32"/>
    <p:sldId id="286" r:id="rId33"/>
    <p:sldId id="287" r:id="rId34"/>
    <p:sldId id="288" r:id="rId35"/>
    <p:sldId id="289" r:id="rId36"/>
    <p:sldId id="290" r:id="rId37"/>
    <p:sldId id="291" r:id="rId38"/>
    <p:sldId id="29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459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970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56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0200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00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031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9657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11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38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28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97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28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500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819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060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81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00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8/2/2023</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44012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1C6C-6341-F8A7-C7C0-342EC05706BE}"/>
              </a:ext>
            </a:extLst>
          </p:cNvPr>
          <p:cNvSpPr>
            <a:spLocks noGrp="1"/>
          </p:cNvSpPr>
          <p:nvPr>
            <p:ph type="ctrTitle"/>
          </p:nvPr>
        </p:nvSpPr>
        <p:spPr/>
        <p:txBody>
          <a:bodyPr/>
          <a:lstStyle/>
          <a:p>
            <a:r>
              <a:rPr lang="en-US" dirty="0" err="1"/>
              <a:t>Footprinting</a:t>
            </a:r>
            <a:r>
              <a:rPr lang="en-US" dirty="0"/>
              <a:t> and types of </a:t>
            </a:r>
            <a:r>
              <a:rPr lang="en-US" dirty="0" err="1"/>
              <a:t>Footprinting</a:t>
            </a:r>
            <a:endParaRPr lang="en-IN" dirty="0"/>
          </a:p>
        </p:txBody>
      </p:sp>
      <p:sp>
        <p:nvSpPr>
          <p:cNvPr id="3" name="Subtitle 2">
            <a:extLst>
              <a:ext uri="{FF2B5EF4-FFF2-40B4-BE49-F238E27FC236}">
                <a16:creationId xmlns:a16="http://schemas.microsoft.com/office/drawing/2014/main" id="{64A6525A-085E-1EB0-C4D3-EEF5E77A24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519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9215-2239-F624-6856-794AEED77271}"/>
              </a:ext>
            </a:extLst>
          </p:cNvPr>
          <p:cNvSpPr>
            <a:spLocks noGrp="1"/>
          </p:cNvSpPr>
          <p:nvPr>
            <p:ph type="title"/>
          </p:nvPr>
        </p:nvSpPr>
        <p:spPr/>
        <p:txBody>
          <a:bodyPr/>
          <a:lstStyle/>
          <a:p>
            <a:pPr algn="l"/>
            <a:r>
              <a:rPr lang="en-IN" dirty="0" err="1"/>
              <a:t>Footprinting</a:t>
            </a:r>
            <a:r>
              <a:rPr lang="en-IN" dirty="0"/>
              <a:t> through Social Engineering:</a:t>
            </a:r>
          </a:p>
        </p:txBody>
      </p:sp>
      <p:sp>
        <p:nvSpPr>
          <p:cNvPr id="3" name="Content Placeholder 2">
            <a:extLst>
              <a:ext uri="{FF2B5EF4-FFF2-40B4-BE49-F238E27FC236}">
                <a16:creationId xmlns:a16="http://schemas.microsoft.com/office/drawing/2014/main" id="{7398B99F-5BB0-A3CA-A291-3CA8D17CDAA5}"/>
              </a:ext>
            </a:extLst>
          </p:cNvPr>
          <p:cNvSpPr>
            <a:spLocks noGrp="1"/>
          </p:cNvSpPr>
          <p:nvPr>
            <p:ph sz="quarter" idx="13"/>
          </p:nvPr>
        </p:nvSpPr>
        <p:spPr/>
        <p:txBody>
          <a:bodyPr/>
          <a:lstStyle/>
          <a:p>
            <a:pPr algn="just"/>
            <a:r>
              <a:rPr lang="en-US" cap="none" dirty="0"/>
              <a:t>Social media like twitter, </a:t>
            </a:r>
            <a:r>
              <a:rPr lang="en-US" cap="none" dirty="0" err="1"/>
              <a:t>facebook</a:t>
            </a:r>
            <a:r>
              <a:rPr lang="en-US" cap="none" dirty="0"/>
              <a:t> are searched to collect information like personal details, user credentials, other sensitive information using various social engineering techniques. Some of the techniques include </a:t>
            </a:r>
          </a:p>
          <a:p>
            <a:pPr algn="just"/>
            <a:r>
              <a:rPr lang="en-US" cap="none" dirty="0"/>
              <a:t>eavesdropping: it is the process of intercepting unauthorized communication to gather information </a:t>
            </a:r>
          </a:p>
          <a:p>
            <a:pPr algn="just"/>
            <a:r>
              <a:rPr lang="en-US" cap="none" dirty="0"/>
              <a:t>shoulder surfing: secretly observing the target to gather sensitive information like passwords, personal identification information, account information </a:t>
            </a:r>
            <a:r>
              <a:rPr lang="en-US" cap="none" dirty="0" err="1"/>
              <a:t>etc</a:t>
            </a:r>
            <a:endParaRPr lang="en-IN" cap="none" dirty="0"/>
          </a:p>
        </p:txBody>
      </p:sp>
    </p:spTree>
    <p:extLst>
      <p:ext uri="{BB962C8B-B14F-4D97-AF65-F5344CB8AC3E}">
        <p14:creationId xmlns:p14="http://schemas.microsoft.com/office/powerpoint/2010/main" val="117045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26F9-3784-0F52-790D-386D5061D248}"/>
              </a:ext>
            </a:extLst>
          </p:cNvPr>
          <p:cNvSpPr>
            <a:spLocks noGrp="1"/>
          </p:cNvSpPr>
          <p:nvPr>
            <p:ph type="title"/>
          </p:nvPr>
        </p:nvSpPr>
        <p:spPr/>
        <p:txBody>
          <a:bodyPr/>
          <a:lstStyle/>
          <a:p>
            <a:pPr algn="l"/>
            <a:r>
              <a:rPr lang="en-IN" dirty="0"/>
              <a:t>TCP Communication Flags</a:t>
            </a:r>
          </a:p>
        </p:txBody>
      </p:sp>
      <p:sp>
        <p:nvSpPr>
          <p:cNvPr id="3" name="Content Placeholder 2">
            <a:extLst>
              <a:ext uri="{FF2B5EF4-FFF2-40B4-BE49-F238E27FC236}">
                <a16:creationId xmlns:a16="http://schemas.microsoft.com/office/drawing/2014/main" id="{16389AA6-349E-A20B-B0B0-C70A5EE8DC15}"/>
              </a:ext>
            </a:extLst>
          </p:cNvPr>
          <p:cNvSpPr>
            <a:spLocks noGrp="1"/>
          </p:cNvSpPr>
          <p:nvPr>
            <p:ph sz="quarter" idx="13"/>
          </p:nvPr>
        </p:nvSpPr>
        <p:spPr>
          <a:xfrm>
            <a:off x="684862" y="2026025"/>
            <a:ext cx="7773338" cy="3765176"/>
          </a:xfrm>
        </p:spPr>
        <p:txBody>
          <a:bodyPr>
            <a:normAutofit lnSpcReduction="10000"/>
          </a:bodyPr>
          <a:lstStyle/>
          <a:p>
            <a:pPr algn="just"/>
            <a:r>
              <a:rPr lang="en-US" cap="none" dirty="0"/>
              <a:t>TCP flags are used </a:t>
            </a:r>
            <a:r>
              <a:rPr lang="en-US" b="1" cap="none" dirty="0"/>
              <a:t>within TCP packet </a:t>
            </a:r>
            <a:r>
              <a:rPr lang="en-US" cap="none" dirty="0"/>
              <a:t>transfers to indicate a particular connection state or provide additional information. </a:t>
            </a:r>
          </a:p>
          <a:p>
            <a:pPr algn="just"/>
            <a:endParaRPr lang="en-US" cap="none" dirty="0"/>
          </a:p>
          <a:p>
            <a:pPr algn="just"/>
            <a:r>
              <a:rPr lang="en-US" cap="none" dirty="0"/>
              <a:t>Therefore, they can be used for troubleshooting purposes or to control how a particular connection is handled. </a:t>
            </a:r>
          </a:p>
          <a:p>
            <a:pPr algn="just"/>
            <a:endParaRPr lang="en-US" cap="none" dirty="0"/>
          </a:p>
          <a:p>
            <a:pPr algn="just"/>
            <a:r>
              <a:rPr lang="en-US" cap="none" dirty="0"/>
              <a:t>There are a few TCP flags that are much more commonly used than others as such </a:t>
            </a:r>
            <a:r>
              <a:rPr lang="en-US" b="1" cap="none" dirty="0"/>
              <a:t>SYN, ACK, and FIN</a:t>
            </a:r>
            <a:r>
              <a:rPr lang="en-US" cap="none" dirty="0"/>
              <a:t>. However, in this post, we're going to go through the full list of TCP flags and outline what each one is used for.</a:t>
            </a:r>
            <a:endParaRPr lang="en-IN" cap="none" dirty="0"/>
          </a:p>
        </p:txBody>
      </p:sp>
    </p:spTree>
    <p:extLst>
      <p:ext uri="{BB962C8B-B14F-4D97-AF65-F5344CB8AC3E}">
        <p14:creationId xmlns:p14="http://schemas.microsoft.com/office/powerpoint/2010/main" val="371012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BB01-488B-AA79-F6E1-0EF881D0C630}"/>
              </a:ext>
            </a:extLst>
          </p:cNvPr>
          <p:cNvSpPr>
            <a:spLocks noGrp="1"/>
          </p:cNvSpPr>
          <p:nvPr>
            <p:ph type="title"/>
          </p:nvPr>
        </p:nvSpPr>
        <p:spPr/>
        <p:txBody>
          <a:bodyPr/>
          <a:lstStyle/>
          <a:p>
            <a:pPr algn="l"/>
            <a:r>
              <a:rPr lang="en-IN" dirty="0"/>
              <a:t>List of TCP flags</a:t>
            </a:r>
          </a:p>
        </p:txBody>
      </p:sp>
      <p:sp>
        <p:nvSpPr>
          <p:cNvPr id="3" name="Content Placeholder 2">
            <a:extLst>
              <a:ext uri="{FF2B5EF4-FFF2-40B4-BE49-F238E27FC236}">
                <a16:creationId xmlns:a16="http://schemas.microsoft.com/office/drawing/2014/main" id="{644E1FEF-5A42-F746-60A3-7DD16518736B}"/>
              </a:ext>
            </a:extLst>
          </p:cNvPr>
          <p:cNvSpPr>
            <a:spLocks noGrp="1"/>
          </p:cNvSpPr>
          <p:nvPr>
            <p:ph sz="quarter" idx="13"/>
          </p:nvPr>
        </p:nvSpPr>
        <p:spPr>
          <a:xfrm>
            <a:off x="685330" y="2043953"/>
            <a:ext cx="7651846" cy="3747247"/>
          </a:xfrm>
        </p:spPr>
        <p:txBody>
          <a:bodyPr/>
          <a:lstStyle/>
          <a:p>
            <a:pPr algn="just"/>
            <a:r>
              <a:rPr lang="en-US" cap="none" dirty="0"/>
              <a:t>Each TCP flag corresponds to 1 bit in size. The list below describes each flag in greater detail. </a:t>
            </a:r>
          </a:p>
          <a:p>
            <a:pPr algn="just"/>
            <a:endParaRPr lang="en-US" cap="none" dirty="0"/>
          </a:p>
          <a:p>
            <a:pPr algn="just"/>
            <a:r>
              <a:rPr lang="en-US" b="1" cap="none" dirty="0"/>
              <a:t>SYN</a:t>
            </a:r>
            <a:r>
              <a:rPr lang="en-US" cap="none" dirty="0"/>
              <a:t> - the </a:t>
            </a:r>
            <a:r>
              <a:rPr lang="en-US" b="1" cap="none" dirty="0"/>
              <a:t>synchronization flag </a:t>
            </a:r>
            <a:r>
              <a:rPr lang="en-US" cap="none" dirty="0"/>
              <a:t>is used as a first step in establishing a </a:t>
            </a:r>
            <a:r>
              <a:rPr lang="en-US" b="1" cap="none" dirty="0"/>
              <a:t>three-way handshake between two hosts</a:t>
            </a:r>
            <a:r>
              <a:rPr lang="en-US" cap="none" dirty="0"/>
              <a:t>. </a:t>
            </a:r>
          </a:p>
          <a:p>
            <a:pPr algn="just"/>
            <a:endParaRPr lang="en-US" cap="none" dirty="0"/>
          </a:p>
          <a:p>
            <a:pPr algn="just"/>
            <a:r>
              <a:rPr lang="en-US" cap="none" dirty="0"/>
              <a:t>Only the first packet from both the sender and receiver should have this flag set. </a:t>
            </a:r>
            <a:endParaRPr lang="en-IN" cap="none" dirty="0"/>
          </a:p>
        </p:txBody>
      </p:sp>
    </p:spTree>
    <p:extLst>
      <p:ext uri="{BB962C8B-B14F-4D97-AF65-F5344CB8AC3E}">
        <p14:creationId xmlns:p14="http://schemas.microsoft.com/office/powerpoint/2010/main" val="318435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BA648-DA6F-0BF3-C4C8-8E86AE8F1FF7}"/>
              </a:ext>
            </a:extLst>
          </p:cNvPr>
          <p:cNvSpPr>
            <a:spLocks noGrp="1"/>
          </p:cNvSpPr>
          <p:nvPr>
            <p:ph sz="quarter" idx="13"/>
          </p:nvPr>
        </p:nvSpPr>
        <p:spPr>
          <a:xfrm>
            <a:off x="753034" y="1147483"/>
            <a:ext cx="7705165" cy="4643718"/>
          </a:xfrm>
        </p:spPr>
        <p:txBody>
          <a:bodyPr/>
          <a:lstStyle/>
          <a:p>
            <a:r>
              <a:rPr lang="en-US" cap="none" dirty="0"/>
              <a:t>The following diagram illustrates a three-way handshake process.</a:t>
            </a:r>
          </a:p>
          <a:p>
            <a:endParaRPr lang="en-US" cap="none" dirty="0"/>
          </a:p>
          <a:p>
            <a:endParaRPr lang="en-IN" dirty="0"/>
          </a:p>
        </p:txBody>
      </p:sp>
      <p:pic>
        <p:nvPicPr>
          <p:cNvPr id="7" name="Picture 6">
            <a:extLst>
              <a:ext uri="{FF2B5EF4-FFF2-40B4-BE49-F238E27FC236}">
                <a16:creationId xmlns:a16="http://schemas.microsoft.com/office/drawing/2014/main" id="{94D87BE3-47AC-0509-F886-FBFC3B1A5CEA}"/>
              </a:ext>
            </a:extLst>
          </p:cNvPr>
          <p:cNvPicPr>
            <a:picLocks noChangeAspect="1"/>
          </p:cNvPicPr>
          <p:nvPr/>
        </p:nvPicPr>
        <p:blipFill>
          <a:blip r:embed="rId2"/>
          <a:stretch>
            <a:fillRect/>
          </a:stretch>
        </p:blipFill>
        <p:spPr>
          <a:xfrm>
            <a:off x="439271" y="1953362"/>
            <a:ext cx="8364070" cy="2951275"/>
          </a:xfrm>
          <a:prstGeom prst="rect">
            <a:avLst/>
          </a:prstGeom>
        </p:spPr>
      </p:pic>
    </p:spTree>
    <p:extLst>
      <p:ext uri="{BB962C8B-B14F-4D97-AF65-F5344CB8AC3E}">
        <p14:creationId xmlns:p14="http://schemas.microsoft.com/office/powerpoint/2010/main" val="174974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F87E8-9D75-BCF7-B8BB-49305F5B6E03}"/>
              </a:ext>
            </a:extLst>
          </p:cNvPr>
          <p:cNvSpPr>
            <a:spLocks noGrp="1"/>
          </p:cNvSpPr>
          <p:nvPr>
            <p:ph sz="quarter" idx="13"/>
          </p:nvPr>
        </p:nvSpPr>
        <p:spPr>
          <a:xfrm>
            <a:off x="636494" y="941295"/>
            <a:ext cx="7821706" cy="4849906"/>
          </a:xfrm>
        </p:spPr>
        <p:txBody>
          <a:bodyPr>
            <a:normAutofit lnSpcReduction="10000"/>
          </a:bodyPr>
          <a:lstStyle/>
          <a:p>
            <a:pPr algn="just"/>
            <a:r>
              <a:rPr lang="en-US" b="1" cap="none" dirty="0"/>
              <a:t>ACK </a:t>
            </a:r>
            <a:r>
              <a:rPr lang="en-US" cap="none" dirty="0"/>
              <a:t>- the acknowledgment flag is used to </a:t>
            </a:r>
            <a:r>
              <a:rPr lang="en-US" b="1" cap="none" dirty="0"/>
              <a:t>acknowledge the successful receipt of a packet. </a:t>
            </a:r>
          </a:p>
          <a:p>
            <a:pPr algn="just"/>
            <a:r>
              <a:rPr lang="en-US" cap="none" dirty="0"/>
              <a:t>As we can see from the diagram above, the receiver sends an ACK as well as a SYN in the second step of the three-way handshake process to tell the sender that it received its initial packet. </a:t>
            </a:r>
          </a:p>
          <a:p>
            <a:pPr algn="just"/>
            <a:endParaRPr lang="en-US" cap="none" dirty="0"/>
          </a:p>
          <a:p>
            <a:pPr algn="just"/>
            <a:r>
              <a:rPr lang="en-US" b="1" cap="none" dirty="0"/>
              <a:t>FIN</a:t>
            </a:r>
            <a:r>
              <a:rPr lang="en-US" cap="none" dirty="0"/>
              <a:t> - the </a:t>
            </a:r>
            <a:r>
              <a:rPr lang="en-US" b="1" cap="none" dirty="0"/>
              <a:t>finished flag </a:t>
            </a:r>
            <a:r>
              <a:rPr lang="en-US" cap="none" dirty="0"/>
              <a:t>means there is </a:t>
            </a:r>
            <a:r>
              <a:rPr lang="en-US" b="1" cap="none" dirty="0"/>
              <a:t>no more data from the sender</a:t>
            </a:r>
            <a:r>
              <a:rPr lang="en-US" cap="none" dirty="0"/>
              <a:t>. Therefore, it is used in the </a:t>
            </a:r>
            <a:r>
              <a:rPr lang="en-US" b="1" cap="none" dirty="0"/>
              <a:t>last packet </a:t>
            </a:r>
            <a:r>
              <a:rPr lang="en-US" cap="none" dirty="0"/>
              <a:t>sent from the sender. </a:t>
            </a:r>
          </a:p>
          <a:p>
            <a:pPr algn="just"/>
            <a:endParaRPr lang="en-US" cap="none" dirty="0"/>
          </a:p>
          <a:p>
            <a:pPr algn="just"/>
            <a:r>
              <a:rPr lang="en-US" b="1" cap="none" dirty="0"/>
              <a:t>URG</a:t>
            </a:r>
            <a:r>
              <a:rPr lang="en-US" cap="none" dirty="0"/>
              <a:t> - the </a:t>
            </a:r>
            <a:r>
              <a:rPr lang="en-US" b="1" cap="none" dirty="0"/>
              <a:t>urgent flag </a:t>
            </a:r>
            <a:r>
              <a:rPr lang="en-US" cap="none" dirty="0"/>
              <a:t>is used to notify the receiver </a:t>
            </a:r>
            <a:r>
              <a:rPr lang="en-US" b="1" cap="none" dirty="0"/>
              <a:t>to process the urgent packets </a:t>
            </a:r>
            <a:r>
              <a:rPr lang="en-US" cap="none" dirty="0"/>
              <a:t>before processing all other packets. The receiver will be notified when all known urgent data has been received.</a:t>
            </a:r>
            <a:endParaRPr lang="en-IN" cap="none" dirty="0"/>
          </a:p>
        </p:txBody>
      </p:sp>
    </p:spTree>
    <p:extLst>
      <p:ext uri="{BB962C8B-B14F-4D97-AF65-F5344CB8AC3E}">
        <p14:creationId xmlns:p14="http://schemas.microsoft.com/office/powerpoint/2010/main" val="245861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77C98-F581-E350-0E1E-C3A8F23016D3}"/>
              </a:ext>
            </a:extLst>
          </p:cNvPr>
          <p:cNvSpPr>
            <a:spLocks noGrp="1"/>
          </p:cNvSpPr>
          <p:nvPr>
            <p:ph sz="quarter" idx="13"/>
          </p:nvPr>
        </p:nvSpPr>
        <p:spPr>
          <a:xfrm>
            <a:off x="753034" y="824753"/>
            <a:ext cx="7705165" cy="4966447"/>
          </a:xfrm>
        </p:spPr>
        <p:txBody>
          <a:bodyPr>
            <a:normAutofit/>
          </a:bodyPr>
          <a:lstStyle/>
          <a:p>
            <a:r>
              <a:rPr lang="en-US" b="1" cap="none" dirty="0"/>
              <a:t>PSH</a:t>
            </a:r>
            <a:r>
              <a:rPr lang="en-US" cap="none" dirty="0"/>
              <a:t> - the push flag is somewhat similar to the URG flag and tells the receiver to </a:t>
            </a:r>
            <a:r>
              <a:rPr lang="en-US" b="1" cap="none" dirty="0"/>
              <a:t>process these packets as they are received </a:t>
            </a:r>
            <a:r>
              <a:rPr lang="en-US" cap="none" dirty="0"/>
              <a:t>instead of buffering them.</a:t>
            </a:r>
          </a:p>
          <a:p>
            <a:endParaRPr lang="en-US" cap="none" dirty="0"/>
          </a:p>
          <a:p>
            <a:r>
              <a:rPr lang="en-US" b="1" cap="none" dirty="0"/>
              <a:t>RST</a:t>
            </a:r>
            <a:r>
              <a:rPr lang="en-US" cap="none" dirty="0"/>
              <a:t> - the reset flag gets </a:t>
            </a:r>
            <a:r>
              <a:rPr lang="en-US" b="1" cap="none" dirty="0"/>
              <a:t>sent from the receiver to the sender</a:t>
            </a:r>
            <a:r>
              <a:rPr lang="en-US" cap="none" dirty="0"/>
              <a:t> when a packet is sent to a particular host that was not expecting it. </a:t>
            </a:r>
          </a:p>
          <a:p>
            <a:endParaRPr lang="en-US" cap="none" dirty="0"/>
          </a:p>
          <a:p>
            <a:r>
              <a:rPr lang="en-US" b="1" cap="none" dirty="0"/>
              <a:t>ECE</a:t>
            </a:r>
            <a:r>
              <a:rPr lang="en-US" cap="none" dirty="0"/>
              <a:t> – Echo flag , this flag is responsible for indicating if the TCP peer is ECN (</a:t>
            </a:r>
            <a:r>
              <a:rPr lang="en-IN" b="0" i="0" cap="none" dirty="0">
                <a:solidFill>
                  <a:srgbClr val="040C28"/>
                </a:solidFill>
                <a:effectLst/>
                <a:latin typeface="Google Sans"/>
              </a:rPr>
              <a:t>Explicit congestion notification</a:t>
            </a:r>
            <a:r>
              <a:rPr lang="en-US" cap="none" dirty="0"/>
              <a:t>) capable.</a:t>
            </a:r>
          </a:p>
        </p:txBody>
      </p:sp>
    </p:spTree>
    <p:extLst>
      <p:ext uri="{BB962C8B-B14F-4D97-AF65-F5344CB8AC3E}">
        <p14:creationId xmlns:p14="http://schemas.microsoft.com/office/powerpoint/2010/main" val="209602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E21BD-9D28-07BB-30B8-655D521862DD}"/>
              </a:ext>
            </a:extLst>
          </p:cNvPr>
          <p:cNvSpPr>
            <a:spLocks noGrp="1"/>
          </p:cNvSpPr>
          <p:nvPr>
            <p:ph sz="quarter" idx="13"/>
          </p:nvPr>
        </p:nvSpPr>
        <p:spPr>
          <a:xfrm>
            <a:off x="770964" y="1156447"/>
            <a:ext cx="7687235" cy="4634753"/>
          </a:xfrm>
        </p:spPr>
        <p:txBody>
          <a:bodyPr/>
          <a:lstStyle/>
          <a:p>
            <a:pPr algn="just"/>
            <a:r>
              <a:rPr lang="en-US" cap="none" dirty="0"/>
              <a:t>CWR - the </a:t>
            </a:r>
            <a:r>
              <a:rPr lang="en-US" b="1" cap="none" dirty="0"/>
              <a:t>congestion window reduced </a:t>
            </a:r>
            <a:r>
              <a:rPr lang="en-US" cap="none" dirty="0"/>
              <a:t>flag is used by the sending host to indicate it received a packet with the ECE flag set. </a:t>
            </a:r>
          </a:p>
          <a:p>
            <a:pPr algn="just"/>
            <a:endParaRPr lang="en-US" cap="none" dirty="0"/>
          </a:p>
          <a:p>
            <a:pPr algn="just"/>
            <a:r>
              <a:rPr lang="en-US" cap="none" dirty="0"/>
              <a:t>NS (experimental) - the </a:t>
            </a:r>
            <a:r>
              <a:rPr lang="en-US" b="1" cap="none" dirty="0"/>
              <a:t>nonce sum flag </a:t>
            </a:r>
            <a:r>
              <a:rPr lang="en-US" cap="none" dirty="0"/>
              <a:t>is still an </a:t>
            </a:r>
            <a:r>
              <a:rPr lang="en-US" b="1" cap="none" dirty="0"/>
              <a:t>experimental flag </a:t>
            </a:r>
            <a:r>
              <a:rPr lang="en-US" cap="none" dirty="0"/>
              <a:t>used to help protect against accidental malicious concealment of packets from the sender.</a:t>
            </a:r>
            <a:endParaRPr lang="en-IN" dirty="0"/>
          </a:p>
          <a:p>
            <a:pPr algn="just"/>
            <a:endParaRPr lang="en-IN" dirty="0"/>
          </a:p>
        </p:txBody>
      </p:sp>
    </p:spTree>
    <p:extLst>
      <p:ext uri="{BB962C8B-B14F-4D97-AF65-F5344CB8AC3E}">
        <p14:creationId xmlns:p14="http://schemas.microsoft.com/office/powerpoint/2010/main" val="189145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45FB-72D6-0024-7DAD-DBEFF432FE7F}"/>
              </a:ext>
            </a:extLst>
          </p:cNvPr>
          <p:cNvSpPr>
            <a:spLocks noGrp="1"/>
          </p:cNvSpPr>
          <p:nvPr>
            <p:ph type="title"/>
          </p:nvPr>
        </p:nvSpPr>
        <p:spPr/>
        <p:txBody>
          <a:bodyPr/>
          <a:lstStyle/>
          <a:p>
            <a:pPr algn="l"/>
            <a:r>
              <a:rPr lang="en-IN" dirty="0"/>
              <a:t>Types of Scanning</a:t>
            </a:r>
          </a:p>
        </p:txBody>
      </p:sp>
      <p:sp>
        <p:nvSpPr>
          <p:cNvPr id="3" name="Content Placeholder 2">
            <a:extLst>
              <a:ext uri="{FF2B5EF4-FFF2-40B4-BE49-F238E27FC236}">
                <a16:creationId xmlns:a16="http://schemas.microsoft.com/office/drawing/2014/main" id="{004B93E0-E3FA-3E51-88C9-06C0B019927C}"/>
              </a:ext>
            </a:extLst>
          </p:cNvPr>
          <p:cNvSpPr>
            <a:spLocks noGrp="1"/>
          </p:cNvSpPr>
          <p:nvPr>
            <p:ph sz="quarter" idx="13"/>
          </p:nvPr>
        </p:nvSpPr>
        <p:spPr>
          <a:xfrm>
            <a:off x="685329" y="1748119"/>
            <a:ext cx="7884929" cy="4043082"/>
          </a:xfrm>
        </p:spPr>
        <p:txBody>
          <a:bodyPr>
            <a:normAutofit fontScale="85000" lnSpcReduction="20000"/>
          </a:bodyPr>
          <a:lstStyle/>
          <a:p>
            <a:r>
              <a:rPr lang="en-IN" dirty="0"/>
              <a:t>1.Connect scan </a:t>
            </a:r>
          </a:p>
          <a:p>
            <a:r>
              <a:rPr lang="en-IN" dirty="0"/>
              <a:t>2. Half-Open-Scan / Stealth scan </a:t>
            </a:r>
          </a:p>
          <a:p>
            <a:r>
              <a:rPr lang="en-IN" dirty="0"/>
              <a:t>3. XMAS scan </a:t>
            </a:r>
          </a:p>
          <a:p>
            <a:r>
              <a:rPr lang="en-IN" dirty="0"/>
              <a:t>4. FIN scan </a:t>
            </a:r>
          </a:p>
          <a:p>
            <a:r>
              <a:rPr lang="en-IN" dirty="0"/>
              <a:t>5. ACK scan </a:t>
            </a:r>
          </a:p>
          <a:p>
            <a:r>
              <a:rPr lang="en-IN" dirty="0"/>
              <a:t>6. Null scan </a:t>
            </a:r>
          </a:p>
          <a:p>
            <a:r>
              <a:rPr lang="en-IN" dirty="0"/>
              <a:t>7. Idle scan </a:t>
            </a:r>
          </a:p>
          <a:p>
            <a:r>
              <a:rPr lang="en-IN" dirty="0"/>
              <a:t>8. Port Scanning </a:t>
            </a:r>
          </a:p>
          <a:p>
            <a:r>
              <a:rPr lang="en-IN" dirty="0"/>
              <a:t>9. Network Scanning </a:t>
            </a:r>
          </a:p>
          <a:p>
            <a:r>
              <a:rPr lang="en-IN" dirty="0"/>
              <a:t>10. Vulnerability Scanning</a:t>
            </a:r>
          </a:p>
        </p:txBody>
      </p:sp>
    </p:spTree>
    <p:extLst>
      <p:ext uri="{BB962C8B-B14F-4D97-AF65-F5344CB8AC3E}">
        <p14:creationId xmlns:p14="http://schemas.microsoft.com/office/powerpoint/2010/main" val="374540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BE84-9597-ADDE-7109-F8ADB213AA4D}"/>
              </a:ext>
            </a:extLst>
          </p:cNvPr>
          <p:cNvSpPr>
            <a:spLocks noGrp="1"/>
          </p:cNvSpPr>
          <p:nvPr>
            <p:ph type="title"/>
          </p:nvPr>
        </p:nvSpPr>
        <p:spPr/>
        <p:txBody>
          <a:bodyPr/>
          <a:lstStyle/>
          <a:p>
            <a:pPr algn="l"/>
            <a:r>
              <a:rPr lang="en-IN" dirty="0"/>
              <a:t>network scanning</a:t>
            </a:r>
          </a:p>
        </p:txBody>
      </p:sp>
      <p:sp>
        <p:nvSpPr>
          <p:cNvPr id="3" name="Content Placeholder 2">
            <a:extLst>
              <a:ext uri="{FF2B5EF4-FFF2-40B4-BE49-F238E27FC236}">
                <a16:creationId xmlns:a16="http://schemas.microsoft.com/office/drawing/2014/main" id="{7D06924D-06C8-7367-03A8-562AB1BD8375}"/>
              </a:ext>
            </a:extLst>
          </p:cNvPr>
          <p:cNvSpPr>
            <a:spLocks noGrp="1"/>
          </p:cNvSpPr>
          <p:nvPr>
            <p:ph sz="quarter" idx="13"/>
          </p:nvPr>
        </p:nvSpPr>
        <p:spPr/>
        <p:txBody>
          <a:bodyPr/>
          <a:lstStyle/>
          <a:p>
            <a:pPr algn="just"/>
            <a:r>
              <a:rPr lang="en-US" cap="none" dirty="0"/>
              <a:t>Network scanning is one of the components of </a:t>
            </a:r>
            <a:r>
              <a:rPr lang="en-US" b="1" cap="none" dirty="0"/>
              <a:t>intelligence gathering </a:t>
            </a:r>
            <a:r>
              <a:rPr lang="en-US" cap="none" dirty="0"/>
              <a:t>and </a:t>
            </a:r>
            <a:r>
              <a:rPr lang="en-US" b="1" cap="none" dirty="0"/>
              <a:t>information retrieving </a:t>
            </a:r>
            <a:r>
              <a:rPr lang="en-US" cap="none" dirty="0"/>
              <a:t>mechanism an attacker used to create an overview scenario of the target organization.</a:t>
            </a:r>
            <a:endParaRPr lang="en-IN" cap="none" dirty="0"/>
          </a:p>
        </p:txBody>
      </p:sp>
    </p:spTree>
    <p:extLst>
      <p:ext uri="{BB962C8B-B14F-4D97-AF65-F5344CB8AC3E}">
        <p14:creationId xmlns:p14="http://schemas.microsoft.com/office/powerpoint/2010/main" val="22006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7CD04-E10D-7A2A-1E9E-BCB17BCB927D}"/>
              </a:ext>
            </a:extLst>
          </p:cNvPr>
          <p:cNvSpPr>
            <a:spLocks noGrp="1"/>
          </p:cNvSpPr>
          <p:nvPr>
            <p:ph sz="quarter" idx="13"/>
          </p:nvPr>
        </p:nvSpPr>
        <p:spPr>
          <a:xfrm>
            <a:off x="717176" y="1246095"/>
            <a:ext cx="7741024" cy="4545106"/>
          </a:xfrm>
        </p:spPr>
        <p:txBody>
          <a:bodyPr/>
          <a:lstStyle/>
          <a:p>
            <a:pPr algn="just"/>
            <a:r>
              <a:rPr lang="en-US" cap="none" dirty="0"/>
              <a:t>XMAS scan: this is a l so called as inverse TCP scanning. This works by sending packets set with PSH,URG,FIN flags. The targets do not respond if the ports are open and send are set response if ports are closed.</a:t>
            </a:r>
          </a:p>
          <a:p>
            <a:pPr algn="just"/>
            <a:endParaRPr lang="en-US" cap="none" dirty="0"/>
          </a:p>
          <a:p>
            <a:pPr algn="just"/>
            <a:r>
              <a:rPr lang="en-US" cap="none" dirty="0"/>
              <a:t>PSH - push</a:t>
            </a:r>
          </a:p>
          <a:p>
            <a:pPr algn="just"/>
            <a:r>
              <a:rPr lang="en-US" cap="none" dirty="0"/>
              <a:t>URG - urgent</a:t>
            </a:r>
          </a:p>
          <a:p>
            <a:pPr algn="just"/>
            <a:r>
              <a:rPr lang="en-US" cap="none" dirty="0"/>
              <a:t>FIN - Finish</a:t>
            </a:r>
            <a:endParaRPr lang="en-IN" cap="none" dirty="0"/>
          </a:p>
        </p:txBody>
      </p:sp>
    </p:spTree>
    <p:extLst>
      <p:ext uri="{BB962C8B-B14F-4D97-AF65-F5344CB8AC3E}">
        <p14:creationId xmlns:p14="http://schemas.microsoft.com/office/powerpoint/2010/main" val="28860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9668-0F76-CE81-A2BE-2A659F95F463}"/>
              </a:ext>
            </a:extLst>
          </p:cNvPr>
          <p:cNvSpPr>
            <a:spLocks noGrp="1"/>
          </p:cNvSpPr>
          <p:nvPr>
            <p:ph type="title"/>
          </p:nvPr>
        </p:nvSpPr>
        <p:spPr/>
        <p:txBody>
          <a:bodyPr/>
          <a:lstStyle/>
          <a:p>
            <a:pPr algn="l"/>
            <a:r>
              <a:rPr lang="en-IN" dirty="0" err="1"/>
              <a:t>Footprinting</a:t>
            </a:r>
            <a:endParaRPr lang="en-IN" dirty="0"/>
          </a:p>
        </p:txBody>
      </p:sp>
      <p:sp>
        <p:nvSpPr>
          <p:cNvPr id="3" name="Content Placeholder 2">
            <a:extLst>
              <a:ext uri="{FF2B5EF4-FFF2-40B4-BE49-F238E27FC236}">
                <a16:creationId xmlns:a16="http://schemas.microsoft.com/office/drawing/2014/main" id="{6A12DA8D-E777-502F-021F-5951EE0197DD}"/>
              </a:ext>
            </a:extLst>
          </p:cNvPr>
          <p:cNvSpPr>
            <a:spLocks noGrp="1"/>
          </p:cNvSpPr>
          <p:nvPr>
            <p:ph sz="quarter" idx="13"/>
          </p:nvPr>
        </p:nvSpPr>
        <p:spPr>
          <a:xfrm>
            <a:off x="618565" y="1981201"/>
            <a:ext cx="7839635" cy="3810000"/>
          </a:xfrm>
        </p:spPr>
        <p:txBody>
          <a:bodyPr>
            <a:normAutofit/>
          </a:bodyPr>
          <a:lstStyle/>
          <a:p>
            <a:pPr algn="just"/>
            <a:r>
              <a:rPr lang="en-US" cap="none" dirty="0" err="1"/>
              <a:t>Footprinting</a:t>
            </a:r>
            <a:r>
              <a:rPr lang="en-US" cap="none" dirty="0"/>
              <a:t> is the technique to </a:t>
            </a:r>
            <a:r>
              <a:rPr lang="en-US" b="1" cap="none" dirty="0"/>
              <a:t>collect as much information </a:t>
            </a:r>
            <a:r>
              <a:rPr lang="en-US" cap="none" dirty="0"/>
              <a:t>as possible about the targeted network/victim/system. </a:t>
            </a:r>
          </a:p>
          <a:p>
            <a:pPr algn="just"/>
            <a:endParaRPr lang="en-US" cap="none" dirty="0"/>
          </a:p>
          <a:p>
            <a:pPr algn="just"/>
            <a:r>
              <a:rPr lang="en-US" cap="none" dirty="0"/>
              <a:t>It helps hackers in various ways to intrude on an organization's system. This technique also determines the security postures of the target. </a:t>
            </a:r>
          </a:p>
          <a:p>
            <a:pPr algn="just"/>
            <a:endParaRPr lang="en-US" cap="none" dirty="0"/>
          </a:p>
          <a:p>
            <a:pPr algn="just"/>
            <a:r>
              <a:rPr lang="en-US" b="1" cap="none" dirty="0" err="1"/>
              <a:t>Footprinting</a:t>
            </a:r>
            <a:r>
              <a:rPr lang="en-US" b="1" cap="none" dirty="0"/>
              <a:t> can be active as well as passive</a:t>
            </a:r>
            <a:r>
              <a:rPr lang="en-US" cap="none" dirty="0"/>
              <a:t>. </a:t>
            </a:r>
            <a:endParaRPr lang="en-IN" cap="none" dirty="0"/>
          </a:p>
        </p:txBody>
      </p:sp>
    </p:spTree>
    <p:extLst>
      <p:ext uri="{BB962C8B-B14F-4D97-AF65-F5344CB8AC3E}">
        <p14:creationId xmlns:p14="http://schemas.microsoft.com/office/powerpoint/2010/main" val="114329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1541-427B-F9A7-D25A-60DFFD79AF62}"/>
              </a:ext>
            </a:extLst>
          </p:cNvPr>
          <p:cNvSpPr>
            <a:spLocks noGrp="1"/>
          </p:cNvSpPr>
          <p:nvPr>
            <p:ph type="title"/>
          </p:nvPr>
        </p:nvSpPr>
        <p:spPr/>
        <p:txBody>
          <a:bodyPr/>
          <a:lstStyle/>
          <a:p>
            <a:pPr algn="l"/>
            <a:r>
              <a:rPr lang="en-US" dirty="0"/>
              <a:t>Connect scan:</a:t>
            </a:r>
            <a:endParaRPr lang="en-IN" dirty="0"/>
          </a:p>
        </p:txBody>
      </p:sp>
      <p:sp>
        <p:nvSpPr>
          <p:cNvPr id="3" name="Content Placeholder 2">
            <a:extLst>
              <a:ext uri="{FF2B5EF4-FFF2-40B4-BE49-F238E27FC236}">
                <a16:creationId xmlns:a16="http://schemas.microsoft.com/office/drawing/2014/main" id="{7B8A7BFE-08B0-AA62-1F30-28E2A1A8FF62}"/>
              </a:ext>
            </a:extLst>
          </p:cNvPr>
          <p:cNvSpPr>
            <a:spLocks noGrp="1"/>
          </p:cNvSpPr>
          <p:nvPr>
            <p:ph sz="quarter" idx="13"/>
          </p:nvPr>
        </p:nvSpPr>
        <p:spPr/>
        <p:txBody>
          <a:bodyPr/>
          <a:lstStyle/>
          <a:p>
            <a:r>
              <a:rPr lang="en-US" cap="none" dirty="0"/>
              <a:t>Identifies </a:t>
            </a:r>
            <a:r>
              <a:rPr lang="en-US" b="1" cap="none" dirty="0"/>
              <a:t>open ports </a:t>
            </a:r>
            <a:r>
              <a:rPr lang="en-US" cap="none" dirty="0"/>
              <a:t>by establishing a TCP handshake with the target.</a:t>
            </a:r>
            <a:endParaRPr lang="en-IN" cap="none" dirty="0"/>
          </a:p>
        </p:txBody>
      </p:sp>
      <p:sp>
        <p:nvSpPr>
          <p:cNvPr id="4" name="TextBox 3">
            <a:extLst>
              <a:ext uri="{FF2B5EF4-FFF2-40B4-BE49-F238E27FC236}">
                <a16:creationId xmlns:a16="http://schemas.microsoft.com/office/drawing/2014/main" id="{5AEF31FE-57CF-86A7-10B5-C6BEAECAF6E4}"/>
              </a:ext>
            </a:extLst>
          </p:cNvPr>
          <p:cNvSpPr txBox="1"/>
          <p:nvPr/>
        </p:nvSpPr>
        <p:spPr>
          <a:xfrm>
            <a:off x="986118" y="3263153"/>
            <a:ext cx="6678706" cy="2585323"/>
          </a:xfrm>
          <a:prstGeom prst="rect">
            <a:avLst/>
          </a:prstGeom>
          <a:noFill/>
        </p:spPr>
        <p:txBody>
          <a:bodyPr wrap="square" rtlCol="0">
            <a:spAutoFit/>
          </a:bodyPr>
          <a:lstStyle/>
          <a:p>
            <a:r>
              <a:rPr lang="en-IN" dirty="0"/>
              <a:t>SYN flag- synchronisation</a:t>
            </a:r>
          </a:p>
          <a:p>
            <a:endParaRPr lang="en-IN" dirty="0"/>
          </a:p>
          <a:p>
            <a:endParaRPr lang="en-IN" dirty="0"/>
          </a:p>
          <a:p>
            <a:r>
              <a:rPr lang="en-IN" dirty="0"/>
              <a:t>ACK – Acknowledgement</a:t>
            </a:r>
          </a:p>
          <a:p>
            <a:endParaRPr lang="en-IN" dirty="0"/>
          </a:p>
          <a:p>
            <a:endParaRPr lang="en-IN" dirty="0"/>
          </a:p>
          <a:p>
            <a:r>
              <a:rPr lang="en-IN" dirty="0"/>
              <a:t>RST – Reset</a:t>
            </a:r>
          </a:p>
          <a:p>
            <a:endParaRPr lang="en-IN" dirty="0"/>
          </a:p>
          <a:p>
            <a:r>
              <a:rPr lang="en-IN" dirty="0"/>
              <a:t> </a:t>
            </a:r>
          </a:p>
        </p:txBody>
      </p:sp>
    </p:spTree>
    <p:extLst>
      <p:ext uri="{BB962C8B-B14F-4D97-AF65-F5344CB8AC3E}">
        <p14:creationId xmlns:p14="http://schemas.microsoft.com/office/powerpoint/2010/main" val="309399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958E-7A8A-0A35-D466-E4A4D904E1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BABBA9-3A35-0B09-918E-03E86F370C8F}"/>
              </a:ext>
            </a:extLst>
          </p:cNvPr>
          <p:cNvSpPr>
            <a:spLocks noGrp="1"/>
          </p:cNvSpPr>
          <p:nvPr>
            <p:ph sz="quarter" idx="13"/>
          </p:nvPr>
        </p:nvSpPr>
        <p:spPr/>
        <p:txBody>
          <a:bodyPr/>
          <a:lstStyle/>
          <a:p>
            <a:endParaRPr lang="en-IN"/>
          </a:p>
        </p:txBody>
      </p:sp>
      <p:pic>
        <p:nvPicPr>
          <p:cNvPr id="5" name="Picture 4">
            <a:extLst>
              <a:ext uri="{FF2B5EF4-FFF2-40B4-BE49-F238E27FC236}">
                <a16:creationId xmlns:a16="http://schemas.microsoft.com/office/drawing/2014/main" id="{3933336D-9077-B93F-88AB-A6AB7FC60799}"/>
              </a:ext>
            </a:extLst>
          </p:cNvPr>
          <p:cNvPicPr>
            <a:picLocks noChangeAspect="1"/>
          </p:cNvPicPr>
          <p:nvPr/>
        </p:nvPicPr>
        <p:blipFill>
          <a:blip r:embed="rId2"/>
          <a:stretch>
            <a:fillRect/>
          </a:stretch>
        </p:blipFill>
        <p:spPr>
          <a:xfrm>
            <a:off x="107413" y="1066800"/>
            <a:ext cx="9036587" cy="5047129"/>
          </a:xfrm>
          <a:prstGeom prst="rect">
            <a:avLst/>
          </a:prstGeom>
        </p:spPr>
      </p:pic>
    </p:spTree>
    <p:extLst>
      <p:ext uri="{BB962C8B-B14F-4D97-AF65-F5344CB8AC3E}">
        <p14:creationId xmlns:p14="http://schemas.microsoft.com/office/powerpoint/2010/main" val="244162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A384-8A33-26F7-FAED-E5C23E997C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3B17E9-55C5-1E6F-B9EF-039799B22C38}"/>
              </a:ext>
            </a:extLst>
          </p:cNvPr>
          <p:cNvSpPr>
            <a:spLocks noGrp="1"/>
          </p:cNvSpPr>
          <p:nvPr>
            <p:ph sz="quarter" idx="13"/>
          </p:nvPr>
        </p:nvSpPr>
        <p:spPr/>
        <p:txBody>
          <a:bodyPr/>
          <a:lstStyle/>
          <a:p>
            <a:r>
              <a:rPr lang="en-US" b="1" cap="none" dirty="0"/>
              <a:t>Half-open scan </a:t>
            </a:r>
          </a:p>
          <a:p>
            <a:pPr algn="just"/>
            <a:r>
              <a:rPr lang="en-US" cap="none" dirty="0"/>
              <a:t>otherwise known as stealth scan used </a:t>
            </a:r>
            <a:r>
              <a:rPr lang="en-US" b="1" cap="none" dirty="0"/>
              <a:t>to scan the target in a resetting the communication</a:t>
            </a:r>
            <a:r>
              <a:rPr lang="en-US" cap="none" dirty="0"/>
              <a:t>. stealthy way by not completing the TCP handshake by abruptly.</a:t>
            </a:r>
            <a:endParaRPr lang="en-IN" cap="none" dirty="0"/>
          </a:p>
        </p:txBody>
      </p:sp>
    </p:spTree>
    <p:extLst>
      <p:ext uri="{BB962C8B-B14F-4D97-AF65-F5344CB8AC3E}">
        <p14:creationId xmlns:p14="http://schemas.microsoft.com/office/powerpoint/2010/main" val="154769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A7A-99CD-4C9A-46FF-7FB1F16A79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56457-8447-AEF1-6764-21D9F044A29C}"/>
              </a:ext>
            </a:extLst>
          </p:cNvPr>
          <p:cNvSpPr>
            <a:spLocks noGrp="1"/>
          </p:cNvSpPr>
          <p:nvPr>
            <p:ph sz="quarter" idx="13"/>
          </p:nvPr>
        </p:nvSpPr>
        <p:spPr/>
        <p:txBody>
          <a:bodyPr/>
          <a:lstStyle/>
          <a:p>
            <a:endParaRPr lang="en-IN"/>
          </a:p>
        </p:txBody>
      </p:sp>
      <p:pic>
        <p:nvPicPr>
          <p:cNvPr id="5" name="Picture 4">
            <a:extLst>
              <a:ext uri="{FF2B5EF4-FFF2-40B4-BE49-F238E27FC236}">
                <a16:creationId xmlns:a16="http://schemas.microsoft.com/office/drawing/2014/main" id="{E8612D26-5E7B-BACE-0888-3F3C2C6BAAEC}"/>
              </a:ext>
            </a:extLst>
          </p:cNvPr>
          <p:cNvPicPr>
            <a:picLocks noChangeAspect="1"/>
          </p:cNvPicPr>
          <p:nvPr/>
        </p:nvPicPr>
        <p:blipFill>
          <a:blip r:embed="rId2"/>
          <a:stretch>
            <a:fillRect/>
          </a:stretch>
        </p:blipFill>
        <p:spPr>
          <a:xfrm>
            <a:off x="870312" y="1120360"/>
            <a:ext cx="7402906" cy="3936466"/>
          </a:xfrm>
          <a:prstGeom prst="rect">
            <a:avLst/>
          </a:prstGeom>
        </p:spPr>
      </p:pic>
    </p:spTree>
    <p:extLst>
      <p:ext uri="{BB962C8B-B14F-4D97-AF65-F5344CB8AC3E}">
        <p14:creationId xmlns:p14="http://schemas.microsoft.com/office/powerpoint/2010/main" val="69964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980FC-4A94-9739-1476-84A970D5EE12}"/>
              </a:ext>
            </a:extLst>
          </p:cNvPr>
          <p:cNvSpPr>
            <a:spLocks noGrp="1"/>
          </p:cNvSpPr>
          <p:nvPr>
            <p:ph sz="quarter" idx="13"/>
          </p:nvPr>
        </p:nvSpPr>
        <p:spPr>
          <a:xfrm>
            <a:off x="744070" y="1084729"/>
            <a:ext cx="7714129" cy="4706471"/>
          </a:xfrm>
        </p:spPr>
        <p:txBody>
          <a:bodyPr>
            <a:normAutofit/>
          </a:bodyPr>
          <a:lstStyle/>
          <a:p>
            <a:pPr algn="just"/>
            <a:r>
              <a:rPr lang="en-US" b="1" cap="none" dirty="0"/>
              <a:t>FIN scan: </a:t>
            </a:r>
            <a:r>
              <a:rPr lang="en-US" cap="none" dirty="0"/>
              <a:t>F in flag is set in the TCP packets sent to the target. Open ports do not respond while closed ports send are set response. </a:t>
            </a:r>
          </a:p>
          <a:p>
            <a:pPr algn="just"/>
            <a:endParaRPr lang="en-US" cap="none" dirty="0"/>
          </a:p>
          <a:p>
            <a:pPr algn="just"/>
            <a:r>
              <a:rPr lang="en-US" b="1" cap="none" dirty="0"/>
              <a:t>ACK scan: </a:t>
            </a:r>
            <a:r>
              <a:rPr lang="en-US" cap="none" dirty="0"/>
              <a:t>here the attacker sets the ACK flag in the TCP header and the target's port status is gathered based on window size and TTL value of RESET packets received from the target. </a:t>
            </a:r>
          </a:p>
          <a:p>
            <a:pPr algn="just"/>
            <a:endParaRPr lang="en-US" cap="none" dirty="0"/>
          </a:p>
          <a:p>
            <a:pPr algn="just"/>
            <a:r>
              <a:rPr lang="en-US" b="1" cap="none" dirty="0"/>
              <a:t>Null scan: </a:t>
            </a:r>
            <a:r>
              <a:rPr lang="en-US" cap="none" dirty="0"/>
              <a:t>works by sending TCP packets with no flags set to the target. Open ports do not respond while closed ports respond with a RESET packet. </a:t>
            </a:r>
          </a:p>
          <a:p>
            <a:pPr algn="just"/>
            <a:endParaRPr lang="en-US" cap="none" dirty="0"/>
          </a:p>
        </p:txBody>
      </p:sp>
    </p:spTree>
    <p:extLst>
      <p:ext uri="{BB962C8B-B14F-4D97-AF65-F5344CB8AC3E}">
        <p14:creationId xmlns:p14="http://schemas.microsoft.com/office/powerpoint/2010/main" val="140676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49E8-85E4-04EA-0047-12D8C37F7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956123-A6E7-2D3D-7D48-B66B73E1EFEF}"/>
              </a:ext>
            </a:extLst>
          </p:cNvPr>
          <p:cNvSpPr>
            <a:spLocks noGrp="1"/>
          </p:cNvSpPr>
          <p:nvPr>
            <p:ph sz="quarter" idx="13"/>
          </p:nvPr>
        </p:nvSpPr>
        <p:spPr/>
        <p:txBody>
          <a:bodyPr/>
          <a:lstStyle/>
          <a:p>
            <a:pPr algn="just"/>
            <a:r>
              <a:rPr lang="en-US" b="1" cap="none" dirty="0"/>
              <a:t>Idle scan: </a:t>
            </a:r>
            <a:r>
              <a:rPr lang="en-US" cap="none" dirty="0"/>
              <a:t>here the </a:t>
            </a:r>
            <a:r>
              <a:rPr lang="en-US" b="1" cap="none" dirty="0"/>
              <a:t>attacker tries to mask his identity </a:t>
            </a:r>
            <a:r>
              <a:rPr lang="en-US" cap="none" dirty="0"/>
              <a:t>uses an idle machine on the network to probe the status detail softer get ports. </a:t>
            </a:r>
          </a:p>
          <a:p>
            <a:pPr algn="just"/>
            <a:endParaRPr lang="en-US" cap="none" dirty="0"/>
          </a:p>
          <a:p>
            <a:pPr algn="just"/>
            <a:r>
              <a:rPr lang="en-US" b="1" cap="none" dirty="0"/>
              <a:t>Port scanning: </a:t>
            </a:r>
            <a:r>
              <a:rPr lang="en-US" cap="none" dirty="0"/>
              <a:t>in this process the hacker identifies available and open ports and understands what services are running. You must understand the ports and port numbers. The ports number scan be in these three ranges:</a:t>
            </a:r>
            <a:endParaRPr lang="en-IN" cap="none" dirty="0"/>
          </a:p>
          <a:p>
            <a:endParaRPr lang="en-IN" dirty="0"/>
          </a:p>
        </p:txBody>
      </p:sp>
    </p:spTree>
    <p:extLst>
      <p:ext uri="{BB962C8B-B14F-4D97-AF65-F5344CB8AC3E}">
        <p14:creationId xmlns:p14="http://schemas.microsoft.com/office/powerpoint/2010/main" val="31188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0B78-C803-8FBD-6D85-82DA7AFAC3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DC06EB-DBC1-6740-6391-0EF419427481}"/>
              </a:ext>
            </a:extLst>
          </p:cNvPr>
          <p:cNvSpPr>
            <a:spLocks noGrp="1"/>
          </p:cNvSpPr>
          <p:nvPr>
            <p:ph sz="quarter" idx="13"/>
          </p:nvPr>
        </p:nvSpPr>
        <p:spPr/>
        <p:txBody>
          <a:bodyPr/>
          <a:lstStyle/>
          <a:p>
            <a:r>
              <a:rPr lang="en-US" cap="none" dirty="0"/>
              <a:t>well known ports from 0 to 1023. </a:t>
            </a:r>
          </a:p>
          <a:p>
            <a:r>
              <a:rPr lang="en-US" cap="none" dirty="0"/>
              <a:t>registered ports from 1024 to 49151. </a:t>
            </a:r>
          </a:p>
          <a:p>
            <a:r>
              <a:rPr lang="en-US" cap="none" dirty="0"/>
              <a:t>dynamic ports from 49152 to 65535.</a:t>
            </a:r>
            <a:endParaRPr lang="en-IN" cap="none" dirty="0"/>
          </a:p>
        </p:txBody>
      </p:sp>
    </p:spTree>
    <p:extLst>
      <p:ext uri="{BB962C8B-B14F-4D97-AF65-F5344CB8AC3E}">
        <p14:creationId xmlns:p14="http://schemas.microsoft.com/office/powerpoint/2010/main" val="689648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ED863-AD4E-D925-61FA-0DB67EB4D712}"/>
              </a:ext>
            </a:extLst>
          </p:cNvPr>
          <p:cNvSpPr>
            <a:spLocks noGrp="1"/>
          </p:cNvSpPr>
          <p:nvPr>
            <p:ph sz="quarter" idx="13"/>
          </p:nvPr>
        </p:nvSpPr>
        <p:spPr>
          <a:xfrm>
            <a:off x="582705" y="1389528"/>
            <a:ext cx="8122023" cy="4957483"/>
          </a:xfrm>
        </p:spPr>
        <p:txBody>
          <a:bodyPr>
            <a:normAutofit/>
          </a:bodyPr>
          <a:lstStyle/>
          <a:p>
            <a:pPr algn="just"/>
            <a:r>
              <a:rPr lang="en-US" sz="1800" b="1" cap="none" dirty="0"/>
              <a:t>Banner grabbing</a:t>
            </a:r>
            <a:r>
              <a:rPr lang="en-US" sz="1800" cap="none" dirty="0"/>
              <a:t>: is a process of collecting information like </a:t>
            </a:r>
            <a:r>
              <a:rPr lang="en-US" sz="1800" b="1" cap="none" dirty="0"/>
              <a:t>operating system details</a:t>
            </a:r>
            <a:r>
              <a:rPr lang="en-US" sz="1800" cap="none" dirty="0"/>
              <a:t>, the name of the service running with its version number etc. </a:t>
            </a:r>
          </a:p>
          <a:p>
            <a:pPr algn="just"/>
            <a:endParaRPr lang="en-US" sz="1800" cap="none" dirty="0"/>
          </a:p>
          <a:p>
            <a:pPr algn="just"/>
            <a:r>
              <a:rPr lang="en-US" sz="1800" b="1" cap="none" dirty="0"/>
              <a:t>Network scanning</a:t>
            </a:r>
            <a:r>
              <a:rPr lang="en-US" sz="1800" cap="none" dirty="0"/>
              <a:t>: this means to look for active machines or targets on the network. This can be done using tools or scripts that ping to all IP addresses on the networks and get a list of the alive nodes and their IP addresses. </a:t>
            </a:r>
          </a:p>
          <a:p>
            <a:pPr algn="just"/>
            <a:endParaRPr lang="en-US" sz="1800" cap="none" dirty="0"/>
          </a:p>
        </p:txBody>
      </p:sp>
    </p:spTree>
    <p:extLst>
      <p:ext uri="{BB962C8B-B14F-4D97-AF65-F5344CB8AC3E}">
        <p14:creationId xmlns:p14="http://schemas.microsoft.com/office/powerpoint/2010/main" val="92188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70A0-4B72-B26D-29C0-8D6AB92A0C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FAFFB6-60C7-F36C-E962-CB0BFA385D1C}"/>
              </a:ext>
            </a:extLst>
          </p:cNvPr>
          <p:cNvSpPr>
            <a:spLocks noGrp="1"/>
          </p:cNvSpPr>
          <p:nvPr>
            <p:ph sz="quarter" idx="13"/>
          </p:nvPr>
        </p:nvSpPr>
        <p:spPr/>
        <p:txBody>
          <a:bodyPr/>
          <a:lstStyle/>
          <a:p>
            <a:pPr algn="just"/>
            <a:r>
              <a:rPr lang="en-US" sz="2000" b="1" cap="none" dirty="0"/>
              <a:t>Vulnerability scanning</a:t>
            </a:r>
            <a:r>
              <a:rPr lang="en-US" sz="2000" cap="none" dirty="0"/>
              <a:t>: this is the mechanism where the target is scanned or looked for any vulnerability. In this scan the operating system is found out with installed patches etc. And then based on the information vulnerabilities are found in that particular version of operating system.</a:t>
            </a:r>
            <a:endParaRPr lang="en-IN" sz="2000" cap="none" dirty="0"/>
          </a:p>
          <a:p>
            <a:endParaRPr lang="en-IN" dirty="0"/>
          </a:p>
        </p:txBody>
      </p:sp>
    </p:spTree>
    <p:extLst>
      <p:ext uri="{BB962C8B-B14F-4D97-AF65-F5344CB8AC3E}">
        <p14:creationId xmlns:p14="http://schemas.microsoft.com/office/powerpoint/2010/main" val="87053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8781B-DAC2-BFA2-FA71-4A091B966EE0}"/>
              </a:ext>
            </a:extLst>
          </p:cNvPr>
          <p:cNvSpPr>
            <a:spLocks noGrp="1"/>
          </p:cNvSpPr>
          <p:nvPr>
            <p:ph type="title"/>
          </p:nvPr>
        </p:nvSpPr>
        <p:spPr/>
        <p:txBody>
          <a:bodyPr/>
          <a:lstStyle/>
          <a:p>
            <a:pPr algn="l"/>
            <a:r>
              <a:rPr lang="en-US" dirty="0"/>
              <a:t>Horizontal and Vertical Privilege Escalation</a:t>
            </a:r>
            <a:endParaRPr lang="en-IN" dirty="0"/>
          </a:p>
        </p:txBody>
      </p:sp>
      <p:sp>
        <p:nvSpPr>
          <p:cNvPr id="5" name="Content Placeholder 4">
            <a:extLst>
              <a:ext uri="{FF2B5EF4-FFF2-40B4-BE49-F238E27FC236}">
                <a16:creationId xmlns:a16="http://schemas.microsoft.com/office/drawing/2014/main" id="{0851AEDE-9E09-7A57-5069-3DAF0C98973F}"/>
              </a:ext>
            </a:extLst>
          </p:cNvPr>
          <p:cNvSpPr>
            <a:spLocks noGrp="1"/>
          </p:cNvSpPr>
          <p:nvPr>
            <p:ph sz="quarter" idx="13"/>
          </p:nvPr>
        </p:nvSpPr>
        <p:spPr>
          <a:xfrm>
            <a:off x="762000" y="2034989"/>
            <a:ext cx="7696200" cy="3756212"/>
          </a:xfrm>
        </p:spPr>
        <p:txBody>
          <a:bodyPr>
            <a:normAutofit lnSpcReduction="10000"/>
          </a:bodyPr>
          <a:lstStyle/>
          <a:p>
            <a:pPr algn="just"/>
            <a:r>
              <a:rPr lang="en-US" b="0" i="0" cap="none" dirty="0">
                <a:solidFill>
                  <a:srgbClr val="24292F"/>
                </a:solidFill>
                <a:effectLst/>
                <a:latin typeface="-apple-system"/>
              </a:rPr>
              <a:t>Privilege escalation refers to the act of gaining higher levels of access or privileges within a system or network than originally intended.</a:t>
            </a:r>
          </a:p>
          <a:p>
            <a:pPr algn="just"/>
            <a:endParaRPr lang="en-US" cap="none" dirty="0">
              <a:solidFill>
                <a:srgbClr val="24292F"/>
              </a:solidFill>
              <a:latin typeface="-apple-system"/>
            </a:endParaRPr>
          </a:p>
          <a:p>
            <a:pPr algn="just"/>
            <a:r>
              <a:rPr lang="en-US" b="0" i="0" cap="none" dirty="0">
                <a:solidFill>
                  <a:srgbClr val="24292F"/>
                </a:solidFill>
                <a:effectLst/>
                <a:latin typeface="-apple-system"/>
              </a:rPr>
              <a:t> There are two main types of privilege escalation: </a:t>
            </a:r>
          </a:p>
          <a:p>
            <a:pPr algn="just"/>
            <a:endParaRPr lang="en-US" cap="none" dirty="0">
              <a:solidFill>
                <a:srgbClr val="24292F"/>
              </a:solidFill>
              <a:latin typeface="-apple-system"/>
            </a:endParaRPr>
          </a:p>
          <a:p>
            <a:pPr algn="just"/>
            <a:r>
              <a:rPr lang="en-US" b="0" i="0" cap="none" dirty="0">
                <a:solidFill>
                  <a:srgbClr val="24292F"/>
                </a:solidFill>
                <a:effectLst/>
                <a:latin typeface="-apple-system"/>
              </a:rPr>
              <a:t>horizontal privilege escalation and</a:t>
            </a:r>
          </a:p>
          <a:p>
            <a:pPr algn="just"/>
            <a:r>
              <a:rPr lang="en-US" b="0" i="0" cap="none" dirty="0">
                <a:solidFill>
                  <a:srgbClr val="24292F"/>
                </a:solidFill>
                <a:effectLst/>
                <a:latin typeface="-apple-system"/>
              </a:rPr>
              <a:t> </a:t>
            </a:r>
          </a:p>
          <a:p>
            <a:pPr algn="just"/>
            <a:r>
              <a:rPr lang="en-US" b="0" i="0" cap="none" dirty="0">
                <a:solidFill>
                  <a:srgbClr val="24292F"/>
                </a:solidFill>
                <a:effectLst/>
                <a:latin typeface="-apple-system"/>
              </a:rPr>
              <a:t>vertical privilege escalation.</a:t>
            </a:r>
            <a:endParaRPr lang="en-IN" cap="none" dirty="0"/>
          </a:p>
          <a:p>
            <a:endParaRPr lang="en-IN" b="1" u="sng" cap="none" dirty="0"/>
          </a:p>
          <a:p>
            <a:pPr algn="just"/>
            <a:endParaRPr lang="en-US" cap="none" dirty="0"/>
          </a:p>
        </p:txBody>
      </p:sp>
    </p:spTree>
    <p:extLst>
      <p:ext uri="{BB962C8B-B14F-4D97-AF65-F5344CB8AC3E}">
        <p14:creationId xmlns:p14="http://schemas.microsoft.com/office/powerpoint/2010/main" val="41998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A24BA-B5D7-36C3-345E-965307B625FB}"/>
              </a:ext>
            </a:extLst>
          </p:cNvPr>
          <p:cNvSpPr>
            <a:spLocks noGrp="1"/>
          </p:cNvSpPr>
          <p:nvPr>
            <p:ph sz="quarter" idx="13"/>
          </p:nvPr>
        </p:nvSpPr>
        <p:spPr>
          <a:xfrm>
            <a:off x="573741" y="1147483"/>
            <a:ext cx="7884459" cy="4643718"/>
          </a:xfrm>
        </p:spPr>
        <p:txBody>
          <a:bodyPr/>
          <a:lstStyle/>
          <a:p>
            <a:pPr algn="just"/>
            <a:r>
              <a:rPr lang="en-US" b="1" cap="none" dirty="0"/>
              <a:t>Passive </a:t>
            </a:r>
            <a:r>
              <a:rPr lang="en-US" b="1" cap="none" dirty="0" err="1"/>
              <a:t>footprinting</a:t>
            </a:r>
            <a:r>
              <a:rPr lang="en-US" cap="none" dirty="0"/>
              <a:t>/pseudonymous </a:t>
            </a:r>
            <a:r>
              <a:rPr lang="en-US" cap="none" dirty="0" err="1"/>
              <a:t>footprinting</a:t>
            </a:r>
            <a:r>
              <a:rPr lang="en-US" cap="none" dirty="0"/>
              <a:t> involves </a:t>
            </a:r>
            <a:r>
              <a:rPr lang="en-US" b="1" cap="none" dirty="0"/>
              <a:t>collecting data without the owner, knowing </a:t>
            </a:r>
            <a:r>
              <a:rPr lang="en-US" cap="none" dirty="0"/>
              <a:t>that hackers gather his/her data. </a:t>
            </a:r>
          </a:p>
          <a:p>
            <a:pPr algn="just"/>
            <a:endParaRPr lang="en-US" cap="none" dirty="0"/>
          </a:p>
          <a:p>
            <a:pPr algn="just"/>
            <a:r>
              <a:rPr lang="en-US" cap="none" dirty="0"/>
              <a:t>In contrast, </a:t>
            </a:r>
            <a:r>
              <a:rPr lang="en-US" b="1" cap="none" dirty="0"/>
              <a:t>active footprints </a:t>
            </a:r>
            <a:r>
              <a:rPr lang="en-US" cap="none" dirty="0"/>
              <a:t>are created when personal data gets </a:t>
            </a:r>
            <a:r>
              <a:rPr lang="en-US" b="1" cap="none" dirty="0"/>
              <a:t>released consciously and intentionally or by the owner's direct contact</a:t>
            </a:r>
            <a:r>
              <a:rPr lang="en-US" cap="none" dirty="0"/>
              <a:t>.</a:t>
            </a:r>
            <a:endParaRPr lang="en-IN" dirty="0"/>
          </a:p>
        </p:txBody>
      </p:sp>
    </p:spTree>
    <p:extLst>
      <p:ext uri="{BB962C8B-B14F-4D97-AF65-F5344CB8AC3E}">
        <p14:creationId xmlns:p14="http://schemas.microsoft.com/office/powerpoint/2010/main" val="4080522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B35F5-966E-31FB-CF6C-B800A3F0561D}"/>
              </a:ext>
            </a:extLst>
          </p:cNvPr>
          <p:cNvSpPr>
            <a:spLocks noGrp="1"/>
          </p:cNvSpPr>
          <p:nvPr>
            <p:ph sz="quarter" idx="13"/>
          </p:nvPr>
        </p:nvSpPr>
        <p:spPr>
          <a:xfrm>
            <a:off x="690282" y="1237129"/>
            <a:ext cx="7767918" cy="4554071"/>
          </a:xfrm>
        </p:spPr>
        <p:txBody>
          <a:bodyPr/>
          <a:lstStyle/>
          <a:p>
            <a:r>
              <a:rPr lang="en-IN" b="1" u="sng" cap="none" dirty="0"/>
              <a:t>Vertical privilege escalation</a:t>
            </a:r>
          </a:p>
          <a:p>
            <a:endParaRPr lang="en-IN" b="1" u="sng" cap="none" dirty="0"/>
          </a:p>
          <a:p>
            <a:pPr algn="just"/>
            <a:r>
              <a:rPr lang="en-US" cap="none" dirty="0"/>
              <a:t>Vertical privilege escalation occurs when an </a:t>
            </a:r>
            <a:r>
              <a:rPr lang="en-US" b="1" cap="none" dirty="0"/>
              <a:t>attacker gains access directly to an account </a:t>
            </a:r>
            <a:r>
              <a:rPr lang="en-US" cap="none" dirty="0"/>
              <a:t>with the intent to perform actions as that person. </a:t>
            </a:r>
          </a:p>
          <a:p>
            <a:pPr algn="just"/>
            <a:endParaRPr lang="en-US" cap="none" dirty="0"/>
          </a:p>
          <a:p>
            <a:pPr algn="just"/>
            <a:r>
              <a:rPr lang="en-US" cap="none" dirty="0"/>
              <a:t>This type of attack is easier to pull off since there is no desire to elevate permissions. The goal here is to access an account to further spread an attack or access data the user has permissions to. </a:t>
            </a:r>
          </a:p>
          <a:p>
            <a:pPr algn="just"/>
            <a:endParaRPr lang="en-IN" cap="none" dirty="0"/>
          </a:p>
        </p:txBody>
      </p:sp>
    </p:spTree>
    <p:extLst>
      <p:ext uri="{BB962C8B-B14F-4D97-AF65-F5344CB8AC3E}">
        <p14:creationId xmlns:p14="http://schemas.microsoft.com/office/powerpoint/2010/main" val="223732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80D17-7DE3-9D77-ADE8-353C40D5B74C}"/>
              </a:ext>
            </a:extLst>
          </p:cNvPr>
          <p:cNvSpPr>
            <a:spLocks noGrp="1"/>
          </p:cNvSpPr>
          <p:nvPr>
            <p:ph sz="quarter" idx="13"/>
          </p:nvPr>
        </p:nvSpPr>
        <p:spPr>
          <a:xfrm>
            <a:off x="717176" y="1299883"/>
            <a:ext cx="7741024" cy="4491318"/>
          </a:xfrm>
        </p:spPr>
        <p:txBody>
          <a:bodyPr/>
          <a:lstStyle/>
          <a:p>
            <a:pPr algn="just"/>
            <a:r>
              <a:rPr lang="en-US" cap="none" dirty="0"/>
              <a:t>numerous phishing emails that attempt to perform this attack. </a:t>
            </a:r>
          </a:p>
          <a:p>
            <a:pPr algn="just"/>
            <a:endParaRPr lang="en-US" cap="none" dirty="0"/>
          </a:p>
          <a:p>
            <a:pPr algn="just"/>
            <a:r>
              <a:rPr lang="en-US" cap="none" dirty="0"/>
              <a:t>Whether it’s a “bank”, “amazon”, or any other countless number of ecommerce sites, the attack is the same. “Your account will be deactivated due to inactivity. Please click this link and login to keep your account active.” This is, however, one example of many cookie-cutter phishing templates seen in “the wild”. </a:t>
            </a:r>
            <a:endParaRPr lang="en-IN" cap="none" dirty="0"/>
          </a:p>
          <a:p>
            <a:pPr algn="just"/>
            <a:endParaRPr lang="en-IN" dirty="0"/>
          </a:p>
        </p:txBody>
      </p:sp>
    </p:spTree>
    <p:extLst>
      <p:ext uri="{BB962C8B-B14F-4D97-AF65-F5344CB8AC3E}">
        <p14:creationId xmlns:p14="http://schemas.microsoft.com/office/powerpoint/2010/main" val="4221329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1C9B6-59E5-EFFE-8C2F-624FCC87F3AF}"/>
              </a:ext>
            </a:extLst>
          </p:cNvPr>
          <p:cNvSpPr>
            <a:spLocks noGrp="1"/>
          </p:cNvSpPr>
          <p:nvPr>
            <p:ph sz="quarter" idx="13"/>
          </p:nvPr>
        </p:nvSpPr>
        <p:spPr>
          <a:xfrm>
            <a:off x="555812" y="1111625"/>
            <a:ext cx="7902388" cy="4679576"/>
          </a:xfrm>
        </p:spPr>
        <p:txBody>
          <a:bodyPr>
            <a:normAutofit/>
          </a:bodyPr>
          <a:lstStyle/>
          <a:p>
            <a:r>
              <a:rPr lang="en-IN" b="1" u="sng" cap="none" dirty="0"/>
              <a:t>Horizontal privilege escalation</a:t>
            </a:r>
          </a:p>
          <a:p>
            <a:pPr algn="just"/>
            <a:r>
              <a:rPr lang="en-US" cap="none" dirty="0"/>
              <a:t>Horizontal privilege escalation is a bit tricky to pull off as it requires the attacker to gain access to the </a:t>
            </a:r>
            <a:r>
              <a:rPr lang="en-US" b="1" cap="none" dirty="0"/>
              <a:t>account credentials as well as elevating </a:t>
            </a:r>
            <a:r>
              <a:rPr lang="en-US" cap="none" dirty="0"/>
              <a:t>the permissions. </a:t>
            </a:r>
          </a:p>
          <a:p>
            <a:pPr algn="just"/>
            <a:endParaRPr lang="en-US" cap="none" dirty="0"/>
          </a:p>
          <a:p>
            <a:pPr algn="just"/>
            <a:r>
              <a:rPr lang="en-US" cap="none" dirty="0"/>
              <a:t>This type of attack tends to require a deep understanding of the vulnerabilities that affect certain operating systems or the use of hacking tools. </a:t>
            </a:r>
            <a:endParaRPr lang="en-IN" b="1" u="sng" cap="none" dirty="0"/>
          </a:p>
        </p:txBody>
      </p:sp>
    </p:spTree>
    <p:extLst>
      <p:ext uri="{BB962C8B-B14F-4D97-AF65-F5344CB8AC3E}">
        <p14:creationId xmlns:p14="http://schemas.microsoft.com/office/powerpoint/2010/main" val="159044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2835A-ED8D-6508-DAE2-4687538876AC}"/>
              </a:ext>
            </a:extLst>
          </p:cNvPr>
          <p:cNvSpPr>
            <a:spLocks noGrp="1"/>
          </p:cNvSpPr>
          <p:nvPr>
            <p:ph sz="quarter" idx="13"/>
          </p:nvPr>
        </p:nvSpPr>
        <p:spPr>
          <a:xfrm>
            <a:off x="699246" y="1138519"/>
            <a:ext cx="7758953" cy="4652682"/>
          </a:xfrm>
        </p:spPr>
        <p:txBody>
          <a:bodyPr/>
          <a:lstStyle/>
          <a:p>
            <a:pPr algn="just"/>
            <a:r>
              <a:rPr lang="en-US" cap="none" dirty="0"/>
              <a:t>Phishing campaigns have been used to perform the first part of the attack to gain access to the account. </a:t>
            </a:r>
          </a:p>
          <a:p>
            <a:pPr algn="just"/>
            <a:endParaRPr lang="en-US" cap="none" dirty="0"/>
          </a:p>
          <a:p>
            <a:pPr algn="just"/>
            <a:r>
              <a:rPr lang="en-US" cap="none" dirty="0"/>
              <a:t>When it comes to elevating permissions, the attacker has a few options to choose from. </a:t>
            </a:r>
          </a:p>
          <a:p>
            <a:pPr algn="just"/>
            <a:endParaRPr lang="en-US" cap="none" dirty="0"/>
          </a:p>
          <a:p>
            <a:pPr algn="just"/>
            <a:r>
              <a:rPr lang="en-US" cap="none" dirty="0"/>
              <a:t>One option is to exploit vulnerabilities in the operating system to gain system or root-level access. The next option would be to use hacking tools, like </a:t>
            </a:r>
            <a:r>
              <a:rPr lang="en-US" cap="none" dirty="0" err="1"/>
              <a:t>metasploit</a:t>
            </a:r>
            <a:r>
              <a:rPr lang="en-US" cap="none" dirty="0"/>
              <a:t>, to make the job a bit easier. </a:t>
            </a:r>
            <a:endParaRPr lang="en-IN" b="1" u="sng" cap="none" dirty="0"/>
          </a:p>
          <a:p>
            <a:pPr algn="just"/>
            <a:endParaRPr lang="en-IN" dirty="0"/>
          </a:p>
        </p:txBody>
      </p:sp>
    </p:spTree>
    <p:extLst>
      <p:ext uri="{BB962C8B-B14F-4D97-AF65-F5344CB8AC3E}">
        <p14:creationId xmlns:p14="http://schemas.microsoft.com/office/powerpoint/2010/main" val="3580981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C09E-AC14-C8C7-FAC0-291BB4861259}"/>
              </a:ext>
            </a:extLst>
          </p:cNvPr>
          <p:cNvSpPr>
            <a:spLocks noGrp="1"/>
          </p:cNvSpPr>
          <p:nvPr>
            <p:ph type="title"/>
          </p:nvPr>
        </p:nvSpPr>
        <p:spPr/>
        <p:txBody>
          <a:bodyPr/>
          <a:lstStyle/>
          <a:p>
            <a:pPr algn="l"/>
            <a:r>
              <a:rPr lang="en-US" dirty="0"/>
              <a:t>How to Defend against privilege Escalation?</a:t>
            </a:r>
            <a:endParaRPr lang="en-IN" dirty="0"/>
          </a:p>
        </p:txBody>
      </p:sp>
      <p:sp>
        <p:nvSpPr>
          <p:cNvPr id="3" name="Content Placeholder 2">
            <a:extLst>
              <a:ext uri="{FF2B5EF4-FFF2-40B4-BE49-F238E27FC236}">
                <a16:creationId xmlns:a16="http://schemas.microsoft.com/office/drawing/2014/main" id="{FFD322B8-EAAD-337E-6267-FB722E982EF4}"/>
              </a:ext>
            </a:extLst>
          </p:cNvPr>
          <p:cNvSpPr>
            <a:spLocks noGrp="1"/>
          </p:cNvSpPr>
          <p:nvPr>
            <p:ph sz="quarter" idx="13"/>
          </p:nvPr>
        </p:nvSpPr>
        <p:spPr>
          <a:xfrm>
            <a:off x="322729" y="2367093"/>
            <a:ext cx="8516471" cy="3424107"/>
          </a:xfrm>
        </p:spPr>
        <p:txBody>
          <a:bodyPr>
            <a:normAutofit/>
          </a:bodyPr>
          <a:lstStyle/>
          <a:p>
            <a:pPr algn="just"/>
            <a:r>
              <a:rPr lang="en-US" cap="none" dirty="0"/>
              <a:t>Fully manage the </a:t>
            </a:r>
            <a:r>
              <a:rPr lang="en-US" b="1" cap="none" dirty="0"/>
              <a:t>identity lifecycle</a:t>
            </a:r>
            <a:r>
              <a:rPr lang="en-US" cap="none" dirty="0"/>
              <a:t>, including provisioning and de-provisioning of identities and accounts to ensure there are no orphaned accounts that could be hijacked.</a:t>
            </a:r>
          </a:p>
          <a:p>
            <a:pPr algn="just"/>
            <a:endParaRPr lang="en-US" cap="none" dirty="0"/>
          </a:p>
          <a:p>
            <a:pPr algn="just"/>
            <a:r>
              <a:rPr lang="en-US" cap="none" dirty="0"/>
              <a:t>Use a </a:t>
            </a:r>
            <a:r>
              <a:rPr lang="en-US" b="1" cap="none" dirty="0"/>
              <a:t>password management solution </a:t>
            </a:r>
            <a:r>
              <a:rPr lang="en-US" cap="none" dirty="0"/>
              <a:t>to consistently apply strong credential management practices (discovery, vaulting, central management, check-in, check-out) for both human and machines. This also entails eliminating default and hardcoded credential. </a:t>
            </a:r>
            <a:endParaRPr lang="en-IN" cap="none" dirty="0"/>
          </a:p>
        </p:txBody>
      </p:sp>
    </p:spTree>
    <p:extLst>
      <p:ext uri="{BB962C8B-B14F-4D97-AF65-F5344CB8AC3E}">
        <p14:creationId xmlns:p14="http://schemas.microsoft.com/office/powerpoint/2010/main" val="207857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9CE38-18B7-9F3A-6B95-B8A5B03C6C7F}"/>
              </a:ext>
            </a:extLst>
          </p:cNvPr>
          <p:cNvSpPr>
            <a:spLocks noGrp="1"/>
          </p:cNvSpPr>
          <p:nvPr>
            <p:ph sz="quarter" idx="13"/>
          </p:nvPr>
        </p:nvSpPr>
        <p:spPr>
          <a:xfrm>
            <a:off x="744071" y="1255059"/>
            <a:ext cx="7714364" cy="4509247"/>
          </a:xfrm>
        </p:spPr>
        <p:txBody>
          <a:bodyPr>
            <a:normAutofit/>
          </a:bodyPr>
          <a:lstStyle/>
          <a:p>
            <a:pPr algn="just"/>
            <a:r>
              <a:rPr lang="en-US" cap="none" dirty="0"/>
              <a:t>3. </a:t>
            </a:r>
            <a:r>
              <a:rPr lang="en-US" b="1" cap="none" dirty="0"/>
              <a:t>Enforce least privilege: </a:t>
            </a:r>
            <a:r>
              <a:rPr lang="en-US" cap="none" dirty="0"/>
              <a:t>remove admin rights from users and reduce application and machine privileges to the minimum required. Just-in-time access should also be implemented to reduce persistent.</a:t>
            </a:r>
          </a:p>
          <a:p>
            <a:pPr algn="just"/>
            <a:endParaRPr lang="en-US" cap="none" dirty="0"/>
          </a:p>
          <a:p>
            <a:pPr algn="just"/>
            <a:endParaRPr lang="en-US" cap="none" dirty="0"/>
          </a:p>
          <a:p>
            <a:pPr algn="just"/>
            <a:endParaRPr lang="en-US" cap="none" dirty="0"/>
          </a:p>
          <a:p>
            <a:pPr algn="just"/>
            <a:r>
              <a:rPr lang="en-US" cap="none" dirty="0"/>
              <a:t>4. </a:t>
            </a:r>
            <a:r>
              <a:rPr lang="en-US" b="1" cap="none" dirty="0"/>
              <a:t>Apply advanced application </a:t>
            </a:r>
            <a:r>
              <a:rPr lang="en-US" cap="none" dirty="0"/>
              <a:t>control and protection to enforce granular control over all application access, communications, and privilege elevation attempts. </a:t>
            </a:r>
            <a:endParaRPr lang="en-IN" dirty="0"/>
          </a:p>
        </p:txBody>
      </p:sp>
    </p:spTree>
    <p:extLst>
      <p:ext uri="{BB962C8B-B14F-4D97-AF65-F5344CB8AC3E}">
        <p14:creationId xmlns:p14="http://schemas.microsoft.com/office/powerpoint/2010/main" val="2691258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1FF39-754D-1F6C-8DE7-7BDF20A7F068}"/>
              </a:ext>
            </a:extLst>
          </p:cNvPr>
          <p:cNvSpPr>
            <a:spLocks noGrp="1"/>
          </p:cNvSpPr>
          <p:nvPr>
            <p:ph sz="quarter" idx="13"/>
          </p:nvPr>
        </p:nvSpPr>
        <p:spPr>
          <a:xfrm>
            <a:off x="941294" y="1057835"/>
            <a:ext cx="7516906" cy="4733365"/>
          </a:xfrm>
        </p:spPr>
        <p:txBody>
          <a:bodyPr>
            <a:normAutofit/>
          </a:bodyPr>
          <a:lstStyle/>
          <a:p>
            <a:pPr algn="just"/>
            <a:r>
              <a:rPr lang="en-US" cap="none" dirty="0"/>
              <a:t>5. </a:t>
            </a:r>
            <a:r>
              <a:rPr lang="en-US" b="1" cap="none" dirty="0"/>
              <a:t>Monitor and manage all privileged sessions </a:t>
            </a:r>
            <a:r>
              <a:rPr lang="en-US" cap="none" dirty="0"/>
              <a:t>to detect and quickly address any suspicious activity that might indicate a hijacked account or an illicit attempt at privilege escalation or lateral movement. </a:t>
            </a:r>
          </a:p>
          <a:p>
            <a:pPr algn="just"/>
            <a:endParaRPr lang="en-US" cap="none" dirty="0"/>
          </a:p>
          <a:p>
            <a:pPr algn="just"/>
            <a:r>
              <a:rPr lang="en-US" cap="none" dirty="0"/>
              <a:t>6. </a:t>
            </a:r>
            <a:r>
              <a:rPr lang="en-US" b="1" cap="none" dirty="0"/>
              <a:t>Harden systems and applications</a:t>
            </a:r>
            <a:r>
              <a:rPr lang="en-US" cap="none" dirty="0"/>
              <a:t>: this complements the principle of least privilege and can involve configuration changes, removing unnecessary rights and access, closing ports, and more. This improves system and application security and helps prevent and mitigate the potential for bugs that leave vulnerability to injection of malicious code (</a:t>
            </a:r>
            <a:r>
              <a:rPr lang="en-US" cap="none" dirty="0" err="1"/>
              <a:t>i.E.</a:t>
            </a:r>
            <a:r>
              <a:rPr lang="en-US" cap="none" dirty="0"/>
              <a:t> SQL injections), buffer overflows, etc. Or other backdoors that could allow privilege escalation. </a:t>
            </a:r>
            <a:endParaRPr lang="en-IN" dirty="0"/>
          </a:p>
        </p:txBody>
      </p:sp>
    </p:spTree>
    <p:extLst>
      <p:ext uri="{BB962C8B-B14F-4D97-AF65-F5344CB8AC3E}">
        <p14:creationId xmlns:p14="http://schemas.microsoft.com/office/powerpoint/2010/main" val="3587871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8522-6C01-15E5-CF95-934363D454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0CF11C-422F-8C43-61DB-EC9D4CE269A6}"/>
              </a:ext>
            </a:extLst>
          </p:cNvPr>
          <p:cNvSpPr>
            <a:spLocks noGrp="1"/>
          </p:cNvSpPr>
          <p:nvPr>
            <p:ph sz="quarter" idx="13"/>
          </p:nvPr>
        </p:nvSpPr>
        <p:spPr/>
        <p:txBody>
          <a:bodyPr/>
          <a:lstStyle/>
          <a:p>
            <a:pPr algn="just"/>
            <a:r>
              <a:rPr lang="en-US" cap="none" dirty="0"/>
              <a:t>7. </a:t>
            </a:r>
            <a:r>
              <a:rPr lang="en-US" b="1" cap="none" dirty="0"/>
              <a:t>Vulnerability management: </a:t>
            </a:r>
            <a:r>
              <a:rPr lang="en-US" cap="none" dirty="0"/>
              <a:t>continuously identify and address vulnerabilities, such as with patching, fixing misconfigurations, eliminating default and/or embedded credentials, etc. </a:t>
            </a:r>
            <a:endParaRPr lang="en-IN" dirty="0"/>
          </a:p>
        </p:txBody>
      </p:sp>
    </p:spTree>
    <p:extLst>
      <p:ext uri="{BB962C8B-B14F-4D97-AF65-F5344CB8AC3E}">
        <p14:creationId xmlns:p14="http://schemas.microsoft.com/office/powerpoint/2010/main" val="986757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7C5D-06A3-F7BC-80BE-C0B750A7CF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445CF-BA46-9E62-D4A0-3DEA5183E80D}"/>
              </a:ext>
            </a:extLst>
          </p:cNvPr>
          <p:cNvSpPr>
            <a:spLocks noGrp="1"/>
          </p:cNvSpPr>
          <p:nvPr>
            <p:ph sz="quarter" idx="13"/>
          </p:nvPr>
        </p:nvSpPr>
        <p:spPr/>
        <p:txBody>
          <a:bodyPr/>
          <a:lstStyle/>
          <a:p>
            <a:r>
              <a:rPr lang="en-US" cap="none" dirty="0"/>
              <a:t>8. </a:t>
            </a:r>
            <a:r>
              <a:rPr lang="en-US" b="1" cap="none" dirty="0"/>
              <a:t>Secure remote access </a:t>
            </a:r>
            <a:r>
              <a:rPr lang="en-US" cap="none" dirty="0"/>
              <a:t>should always be monitored and managed for any form of privileged access since attacks can occur horizontally and vertically to exploit privileges.</a:t>
            </a:r>
            <a:r>
              <a:rPr lang="en-IN" cap="none" dirty="0"/>
              <a:t>     </a:t>
            </a:r>
            <a:endParaRPr lang="en-IN" dirty="0"/>
          </a:p>
        </p:txBody>
      </p:sp>
    </p:spTree>
    <p:extLst>
      <p:ext uri="{BB962C8B-B14F-4D97-AF65-F5344CB8AC3E}">
        <p14:creationId xmlns:p14="http://schemas.microsoft.com/office/powerpoint/2010/main" val="142966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4CDA-D415-1095-923A-8AA39FC006AD}"/>
              </a:ext>
            </a:extLst>
          </p:cNvPr>
          <p:cNvSpPr>
            <a:spLocks noGrp="1"/>
          </p:cNvSpPr>
          <p:nvPr>
            <p:ph type="title"/>
          </p:nvPr>
        </p:nvSpPr>
        <p:spPr/>
        <p:txBody>
          <a:bodyPr/>
          <a:lstStyle/>
          <a:p>
            <a:pPr algn="l"/>
            <a:r>
              <a:rPr lang="en-US" dirty="0" err="1"/>
              <a:t>Footprinting</a:t>
            </a:r>
            <a:r>
              <a:rPr lang="en-US" dirty="0"/>
              <a:t> through Social Networking Sites using sherlock</a:t>
            </a:r>
            <a:endParaRPr lang="en-IN" dirty="0"/>
          </a:p>
        </p:txBody>
      </p:sp>
      <p:sp>
        <p:nvSpPr>
          <p:cNvPr id="3" name="Content Placeholder 2">
            <a:extLst>
              <a:ext uri="{FF2B5EF4-FFF2-40B4-BE49-F238E27FC236}">
                <a16:creationId xmlns:a16="http://schemas.microsoft.com/office/drawing/2014/main" id="{2817EB64-AEFC-BF59-F11B-4F9D574C370D}"/>
              </a:ext>
            </a:extLst>
          </p:cNvPr>
          <p:cNvSpPr>
            <a:spLocks noGrp="1"/>
          </p:cNvSpPr>
          <p:nvPr>
            <p:ph sz="quarter" idx="13"/>
          </p:nvPr>
        </p:nvSpPr>
        <p:spPr>
          <a:xfrm>
            <a:off x="684862" y="2070847"/>
            <a:ext cx="7849538" cy="4043082"/>
          </a:xfrm>
        </p:spPr>
        <p:txBody>
          <a:bodyPr>
            <a:normAutofit/>
          </a:bodyPr>
          <a:lstStyle/>
          <a:p>
            <a:pPr marL="457200" indent="-457200" algn="just">
              <a:buFont typeface="+mj-lt"/>
              <a:buAutoNum type="arabicPeriod"/>
            </a:pPr>
            <a:r>
              <a:rPr lang="en-US" sz="2400" b="1" u="sng" cap="none" dirty="0" err="1"/>
              <a:t>Footprinting</a:t>
            </a:r>
            <a:r>
              <a:rPr lang="en-US" sz="2400" b="1" u="sng" cap="none" dirty="0"/>
              <a:t> through search engines </a:t>
            </a:r>
          </a:p>
          <a:p>
            <a:pPr algn="just"/>
            <a:endParaRPr lang="en-US" cap="none" dirty="0"/>
          </a:p>
          <a:p>
            <a:pPr algn="just"/>
            <a:r>
              <a:rPr lang="en-US" cap="none" dirty="0"/>
              <a:t>this is a </a:t>
            </a:r>
            <a:r>
              <a:rPr lang="en-US" b="1" cap="none" dirty="0"/>
              <a:t>passive information gathering process</a:t>
            </a:r>
            <a:r>
              <a:rPr lang="en-US" cap="none" dirty="0"/>
              <a:t> where we gather information about the target from social media, search engines, various websites etc. </a:t>
            </a:r>
          </a:p>
          <a:p>
            <a:pPr algn="just"/>
            <a:endParaRPr lang="en-US" cap="none" dirty="0"/>
          </a:p>
          <a:p>
            <a:pPr algn="just"/>
            <a:r>
              <a:rPr lang="en-US" cap="none" dirty="0"/>
              <a:t>Information gathered includes name, personal details, geographical location details, login pages, intranet portals etc. </a:t>
            </a:r>
            <a:endParaRPr lang="en-IN" cap="none" dirty="0"/>
          </a:p>
        </p:txBody>
      </p:sp>
    </p:spTree>
    <p:extLst>
      <p:ext uri="{BB962C8B-B14F-4D97-AF65-F5344CB8AC3E}">
        <p14:creationId xmlns:p14="http://schemas.microsoft.com/office/powerpoint/2010/main" val="150472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1224C-837C-9905-DB53-E4BB4D1DB63F}"/>
              </a:ext>
            </a:extLst>
          </p:cNvPr>
          <p:cNvSpPr>
            <a:spLocks noGrp="1"/>
          </p:cNvSpPr>
          <p:nvPr>
            <p:ph sz="quarter" idx="13"/>
          </p:nvPr>
        </p:nvSpPr>
        <p:spPr>
          <a:xfrm>
            <a:off x="770964" y="1039907"/>
            <a:ext cx="7687235" cy="4751294"/>
          </a:xfrm>
        </p:spPr>
        <p:txBody>
          <a:bodyPr>
            <a:normAutofit/>
          </a:bodyPr>
          <a:lstStyle/>
          <a:p>
            <a:pPr algn="just"/>
            <a:r>
              <a:rPr lang="en-US" cap="none" dirty="0"/>
              <a:t>Even some target specific information like operating system details, </a:t>
            </a:r>
          </a:p>
          <a:p>
            <a:pPr algn="just"/>
            <a:endParaRPr lang="en-US" cap="none" dirty="0"/>
          </a:p>
          <a:p>
            <a:pPr algn="just"/>
            <a:r>
              <a:rPr lang="en-US" cap="none" dirty="0"/>
              <a:t>IP details, </a:t>
            </a:r>
          </a:p>
          <a:p>
            <a:pPr algn="just"/>
            <a:r>
              <a:rPr lang="en-US" cap="none" dirty="0"/>
              <a:t>netblock information, </a:t>
            </a:r>
          </a:p>
          <a:p>
            <a:pPr algn="just"/>
            <a:r>
              <a:rPr lang="en-US" cap="none" dirty="0"/>
              <a:t>technologies behind web application </a:t>
            </a:r>
            <a:r>
              <a:rPr lang="en-US" cap="none" dirty="0" err="1"/>
              <a:t>etc</a:t>
            </a:r>
            <a:r>
              <a:rPr lang="en-US" cap="none" dirty="0"/>
              <a:t> can be gathered by searching through search engines.</a:t>
            </a:r>
            <a:endParaRPr lang="en-IN" dirty="0"/>
          </a:p>
        </p:txBody>
      </p:sp>
    </p:spTree>
    <p:extLst>
      <p:ext uri="{BB962C8B-B14F-4D97-AF65-F5344CB8AC3E}">
        <p14:creationId xmlns:p14="http://schemas.microsoft.com/office/powerpoint/2010/main" val="366434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08BF5-32E0-E079-CB27-41F72FC511C9}"/>
              </a:ext>
            </a:extLst>
          </p:cNvPr>
          <p:cNvSpPr>
            <a:spLocks noGrp="1"/>
          </p:cNvSpPr>
          <p:nvPr>
            <p:ph type="title"/>
          </p:nvPr>
        </p:nvSpPr>
        <p:spPr/>
        <p:txBody>
          <a:bodyPr/>
          <a:lstStyle/>
          <a:p>
            <a:pPr algn="l"/>
            <a:r>
              <a:rPr lang="en-IN" dirty="0"/>
              <a:t>Email </a:t>
            </a:r>
            <a:r>
              <a:rPr lang="en-IN" dirty="0" err="1"/>
              <a:t>Footprinting</a:t>
            </a:r>
            <a:endParaRPr lang="en-IN" dirty="0"/>
          </a:p>
        </p:txBody>
      </p:sp>
      <p:sp>
        <p:nvSpPr>
          <p:cNvPr id="3" name="Content Placeholder 2">
            <a:extLst>
              <a:ext uri="{FF2B5EF4-FFF2-40B4-BE49-F238E27FC236}">
                <a16:creationId xmlns:a16="http://schemas.microsoft.com/office/drawing/2014/main" id="{8337395C-37DD-B3CB-6D34-50503D26182C}"/>
              </a:ext>
            </a:extLst>
          </p:cNvPr>
          <p:cNvSpPr>
            <a:spLocks noGrp="1"/>
          </p:cNvSpPr>
          <p:nvPr>
            <p:ph sz="quarter" idx="13"/>
          </p:nvPr>
        </p:nvSpPr>
        <p:spPr>
          <a:xfrm>
            <a:off x="537882" y="1828801"/>
            <a:ext cx="7920318" cy="3962400"/>
          </a:xfrm>
        </p:spPr>
        <p:txBody>
          <a:bodyPr>
            <a:normAutofit/>
          </a:bodyPr>
          <a:lstStyle/>
          <a:p>
            <a:pPr algn="just"/>
            <a:r>
              <a:rPr lang="en-US" cap="none" dirty="0"/>
              <a:t>Email header reveals information about the mail server, original sender’s email id, internal IP addressing scheme, as well as the possible architecture of the target network.</a:t>
            </a:r>
          </a:p>
          <a:p>
            <a:pPr algn="just"/>
            <a:endParaRPr lang="en-US" cap="none" dirty="0"/>
          </a:p>
          <a:p>
            <a:pPr algn="just"/>
            <a:endParaRPr lang="en-IN" cap="none" dirty="0"/>
          </a:p>
        </p:txBody>
      </p:sp>
    </p:spTree>
    <p:extLst>
      <p:ext uri="{BB962C8B-B14F-4D97-AF65-F5344CB8AC3E}">
        <p14:creationId xmlns:p14="http://schemas.microsoft.com/office/powerpoint/2010/main" val="270026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607C-E393-7546-8077-A23D79103FB3}"/>
              </a:ext>
            </a:extLst>
          </p:cNvPr>
          <p:cNvSpPr>
            <a:spLocks noGrp="1"/>
          </p:cNvSpPr>
          <p:nvPr>
            <p:ph type="title"/>
          </p:nvPr>
        </p:nvSpPr>
        <p:spPr/>
        <p:txBody>
          <a:bodyPr/>
          <a:lstStyle/>
          <a:p>
            <a:pPr algn="l"/>
            <a:r>
              <a:rPr lang="en-IN" dirty="0"/>
              <a:t>Google Hacking/Google Dorks</a:t>
            </a:r>
          </a:p>
        </p:txBody>
      </p:sp>
      <p:sp>
        <p:nvSpPr>
          <p:cNvPr id="3" name="Content Placeholder 2">
            <a:extLst>
              <a:ext uri="{FF2B5EF4-FFF2-40B4-BE49-F238E27FC236}">
                <a16:creationId xmlns:a16="http://schemas.microsoft.com/office/drawing/2014/main" id="{CFCEFD88-AE47-FB30-66A5-13635FA56ABA}"/>
              </a:ext>
            </a:extLst>
          </p:cNvPr>
          <p:cNvSpPr>
            <a:spLocks noGrp="1"/>
          </p:cNvSpPr>
          <p:nvPr>
            <p:ph sz="quarter" idx="13"/>
          </p:nvPr>
        </p:nvSpPr>
        <p:spPr/>
        <p:txBody>
          <a:bodyPr/>
          <a:lstStyle/>
          <a:p>
            <a:pPr algn="just"/>
            <a:r>
              <a:rPr lang="en-US" cap="none" dirty="0"/>
              <a:t>This is a process of </a:t>
            </a:r>
            <a:r>
              <a:rPr lang="en-US" b="1" cap="none" dirty="0"/>
              <a:t>creating search queries </a:t>
            </a:r>
            <a:r>
              <a:rPr lang="en-US" cap="none" dirty="0"/>
              <a:t>to extract hidden information by using google operators to search specific strings of text inside the search results. Some google operators, site, </a:t>
            </a:r>
            <a:r>
              <a:rPr lang="en-US" cap="none" dirty="0" err="1"/>
              <a:t>allinurl</a:t>
            </a:r>
            <a:r>
              <a:rPr lang="en-US" cap="none" dirty="0"/>
              <a:t>, </a:t>
            </a:r>
            <a:r>
              <a:rPr lang="en-US" cap="none" dirty="0" err="1"/>
              <a:t>inurl</a:t>
            </a:r>
            <a:r>
              <a:rPr lang="en-US" cap="none" dirty="0"/>
              <a:t>, </a:t>
            </a:r>
            <a:r>
              <a:rPr lang="en-US" cap="none" dirty="0" err="1"/>
              <a:t>allintitle</a:t>
            </a:r>
            <a:r>
              <a:rPr lang="en-US" cap="none" dirty="0"/>
              <a:t>.</a:t>
            </a:r>
            <a:endParaRPr lang="en-IN" cap="none" dirty="0"/>
          </a:p>
        </p:txBody>
      </p:sp>
    </p:spTree>
    <p:extLst>
      <p:ext uri="{BB962C8B-B14F-4D97-AF65-F5344CB8AC3E}">
        <p14:creationId xmlns:p14="http://schemas.microsoft.com/office/powerpoint/2010/main" val="180537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BD19-D2CC-E3DB-7172-8C0DE36AE36F}"/>
              </a:ext>
            </a:extLst>
          </p:cNvPr>
          <p:cNvSpPr>
            <a:spLocks noGrp="1"/>
          </p:cNvSpPr>
          <p:nvPr>
            <p:ph type="title"/>
          </p:nvPr>
        </p:nvSpPr>
        <p:spPr/>
        <p:txBody>
          <a:bodyPr/>
          <a:lstStyle/>
          <a:p>
            <a:pPr algn="l"/>
            <a:r>
              <a:rPr lang="en-IN" dirty="0"/>
              <a:t>DNS </a:t>
            </a:r>
            <a:r>
              <a:rPr lang="en-IN" dirty="0" err="1"/>
              <a:t>Footprinting</a:t>
            </a:r>
            <a:endParaRPr lang="en-IN" dirty="0"/>
          </a:p>
        </p:txBody>
      </p:sp>
      <p:sp>
        <p:nvSpPr>
          <p:cNvPr id="3" name="Content Placeholder 2">
            <a:extLst>
              <a:ext uri="{FF2B5EF4-FFF2-40B4-BE49-F238E27FC236}">
                <a16:creationId xmlns:a16="http://schemas.microsoft.com/office/drawing/2014/main" id="{4C147C99-C259-CAA0-3AEA-2F679FE7329C}"/>
              </a:ext>
            </a:extLst>
          </p:cNvPr>
          <p:cNvSpPr>
            <a:spLocks noGrp="1"/>
          </p:cNvSpPr>
          <p:nvPr>
            <p:ph sz="quarter" idx="13"/>
          </p:nvPr>
        </p:nvSpPr>
        <p:spPr>
          <a:xfrm>
            <a:off x="519953" y="1882589"/>
            <a:ext cx="7938247" cy="3908612"/>
          </a:xfrm>
        </p:spPr>
        <p:txBody>
          <a:bodyPr/>
          <a:lstStyle/>
          <a:p>
            <a:pPr algn="just"/>
            <a:r>
              <a:rPr lang="en-US" cap="none" dirty="0"/>
              <a:t>DNS is a </a:t>
            </a:r>
            <a:r>
              <a:rPr lang="en-US" b="1" cap="none" dirty="0"/>
              <a:t>naming system </a:t>
            </a:r>
            <a:r>
              <a:rPr lang="en-US" cap="none" dirty="0"/>
              <a:t>for computers that converts human-readable domain names into Computer readable </a:t>
            </a:r>
            <a:r>
              <a:rPr lang="en-US" cap="none" dirty="0" err="1"/>
              <a:t>ip</a:t>
            </a:r>
            <a:r>
              <a:rPr lang="en-US" cap="none" dirty="0"/>
              <a:t>-addresses and vice versa. </a:t>
            </a:r>
          </a:p>
          <a:p>
            <a:pPr algn="just"/>
            <a:endParaRPr lang="en-US" cap="none" dirty="0"/>
          </a:p>
          <a:p>
            <a:pPr algn="just"/>
            <a:r>
              <a:rPr lang="en-US" cap="none" dirty="0"/>
              <a:t>DNS uses UDP port 53 to serve its requests. </a:t>
            </a:r>
          </a:p>
          <a:p>
            <a:pPr algn="just"/>
            <a:endParaRPr lang="en-US" cap="none" dirty="0"/>
          </a:p>
          <a:p>
            <a:pPr algn="just"/>
            <a:r>
              <a:rPr lang="en-US" cap="none" dirty="0"/>
              <a:t>A Zone subsequently stores all information, or resource records, associated with a particular domain </a:t>
            </a:r>
            <a:r>
              <a:rPr lang="en-US" dirty="0"/>
              <a:t>into </a:t>
            </a:r>
            <a:r>
              <a:rPr lang="en-US" cap="none" dirty="0"/>
              <a:t>A zone file; resource records responded by the name servers should have the following fields:</a:t>
            </a:r>
            <a:endParaRPr lang="en-IN" cap="none" dirty="0"/>
          </a:p>
        </p:txBody>
      </p:sp>
    </p:spTree>
    <p:extLst>
      <p:ext uri="{BB962C8B-B14F-4D97-AF65-F5344CB8AC3E}">
        <p14:creationId xmlns:p14="http://schemas.microsoft.com/office/powerpoint/2010/main" val="13245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EE325-1449-D323-0722-E8CD2C6FC769}"/>
              </a:ext>
            </a:extLst>
          </p:cNvPr>
          <p:cNvSpPr>
            <a:spLocks noGrp="1"/>
          </p:cNvSpPr>
          <p:nvPr>
            <p:ph sz="quarter" idx="13"/>
          </p:nvPr>
        </p:nvSpPr>
        <p:spPr>
          <a:xfrm>
            <a:off x="806824" y="1210235"/>
            <a:ext cx="7651376" cy="4580965"/>
          </a:xfrm>
        </p:spPr>
        <p:txBody>
          <a:bodyPr/>
          <a:lstStyle/>
          <a:p>
            <a:pPr algn="just"/>
            <a:endParaRPr lang="en-US" cap="none" dirty="0"/>
          </a:p>
          <a:p>
            <a:pPr algn="just"/>
            <a:r>
              <a:rPr lang="en-US" cap="none" dirty="0"/>
              <a:t>Domain name — identifying the domain name or owner of the records </a:t>
            </a:r>
          </a:p>
          <a:p>
            <a:pPr algn="just"/>
            <a:r>
              <a:rPr lang="en-US" cap="none" dirty="0"/>
              <a:t>record types — specifying the type of data in the resource record</a:t>
            </a:r>
          </a:p>
          <a:p>
            <a:pPr algn="just"/>
            <a:r>
              <a:rPr lang="en-US" cap="none" dirty="0"/>
              <a:t>record class — identifying a class of network or protocol family in use </a:t>
            </a:r>
          </a:p>
          <a:p>
            <a:pPr algn="just"/>
            <a:r>
              <a:rPr lang="en-US" cap="none" dirty="0"/>
              <a:t>time to live (TTL) — specifying the amount of time a record can be stored in cache before discarded. </a:t>
            </a:r>
          </a:p>
          <a:p>
            <a:pPr algn="just"/>
            <a:r>
              <a:rPr lang="en-US" cap="none" dirty="0"/>
              <a:t>Record data — providing the type and class dependent data to describe the resources.</a:t>
            </a:r>
            <a:endParaRPr lang="en-IN" cap="none" dirty="0"/>
          </a:p>
        </p:txBody>
      </p:sp>
    </p:spTree>
    <p:extLst>
      <p:ext uri="{BB962C8B-B14F-4D97-AF65-F5344CB8AC3E}">
        <p14:creationId xmlns:p14="http://schemas.microsoft.com/office/powerpoint/2010/main" val="3358812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291</TotalTime>
  <Words>1991</Words>
  <Application>Microsoft Office PowerPoint</Application>
  <PresentationFormat>On-screen Show (4:3)</PresentationFormat>
  <Paragraphs>153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-apple-system</vt:lpstr>
      <vt:lpstr>Arial</vt:lpstr>
      <vt:lpstr>Google Sans</vt:lpstr>
      <vt:lpstr>Tw Cen MT</vt:lpstr>
      <vt:lpstr>Droplet</vt:lpstr>
      <vt:lpstr>Footprinting and types of Footprinting</vt:lpstr>
      <vt:lpstr>Footprinting</vt:lpstr>
      <vt:lpstr>PowerPoint Presentation</vt:lpstr>
      <vt:lpstr>Footprinting through Social Networking Sites using sherlock</vt:lpstr>
      <vt:lpstr>PowerPoint Presentation</vt:lpstr>
      <vt:lpstr>Email Footprinting</vt:lpstr>
      <vt:lpstr>Google Hacking/Google Dorks</vt:lpstr>
      <vt:lpstr>DNS Footprinting</vt:lpstr>
      <vt:lpstr>PowerPoint Presentation</vt:lpstr>
      <vt:lpstr>Footprinting through Social Engineering:</vt:lpstr>
      <vt:lpstr>TCP Communication Flags</vt:lpstr>
      <vt:lpstr>List of TCP flags</vt:lpstr>
      <vt:lpstr>PowerPoint Presentation</vt:lpstr>
      <vt:lpstr>PowerPoint Presentation</vt:lpstr>
      <vt:lpstr>PowerPoint Presentation</vt:lpstr>
      <vt:lpstr>PowerPoint Presentation</vt:lpstr>
      <vt:lpstr>Types of Scanning</vt:lpstr>
      <vt:lpstr>network scanning</vt:lpstr>
      <vt:lpstr>PowerPoint Presentation</vt:lpstr>
      <vt:lpstr>Connect scan: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Horizontal and Vertical Privilege Escalation</vt:lpstr>
      <vt:lpstr>PowerPoint Presentation</vt:lpstr>
      <vt:lpstr>PowerPoint Presentation</vt:lpstr>
      <vt:lpstr>PowerPoint Presentation</vt:lpstr>
      <vt:lpstr>PowerPoint Presentation</vt:lpstr>
      <vt:lpstr>How to Defend against privilege Escalation?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Footprinting and types of Footprinting</dc:title>
  <dc:creator>Soumya S</dc:creator>
  <cp:lastModifiedBy>Soumya S</cp:lastModifiedBy>
  <cp:revision>39</cp:revision>
  <dcterms:created xsi:type="dcterms:W3CDTF">2023-07-30T17:03:21Z</dcterms:created>
  <dcterms:modified xsi:type="dcterms:W3CDTF">2023-08-02T17:07:52Z</dcterms:modified>
</cp:coreProperties>
</file>