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287" r:id="rId49"/>
    <p:sldId id="288" r:id="rId50"/>
    <p:sldId id="289" r:id="rId51"/>
    <p:sldId id="290" r:id="rId52"/>
    <p:sldId id="291"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73" r:id="rId110"/>
    <p:sldId id="374" r:id="rId111"/>
    <p:sldId id="375" r:id="rId112"/>
    <p:sldId id="383" r:id="rId113"/>
    <p:sldId id="364" r:id="rId114"/>
    <p:sldId id="365" r:id="rId115"/>
    <p:sldId id="366" r:id="rId116"/>
    <p:sldId id="367" r:id="rId117"/>
    <p:sldId id="369" r:id="rId118"/>
    <p:sldId id="370" r:id="rId119"/>
    <p:sldId id="371" r:id="rId120"/>
    <p:sldId id="372" r:id="rId121"/>
    <p:sldId id="384" r:id="rId122"/>
    <p:sldId id="394" r:id="rId123"/>
    <p:sldId id="385" r:id="rId124"/>
    <p:sldId id="392" r:id="rId125"/>
    <p:sldId id="393" r:id="rId126"/>
    <p:sldId id="395" r:id="rId127"/>
    <p:sldId id="396" r:id="rId128"/>
    <p:sldId id="397" r:id="rId129"/>
    <p:sldId id="398" r:id="rId130"/>
    <p:sldId id="401" r:id="rId131"/>
    <p:sldId id="402" r:id="rId132"/>
    <p:sldId id="403" r:id="rId133"/>
    <p:sldId id="404" r:id="rId134"/>
    <p:sldId id="405" r:id="rId135"/>
    <p:sldId id="406" r:id="rId136"/>
    <p:sldId id="407" r:id="rId137"/>
    <p:sldId id="409" r:id="rId1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1265473F-F191-4A15-A4AD-2B3098CE424B}"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257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22D9F-0085-41B5-88E4-9EC1AB8E31ED}"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65473F-F191-4A15-A4AD-2B3098CE424B}" type="slidenum">
              <a:rPr lang="en-IN" smtClean="0"/>
              <a:t>‹#›</a:t>
            </a:fld>
            <a:endParaRPr lang="en-IN"/>
          </a:p>
        </p:txBody>
      </p:sp>
    </p:spTree>
    <p:extLst>
      <p:ext uri="{BB962C8B-B14F-4D97-AF65-F5344CB8AC3E}">
        <p14:creationId xmlns:p14="http://schemas.microsoft.com/office/powerpoint/2010/main" val="3545725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7537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4403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spTree>
    <p:extLst>
      <p:ext uri="{BB962C8B-B14F-4D97-AF65-F5344CB8AC3E}">
        <p14:creationId xmlns:p14="http://schemas.microsoft.com/office/powerpoint/2010/main" val="493047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93934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65300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864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413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spTree>
    <p:extLst>
      <p:ext uri="{BB962C8B-B14F-4D97-AF65-F5344CB8AC3E}">
        <p14:creationId xmlns:p14="http://schemas.microsoft.com/office/powerpoint/2010/main" val="338827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22D9F-0085-41B5-88E4-9EC1AB8E31ED}" type="datetimeFigureOut">
              <a:rPr lang="en-IN" smtClean="0"/>
              <a:t>02-06-2023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65473F-F191-4A15-A4AD-2B3098CE424B}"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1541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22D9F-0085-41B5-88E4-9EC1AB8E31ED}"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65473F-F191-4A15-A4AD-2B3098CE424B}" type="slidenum">
              <a:rPr lang="en-IN" smtClean="0"/>
              <a:t>‹#›</a:t>
            </a:fld>
            <a:endParaRPr lang="en-IN"/>
          </a:p>
        </p:txBody>
      </p:sp>
    </p:spTree>
    <p:extLst>
      <p:ext uri="{BB962C8B-B14F-4D97-AF65-F5344CB8AC3E}">
        <p14:creationId xmlns:p14="http://schemas.microsoft.com/office/powerpoint/2010/main" val="151350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22D9F-0085-41B5-88E4-9EC1AB8E31ED}" type="datetimeFigureOut">
              <a:rPr lang="en-IN" smtClean="0"/>
              <a:t>02-06-2023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65473F-F191-4A15-A4AD-2B3098CE424B}"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4920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22D9F-0085-41B5-88E4-9EC1AB8E31ED}" type="datetimeFigureOut">
              <a:rPr lang="en-IN" smtClean="0"/>
              <a:t>02-06-2023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65473F-F191-4A15-A4AD-2B3098CE424B}"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16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22D9F-0085-41B5-88E4-9EC1AB8E31ED}" type="datetimeFigureOut">
              <a:rPr lang="en-IN" smtClean="0"/>
              <a:t>02-06-2023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65473F-F191-4A15-A4AD-2B3098CE424B}" type="slidenum">
              <a:rPr lang="en-IN" smtClean="0"/>
              <a:t>‹#›</a:t>
            </a:fld>
            <a:endParaRPr lang="en-IN"/>
          </a:p>
        </p:txBody>
      </p:sp>
    </p:spTree>
    <p:extLst>
      <p:ext uri="{BB962C8B-B14F-4D97-AF65-F5344CB8AC3E}">
        <p14:creationId xmlns:p14="http://schemas.microsoft.com/office/powerpoint/2010/main" val="4030591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22D9F-0085-41B5-88E4-9EC1AB8E31ED}"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65473F-F191-4A15-A4AD-2B3098CE424B}"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6379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22D9F-0085-41B5-88E4-9EC1AB8E31ED}" type="datetimeFigureOut">
              <a:rPr lang="en-IN" smtClean="0"/>
              <a:t>02-06-2023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65473F-F191-4A15-A4AD-2B3098CE424B}" type="slidenum">
              <a:rPr lang="en-IN" smtClean="0"/>
              <a:t>‹#›</a:t>
            </a:fld>
            <a:endParaRPr lang="en-IN"/>
          </a:p>
        </p:txBody>
      </p:sp>
    </p:spTree>
    <p:extLst>
      <p:ext uri="{BB962C8B-B14F-4D97-AF65-F5344CB8AC3E}">
        <p14:creationId xmlns:p14="http://schemas.microsoft.com/office/powerpoint/2010/main" val="242439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8822D9F-0085-41B5-88E4-9EC1AB8E31ED}" type="datetimeFigureOut">
              <a:rPr lang="en-IN" smtClean="0"/>
              <a:t>02-06-2023</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65473F-F191-4A15-A4AD-2B3098CE424B}" type="slidenum">
              <a:rPr lang="en-IN" smtClean="0"/>
              <a:t>‹#›</a:t>
            </a:fld>
            <a:endParaRPr lang="en-IN"/>
          </a:p>
        </p:txBody>
      </p:sp>
    </p:spTree>
    <p:extLst>
      <p:ext uri="{BB962C8B-B14F-4D97-AF65-F5344CB8AC3E}">
        <p14:creationId xmlns:p14="http://schemas.microsoft.com/office/powerpoint/2010/main" val="2149786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3E5B6-7A42-490D-E552-A0EF4C59C3C0}"/>
              </a:ext>
            </a:extLst>
          </p:cNvPr>
          <p:cNvSpPr>
            <a:spLocks noGrp="1"/>
          </p:cNvSpPr>
          <p:nvPr>
            <p:ph type="ctrTitle"/>
          </p:nvPr>
        </p:nvSpPr>
        <p:spPr/>
        <p:txBody>
          <a:bodyPr/>
          <a:lstStyle/>
          <a:p>
            <a:r>
              <a:rPr lang="en-IN" dirty="0"/>
              <a:t>UNIT - V </a:t>
            </a:r>
            <a:br>
              <a:rPr lang="en-IN" dirty="0"/>
            </a:br>
            <a:r>
              <a:rPr lang="en-IN" dirty="0"/>
              <a:t>CHAPTER - 9 </a:t>
            </a:r>
          </a:p>
        </p:txBody>
      </p:sp>
      <p:sp>
        <p:nvSpPr>
          <p:cNvPr id="3" name="Subtitle 2">
            <a:extLst>
              <a:ext uri="{FF2B5EF4-FFF2-40B4-BE49-F238E27FC236}">
                <a16:creationId xmlns:a16="http://schemas.microsoft.com/office/drawing/2014/main" id="{DD796E28-71A8-F973-DEAE-2A8D89A0CAEF}"/>
              </a:ext>
            </a:extLst>
          </p:cNvPr>
          <p:cNvSpPr>
            <a:spLocks noGrp="1"/>
          </p:cNvSpPr>
          <p:nvPr>
            <p:ph type="subTitle" idx="1"/>
          </p:nvPr>
        </p:nvSpPr>
        <p:spPr/>
        <p:txBody>
          <a:bodyPr/>
          <a:lstStyle/>
          <a:p>
            <a:r>
              <a:rPr lang="en-IN" dirty="0"/>
              <a:t>INTRODUCTION TO MYSQL</a:t>
            </a:r>
          </a:p>
        </p:txBody>
      </p:sp>
    </p:spTree>
    <p:extLst>
      <p:ext uri="{BB962C8B-B14F-4D97-AF65-F5344CB8AC3E}">
        <p14:creationId xmlns:p14="http://schemas.microsoft.com/office/powerpoint/2010/main" val="2063248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Numeric data types </a:t>
            </a:r>
            <a:br>
              <a:rPr lang="en-US" dirty="0"/>
            </a:br>
            <a:r>
              <a:rPr lang="en-US" dirty="0"/>
              <a:t>INT </a:t>
            </a:r>
            <a:br>
              <a:rPr lang="en-US" dirty="0"/>
            </a:b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The INT datatype stores fixed numbers and requires 4 bytes. The range of numbers that can be stored are from -2,147,483,648 to 2,147,483,647. Numbers of virtually any magnitude can be stored and are guaranteed portable among different systems operating MySQL Database, up to 38 digits of precision. For numeric columns, you can specify the column as: </a:t>
            </a:r>
            <a:r>
              <a:rPr lang="en-US" dirty="0" err="1"/>
              <a:t>column_nameINT</a:t>
            </a:r>
            <a:r>
              <a:rPr lang="en-US" dirty="0"/>
              <a:t>[length]</a:t>
            </a:r>
            <a:endParaRPr lang="en-IN" dirty="0"/>
          </a:p>
        </p:txBody>
      </p:sp>
    </p:spTree>
    <p:extLst>
      <p:ext uri="{BB962C8B-B14F-4D97-AF65-F5344CB8AC3E}">
        <p14:creationId xmlns:p14="http://schemas.microsoft.com/office/powerpoint/2010/main" val="12274408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normAutofit fontScale="90000"/>
          </a:bodyPr>
          <a:lstStyle/>
          <a:p>
            <a:r>
              <a:rPr lang="en-US" dirty="0"/>
              <a:t>Defining and dropping integrity constraints in ALTER table:</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normAutofit/>
          </a:bodyPr>
          <a:lstStyle/>
          <a:p>
            <a:r>
              <a:rPr lang="en-US" dirty="0"/>
              <a:t>Integrity constraints can be applied to tables using the ALTER table command. </a:t>
            </a:r>
          </a:p>
          <a:p>
            <a:r>
              <a:rPr lang="en-US" dirty="0"/>
              <a:t>Example: </a:t>
            </a:r>
          </a:p>
          <a:p>
            <a:r>
              <a:rPr lang="en-US" dirty="0"/>
              <a:t>a. Make </a:t>
            </a:r>
            <a:r>
              <a:rPr lang="en-US" dirty="0" err="1"/>
              <a:t>Rollno</a:t>
            </a:r>
            <a:r>
              <a:rPr lang="en-US" dirty="0"/>
              <a:t> field as primary key in student table </a:t>
            </a:r>
          </a:p>
          <a:p>
            <a:r>
              <a:rPr lang="en-US" dirty="0" err="1"/>
              <a:t>mysql</a:t>
            </a:r>
            <a:r>
              <a:rPr lang="en-US" dirty="0"/>
              <a:t>&gt; alter table student add primary key(</a:t>
            </a:r>
            <a:r>
              <a:rPr lang="en-US" dirty="0" err="1"/>
              <a:t>rollno</a:t>
            </a:r>
            <a:r>
              <a:rPr lang="en-US" dirty="0"/>
              <a:t>); </a:t>
            </a:r>
          </a:p>
        </p:txBody>
      </p:sp>
    </p:spTree>
    <p:extLst>
      <p:ext uri="{BB962C8B-B14F-4D97-AF65-F5344CB8AC3E}">
        <p14:creationId xmlns:p14="http://schemas.microsoft.com/office/powerpoint/2010/main" val="9992473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Integrity constraints can be dropped if the constraint is no longer needed. This can be achieved by the ALTER table using the DROP clause. </a:t>
            </a:r>
          </a:p>
          <a:p>
            <a:r>
              <a:rPr lang="en-US" dirty="0"/>
              <a:t>Example: </a:t>
            </a:r>
          </a:p>
          <a:p>
            <a:r>
              <a:rPr lang="en-US" dirty="0"/>
              <a:t>a. Drop primary key constraint from student </a:t>
            </a:r>
          </a:p>
          <a:p>
            <a:r>
              <a:rPr lang="en-US" dirty="0" err="1"/>
              <a:t>mysql</a:t>
            </a:r>
            <a:r>
              <a:rPr lang="en-US" dirty="0"/>
              <a:t>&gt; alter table student drop primary key;</a:t>
            </a:r>
            <a:endParaRPr lang="en-IN" dirty="0"/>
          </a:p>
          <a:p>
            <a:endParaRPr lang="en-IN" dirty="0"/>
          </a:p>
        </p:txBody>
      </p:sp>
    </p:spTree>
    <p:extLst>
      <p:ext uri="{BB962C8B-B14F-4D97-AF65-F5344CB8AC3E}">
        <p14:creationId xmlns:p14="http://schemas.microsoft.com/office/powerpoint/2010/main" val="257302694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GROUP BY and HAVING Clause: </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GROUP BY clause tells Oracle to group rows based on distinct values that exists from specified columns. The group by clause creates a data set containing several sets of records grouped together based on a condition. </a:t>
            </a:r>
          </a:p>
          <a:p>
            <a:endParaRPr lang="en-IN" dirty="0"/>
          </a:p>
        </p:txBody>
      </p:sp>
    </p:spTree>
    <p:extLst>
      <p:ext uri="{BB962C8B-B14F-4D97-AF65-F5344CB8AC3E}">
        <p14:creationId xmlns:p14="http://schemas.microsoft.com/office/powerpoint/2010/main" val="152699311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Syntax:</a:t>
            </a:r>
            <a:endParaRPr lang="en-IN" dirty="0"/>
          </a:p>
        </p:txBody>
      </p:sp>
      <p:pic>
        <p:nvPicPr>
          <p:cNvPr id="5" name="Content Placeholder 4">
            <a:extLst>
              <a:ext uri="{FF2B5EF4-FFF2-40B4-BE49-F238E27FC236}">
                <a16:creationId xmlns:a16="http://schemas.microsoft.com/office/drawing/2014/main" id="{0E70CC63-7FEB-9155-8CEA-DBF42621D8F5}"/>
              </a:ext>
            </a:extLst>
          </p:cNvPr>
          <p:cNvPicPr>
            <a:picLocks noGrp="1" noChangeAspect="1"/>
          </p:cNvPicPr>
          <p:nvPr>
            <p:ph idx="1"/>
          </p:nvPr>
        </p:nvPicPr>
        <p:blipFill>
          <a:blip r:embed="rId2"/>
          <a:stretch>
            <a:fillRect/>
          </a:stretch>
        </p:blipFill>
        <p:spPr>
          <a:xfrm>
            <a:off x="4071937" y="3616325"/>
            <a:ext cx="4048125" cy="1200150"/>
          </a:xfrm>
        </p:spPr>
      </p:pic>
    </p:spTree>
    <p:extLst>
      <p:ext uri="{BB962C8B-B14F-4D97-AF65-F5344CB8AC3E}">
        <p14:creationId xmlns:p14="http://schemas.microsoft.com/office/powerpoint/2010/main" val="28432134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normAutofit/>
          </a:bodyPr>
          <a:lstStyle/>
          <a:p>
            <a:r>
              <a:rPr lang="en-US" dirty="0"/>
              <a:t>Example: </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a. Display the number of students in each course. </a:t>
            </a:r>
          </a:p>
          <a:p>
            <a:r>
              <a:rPr lang="en-US" dirty="0" err="1"/>
              <a:t>mysql</a:t>
            </a:r>
            <a:r>
              <a:rPr lang="en-US" dirty="0"/>
              <a:t>&gt; select course, count(*) "Number of Students" from student </a:t>
            </a:r>
          </a:p>
          <a:p>
            <a:r>
              <a:rPr lang="en-US" dirty="0"/>
              <a:t>-&gt; group by course; </a:t>
            </a:r>
          </a:p>
          <a:p>
            <a:endParaRPr lang="en-US" dirty="0"/>
          </a:p>
        </p:txBody>
      </p:sp>
      <p:pic>
        <p:nvPicPr>
          <p:cNvPr id="5" name="Picture 4">
            <a:extLst>
              <a:ext uri="{FF2B5EF4-FFF2-40B4-BE49-F238E27FC236}">
                <a16:creationId xmlns:a16="http://schemas.microsoft.com/office/drawing/2014/main" id="{FF530D0B-BEE1-C52D-75FD-A5EC85B36AAB}"/>
              </a:ext>
            </a:extLst>
          </p:cNvPr>
          <p:cNvPicPr>
            <a:picLocks noChangeAspect="1"/>
          </p:cNvPicPr>
          <p:nvPr/>
        </p:nvPicPr>
        <p:blipFill>
          <a:blip r:embed="rId2"/>
          <a:stretch>
            <a:fillRect/>
          </a:stretch>
        </p:blipFill>
        <p:spPr>
          <a:xfrm>
            <a:off x="4474114" y="4365409"/>
            <a:ext cx="2924175" cy="1181100"/>
          </a:xfrm>
          <a:prstGeom prst="rect">
            <a:avLst/>
          </a:prstGeom>
        </p:spPr>
      </p:pic>
    </p:spTree>
    <p:extLst>
      <p:ext uri="{BB962C8B-B14F-4D97-AF65-F5344CB8AC3E}">
        <p14:creationId xmlns:p14="http://schemas.microsoft.com/office/powerpoint/2010/main" val="30710986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HAVING</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HAVING clause is used in conjunction with the group by clause. It imposes a condition on the group by clause, which further filters the groups created by the group by clause. Each column specification specified in the having clause must occur in the list of columns mentioned in the group by clause.</a:t>
            </a:r>
            <a:endParaRPr lang="en-IN" dirty="0"/>
          </a:p>
        </p:txBody>
      </p:sp>
    </p:spTree>
    <p:extLst>
      <p:ext uri="{BB962C8B-B14F-4D97-AF65-F5344CB8AC3E}">
        <p14:creationId xmlns:p14="http://schemas.microsoft.com/office/powerpoint/2010/main" val="78119018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List the course with more than 1 student. </a:t>
            </a:r>
          </a:p>
          <a:p>
            <a:r>
              <a:rPr lang="en-US" dirty="0" err="1"/>
              <a:t>mysql</a:t>
            </a:r>
            <a:r>
              <a:rPr lang="en-US" dirty="0"/>
              <a:t>&gt; select course from student </a:t>
            </a:r>
          </a:p>
          <a:p>
            <a:r>
              <a:rPr lang="en-US" dirty="0"/>
              <a:t>-&gt; group by course </a:t>
            </a:r>
          </a:p>
          <a:p>
            <a:r>
              <a:rPr lang="en-US" dirty="0"/>
              <a:t>-&gt; having count(*)&gt;1;</a:t>
            </a:r>
          </a:p>
          <a:p>
            <a:endParaRPr lang="en-IN" dirty="0"/>
          </a:p>
        </p:txBody>
      </p:sp>
      <p:pic>
        <p:nvPicPr>
          <p:cNvPr id="5" name="Picture 4">
            <a:extLst>
              <a:ext uri="{FF2B5EF4-FFF2-40B4-BE49-F238E27FC236}">
                <a16:creationId xmlns:a16="http://schemas.microsoft.com/office/drawing/2014/main" id="{0626EB3F-9946-DDF9-377C-AFDE9CF0034F}"/>
              </a:ext>
            </a:extLst>
          </p:cNvPr>
          <p:cNvPicPr>
            <a:picLocks noChangeAspect="1"/>
          </p:cNvPicPr>
          <p:nvPr/>
        </p:nvPicPr>
        <p:blipFill>
          <a:blip r:embed="rId2"/>
          <a:stretch>
            <a:fillRect/>
          </a:stretch>
        </p:blipFill>
        <p:spPr>
          <a:xfrm>
            <a:off x="4924424" y="4735405"/>
            <a:ext cx="1171575" cy="742950"/>
          </a:xfrm>
          <a:prstGeom prst="rect">
            <a:avLst/>
          </a:prstGeom>
        </p:spPr>
      </p:pic>
    </p:spTree>
    <p:extLst>
      <p:ext uri="{BB962C8B-B14F-4D97-AF65-F5344CB8AC3E}">
        <p14:creationId xmlns:p14="http://schemas.microsoft.com/office/powerpoint/2010/main" val="23547150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ORDER BY Clause:</a:t>
            </a:r>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ORDER BY clause is used in a SELECT statement to sort results either in ascending or descending order. Oracle sorts query results in ascending order by default.</a:t>
            </a:r>
          </a:p>
          <a:p>
            <a:r>
              <a:rPr lang="en-US" dirty="0"/>
              <a:t>Syntax</a:t>
            </a:r>
          </a:p>
          <a:p>
            <a:endParaRPr lang="en-IN" dirty="0"/>
          </a:p>
        </p:txBody>
      </p:sp>
      <p:pic>
        <p:nvPicPr>
          <p:cNvPr id="5" name="Picture 4">
            <a:extLst>
              <a:ext uri="{FF2B5EF4-FFF2-40B4-BE49-F238E27FC236}">
                <a16:creationId xmlns:a16="http://schemas.microsoft.com/office/drawing/2014/main" id="{3103B8FC-9A16-531F-5D2A-59320AAF2BBD}"/>
              </a:ext>
            </a:extLst>
          </p:cNvPr>
          <p:cNvPicPr>
            <a:picLocks noChangeAspect="1"/>
          </p:cNvPicPr>
          <p:nvPr/>
        </p:nvPicPr>
        <p:blipFill>
          <a:blip r:embed="rId2"/>
          <a:stretch>
            <a:fillRect/>
          </a:stretch>
        </p:blipFill>
        <p:spPr>
          <a:xfrm>
            <a:off x="2300982" y="4618700"/>
            <a:ext cx="4305300" cy="781050"/>
          </a:xfrm>
          <a:prstGeom prst="rect">
            <a:avLst/>
          </a:prstGeom>
        </p:spPr>
      </p:pic>
    </p:spTree>
    <p:extLst>
      <p:ext uri="{BB962C8B-B14F-4D97-AF65-F5344CB8AC3E}">
        <p14:creationId xmlns:p14="http://schemas.microsoft.com/office/powerpoint/2010/main" val="40030663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a. Display the student details in ascending order of marks. </a:t>
            </a:r>
          </a:p>
          <a:p>
            <a:r>
              <a:rPr lang="en-US" dirty="0" err="1"/>
              <a:t>mysql</a:t>
            </a:r>
            <a:r>
              <a:rPr lang="en-US" dirty="0"/>
              <a:t>&gt; select * from student order by total;</a:t>
            </a:r>
          </a:p>
          <a:p>
            <a:endParaRPr lang="en-IN" dirty="0"/>
          </a:p>
        </p:txBody>
      </p:sp>
      <p:pic>
        <p:nvPicPr>
          <p:cNvPr id="5" name="Picture 4">
            <a:extLst>
              <a:ext uri="{FF2B5EF4-FFF2-40B4-BE49-F238E27FC236}">
                <a16:creationId xmlns:a16="http://schemas.microsoft.com/office/drawing/2014/main" id="{52ED97DF-32CD-79B1-BE9F-65DEB87BFEC0}"/>
              </a:ext>
            </a:extLst>
          </p:cNvPr>
          <p:cNvPicPr>
            <a:picLocks noChangeAspect="1"/>
          </p:cNvPicPr>
          <p:nvPr/>
        </p:nvPicPr>
        <p:blipFill>
          <a:blip r:embed="rId2"/>
          <a:stretch>
            <a:fillRect/>
          </a:stretch>
        </p:blipFill>
        <p:spPr>
          <a:xfrm>
            <a:off x="3747162" y="4057325"/>
            <a:ext cx="4200525" cy="1495425"/>
          </a:xfrm>
          <a:prstGeom prst="rect">
            <a:avLst/>
          </a:prstGeom>
        </p:spPr>
      </p:pic>
    </p:spTree>
    <p:extLst>
      <p:ext uri="{BB962C8B-B14F-4D97-AF65-F5344CB8AC3E}">
        <p14:creationId xmlns:p14="http://schemas.microsoft.com/office/powerpoint/2010/main" val="38843505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Sub Queries</a:t>
            </a:r>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normAutofit fontScale="85000" lnSpcReduction="10000"/>
          </a:bodyPr>
          <a:lstStyle/>
          <a:p>
            <a:r>
              <a:rPr lang="en-US" dirty="0"/>
              <a:t>A subquery is a form of MYSQL statement that appears inside another MYSQL statement. It is also called a nested query. The statement containing the subquery is called parent query. The parent statement uses the result set returned by the subquery. </a:t>
            </a:r>
          </a:p>
          <a:p>
            <a:r>
              <a:rPr lang="en-US" dirty="0"/>
              <a:t>It can be used for </a:t>
            </a:r>
          </a:p>
          <a:p>
            <a:pPr marL="0" indent="0">
              <a:buNone/>
            </a:pPr>
            <a:r>
              <a:rPr lang="en-US" dirty="0"/>
              <a:t>• Inserting records in the target table </a:t>
            </a:r>
          </a:p>
          <a:p>
            <a:pPr marL="0" indent="0">
              <a:buNone/>
            </a:pPr>
            <a:r>
              <a:rPr lang="en-US" dirty="0"/>
              <a:t>• Create and insert records in a table </a:t>
            </a:r>
          </a:p>
          <a:p>
            <a:pPr marL="0" indent="0">
              <a:buNone/>
            </a:pPr>
            <a:r>
              <a:rPr lang="en-US" dirty="0"/>
              <a:t>• Update records in target table </a:t>
            </a:r>
          </a:p>
          <a:p>
            <a:pPr marL="0" indent="0">
              <a:buNone/>
            </a:pPr>
            <a:r>
              <a:rPr lang="en-US" dirty="0"/>
              <a:t>• To provide values for conditions in the WHERE, HAVING, IN clause used with SELECT, UPDATE and DELETE commands.</a:t>
            </a:r>
            <a:endParaRPr lang="en-IN" dirty="0"/>
          </a:p>
        </p:txBody>
      </p:sp>
    </p:spTree>
    <p:extLst>
      <p:ext uri="{BB962C8B-B14F-4D97-AF65-F5344CB8AC3E}">
        <p14:creationId xmlns:p14="http://schemas.microsoft.com/office/powerpoint/2010/main" val="286483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US" dirty="0"/>
              <a:t>DECIMAL</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This data type is used to store numeric values of varying length with decimal point. The storage space required is (total length + 1) bytes. Here, we can specify a length(total number of digits) and decimal places (number of digits to the right of the decimal point) as follows: </a:t>
            </a:r>
          </a:p>
          <a:p>
            <a:pPr marL="0" indent="0">
              <a:buNone/>
            </a:pPr>
            <a:r>
              <a:rPr lang="en-IN" dirty="0" err="1"/>
              <a:t>column_nameDECIMAL</a:t>
            </a:r>
            <a:r>
              <a:rPr lang="en-IN" dirty="0"/>
              <a:t>[Length, Decimals]</a:t>
            </a:r>
          </a:p>
        </p:txBody>
      </p:sp>
    </p:spTree>
    <p:extLst>
      <p:ext uri="{BB962C8B-B14F-4D97-AF65-F5344CB8AC3E}">
        <p14:creationId xmlns:p14="http://schemas.microsoft.com/office/powerpoint/2010/main" val="39301901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concept of using a subquery in the FROM clause of the SELECT statement is called inline view. A correlated subquery is one where a subquery references a column from a table in the parent query. A correlated subquery is evaluated once for each row of the parent statement, which can be any of the SELECT, UPDATE or DELETE. </a:t>
            </a:r>
            <a:endParaRPr lang="en-IN" dirty="0"/>
          </a:p>
        </p:txBody>
      </p:sp>
    </p:spTree>
    <p:extLst>
      <p:ext uri="{BB962C8B-B14F-4D97-AF65-F5344CB8AC3E}">
        <p14:creationId xmlns:p14="http://schemas.microsoft.com/office/powerpoint/2010/main" val="39735465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EXISTS operator is usually used with correlated subqueries. This operator enables to test whether a value retrieved by the outer query exists in the result set of the values retrieved by the inner query. If the subquery returns at least one row, the operator returns true. If the value does not exist, it returns false. The EXISTS operator ensures that the search in the inner query terminates when at least one match is found. </a:t>
            </a:r>
            <a:r>
              <a:rPr lang="en-US"/>
              <a:t>The NOT EXISTS operator enables to test whether a value retrieved by the outer query is not a part of the result set of the values retrieved by the inner query.</a:t>
            </a:r>
            <a:endParaRPr lang="en-IN"/>
          </a:p>
        </p:txBody>
      </p:sp>
    </p:spTree>
    <p:extLst>
      <p:ext uri="{BB962C8B-B14F-4D97-AF65-F5344CB8AC3E}">
        <p14:creationId xmlns:p14="http://schemas.microsoft.com/office/powerpoint/2010/main" val="168501350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59428B-471A-814B-DBF3-87EDB5C9D23D}"/>
              </a:ext>
            </a:extLst>
          </p:cNvPr>
          <p:cNvPicPr>
            <a:picLocks noChangeAspect="1"/>
          </p:cNvPicPr>
          <p:nvPr/>
        </p:nvPicPr>
        <p:blipFill>
          <a:blip r:embed="rId2"/>
          <a:stretch>
            <a:fillRect/>
          </a:stretch>
        </p:blipFill>
        <p:spPr>
          <a:xfrm>
            <a:off x="3234121" y="1013460"/>
            <a:ext cx="5224079" cy="4983480"/>
          </a:xfrm>
          <a:prstGeom prst="rect">
            <a:avLst/>
          </a:prstGeom>
        </p:spPr>
      </p:pic>
    </p:spTree>
    <p:extLst>
      <p:ext uri="{BB962C8B-B14F-4D97-AF65-F5344CB8AC3E}">
        <p14:creationId xmlns:p14="http://schemas.microsoft.com/office/powerpoint/2010/main" val="14504849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UNION, INTERSECT and MINUS</a:t>
            </a:r>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Union Clause: </a:t>
            </a:r>
          </a:p>
          <a:p>
            <a:r>
              <a:rPr lang="en-US" dirty="0"/>
              <a:t>Multiple queries can be put together and their output can be combined using the union clause. The union clause merges the output of two or more queries into a single set of rows. Here, the number of columns and the data type of the columns must the same in all the select statements used in the query.</a:t>
            </a:r>
            <a:endParaRPr lang="en-IN" dirty="0"/>
          </a:p>
        </p:txBody>
      </p:sp>
    </p:spTree>
    <p:extLst>
      <p:ext uri="{BB962C8B-B14F-4D97-AF65-F5344CB8AC3E}">
        <p14:creationId xmlns:p14="http://schemas.microsoft.com/office/powerpoint/2010/main" val="16295219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Intersect Clause:</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Multiple queries can be put together and their output can be combined using the intersect clause. It outputs only the rows produced by both the queries intersected. The output in the intersect clause will include only those rows that are retrieved common to both the queries. Here, the number of columns and the data type of the columns must the same in all the select statements used in the query. </a:t>
            </a:r>
            <a:endParaRPr lang="en-IN" dirty="0"/>
          </a:p>
        </p:txBody>
      </p:sp>
    </p:spTree>
    <p:extLst>
      <p:ext uri="{BB962C8B-B14F-4D97-AF65-F5344CB8AC3E}">
        <p14:creationId xmlns:p14="http://schemas.microsoft.com/office/powerpoint/2010/main" val="16507155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Minus Clause:</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Multiple queries can be put together and their output can be combined using the minus clause. The minus clause outputs the rows produced by the first query, after filtering the rows retrieved by the second query. Here, the number of columns and the data type of the columns must the same in all the select statements used in the query.</a:t>
            </a:r>
            <a:endParaRPr lang="en-IN" dirty="0"/>
          </a:p>
        </p:txBody>
      </p:sp>
    </p:spTree>
    <p:extLst>
      <p:ext uri="{BB962C8B-B14F-4D97-AF65-F5344CB8AC3E}">
        <p14:creationId xmlns:p14="http://schemas.microsoft.com/office/powerpoint/2010/main" val="15822061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Security Management in MYSQL</a:t>
            </a:r>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rights that allow the use of some or all the resources on the server are called privileges. Objects that are created by the user are owned and controlled by that user. If a user wishes to access any of the objects belonging to another user, the owner of the object will have to give permissions for such access. This is called Granting of Privileges. Privileges once given can be taken back by the owner of the object. This is called Revoking of privileges.</a:t>
            </a:r>
            <a:endParaRPr lang="en-IN" dirty="0"/>
          </a:p>
        </p:txBody>
      </p:sp>
    </p:spTree>
    <p:extLst>
      <p:ext uri="{BB962C8B-B14F-4D97-AF65-F5344CB8AC3E}">
        <p14:creationId xmlns:p14="http://schemas.microsoft.com/office/powerpoint/2010/main" val="40284502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normAutofit fontScale="90000"/>
          </a:bodyPr>
          <a:lstStyle/>
          <a:p>
            <a:r>
              <a:rPr lang="en-US" dirty="0"/>
              <a:t>Granting Privileges using the GRANT statement:</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grant statement provides various types of access to database objects. Syntax: </a:t>
            </a:r>
          </a:p>
          <a:p>
            <a:endParaRPr lang="en-IN" dirty="0"/>
          </a:p>
        </p:txBody>
      </p:sp>
      <p:pic>
        <p:nvPicPr>
          <p:cNvPr id="5" name="Picture 4">
            <a:extLst>
              <a:ext uri="{FF2B5EF4-FFF2-40B4-BE49-F238E27FC236}">
                <a16:creationId xmlns:a16="http://schemas.microsoft.com/office/drawing/2014/main" id="{2E44207A-9DDE-8766-3503-216D45D0FDE0}"/>
              </a:ext>
            </a:extLst>
          </p:cNvPr>
          <p:cNvPicPr>
            <a:picLocks noChangeAspect="1"/>
          </p:cNvPicPr>
          <p:nvPr/>
        </p:nvPicPr>
        <p:blipFill>
          <a:blip r:embed="rId2"/>
          <a:stretch>
            <a:fillRect/>
          </a:stretch>
        </p:blipFill>
        <p:spPr>
          <a:xfrm>
            <a:off x="2760354" y="3821112"/>
            <a:ext cx="1628775" cy="790575"/>
          </a:xfrm>
          <a:prstGeom prst="rect">
            <a:avLst/>
          </a:prstGeom>
        </p:spPr>
      </p:pic>
    </p:spTree>
    <p:extLst>
      <p:ext uri="{BB962C8B-B14F-4D97-AF65-F5344CB8AC3E}">
        <p14:creationId xmlns:p14="http://schemas.microsoft.com/office/powerpoint/2010/main" val="8173552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Privileges:</a:t>
            </a:r>
          </a:p>
        </p:txBody>
      </p:sp>
      <p:pic>
        <p:nvPicPr>
          <p:cNvPr id="5" name="Content Placeholder 4">
            <a:extLst>
              <a:ext uri="{FF2B5EF4-FFF2-40B4-BE49-F238E27FC236}">
                <a16:creationId xmlns:a16="http://schemas.microsoft.com/office/drawing/2014/main" id="{AC2A5665-7E16-2D7A-6487-480F42B3D6E0}"/>
              </a:ext>
            </a:extLst>
          </p:cNvPr>
          <p:cNvPicPr>
            <a:picLocks noGrp="1" noChangeAspect="1"/>
          </p:cNvPicPr>
          <p:nvPr>
            <p:ph idx="1"/>
          </p:nvPr>
        </p:nvPicPr>
        <p:blipFill>
          <a:blip r:embed="rId2"/>
          <a:stretch>
            <a:fillRect/>
          </a:stretch>
        </p:blipFill>
        <p:spPr>
          <a:xfrm>
            <a:off x="2662237" y="2763838"/>
            <a:ext cx="6867525" cy="2905125"/>
          </a:xfrm>
        </p:spPr>
      </p:pic>
    </p:spTree>
    <p:extLst>
      <p:ext uri="{BB962C8B-B14F-4D97-AF65-F5344CB8AC3E}">
        <p14:creationId xmlns:p14="http://schemas.microsoft.com/office/powerpoint/2010/main" val="71784765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Object</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The name of the database objects that you are granting permissions for. In the case of granting privileges on a table, this would be the table name.</a:t>
            </a:r>
          </a:p>
          <a:p>
            <a:r>
              <a:rPr lang="en-US" dirty="0"/>
              <a:t>User : The name of the user that will be granted these privileges.</a:t>
            </a:r>
            <a:endParaRPr lang="en-IN" dirty="0"/>
          </a:p>
        </p:txBody>
      </p:sp>
    </p:spTree>
    <p:extLst>
      <p:ext uri="{BB962C8B-B14F-4D97-AF65-F5344CB8AC3E}">
        <p14:creationId xmlns:p14="http://schemas.microsoft.com/office/powerpoint/2010/main" val="399853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IN" dirty="0"/>
              <a:t>Date and Time Types</a:t>
            </a:r>
            <a:br>
              <a:rPr lang="en-IN" dirty="0"/>
            </a:br>
            <a:r>
              <a:rPr lang="en-IN" dirty="0"/>
              <a:t>Date</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The DATE data type stores point-in-time values (dates and times) in a table. The DATE data type stores the year (including the century). This data type requires 3 bytes of memory. </a:t>
            </a:r>
          </a:p>
          <a:p>
            <a:r>
              <a:rPr lang="en-US" dirty="0"/>
              <a:t>For input and output of dates, the standard MySQL date format is YYYY-MM-DD e.g. 2017-12-22</a:t>
            </a:r>
            <a:endParaRPr lang="en-IN" dirty="0"/>
          </a:p>
        </p:txBody>
      </p:sp>
    </p:spTree>
    <p:extLst>
      <p:ext uri="{BB962C8B-B14F-4D97-AF65-F5344CB8AC3E}">
        <p14:creationId xmlns:p14="http://schemas.microsoft.com/office/powerpoint/2010/main" val="23291446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Revoking Privileges:</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Privileges once given can be denied to the user using the REVOKE command. The object owner can revoke privileges granted to another user.</a:t>
            </a:r>
          </a:p>
          <a:p>
            <a:endParaRPr lang="en-US" dirty="0"/>
          </a:p>
          <a:p>
            <a:endParaRPr lang="en-IN" dirty="0"/>
          </a:p>
        </p:txBody>
      </p:sp>
      <p:pic>
        <p:nvPicPr>
          <p:cNvPr id="5" name="Picture 4">
            <a:extLst>
              <a:ext uri="{FF2B5EF4-FFF2-40B4-BE49-F238E27FC236}">
                <a16:creationId xmlns:a16="http://schemas.microsoft.com/office/drawing/2014/main" id="{F081BB12-1FFC-EA17-77E1-22B909F80B7A}"/>
              </a:ext>
            </a:extLst>
          </p:cNvPr>
          <p:cNvPicPr>
            <a:picLocks noChangeAspect="1"/>
          </p:cNvPicPr>
          <p:nvPr/>
        </p:nvPicPr>
        <p:blipFill>
          <a:blip r:embed="rId2"/>
          <a:stretch>
            <a:fillRect/>
          </a:stretch>
        </p:blipFill>
        <p:spPr>
          <a:xfrm>
            <a:off x="3054704" y="4033837"/>
            <a:ext cx="2371725" cy="619125"/>
          </a:xfrm>
          <a:prstGeom prst="rect">
            <a:avLst/>
          </a:prstGeom>
        </p:spPr>
      </p:pic>
    </p:spTree>
    <p:extLst>
      <p:ext uri="{BB962C8B-B14F-4D97-AF65-F5344CB8AC3E}">
        <p14:creationId xmlns:p14="http://schemas.microsoft.com/office/powerpoint/2010/main" val="8330671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835D-D79B-2492-0090-97FD5B9EAC61}"/>
              </a:ext>
            </a:extLst>
          </p:cNvPr>
          <p:cNvSpPr>
            <a:spLocks noGrp="1"/>
          </p:cNvSpPr>
          <p:nvPr>
            <p:ph type="title"/>
          </p:nvPr>
        </p:nvSpPr>
        <p:spPr/>
        <p:txBody>
          <a:bodyPr/>
          <a:lstStyle/>
          <a:p>
            <a:r>
              <a:rPr lang="en-US" dirty="0"/>
              <a:t>Joins</a:t>
            </a:r>
            <a:endParaRPr lang="en-IN" dirty="0"/>
          </a:p>
        </p:txBody>
      </p:sp>
      <p:sp>
        <p:nvSpPr>
          <p:cNvPr id="3" name="Content Placeholder 2">
            <a:extLst>
              <a:ext uri="{FF2B5EF4-FFF2-40B4-BE49-F238E27FC236}">
                <a16:creationId xmlns:a16="http://schemas.microsoft.com/office/drawing/2014/main" id="{248C19E8-5A36-B2FD-E838-8F0BFB545DC1}"/>
              </a:ext>
            </a:extLst>
          </p:cNvPr>
          <p:cNvSpPr>
            <a:spLocks noGrp="1"/>
          </p:cNvSpPr>
          <p:nvPr>
            <p:ph idx="1"/>
          </p:nvPr>
        </p:nvSpPr>
        <p:spPr/>
        <p:txBody>
          <a:bodyPr>
            <a:normAutofit fontScale="92500" lnSpcReduction="20000"/>
          </a:bodyPr>
          <a:lstStyle/>
          <a:p>
            <a:r>
              <a:rPr lang="en-US" dirty="0"/>
              <a:t>There are occasions where we need to retrieve data from multiple tables. This is achieved in MYSQL using joins. Tables are joined on columns that have same data type and data width in the tables. The tables are related with the help of primary key and foreign keys of the table. </a:t>
            </a:r>
          </a:p>
          <a:p>
            <a:r>
              <a:rPr lang="en-US" dirty="0"/>
              <a:t>The different types of joins are </a:t>
            </a:r>
          </a:p>
          <a:p>
            <a:r>
              <a:rPr lang="en-US" dirty="0"/>
              <a:t>• INNER JOIN </a:t>
            </a:r>
          </a:p>
          <a:p>
            <a:r>
              <a:rPr lang="en-US" dirty="0"/>
              <a:t>• OUTER JOIN </a:t>
            </a:r>
          </a:p>
          <a:p>
            <a:r>
              <a:rPr lang="en-US" dirty="0"/>
              <a:t>• CROSS JOIN </a:t>
            </a:r>
          </a:p>
          <a:p>
            <a:r>
              <a:rPr lang="en-US" dirty="0"/>
              <a:t>• SELF JOIN</a:t>
            </a:r>
            <a:endParaRPr lang="en-IN" dirty="0"/>
          </a:p>
        </p:txBody>
      </p:sp>
    </p:spTree>
    <p:extLst>
      <p:ext uri="{BB962C8B-B14F-4D97-AF65-F5344CB8AC3E}">
        <p14:creationId xmlns:p14="http://schemas.microsoft.com/office/powerpoint/2010/main" val="34464277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D2E26-8002-4410-3E0C-8491510E19CB}"/>
              </a:ext>
            </a:extLst>
          </p:cNvPr>
          <p:cNvSpPr>
            <a:spLocks noGrp="1"/>
          </p:cNvSpPr>
          <p:nvPr>
            <p:ph type="title"/>
          </p:nvPr>
        </p:nvSpPr>
        <p:spPr/>
        <p:txBody>
          <a:bodyPr/>
          <a:lstStyle/>
          <a:p>
            <a:r>
              <a:rPr lang="en-US" dirty="0"/>
              <a:t>Example</a:t>
            </a:r>
            <a:endParaRPr lang="en-IN" dirty="0"/>
          </a:p>
        </p:txBody>
      </p:sp>
      <p:pic>
        <p:nvPicPr>
          <p:cNvPr id="5" name="Content Placeholder 4">
            <a:extLst>
              <a:ext uri="{FF2B5EF4-FFF2-40B4-BE49-F238E27FC236}">
                <a16:creationId xmlns:a16="http://schemas.microsoft.com/office/drawing/2014/main" id="{D0072C14-6F1E-7114-F7BE-35510B4498C0}"/>
              </a:ext>
            </a:extLst>
          </p:cNvPr>
          <p:cNvPicPr>
            <a:picLocks noGrp="1" noChangeAspect="1"/>
          </p:cNvPicPr>
          <p:nvPr>
            <p:ph idx="1"/>
          </p:nvPr>
        </p:nvPicPr>
        <p:blipFill>
          <a:blip r:embed="rId2"/>
          <a:stretch>
            <a:fillRect/>
          </a:stretch>
        </p:blipFill>
        <p:spPr>
          <a:xfrm>
            <a:off x="4197046" y="2557463"/>
            <a:ext cx="3797907" cy="3317875"/>
          </a:xfrm>
        </p:spPr>
      </p:pic>
    </p:spTree>
    <p:extLst>
      <p:ext uri="{BB962C8B-B14F-4D97-AF65-F5344CB8AC3E}">
        <p14:creationId xmlns:p14="http://schemas.microsoft.com/office/powerpoint/2010/main" val="172592785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43F-1102-5C92-8ED2-CBDE321F8F1A}"/>
              </a:ext>
            </a:extLst>
          </p:cNvPr>
          <p:cNvSpPr>
            <a:spLocks noGrp="1"/>
          </p:cNvSpPr>
          <p:nvPr>
            <p:ph type="title"/>
          </p:nvPr>
        </p:nvSpPr>
        <p:spPr/>
        <p:txBody>
          <a:bodyPr/>
          <a:lstStyle/>
          <a:p>
            <a:r>
              <a:rPr lang="en-US" dirty="0"/>
              <a:t>INNER JOIN</a:t>
            </a:r>
            <a:endParaRPr lang="en-IN" dirty="0"/>
          </a:p>
        </p:txBody>
      </p:sp>
      <p:sp>
        <p:nvSpPr>
          <p:cNvPr id="3" name="Content Placeholder 2">
            <a:extLst>
              <a:ext uri="{FF2B5EF4-FFF2-40B4-BE49-F238E27FC236}">
                <a16:creationId xmlns:a16="http://schemas.microsoft.com/office/drawing/2014/main" id="{4F5D8F23-D5A2-15A8-AE72-B47A05060526}"/>
              </a:ext>
            </a:extLst>
          </p:cNvPr>
          <p:cNvSpPr>
            <a:spLocks noGrp="1"/>
          </p:cNvSpPr>
          <p:nvPr>
            <p:ph idx="1"/>
          </p:nvPr>
        </p:nvSpPr>
        <p:spPr/>
        <p:txBody>
          <a:bodyPr/>
          <a:lstStyle/>
          <a:p>
            <a:r>
              <a:rPr lang="en-US" dirty="0"/>
              <a:t>These joins are also called </a:t>
            </a:r>
            <a:r>
              <a:rPr lang="en-US" dirty="0" err="1"/>
              <a:t>equi</a:t>
            </a:r>
            <a:r>
              <a:rPr lang="en-US" dirty="0"/>
              <a:t> joins. They are known as </a:t>
            </a:r>
            <a:r>
              <a:rPr lang="en-US" dirty="0" err="1"/>
              <a:t>equi</a:t>
            </a:r>
            <a:r>
              <a:rPr lang="en-US" dirty="0"/>
              <a:t> joins because the where clause compares two columns using the = operator. It is the most commonly used operator. It returns all the rows from both the tables where there is a match.</a:t>
            </a:r>
            <a:endParaRPr lang="en-IN" dirty="0"/>
          </a:p>
        </p:txBody>
      </p:sp>
    </p:spTree>
    <p:extLst>
      <p:ext uri="{BB962C8B-B14F-4D97-AF65-F5344CB8AC3E}">
        <p14:creationId xmlns:p14="http://schemas.microsoft.com/office/powerpoint/2010/main" val="33188402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F253-7B22-ECBB-7B4E-94F95FA8171D}"/>
              </a:ext>
            </a:extLst>
          </p:cNvPr>
          <p:cNvSpPr>
            <a:spLocks noGrp="1"/>
          </p:cNvSpPr>
          <p:nvPr>
            <p:ph type="title"/>
          </p:nvPr>
        </p:nvSpPr>
        <p:spPr/>
        <p:txBody>
          <a:bodyPr>
            <a:normAutofit fontScale="90000"/>
          </a:bodyPr>
          <a:lstStyle/>
          <a:p>
            <a:r>
              <a:rPr lang="en-US" dirty="0"/>
              <a:t>a. Display the names of employees and the department in which they work</a:t>
            </a:r>
            <a:endParaRPr lang="en-IN" dirty="0"/>
          </a:p>
        </p:txBody>
      </p:sp>
      <p:sp>
        <p:nvSpPr>
          <p:cNvPr id="3" name="Content Placeholder 2">
            <a:extLst>
              <a:ext uri="{FF2B5EF4-FFF2-40B4-BE49-F238E27FC236}">
                <a16:creationId xmlns:a16="http://schemas.microsoft.com/office/drawing/2014/main" id="{8C96D099-3CBC-73A0-0279-55020D08D175}"/>
              </a:ext>
            </a:extLst>
          </p:cNvPr>
          <p:cNvSpPr>
            <a:spLocks noGrp="1"/>
          </p:cNvSpPr>
          <p:nvPr>
            <p:ph idx="1"/>
          </p:nvPr>
        </p:nvSpPr>
        <p:spPr/>
        <p:txBody>
          <a:bodyPr/>
          <a:lstStyle/>
          <a:p>
            <a:pPr marL="0" indent="0">
              <a:buNone/>
            </a:pPr>
            <a:endParaRPr lang="en-US" dirty="0"/>
          </a:p>
          <a:p>
            <a:r>
              <a:rPr lang="en-US" dirty="0"/>
              <a:t>MYSQL&gt; select </a:t>
            </a:r>
            <a:r>
              <a:rPr lang="en-US" dirty="0" err="1"/>
              <a:t>ename,dname</a:t>
            </a:r>
            <a:r>
              <a:rPr lang="en-US" dirty="0"/>
              <a:t> from employ, depart where </a:t>
            </a:r>
            <a:r>
              <a:rPr lang="en-US" dirty="0" err="1"/>
              <a:t>employ.deptno</a:t>
            </a:r>
            <a:r>
              <a:rPr lang="en-US" dirty="0"/>
              <a:t>=</a:t>
            </a:r>
            <a:r>
              <a:rPr lang="en-US" dirty="0" err="1"/>
              <a:t>depart.dno</a:t>
            </a:r>
            <a:r>
              <a:rPr lang="en-US" dirty="0"/>
              <a:t>; </a:t>
            </a:r>
          </a:p>
          <a:p>
            <a:endParaRPr lang="en-IN" dirty="0"/>
          </a:p>
        </p:txBody>
      </p:sp>
      <p:pic>
        <p:nvPicPr>
          <p:cNvPr id="5" name="Picture 4">
            <a:extLst>
              <a:ext uri="{FF2B5EF4-FFF2-40B4-BE49-F238E27FC236}">
                <a16:creationId xmlns:a16="http://schemas.microsoft.com/office/drawing/2014/main" id="{64A0BD60-9A04-E77C-8ADE-6B68A2159CB7}"/>
              </a:ext>
            </a:extLst>
          </p:cNvPr>
          <p:cNvPicPr>
            <a:picLocks noChangeAspect="1"/>
          </p:cNvPicPr>
          <p:nvPr/>
        </p:nvPicPr>
        <p:blipFill>
          <a:blip r:embed="rId2"/>
          <a:stretch>
            <a:fillRect/>
          </a:stretch>
        </p:blipFill>
        <p:spPr>
          <a:xfrm>
            <a:off x="4118360" y="3942108"/>
            <a:ext cx="2943225" cy="2066925"/>
          </a:xfrm>
          <a:prstGeom prst="rect">
            <a:avLst/>
          </a:prstGeom>
        </p:spPr>
      </p:pic>
    </p:spTree>
    <p:extLst>
      <p:ext uri="{BB962C8B-B14F-4D97-AF65-F5344CB8AC3E}">
        <p14:creationId xmlns:p14="http://schemas.microsoft.com/office/powerpoint/2010/main" val="25798895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B320-865F-D96B-C09A-50A143454B8F}"/>
              </a:ext>
            </a:extLst>
          </p:cNvPr>
          <p:cNvSpPr>
            <a:spLocks noGrp="1"/>
          </p:cNvSpPr>
          <p:nvPr>
            <p:ph type="title"/>
          </p:nvPr>
        </p:nvSpPr>
        <p:spPr/>
        <p:txBody>
          <a:bodyPr>
            <a:normAutofit fontScale="90000"/>
          </a:bodyPr>
          <a:lstStyle/>
          <a:p>
            <a:r>
              <a:rPr lang="en-US" dirty="0"/>
              <a:t>b. Display the names of employees working in HRD department</a:t>
            </a:r>
            <a:endParaRPr lang="en-IN" dirty="0"/>
          </a:p>
        </p:txBody>
      </p:sp>
      <p:sp>
        <p:nvSpPr>
          <p:cNvPr id="3" name="Content Placeholder 2">
            <a:extLst>
              <a:ext uri="{FF2B5EF4-FFF2-40B4-BE49-F238E27FC236}">
                <a16:creationId xmlns:a16="http://schemas.microsoft.com/office/drawing/2014/main" id="{EBC25E08-23ED-4AE8-A594-211A4CF7D2A3}"/>
              </a:ext>
            </a:extLst>
          </p:cNvPr>
          <p:cNvSpPr>
            <a:spLocks noGrp="1"/>
          </p:cNvSpPr>
          <p:nvPr>
            <p:ph idx="1"/>
          </p:nvPr>
        </p:nvSpPr>
        <p:spPr/>
        <p:txBody>
          <a:bodyPr/>
          <a:lstStyle/>
          <a:p>
            <a:r>
              <a:rPr lang="en-US" dirty="0"/>
              <a:t>MYSQL&gt; select </a:t>
            </a:r>
            <a:r>
              <a:rPr lang="en-US" dirty="0" err="1"/>
              <a:t>ename</a:t>
            </a:r>
            <a:r>
              <a:rPr lang="en-US" dirty="0"/>
              <a:t> from employ, depart where </a:t>
            </a:r>
            <a:r>
              <a:rPr lang="en-US" dirty="0" err="1"/>
              <a:t>employ.deptno</a:t>
            </a:r>
            <a:r>
              <a:rPr lang="en-US" dirty="0"/>
              <a:t>=</a:t>
            </a:r>
            <a:r>
              <a:rPr lang="en-US" dirty="0" err="1"/>
              <a:t>depart.dno</a:t>
            </a:r>
            <a:r>
              <a:rPr lang="en-US" dirty="0"/>
              <a:t> and </a:t>
            </a:r>
            <a:r>
              <a:rPr lang="en-US" dirty="0" err="1"/>
              <a:t>dname</a:t>
            </a:r>
            <a:r>
              <a:rPr lang="en-US" dirty="0"/>
              <a:t>='HRD';</a:t>
            </a:r>
            <a:endParaRPr lang="en-IN" dirty="0"/>
          </a:p>
        </p:txBody>
      </p:sp>
      <p:pic>
        <p:nvPicPr>
          <p:cNvPr id="5" name="Picture 4">
            <a:extLst>
              <a:ext uri="{FF2B5EF4-FFF2-40B4-BE49-F238E27FC236}">
                <a16:creationId xmlns:a16="http://schemas.microsoft.com/office/drawing/2014/main" id="{AF0357A0-21B0-BB96-4001-004FECC0F199}"/>
              </a:ext>
            </a:extLst>
          </p:cNvPr>
          <p:cNvPicPr>
            <a:picLocks noChangeAspect="1"/>
          </p:cNvPicPr>
          <p:nvPr/>
        </p:nvPicPr>
        <p:blipFill>
          <a:blip r:embed="rId2"/>
          <a:stretch>
            <a:fillRect/>
          </a:stretch>
        </p:blipFill>
        <p:spPr>
          <a:xfrm>
            <a:off x="4429957" y="4279869"/>
            <a:ext cx="1219200" cy="1085850"/>
          </a:xfrm>
          <a:prstGeom prst="rect">
            <a:avLst/>
          </a:prstGeom>
        </p:spPr>
      </p:pic>
    </p:spTree>
    <p:extLst>
      <p:ext uri="{BB962C8B-B14F-4D97-AF65-F5344CB8AC3E}">
        <p14:creationId xmlns:p14="http://schemas.microsoft.com/office/powerpoint/2010/main" val="41838263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lstStyle/>
          <a:p>
            <a:r>
              <a:rPr lang="en-US" dirty="0"/>
              <a:t>CROSS JOIN</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A cross join returns the Cartesian product. This means that the join combines every row from the left table with every row in the right table.</a:t>
            </a:r>
            <a:endParaRPr lang="en-IN" dirty="0"/>
          </a:p>
        </p:txBody>
      </p:sp>
    </p:spTree>
    <p:extLst>
      <p:ext uri="{BB962C8B-B14F-4D97-AF65-F5344CB8AC3E}">
        <p14:creationId xmlns:p14="http://schemas.microsoft.com/office/powerpoint/2010/main" val="230243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MYSQL&gt; select * from sam1;</a:t>
            </a:r>
            <a:endParaRPr lang="en-IN" dirty="0"/>
          </a:p>
        </p:txBody>
      </p:sp>
      <p:pic>
        <p:nvPicPr>
          <p:cNvPr id="5" name="Picture 4">
            <a:extLst>
              <a:ext uri="{FF2B5EF4-FFF2-40B4-BE49-F238E27FC236}">
                <a16:creationId xmlns:a16="http://schemas.microsoft.com/office/drawing/2014/main" id="{698F2304-B5AC-6D95-B432-52C140F1E5A4}"/>
              </a:ext>
            </a:extLst>
          </p:cNvPr>
          <p:cNvPicPr>
            <a:picLocks noChangeAspect="1"/>
          </p:cNvPicPr>
          <p:nvPr/>
        </p:nvPicPr>
        <p:blipFill>
          <a:blip r:embed="rId2"/>
          <a:stretch>
            <a:fillRect/>
          </a:stretch>
        </p:blipFill>
        <p:spPr>
          <a:xfrm>
            <a:off x="3334351" y="3437878"/>
            <a:ext cx="1457325" cy="1095375"/>
          </a:xfrm>
          <a:prstGeom prst="rect">
            <a:avLst/>
          </a:prstGeom>
        </p:spPr>
      </p:pic>
    </p:spTree>
    <p:extLst>
      <p:ext uri="{BB962C8B-B14F-4D97-AF65-F5344CB8AC3E}">
        <p14:creationId xmlns:p14="http://schemas.microsoft.com/office/powerpoint/2010/main" val="38281796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IN" dirty="0"/>
              <a:t>MYSQL&gt; select * from sam2;</a:t>
            </a:r>
          </a:p>
        </p:txBody>
      </p:sp>
      <p:pic>
        <p:nvPicPr>
          <p:cNvPr id="5" name="Picture 4">
            <a:extLst>
              <a:ext uri="{FF2B5EF4-FFF2-40B4-BE49-F238E27FC236}">
                <a16:creationId xmlns:a16="http://schemas.microsoft.com/office/drawing/2014/main" id="{2DB544AC-DFB3-DF2F-8B19-88BEC8E4C317}"/>
              </a:ext>
            </a:extLst>
          </p:cNvPr>
          <p:cNvPicPr>
            <a:picLocks noChangeAspect="1"/>
          </p:cNvPicPr>
          <p:nvPr/>
        </p:nvPicPr>
        <p:blipFill>
          <a:blip r:embed="rId2"/>
          <a:stretch>
            <a:fillRect/>
          </a:stretch>
        </p:blipFill>
        <p:spPr>
          <a:xfrm>
            <a:off x="3725199" y="3168218"/>
            <a:ext cx="1581150" cy="1143000"/>
          </a:xfrm>
          <a:prstGeom prst="rect">
            <a:avLst/>
          </a:prstGeom>
        </p:spPr>
      </p:pic>
    </p:spTree>
    <p:extLst>
      <p:ext uri="{BB962C8B-B14F-4D97-AF65-F5344CB8AC3E}">
        <p14:creationId xmlns:p14="http://schemas.microsoft.com/office/powerpoint/2010/main" val="23462339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normAutofit fontScale="90000"/>
          </a:bodyPr>
          <a:lstStyle/>
          <a:p>
            <a:r>
              <a:rPr lang="en-US" dirty="0"/>
              <a:t>Illustrate a cross join operation on sam1 and sam2 </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MYSQL&gt; select </a:t>
            </a:r>
            <a:r>
              <a:rPr lang="en-US" dirty="0" err="1"/>
              <a:t>eno,ename,pno,pname</a:t>
            </a:r>
            <a:r>
              <a:rPr lang="en-US" dirty="0"/>
              <a:t> from sam1 cross join sam2;</a:t>
            </a:r>
            <a:endParaRPr lang="en-IN" dirty="0"/>
          </a:p>
        </p:txBody>
      </p:sp>
      <p:pic>
        <p:nvPicPr>
          <p:cNvPr id="5" name="Picture 4">
            <a:extLst>
              <a:ext uri="{FF2B5EF4-FFF2-40B4-BE49-F238E27FC236}">
                <a16:creationId xmlns:a16="http://schemas.microsoft.com/office/drawing/2014/main" id="{915AB956-865C-7019-CFF7-405D9A83884C}"/>
              </a:ext>
            </a:extLst>
          </p:cNvPr>
          <p:cNvPicPr>
            <a:picLocks noChangeAspect="1"/>
          </p:cNvPicPr>
          <p:nvPr/>
        </p:nvPicPr>
        <p:blipFill>
          <a:blip r:embed="rId2"/>
          <a:stretch>
            <a:fillRect/>
          </a:stretch>
        </p:blipFill>
        <p:spPr>
          <a:xfrm>
            <a:off x="4002535" y="3737083"/>
            <a:ext cx="3086100" cy="1514475"/>
          </a:xfrm>
          <a:prstGeom prst="rect">
            <a:avLst/>
          </a:prstGeom>
        </p:spPr>
      </p:pic>
    </p:spTree>
    <p:extLst>
      <p:ext uri="{BB962C8B-B14F-4D97-AF65-F5344CB8AC3E}">
        <p14:creationId xmlns:p14="http://schemas.microsoft.com/office/powerpoint/2010/main" val="3740151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US" dirty="0"/>
              <a:t>TIME</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Stores the time in a HH:MM:SS format.</a:t>
            </a:r>
            <a:endParaRPr lang="en-IN" dirty="0"/>
          </a:p>
        </p:txBody>
      </p:sp>
    </p:spTree>
    <p:extLst>
      <p:ext uri="{BB962C8B-B14F-4D97-AF65-F5344CB8AC3E}">
        <p14:creationId xmlns:p14="http://schemas.microsoft.com/office/powerpoint/2010/main" val="15416584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lstStyle/>
          <a:p>
            <a:r>
              <a:rPr lang="en-US" dirty="0"/>
              <a:t>OUTER JOIN</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This type of join can be used in selecting rows from both the tables regardless of whether the tables have common values or not. NULL values are appended in the result set where the data is missing.</a:t>
            </a:r>
            <a:endParaRPr lang="en-IN" dirty="0"/>
          </a:p>
        </p:txBody>
      </p:sp>
    </p:spTree>
    <p:extLst>
      <p:ext uri="{BB962C8B-B14F-4D97-AF65-F5344CB8AC3E}">
        <p14:creationId xmlns:p14="http://schemas.microsoft.com/office/powerpoint/2010/main" val="374939838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lstStyle/>
          <a:p>
            <a:r>
              <a:rPr lang="en-US" dirty="0"/>
              <a:t>LEFT OUTER JOIN</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For left outer join use a LEFT JOIN keyword which returns all records from the left table (table1), and the matching records from the right table (table2). The result is NULL on the right side, if there is no match. Note: In some databases LEFT JOIN is called LEFT OUTER JOIN.</a:t>
            </a:r>
            <a:endParaRPr lang="en-IN" dirty="0"/>
          </a:p>
        </p:txBody>
      </p:sp>
    </p:spTree>
    <p:extLst>
      <p:ext uri="{BB962C8B-B14F-4D97-AF65-F5344CB8AC3E}">
        <p14:creationId xmlns:p14="http://schemas.microsoft.com/office/powerpoint/2010/main" val="34988824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normAutofit/>
          </a:bodyPr>
          <a:lstStyle/>
          <a:p>
            <a:r>
              <a:rPr lang="en-US" dirty="0"/>
              <a:t>Syntax for Left outer join </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SELECT </a:t>
            </a:r>
            <a:r>
              <a:rPr lang="en-US" dirty="0" err="1"/>
              <a:t>column_name</a:t>
            </a:r>
            <a:r>
              <a:rPr lang="en-US" dirty="0"/>
              <a:t>(s) </a:t>
            </a:r>
          </a:p>
          <a:p>
            <a:r>
              <a:rPr lang="en-US" dirty="0"/>
              <a:t>FROM table1 </a:t>
            </a:r>
          </a:p>
          <a:p>
            <a:r>
              <a:rPr lang="en-US" dirty="0"/>
              <a:t>LEFT JOIN table2 ON table1.column_name = table2.column_name;</a:t>
            </a:r>
            <a:endParaRPr lang="en-IN" dirty="0"/>
          </a:p>
        </p:txBody>
      </p:sp>
    </p:spTree>
    <p:extLst>
      <p:ext uri="{BB962C8B-B14F-4D97-AF65-F5344CB8AC3E}">
        <p14:creationId xmlns:p14="http://schemas.microsoft.com/office/powerpoint/2010/main" val="40054182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C3CC-E632-F770-F210-E7C07722443D}"/>
              </a:ext>
            </a:extLst>
          </p:cNvPr>
          <p:cNvSpPr>
            <a:spLocks noGrp="1"/>
          </p:cNvSpPr>
          <p:nvPr>
            <p:ph type="title"/>
          </p:nvPr>
        </p:nvSpPr>
        <p:spPr/>
        <p:txBody>
          <a:bodyPr/>
          <a:lstStyle/>
          <a:p>
            <a:r>
              <a:rPr lang="en-US" dirty="0"/>
              <a:t>RIGHT OUTER JOIN</a:t>
            </a:r>
            <a:endParaRPr lang="en-IN" dirty="0"/>
          </a:p>
        </p:txBody>
      </p:sp>
      <p:sp>
        <p:nvSpPr>
          <p:cNvPr id="3" name="Content Placeholder 2">
            <a:extLst>
              <a:ext uri="{FF2B5EF4-FFF2-40B4-BE49-F238E27FC236}">
                <a16:creationId xmlns:a16="http://schemas.microsoft.com/office/drawing/2014/main" id="{6CBC381E-5EE3-3680-7CD3-94F7C708DF47}"/>
              </a:ext>
            </a:extLst>
          </p:cNvPr>
          <p:cNvSpPr>
            <a:spLocks noGrp="1"/>
          </p:cNvSpPr>
          <p:nvPr>
            <p:ph idx="1"/>
          </p:nvPr>
        </p:nvSpPr>
        <p:spPr/>
        <p:txBody>
          <a:bodyPr/>
          <a:lstStyle/>
          <a:p>
            <a:r>
              <a:rPr lang="en-US" dirty="0"/>
              <a:t>For right outer join use a RIGHT JOIN keyword which returns all records from the right table (table2), and the matching records from the left table (table1). The result is NULL on the left side, if there is no match. Note: In some databases RIGHT JOIN is called RIGHT OUTER JOIN. </a:t>
            </a:r>
            <a:endParaRPr lang="en-IN" dirty="0"/>
          </a:p>
        </p:txBody>
      </p:sp>
    </p:spTree>
    <p:extLst>
      <p:ext uri="{BB962C8B-B14F-4D97-AF65-F5344CB8AC3E}">
        <p14:creationId xmlns:p14="http://schemas.microsoft.com/office/powerpoint/2010/main" val="40438915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5B7D-EDC6-120B-57AF-7E610D02F765}"/>
              </a:ext>
            </a:extLst>
          </p:cNvPr>
          <p:cNvSpPr>
            <a:spLocks noGrp="1"/>
          </p:cNvSpPr>
          <p:nvPr>
            <p:ph type="title"/>
          </p:nvPr>
        </p:nvSpPr>
        <p:spPr/>
        <p:txBody>
          <a:bodyPr>
            <a:normAutofit/>
          </a:bodyPr>
          <a:lstStyle/>
          <a:p>
            <a:r>
              <a:rPr lang="en-US" dirty="0"/>
              <a:t>Syntax for Right outer join </a:t>
            </a:r>
            <a:endParaRPr lang="en-IN" dirty="0"/>
          </a:p>
        </p:txBody>
      </p:sp>
      <p:sp>
        <p:nvSpPr>
          <p:cNvPr id="3" name="Content Placeholder 2">
            <a:extLst>
              <a:ext uri="{FF2B5EF4-FFF2-40B4-BE49-F238E27FC236}">
                <a16:creationId xmlns:a16="http://schemas.microsoft.com/office/drawing/2014/main" id="{CD1F85D3-C236-082B-0F48-7725CC0E191C}"/>
              </a:ext>
            </a:extLst>
          </p:cNvPr>
          <p:cNvSpPr>
            <a:spLocks noGrp="1"/>
          </p:cNvSpPr>
          <p:nvPr>
            <p:ph idx="1"/>
          </p:nvPr>
        </p:nvSpPr>
        <p:spPr/>
        <p:txBody>
          <a:bodyPr/>
          <a:lstStyle/>
          <a:p>
            <a:r>
              <a:rPr lang="en-US" dirty="0"/>
              <a:t>SELECT </a:t>
            </a:r>
            <a:r>
              <a:rPr lang="en-US" dirty="0" err="1"/>
              <a:t>column_name</a:t>
            </a:r>
            <a:r>
              <a:rPr lang="en-US" dirty="0"/>
              <a:t>(s) </a:t>
            </a:r>
          </a:p>
          <a:p>
            <a:r>
              <a:rPr lang="en-US" dirty="0"/>
              <a:t>FROM table1 </a:t>
            </a:r>
          </a:p>
          <a:p>
            <a:r>
              <a:rPr lang="en-US" dirty="0"/>
              <a:t>RIGHT JOIN table2 </a:t>
            </a:r>
          </a:p>
          <a:p>
            <a:r>
              <a:rPr lang="en-US" dirty="0"/>
              <a:t>ON table1.column_name = table2.column_name;</a:t>
            </a:r>
            <a:endParaRPr lang="en-IN" dirty="0"/>
          </a:p>
        </p:txBody>
      </p:sp>
    </p:spTree>
    <p:extLst>
      <p:ext uri="{BB962C8B-B14F-4D97-AF65-F5344CB8AC3E}">
        <p14:creationId xmlns:p14="http://schemas.microsoft.com/office/powerpoint/2010/main" val="246102349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A9676F-C5CB-ACC3-CBD8-149D303F5A67}"/>
              </a:ext>
            </a:extLst>
          </p:cNvPr>
          <p:cNvPicPr>
            <a:picLocks noChangeAspect="1"/>
          </p:cNvPicPr>
          <p:nvPr/>
        </p:nvPicPr>
        <p:blipFill>
          <a:blip r:embed="rId2"/>
          <a:stretch>
            <a:fillRect/>
          </a:stretch>
        </p:blipFill>
        <p:spPr>
          <a:xfrm>
            <a:off x="4295775" y="852487"/>
            <a:ext cx="3600450" cy="5153025"/>
          </a:xfrm>
          <a:prstGeom prst="rect">
            <a:avLst/>
          </a:prstGeom>
        </p:spPr>
      </p:pic>
    </p:spTree>
    <p:extLst>
      <p:ext uri="{BB962C8B-B14F-4D97-AF65-F5344CB8AC3E}">
        <p14:creationId xmlns:p14="http://schemas.microsoft.com/office/powerpoint/2010/main" val="339664001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59682-2B43-2DBC-84E1-00B7E183BB83}"/>
              </a:ext>
            </a:extLst>
          </p:cNvPr>
          <p:cNvSpPr>
            <a:spLocks noGrp="1"/>
          </p:cNvSpPr>
          <p:nvPr>
            <p:ph type="title"/>
          </p:nvPr>
        </p:nvSpPr>
        <p:spPr/>
        <p:txBody>
          <a:bodyPr>
            <a:normAutofit fontScale="90000"/>
          </a:bodyPr>
          <a:lstStyle/>
          <a:p>
            <a:r>
              <a:rPr lang="en-US" dirty="0"/>
              <a:t>Display the employee name and department using left outer join.</a:t>
            </a:r>
            <a:endParaRPr lang="en-IN" dirty="0"/>
          </a:p>
        </p:txBody>
      </p:sp>
      <p:sp>
        <p:nvSpPr>
          <p:cNvPr id="3" name="Content Placeholder 2">
            <a:extLst>
              <a:ext uri="{FF2B5EF4-FFF2-40B4-BE49-F238E27FC236}">
                <a16:creationId xmlns:a16="http://schemas.microsoft.com/office/drawing/2014/main" id="{664C5425-34C1-D8CA-30A9-59FBA5624BE1}"/>
              </a:ext>
            </a:extLst>
          </p:cNvPr>
          <p:cNvSpPr>
            <a:spLocks noGrp="1"/>
          </p:cNvSpPr>
          <p:nvPr>
            <p:ph idx="1"/>
          </p:nvPr>
        </p:nvSpPr>
        <p:spPr/>
        <p:txBody>
          <a:bodyPr/>
          <a:lstStyle/>
          <a:p>
            <a:r>
              <a:rPr lang="en-US" dirty="0"/>
              <a:t>MYSQL&gt; select </a:t>
            </a:r>
            <a:r>
              <a:rPr lang="en-US" dirty="0" err="1"/>
              <a:t>employ.ename,depart.dname</a:t>
            </a:r>
            <a:r>
              <a:rPr lang="en-US" dirty="0"/>
              <a:t> from employ left join depart on </a:t>
            </a:r>
            <a:r>
              <a:rPr lang="en-IN" dirty="0" err="1"/>
              <a:t>employ.deptno</a:t>
            </a:r>
            <a:r>
              <a:rPr lang="en-IN" dirty="0"/>
              <a:t>=</a:t>
            </a:r>
            <a:r>
              <a:rPr lang="en-IN" dirty="0" err="1"/>
              <a:t>depart.dno</a:t>
            </a:r>
            <a:r>
              <a:rPr lang="en-IN" dirty="0"/>
              <a:t>; </a:t>
            </a:r>
          </a:p>
        </p:txBody>
      </p:sp>
      <p:pic>
        <p:nvPicPr>
          <p:cNvPr id="4" name="Content Placeholder 4">
            <a:extLst>
              <a:ext uri="{FF2B5EF4-FFF2-40B4-BE49-F238E27FC236}">
                <a16:creationId xmlns:a16="http://schemas.microsoft.com/office/drawing/2014/main" id="{76505DD1-683E-46AF-8106-B4DDB474B79A}"/>
              </a:ext>
            </a:extLst>
          </p:cNvPr>
          <p:cNvPicPr>
            <a:picLocks noChangeAspect="1"/>
          </p:cNvPicPr>
          <p:nvPr/>
        </p:nvPicPr>
        <p:blipFill>
          <a:blip r:embed="rId2"/>
          <a:stretch>
            <a:fillRect/>
          </a:stretch>
        </p:blipFill>
        <p:spPr>
          <a:xfrm>
            <a:off x="5603660" y="3194683"/>
            <a:ext cx="2209800" cy="2505075"/>
          </a:xfrm>
          <a:prstGeom prst="rect">
            <a:avLst/>
          </a:prstGeom>
        </p:spPr>
      </p:pic>
    </p:spTree>
    <p:extLst>
      <p:ext uri="{BB962C8B-B14F-4D97-AF65-F5344CB8AC3E}">
        <p14:creationId xmlns:p14="http://schemas.microsoft.com/office/powerpoint/2010/main" val="30632938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B28A-8D09-F2C9-2177-D1ECFDE0A262}"/>
              </a:ext>
            </a:extLst>
          </p:cNvPr>
          <p:cNvSpPr>
            <a:spLocks noGrp="1"/>
          </p:cNvSpPr>
          <p:nvPr>
            <p:ph type="title"/>
          </p:nvPr>
        </p:nvSpPr>
        <p:spPr/>
        <p:txBody>
          <a:bodyPr>
            <a:normAutofit fontScale="90000"/>
          </a:bodyPr>
          <a:lstStyle/>
          <a:p>
            <a:r>
              <a:rPr lang="en-US" dirty="0"/>
              <a:t>Display the employee name and department using right outer join.</a:t>
            </a:r>
            <a:endParaRPr lang="en-IN" dirty="0"/>
          </a:p>
        </p:txBody>
      </p:sp>
      <p:sp>
        <p:nvSpPr>
          <p:cNvPr id="3" name="Content Placeholder 2">
            <a:extLst>
              <a:ext uri="{FF2B5EF4-FFF2-40B4-BE49-F238E27FC236}">
                <a16:creationId xmlns:a16="http://schemas.microsoft.com/office/drawing/2014/main" id="{864C5087-E91D-606A-5E12-01250770BAB1}"/>
              </a:ext>
            </a:extLst>
          </p:cNvPr>
          <p:cNvSpPr>
            <a:spLocks noGrp="1"/>
          </p:cNvSpPr>
          <p:nvPr>
            <p:ph idx="1"/>
          </p:nvPr>
        </p:nvSpPr>
        <p:spPr/>
        <p:txBody>
          <a:bodyPr/>
          <a:lstStyle/>
          <a:p>
            <a:r>
              <a:rPr lang="en-US" dirty="0"/>
              <a:t>MYSQL&gt; select </a:t>
            </a:r>
            <a:r>
              <a:rPr lang="en-US" dirty="0" err="1"/>
              <a:t>employ.ename,depart.dname</a:t>
            </a:r>
            <a:r>
              <a:rPr lang="en-US" dirty="0"/>
              <a:t> from employ right join depart on </a:t>
            </a:r>
            <a:r>
              <a:rPr lang="en-US" dirty="0" err="1"/>
              <a:t>employ.deptno</a:t>
            </a:r>
            <a:r>
              <a:rPr lang="en-US" dirty="0"/>
              <a:t>=</a:t>
            </a:r>
            <a:r>
              <a:rPr lang="en-US" dirty="0" err="1"/>
              <a:t>depart.dno</a:t>
            </a:r>
            <a:r>
              <a:rPr lang="en-US" dirty="0"/>
              <a:t>;</a:t>
            </a:r>
            <a:endParaRPr lang="en-IN" dirty="0"/>
          </a:p>
        </p:txBody>
      </p:sp>
      <p:pic>
        <p:nvPicPr>
          <p:cNvPr id="4" name="Content Placeholder 4">
            <a:extLst>
              <a:ext uri="{FF2B5EF4-FFF2-40B4-BE49-F238E27FC236}">
                <a16:creationId xmlns:a16="http://schemas.microsoft.com/office/drawing/2014/main" id="{78667BFC-6B64-89BC-8ACE-80858E903214}"/>
              </a:ext>
            </a:extLst>
          </p:cNvPr>
          <p:cNvPicPr>
            <a:picLocks noChangeAspect="1"/>
          </p:cNvPicPr>
          <p:nvPr/>
        </p:nvPicPr>
        <p:blipFill>
          <a:blip r:embed="rId2"/>
          <a:stretch>
            <a:fillRect/>
          </a:stretch>
        </p:blipFill>
        <p:spPr>
          <a:xfrm>
            <a:off x="6024609" y="3049634"/>
            <a:ext cx="2362200" cy="2724150"/>
          </a:xfrm>
          <a:prstGeom prst="rect">
            <a:avLst/>
          </a:prstGeom>
        </p:spPr>
      </p:pic>
    </p:spTree>
    <p:extLst>
      <p:ext uri="{BB962C8B-B14F-4D97-AF65-F5344CB8AC3E}">
        <p14:creationId xmlns:p14="http://schemas.microsoft.com/office/powerpoint/2010/main" val="3872263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SQL Commands</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normAutofit fontScale="92500" lnSpcReduction="10000"/>
          </a:bodyPr>
          <a:lstStyle/>
          <a:p>
            <a:r>
              <a:rPr lang="en-US" dirty="0"/>
              <a:t>A MySQL database server contains many databases (or schemas). </a:t>
            </a:r>
          </a:p>
          <a:p>
            <a:r>
              <a:rPr lang="en-US" dirty="0"/>
              <a:t>Each database consists of one or more tables. A table is made up of columns (or fields) and rows (records). </a:t>
            </a:r>
          </a:p>
          <a:p>
            <a:r>
              <a:rPr lang="en-US" dirty="0"/>
              <a:t>The SQL keywords and commands are NOT case-sensitive. For clarity, they are shown in uppercase. </a:t>
            </a:r>
          </a:p>
          <a:p>
            <a:r>
              <a:rPr lang="en-US" dirty="0"/>
              <a:t>SQL commands are instructions. It is used to communicate with the database. It is also used to perform specific tasks, functions, and queries of </a:t>
            </a:r>
            <a:r>
              <a:rPr lang="en-US" dirty="0" err="1"/>
              <a:t>data.SQL</a:t>
            </a:r>
            <a:r>
              <a:rPr lang="en-US" dirty="0"/>
              <a:t> can perform various tasks like create a table, add data to tables, drop the table, modify the table, set permission for users.</a:t>
            </a:r>
            <a:endParaRPr lang="en-IN" dirty="0"/>
          </a:p>
        </p:txBody>
      </p:sp>
    </p:spTree>
    <p:extLst>
      <p:ext uri="{BB962C8B-B14F-4D97-AF65-F5344CB8AC3E}">
        <p14:creationId xmlns:p14="http://schemas.microsoft.com/office/powerpoint/2010/main" val="2480271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SHOW DATABASES</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You can use SHOW DATABASES to list all the existing databases in the server.</a:t>
            </a:r>
          </a:p>
          <a:p>
            <a:r>
              <a:rPr lang="en-IN" dirty="0" err="1"/>
              <a:t>mysql</a:t>
            </a:r>
            <a:r>
              <a:rPr lang="en-IN" dirty="0"/>
              <a:t>&gt; show databases; </a:t>
            </a:r>
          </a:p>
          <a:p>
            <a:endParaRPr lang="en-IN" dirty="0"/>
          </a:p>
        </p:txBody>
      </p:sp>
      <p:pic>
        <p:nvPicPr>
          <p:cNvPr id="5" name="Picture 4">
            <a:extLst>
              <a:ext uri="{FF2B5EF4-FFF2-40B4-BE49-F238E27FC236}">
                <a16:creationId xmlns:a16="http://schemas.microsoft.com/office/drawing/2014/main" id="{D3445CF5-2DE5-1EA1-5734-B1EB3208C485}"/>
              </a:ext>
            </a:extLst>
          </p:cNvPr>
          <p:cNvPicPr>
            <a:picLocks noChangeAspect="1"/>
          </p:cNvPicPr>
          <p:nvPr/>
        </p:nvPicPr>
        <p:blipFill>
          <a:blip r:embed="rId2"/>
          <a:stretch>
            <a:fillRect/>
          </a:stretch>
        </p:blipFill>
        <p:spPr>
          <a:xfrm>
            <a:off x="3369908" y="3879851"/>
            <a:ext cx="1847850" cy="2266950"/>
          </a:xfrm>
          <a:prstGeom prst="rect">
            <a:avLst/>
          </a:prstGeom>
        </p:spPr>
      </p:pic>
    </p:spTree>
    <p:extLst>
      <p:ext uri="{BB962C8B-B14F-4D97-AF65-F5344CB8AC3E}">
        <p14:creationId xmlns:p14="http://schemas.microsoft.com/office/powerpoint/2010/main" val="41523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The databases "</a:t>
            </a:r>
            <a:r>
              <a:rPr lang="en-US" dirty="0" err="1"/>
              <a:t>mysql</a:t>
            </a:r>
            <a:r>
              <a:rPr lang="en-US" dirty="0"/>
              <a:t>", "</a:t>
            </a:r>
            <a:r>
              <a:rPr lang="en-US" dirty="0" err="1"/>
              <a:t>information_schema</a:t>
            </a:r>
            <a:r>
              <a:rPr lang="en-US" dirty="0"/>
              <a:t>" and "</a:t>
            </a:r>
            <a:r>
              <a:rPr lang="en-US" dirty="0" err="1"/>
              <a:t>performance_schema</a:t>
            </a:r>
            <a:r>
              <a:rPr lang="en-US" dirty="0"/>
              <a:t>" are system databases used internally by MySQL. A "test" database is provided during installation for your testing.</a:t>
            </a:r>
            <a:endParaRPr lang="en-IN" dirty="0"/>
          </a:p>
        </p:txBody>
      </p:sp>
    </p:spTree>
    <p:extLst>
      <p:ext uri="{BB962C8B-B14F-4D97-AF65-F5344CB8AC3E}">
        <p14:creationId xmlns:p14="http://schemas.microsoft.com/office/powerpoint/2010/main" val="1098168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CREATE DATABASE and DROP DATABASE</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IN" dirty="0"/>
              <a:t>Purpose:</a:t>
            </a:r>
          </a:p>
          <a:p>
            <a:r>
              <a:rPr lang="en-US" dirty="0"/>
              <a:t>You can create a new database using SQL command "CREATE DATABASE </a:t>
            </a:r>
            <a:r>
              <a:rPr lang="en-US" dirty="0" err="1"/>
              <a:t>databaseName</a:t>
            </a:r>
            <a:r>
              <a:rPr lang="en-US" dirty="0"/>
              <a:t>"; and delete a database using "DROP DATABASE </a:t>
            </a:r>
            <a:r>
              <a:rPr lang="en-US" dirty="0" err="1"/>
              <a:t>databaseName</a:t>
            </a:r>
            <a:r>
              <a:rPr lang="en-US" dirty="0"/>
              <a:t>". You could optionally apply condition "IF EXISTS" or "IF NOT EXISTS" to these commands</a:t>
            </a:r>
            <a:endParaRPr lang="en-IN" dirty="0"/>
          </a:p>
        </p:txBody>
      </p:sp>
    </p:spTree>
    <p:extLst>
      <p:ext uri="{BB962C8B-B14F-4D97-AF65-F5344CB8AC3E}">
        <p14:creationId xmlns:p14="http://schemas.microsoft.com/office/powerpoint/2010/main" val="4191527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CREATE DATABASE and DROP DATABASE</a:t>
            </a:r>
            <a:endParaRPr lang="en-IN" b="1"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IN" dirty="0" err="1"/>
              <a:t>mysql</a:t>
            </a:r>
            <a:r>
              <a:rPr lang="en-IN" dirty="0"/>
              <a:t>&gt; CREATE DATABASE </a:t>
            </a:r>
            <a:r>
              <a:rPr lang="en-IN" dirty="0" err="1"/>
              <a:t>jahnavi</a:t>
            </a:r>
            <a:r>
              <a:rPr lang="en-IN" dirty="0"/>
              <a:t>; </a:t>
            </a:r>
          </a:p>
          <a:p>
            <a:r>
              <a:rPr lang="en-IN" dirty="0"/>
              <a:t>Query OK, 1 row affected (0.03 sec) </a:t>
            </a:r>
          </a:p>
          <a:p>
            <a:r>
              <a:rPr lang="en-IN" dirty="0" err="1"/>
              <a:t>mysql</a:t>
            </a:r>
            <a:r>
              <a:rPr lang="en-IN" dirty="0"/>
              <a:t>&gt; DROP DATABASE </a:t>
            </a:r>
            <a:r>
              <a:rPr lang="en-IN" dirty="0" err="1"/>
              <a:t>jahnavi</a:t>
            </a:r>
            <a:r>
              <a:rPr lang="en-IN" dirty="0"/>
              <a:t>; </a:t>
            </a:r>
          </a:p>
          <a:p>
            <a:r>
              <a:rPr lang="en-IN" dirty="0"/>
              <a:t>Query OK, 0 rows affected (0.11 sec) </a:t>
            </a:r>
          </a:p>
          <a:p>
            <a:r>
              <a:rPr lang="en-IN" dirty="0" err="1"/>
              <a:t>mysql</a:t>
            </a:r>
            <a:r>
              <a:rPr lang="en-IN" dirty="0"/>
              <a:t>&gt; CREATE DATABASE IF NOT EXISTS </a:t>
            </a:r>
            <a:r>
              <a:rPr lang="en-IN" dirty="0" err="1"/>
              <a:t>jahnavi</a:t>
            </a:r>
            <a:r>
              <a:rPr lang="en-IN" dirty="0"/>
              <a:t>; </a:t>
            </a:r>
          </a:p>
          <a:p>
            <a:r>
              <a:rPr lang="en-IN" dirty="0"/>
              <a:t>Query OK, 1 row affected (0.01 sec)</a:t>
            </a:r>
          </a:p>
        </p:txBody>
      </p:sp>
    </p:spTree>
    <p:extLst>
      <p:ext uri="{BB962C8B-B14F-4D97-AF65-F5344CB8AC3E}">
        <p14:creationId xmlns:p14="http://schemas.microsoft.com/office/powerpoint/2010/main" val="383825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CREATE DATABASE and DROP DATABASE</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IN" dirty="0" err="1"/>
              <a:t>mysql</a:t>
            </a:r>
            <a:r>
              <a:rPr lang="en-IN" dirty="0"/>
              <a:t>&gt; show databases; </a:t>
            </a:r>
          </a:p>
          <a:p>
            <a:endParaRPr lang="en-IN" dirty="0"/>
          </a:p>
        </p:txBody>
      </p:sp>
      <p:pic>
        <p:nvPicPr>
          <p:cNvPr id="5" name="Picture 4">
            <a:extLst>
              <a:ext uri="{FF2B5EF4-FFF2-40B4-BE49-F238E27FC236}">
                <a16:creationId xmlns:a16="http://schemas.microsoft.com/office/drawing/2014/main" id="{4357ED54-D961-FE6F-770B-EA5329BE291D}"/>
              </a:ext>
            </a:extLst>
          </p:cNvPr>
          <p:cNvPicPr>
            <a:picLocks noChangeAspect="1"/>
          </p:cNvPicPr>
          <p:nvPr/>
        </p:nvPicPr>
        <p:blipFill>
          <a:blip r:embed="rId2"/>
          <a:stretch>
            <a:fillRect/>
          </a:stretch>
        </p:blipFill>
        <p:spPr>
          <a:xfrm>
            <a:off x="3231795" y="3203452"/>
            <a:ext cx="2124075" cy="2457450"/>
          </a:xfrm>
          <a:prstGeom prst="rect">
            <a:avLst/>
          </a:prstGeom>
        </p:spPr>
      </p:pic>
    </p:spTree>
    <p:extLst>
      <p:ext uri="{BB962C8B-B14F-4D97-AF65-F5344CB8AC3E}">
        <p14:creationId xmlns:p14="http://schemas.microsoft.com/office/powerpoint/2010/main" val="1375226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MySQL and client-server Technology:</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MySQL falls into the client-server DBMS category. A client-server DBMS is split into two components. The server component typically resides on the same physical computer as the database files and is responsible for all interactions with the database. The second component is the client. The client sends all database requests to the server which in turn processes the request and returns the results of the request back to the client. </a:t>
            </a:r>
            <a:endParaRPr lang="en-IN" dirty="0"/>
          </a:p>
        </p:txBody>
      </p:sp>
    </p:spTree>
    <p:extLst>
      <p:ext uri="{BB962C8B-B14F-4D97-AF65-F5344CB8AC3E}">
        <p14:creationId xmlns:p14="http://schemas.microsoft.com/office/powerpoint/2010/main" val="1120923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CREATE AND DROP TABLES</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Purpose: </a:t>
            </a:r>
          </a:p>
          <a:p>
            <a:r>
              <a:rPr lang="en-US" dirty="0"/>
              <a:t>The CREATE TABLE statement is used to create a new table in the database. Tables are defined in part by the columns they contain. Each column has a specific data type which specifies how data is stored in the column. When creating a new table, you must decide on the appropriate data type of the column. These data types are then specified in the CREATE TABLE Statement.</a:t>
            </a:r>
            <a:endParaRPr lang="en-IN" dirty="0"/>
          </a:p>
        </p:txBody>
      </p:sp>
    </p:spTree>
    <p:extLst>
      <p:ext uri="{BB962C8B-B14F-4D97-AF65-F5344CB8AC3E}">
        <p14:creationId xmlns:p14="http://schemas.microsoft.com/office/powerpoint/2010/main" val="857771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a:bodyPr>
          <a:lstStyle/>
          <a:p>
            <a:r>
              <a:rPr lang="en-US" dirty="0"/>
              <a:t>Syntax: </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normAutofit lnSpcReduction="10000"/>
          </a:bodyPr>
          <a:lstStyle/>
          <a:p>
            <a:r>
              <a:rPr lang="en-US" dirty="0"/>
              <a:t>a. The general format of CREATE command is </a:t>
            </a:r>
          </a:p>
          <a:p>
            <a:r>
              <a:rPr lang="en-US" dirty="0"/>
              <a:t>CREATE TABLE </a:t>
            </a:r>
            <a:r>
              <a:rPr lang="en-US" dirty="0" err="1"/>
              <a:t>tablename</a:t>
            </a:r>
            <a:r>
              <a:rPr lang="en-US" dirty="0"/>
              <a:t> </a:t>
            </a:r>
          </a:p>
          <a:p>
            <a:r>
              <a:rPr lang="en-US" dirty="0"/>
              <a:t>(column1 data type(size),</a:t>
            </a:r>
          </a:p>
          <a:p>
            <a:r>
              <a:rPr lang="en-US" dirty="0"/>
              <a:t> column2 data type(size),</a:t>
            </a:r>
          </a:p>
          <a:p>
            <a:r>
              <a:rPr lang="en-US" dirty="0"/>
              <a:t> column3 data type(size),</a:t>
            </a:r>
          </a:p>
          <a:p>
            <a:r>
              <a:rPr lang="en-US" dirty="0"/>
              <a:t> : </a:t>
            </a:r>
          </a:p>
          <a:p>
            <a:r>
              <a:rPr lang="en-US" dirty="0"/>
              <a:t>column-n data type(size)); </a:t>
            </a:r>
          </a:p>
        </p:txBody>
      </p:sp>
    </p:spTree>
    <p:extLst>
      <p:ext uri="{BB962C8B-B14F-4D97-AF65-F5344CB8AC3E}">
        <p14:creationId xmlns:p14="http://schemas.microsoft.com/office/powerpoint/2010/main" val="820194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a:bodyPr>
          <a:lstStyle/>
          <a:p>
            <a:r>
              <a:rPr lang="en-US" dirty="0"/>
              <a:t>Syntax: </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b. We can create a table from another table in SQL. The syntax is as follows </a:t>
            </a:r>
          </a:p>
          <a:p>
            <a:endParaRPr lang="en-US" dirty="0"/>
          </a:p>
          <a:p>
            <a:endParaRPr lang="en-IN" dirty="0"/>
          </a:p>
        </p:txBody>
      </p:sp>
      <p:pic>
        <p:nvPicPr>
          <p:cNvPr id="5" name="Picture 4">
            <a:extLst>
              <a:ext uri="{FF2B5EF4-FFF2-40B4-BE49-F238E27FC236}">
                <a16:creationId xmlns:a16="http://schemas.microsoft.com/office/drawing/2014/main" id="{D56A10F8-E1E1-61C2-1BBF-8A177F83BC82}"/>
              </a:ext>
            </a:extLst>
          </p:cNvPr>
          <p:cNvPicPr>
            <a:picLocks noChangeAspect="1"/>
          </p:cNvPicPr>
          <p:nvPr/>
        </p:nvPicPr>
        <p:blipFill>
          <a:blip r:embed="rId2"/>
          <a:stretch>
            <a:fillRect/>
          </a:stretch>
        </p:blipFill>
        <p:spPr>
          <a:xfrm>
            <a:off x="3833812" y="3209925"/>
            <a:ext cx="4524375" cy="438150"/>
          </a:xfrm>
          <a:prstGeom prst="rect">
            <a:avLst/>
          </a:prstGeom>
        </p:spPr>
      </p:pic>
    </p:spTree>
    <p:extLst>
      <p:ext uri="{BB962C8B-B14F-4D97-AF65-F5344CB8AC3E}">
        <p14:creationId xmlns:p14="http://schemas.microsoft.com/office/powerpoint/2010/main" val="195438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a. Create a table called student that contains roll number, name and marks in three subjects </a:t>
            </a:r>
            <a:br>
              <a:rPr lang="en-US" dirty="0"/>
            </a:b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err="1"/>
              <a:t>mysql</a:t>
            </a:r>
            <a:r>
              <a:rPr lang="en-US" dirty="0"/>
              <a:t>&gt; use </a:t>
            </a:r>
            <a:r>
              <a:rPr lang="en-US" dirty="0" err="1"/>
              <a:t>raksha</a:t>
            </a:r>
            <a:r>
              <a:rPr lang="en-US" dirty="0"/>
              <a:t>; </a:t>
            </a:r>
          </a:p>
          <a:p>
            <a:r>
              <a:rPr lang="en-US" dirty="0"/>
              <a:t>Database changed </a:t>
            </a:r>
          </a:p>
        </p:txBody>
      </p:sp>
    </p:spTree>
    <p:extLst>
      <p:ext uri="{BB962C8B-B14F-4D97-AF65-F5344CB8AC3E}">
        <p14:creationId xmlns:p14="http://schemas.microsoft.com/office/powerpoint/2010/main" val="3571466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a. Create a table called student that contains roll number, name and marks in three subjects </a:t>
            </a:r>
            <a:br>
              <a:rPr lang="en-US" dirty="0"/>
            </a:b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normAutofit fontScale="92500" lnSpcReduction="10000"/>
          </a:bodyPr>
          <a:lstStyle/>
          <a:p>
            <a:r>
              <a:rPr lang="en-US" dirty="0" err="1"/>
              <a:t>mysql</a:t>
            </a:r>
            <a:r>
              <a:rPr lang="en-US" dirty="0"/>
              <a:t>&gt; create table student </a:t>
            </a:r>
          </a:p>
          <a:p>
            <a:r>
              <a:rPr lang="en-US" dirty="0"/>
              <a:t>-&gt; (</a:t>
            </a:r>
            <a:r>
              <a:rPr lang="en-US" dirty="0" err="1"/>
              <a:t>rollno</a:t>
            </a:r>
            <a:r>
              <a:rPr lang="en-US" dirty="0"/>
              <a:t> int(2), </a:t>
            </a:r>
          </a:p>
          <a:p>
            <a:r>
              <a:rPr lang="en-US" dirty="0"/>
              <a:t>-&gt; name varchar(15), </a:t>
            </a:r>
          </a:p>
          <a:p>
            <a:r>
              <a:rPr lang="en-US" dirty="0"/>
              <a:t>-&gt; m1 int(2), </a:t>
            </a:r>
          </a:p>
          <a:p>
            <a:r>
              <a:rPr lang="en-US" dirty="0"/>
              <a:t>-&gt; m2 int(2), </a:t>
            </a:r>
          </a:p>
          <a:p>
            <a:r>
              <a:rPr lang="en-US" dirty="0"/>
              <a:t>-&gt; m3 int(2)); </a:t>
            </a:r>
          </a:p>
          <a:p>
            <a:r>
              <a:rPr lang="en-US" dirty="0"/>
              <a:t>Query OK, 0 rows affected (0.14 sec) </a:t>
            </a:r>
            <a:endParaRPr lang="en-IN" dirty="0"/>
          </a:p>
          <a:p>
            <a:endParaRPr lang="en-IN" dirty="0"/>
          </a:p>
        </p:txBody>
      </p:sp>
    </p:spTree>
    <p:extLst>
      <p:ext uri="{BB962C8B-B14F-4D97-AF65-F5344CB8AC3E}">
        <p14:creationId xmlns:p14="http://schemas.microsoft.com/office/powerpoint/2010/main" val="42292274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CA4C-B9E3-1D5F-3DE2-2855CB1ED849}"/>
              </a:ext>
            </a:extLst>
          </p:cNvPr>
          <p:cNvSpPr>
            <a:spLocks noGrp="1"/>
          </p:cNvSpPr>
          <p:nvPr>
            <p:ph type="title"/>
          </p:nvPr>
        </p:nvSpPr>
        <p:spPr/>
        <p:txBody>
          <a:bodyPr>
            <a:normAutofit fontScale="90000"/>
          </a:bodyPr>
          <a:lstStyle/>
          <a:p>
            <a:r>
              <a:rPr lang="en-US" dirty="0"/>
              <a:t>b. Create a table named sample from the existing table student that contains only </a:t>
            </a:r>
            <a:r>
              <a:rPr lang="en-US" dirty="0" err="1"/>
              <a:t>rollno</a:t>
            </a:r>
            <a:r>
              <a:rPr lang="en-US" dirty="0"/>
              <a:t> and names of students</a:t>
            </a:r>
            <a:endParaRPr lang="en-IN" dirty="0"/>
          </a:p>
        </p:txBody>
      </p:sp>
      <p:sp>
        <p:nvSpPr>
          <p:cNvPr id="3" name="Content Placeholder 2">
            <a:extLst>
              <a:ext uri="{FF2B5EF4-FFF2-40B4-BE49-F238E27FC236}">
                <a16:creationId xmlns:a16="http://schemas.microsoft.com/office/drawing/2014/main" id="{9FC6614D-0A67-77C4-B0E0-BA230241677D}"/>
              </a:ext>
            </a:extLst>
          </p:cNvPr>
          <p:cNvSpPr>
            <a:spLocks noGrp="1"/>
          </p:cNvSpPr>
          <p:nvPr>
            <p:ph idx="1"/>
          </p:nvPr>
        </p:nvSpPr>
        <p:spPr/>
        <p:txBody>
          <a:bodyPr/>
          <a:lstStyle/>
          <a:p>
            <a:r>
              <a:rPr lang="en-US" dirty="0" err="1"/>
              <a:t>mysql</a:t>
            </a:r>
            <a:r>
              <a:rPr lang="en-US" dirty="0"/>
              <a:t>&gt; create table sample(</a:t>
            </a:r>
            <a:r>
              <a:rPr lang="en-US" dirty="0" err="1"/>
              <a:t>rollno</a:t>
            </a:r>
            <a:r>
              <a:rPr lang="en-US" dirty="0"/>
              <a:t>, name) </a:t>
            </a:r>
          </a:p>
          <a:p>
            <a:r>
              <a:rPr lang="en-US" dirty="0"/>
              <a:t>-&gt;as select </a:t>
            </a:r>
            <a:r>
              <a:rPr lang="en-US" dirty="0" err="1"/>
              <a:t>rollno,name</a:t>
            </a:r>
            <a:r>
              <a:rPr lang="en-US" dirty="0"/>
              <a:t> from student; </a:t>
            </a:r>
          </a:p>
          <a:p>
            <a:r>
              <a:rPr lang="en-US" dirty="0"/>
              <a:t>Query OK, 0 rows affected (0.14 sec)</a:t>
            </a:r>
            <a:endParaRPr lang="en-IN" dirty="0"/>
          </a:p>
        </p:txBody>
      </p:sp>
    </p:spTree>
    <p:extLst>
      <p:ext uri="{BB962C8B-B14F-4D97-AF65-F5344CB8AC3E}">
        <p14:creationId xmlns:p14="http://schemas.microsoft.com/office/powerpoint/2010/main" val="2653710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91D97-5DF1-A92C-2010-7246C4B850AF}"/>
              </a:ext>
            </a:extLst>
          </p:cNvPr>
          <p:cNvSpPr>
            <a:spLocks noGrp="1"/>
          </p:cNvSpPr>
          <p:nvPr>
            <p:ph type="title"/>
          </p:nvPr>
        </p:nvSpPr>
        <p:spPr/>
        <p:txBody>
          <a:bodyPr>
            <a:normAutofit fontScale="90000"/>
          </a:bodyPr>
          <a:lstStyle/>
          <a:p>
            <a:r>
              <a:rPr lang="en-US" dirty="0"/>
              <a:t>c. Create a table named sample1 that contains the same structure as student but with no records</a:t>
            </a:r>
            <a:endParaRPr lang="en-IN" dirty="0"/>
          </a:p>
        </p:txBody>
      </p:sp>
      <p:sp>
        <p:nvSpPr>
          <p:cNvPr id="3" name="Content Placeholder 2">
            <a:extLst>
              <a:ext uri="{FF2B5EF4-FFF2-40B4-BE49-F238E27FC236}">
                <a16:creationId xmlns:a16="http://schemas.microsoft.com/office/drawing/2014/main" id="{ED19A5A8-4DC6-5AA3-F344-14E7F6FE8605}"/>
              </a:ext>
            </a:extLst>
          </p:cNvPr>
          <p:cNvSpPr>
            <a:spLocks noGrp="1"/>
          </p:cNvSpPr>
          <p:nvPr>
            <p:ph idx="1"/>
          </p:nvPr>
        </p:nvSpPr>
        <p:spPr/>
        <p:txBody>
          <a:bodyPr/>
          <a:lstStyle/>
          <a:p>
            <a:r>
              <a:rPr lang="en-US" dirty="0" err="1"/>
              <a:t>mysql</a:t>
            </a:r>
            <a:r>
              <a:rPr lang="en-US" dirty="0"/>
              <a:t>&gt; create table sample1 </a:t>
            </a:r>
          </a:p>
          <a:p>
            <a:r>
              <a:rPr lang="en-US" dirty="0"/>
              <a:t>-&gt; as select * from student where 1=2; </a:t>
            </a:r>
          </a:p>
          <a:p>
            <a:r>
              <a:rPr lang="en-US" dirty="0"/>
              <a:t>Query OK, 0 rows affected (0.14 sec)</a:t>
            </a:r>
            <a:endParaRPr lang="en-IN" dirty="0"/>
          </a:p>
        </p:txBody>
      </p:sp>
    </p:spTree>
    <p:extLst>
      <p:ext uri="{BB962C8B-B14F-4D97-AF65-F5344CB8AC3E}">
        <p14:creationId xmlns:p14="http://schemas.microsoft.com/office/powerpoint/2010/main" val="2265701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3229-1ED5-F35F-E2E7-AB31AE8681F4}"/>
              </a:ext>
            </a:extLst>
          </p:cNvPr>
          <p:cNvSpPr>
            <a:spLocks noGrp="1"/>
          </p:cNvSpPr>
          <p:nvPr>
            <p:ph type="title"/>
          </p:nvPr>
        </p:nvSpPr>
        <p:spPr/>
        <p:txBody>
          <a:bodyPr/>
          <a:lstStyle/>
          <a:p>
            <a:r>
              <a:rPr lang="en-IN" dirty="0"/>
              <a:t>INSERT</a:t>
            </a:r>
          </a:p>
        </p:txBody>
      </p:sp>
      <p:sp>
        <p:nvSpPr>
          <p:cNvPr id="3" name="Content Placeholder 2">
            <a:extLst>
              <a:ext uri="{FF2B5EF4-FFF2-40B4-BE49-F238E27FC236}">
                <a16:creationId xmlns:a16="http://schemas.microsoft.com/office/drawing/2014/main" id="{14DA623E-8241-26D5-E1BC-4754E8E2DE85}"/>
              </a:ext>
            </a:extLst>
          </p:cNvPr>
          <p:cNvSpPr>
            <a:spLocks noGrp="1"/>
          </p:cNvSpPr>
          <p:nvPr>
            <p:ph idx="1"/>
          </p:nvPr>
        </p:nvSpPr>
        <p:spPr/>
        <p:txBody>
          <a:bodyPr/>
          <a:lstStyle/>
          <a:p>
            <a:r>
              <a:rPr lang="en-IN" dirty="0"/>
              <a:t>Purpose:</a:t>
            </a:r>
          </a:p>
          <a:p>
            <a:r>
              <a:rPr lang="en-US" dirty="0"/>
              <a:t>The INSERT statement is used to insert records into a table. This statement loads the table with data to be manipulated later. When inserting a single row into the table the insert operation does the following: </a:t>
            </a:r>
          </a:p>
          <a:p>
            <a:r>
              <a:rPr lang="en-US" dirty="0"/>
              <a:t>• Creates a new row in the database table </a:t>
            </a:r>
          </a:p>
          <a:p>
            <a:r>
              <a:rPr lang="en-US" dirty="0"/>
              <a:t>• Loads the values passed into the columns specified </a:t>
            </a:r>
          </a:p>
          <a:p>
            <a:r>
              <a:rPr lang="en-US" dirty="0"/>
              <a:t>Character data type values must be enclosed in single quotes(‘).</a:t>
            </a:r>
            <a:endParaRPr lang="en-IN" dirty="0"/>
          </a:p>
        </p:txBody>
      </p:sp>
    </p:spTree>
    <p:extLst>
      <p:ext uri="{BB962C8B-B14F-4D97-AF65-F5344CB8AC3E}">
        <p14:creationId xmlns:p14="http://schemas.microsoft.com/office/powerpoint/2010/main" val="2493481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9549C-DEA0-924C-D195-3DED25A57874}"/>
              </a:ext>
            </a:extLst>
          </p:cNvPr>
          <p:cNvSpPr>
            <a:spLocks noGrp="1"/>
          </p:cNvSpPr>
          <p:nvPr>
            <p:ph type="title"/>
          </p:nvPr>
        </p:nvSpPr>
        <p:spPr/>
        <p:txBody>
          <a:bodyPr/>
          <a:lstStyle/>
          <a:p>
            <a:r>
              <a:rPr lang="en-IN" dirty="0"/>
              <a:t>Syntax:</a:t>
            </a:r>
          </a:p>
        </p:txBody>
      </p:sp>
      <p:pic>
        <p:nvPicPr>
          <p:cNvPr id="11" name="Content Placeholder 10">
            <a:extLst>
              <a:ext uri="{FF2B5EF4-FFF2-40B4-BE49-F238E27FC236}">
                <a16:creationId xmlns:a16="http://schemas.microsoft.com/office/drawing/2014/main" id="{655C8BAF-C128-E035-892E-6FD05DAFDC1E}"/>
              </a:ext>
            </a:extLst>
          </p:cNvPr>
          <p:cNvPicPr>
            <a:picLocks noGrp="1" noChangeAspect="1"/>
          </p:cNvPicPr>
          <p:nvPr>
            <p:ph idx="1"/>
          </p:nvPr>
        </p:nvPicPr>
        <p:blipFill>
          <a:blip r:embed="rId2"/>
          <a:stretch>
            <a:fillRect/>
          </a:stretch>
        </p:blipFill>
        <p:spPr>
          <a:xfrm>
            <a:off x="1468930" y="2867025"/>
            <a:ext cx="4886325" cy="561975"/>
          </a:xfrm>
        </p:spPr>
      </p:pic>
      <p:sp>
        <p:nvSpPr>
          <p:cNvPr id="13" name="TextBox 12">
            <a:extLst>
              <a:ext uri="{FF2B5EF4-FFF2-40B4-BE49-F238E27FC236}">
                <a16:creationId xmlns:a16="http://schemas.microsoft.com/office/drawing/2014/main" id="{FA682853-9F80-0C2C-EEF0-072111F70120}"/>
              </a:ext>
            </a:extLst>
          </p:cNvPr>
          <p:cNvSpPr txBox="1"/>
          <p:nvPr/>
        </p:nvSpPr>
        <p:spPr>
          <a:xfrm>
            <a:off x="1762218" y="3640694"/>
            <a:ext cx="6116714" cy="369332"/>
          </a:xfrm>
          <a:prstGeom prst="rect">
            <a:avLst/>
          </a:prstGeom>
          <a:noFill/>
        </p:spPr>
        <p:txBody>
          <a:bodyPr wrap="square">
            <a:spAutoFit/>
          </a:bodyPr>
          <a:lstStyle/>
          <a:p>
            <a:r>
              <a:rPr lang="en-IN" dirty="0"/>
              <a:t>Example:</a:t>
            </a:r>
          </a:p>
        </p:txBody>
      </p:sp>
      <p:sp>
        <p:nvSpPr>
          <p:cNvPr id="15" name="TextBox 14">
            <a:extLst>
              <a:ext uri="{FF2B5EF4-FFF2-40B4-BE49-F238E27FC236}">
                <a16:creationId xmlns:a16="http://schemas.microsoft.com/office/drawing/2014/main" id="{50A4EACB-572C-5DD4-9701-041FBF650027}"/>
              </a:ext>
            </a:extLst>
          </p:cNvPr>
          <p:cNvSpPr txBox="1"/>
          <p:nvPr/>
        </p:nvSpPr>
        <p:spPr>
          <a:xfrm>
            <a:off x="1655686" y="4221720"/>
            <a:ext cx="6116714" cy="923330"/>
          </a:xfrm>
          <a:prstGeom prst="rect">
            <a:avLst/>
          </a:prstGeom>
          <a:noFill/>
        </p:spPr>
        <p:txBody>
          <a:bodyPr wrap="square">
            <a:spAutoFit/>
          </a:bodyPr>
          <a:lstStyle/>
          <a:p>
            <a:r>
              <a:rPr lang="en-US" dirty="0" err="1"/>
              <a:t>mysql</a:t>
            </a:r>
            <a:r>
              <a:rPr lang="en-US" dirty="0"/>
              <a:t>&gt; insert into student </a:t>
            </a:r>
          </a:p>
          <a:p>
            <a:r>
              <a:rPr lang="en-US" dirty="0"/>
              <a:t>-&gt; values(01,'Rama',89,70,75); </a:t>
            </a:r>
          </a:p>
          <a:p>
            <a:r>
              <a:rPr lang="en-US" dirty="0"/>
              <a:t>Query OK, 1 row affected (0.04 sec)</a:t>
            </a:r>
            <a:endParaRPr lang="en-IN" dirty="0"/>
          </a:p>
        </p:txBody>
      </p:sp>
    </p:spTree>
    <p:extLst>
      <p:ext uri="{BB962C8B-B14F-4D97-AF65-F5344CB8AC3E}">
        <p14:creationId xmlns:p14="http://schemas.microsoft.com/office/powerpoint/2010/main" val="1302695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E444-9072-157D-C21B-B848B7C5ABE0}"/>
              </a:ext>
            </a:extLst>
          </p:cNvPr>
          <p:cNvSpPr>
            <a:spLocks noGrp="1"/>
          </p:cNvSpPr>
          <p:nvPr>
            <p:ph type="title"/>
          </p:nvPr>
        </p:nvSpPr>
        <p:spPr/>
        <p:txBody>
          <a:bodyPr/>
          <a:lstStyle/>
          <a:p>
            <a:r>
              <a:rPr lang="en-US" dirty="0"/>
              <a:t>Syntax</a:t>
            </a:r>
            <a:endParaRPr lang="en-IN" dirty="0"/>
          </a:p>
        </p:txBody>
      </p:sp>
      <p:sp>
        <p:nvSpPr>
          <p:cNvPr id="3" name="Content Placeholder 2">
            <a:extLst>
              <a:ext uri="{FF2B5EF4-FFF2-40B4-BE49-F238E27FC236}">
                <a16:creationId xmlns:a16="http://schemas.microsoft.com/office/drawing/2014/main" id="{1956061E-F3BE-93E3-BDA1-B32AFB95E551}"/>
              </a:ext>
            </a:extLst>
          </p:cNvPr>
          <p:cNvSpPr>
            <a:spLocks noGrp="1"/>
          </p:cNvSpPr>
          <p:nvPr>
            <p:ph idx="1"/>
          </p:nvPr>
        </p:nvSpPr>
        <p:spPr/>
        <p:txBody>
          <a:bodyPr/>
          <a:lstStyle/>
          <a:p>
            <a:r>
              <a:rPr lang="en-US" dirty="0"/>
              <a:t>Insert multiple rows in one command</a:t>
            </a:r>
          </a:p>
          <a:p>
            <a:r>
              <a:rPr lang="en-US" dirty="0" err="1"/>
              <a:t>mysql</a:t>
            </a:r>
            <a:r>
              <a:rPr lang="en-US" dirty="0"/>
              <a:t>&gt; insert into student </a:t>
            </a:r>
          </a:p>
          <a:p>
            <a:r>
              <a:rPr lang="en-US" dirty="0"/>
              <a:t>-&gt; values(01,'Rama',89,70,75), </a:t>
            </a:r>
          </a:p>
          <a:p>
            <a:r>
              <a:rPr lang="en-US" dirty="0"/>
              <a:t>-&gt; (2,’Bheem’,80,70,65); </a:t>
            </a:r>
          </a:p>
          <a:p>
            <a:r>
              <a:rPr lang="en-US" dirty="0"/>
              <a:t>Query OK, 2 rows affected (0.03 sec) </a:t>
            </a:r>
          </a:p>
          <a:p>
            <a:r>
              <a:rPr lang="en-US" dirty="0"/>
              <a:t>Records: 2 Duplicates: 0 Warnings: 0</a:t>
            </a:r>
            <a:endParaRPr lang="en-IN" dirty="0"/>
          </a:p>
        </p:txBody>
      </p:sp>
    </p:spTree>
    <p:extLst>
      <p:ext uri="{BB962C8B-B14F-4D97-AF65-F5344CB8AC3E}">
        <p14:creationId xmlns:p14="http://schemas.microsoft.com/office/powerpoint/2010/main" val="162240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normAutofit fontScale="90000"/>
          </a:bodyPr>
          <a:lstStyle/>
          <a:p>
            <a:r>
              <a:rPr lang="en-US" dirty="0"/>
              <a:t>Advantages of MySQL client server technology</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normAutofit fontScale="77500" lnSpcReduction="20000"/>
          </a:bodyPr>
          <a:lstStyle/>
          <a:p>
            <a:r>
              <a:rPr lang="en-US" dirty="0"/>
              <a:t>There are a couple of key advantages to the client-server architecture DBMS. </a:t>
            </a:r>
          </a:p>
          <a:p>
            <a:r>
              <a:rPr lang="en-US" dirty="0"/>
              <a:t>There is no need for the client to be running on the same computer system as the server. Instead, requests can be sent by the client over a network or internet connections to the server on a remote host. </a:t>
            </a:r>
          </a:p>
          <a:p>
            <a:r>
              <a:rPr lang="en-US" dirty="0"/>
              <a:t>The fact that the server resides on a remote computer is invisible to the client user. This makes the database available to greater numbers of users than a shared file DBMS offers. In large scale enterprise environments this also allows high levels of fault tolerance and load balancing to be implemented.</a:t>
            </a:r>
          </a:p>
          <a:p>
            <a:r>
              <a:rPr lang="en-US" dirty="0"/>
              <a:t> • Separating the client from the server allows a wider range of client types to be used to access the database. Valid clients can be the MySQL tools, applications written in other programming languages such as C, C++ or Java, or web based applications developed using languages such as PHP or JSP. </a:t>
            </a:r>
            <a:endParaRPr lang="en-IN" dirty="0"/>
          </a:p>
        </p:txBody>
      </p:sp>
    </p:spTree>
    <p:extLst>
      <p:ext uri="{BB962C8B-B14F-4D97-AF65-F5344CB8AC3E}">
        <p14:creationId xmlns:p14="http://schemas.microsoft.com/office/powerpoint/2010/main" val="4172314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A39E-AE50-4048-EADD-78E85121155E}"/>
              </a:ext>
            </a:extLst>
          </p:cNvPr>
          <p:cNvSpPr>
            <a:spLocks noGrp="1"/>
          </p:cNvSpPr>
          <p:nvPr>
            <p:ph type="title"/>
          </p:nvPr>
        </p:nvSpPr>
        <p:spPr/>
        <p:txBody>
          <a:bodyPr/>
          <a:lstStyle/>
          <a:p>
            <a:r>
              <a:rPr lang="en-IN" dirty="0"/>
              <a:t>SELECT</a:t>
            </a:r>
          </a:p>
        </p:txBody>
      </p:sp>
      <p:sp>
        <p:nvSpPr>
          <p:cNvPr id="3" name="Content Placeholder 2">
            <a:extLst>
              <a:ext uri="{FF2B5EF4-FFF2-40B4-BE49-F238E27FC236}">
                <a16:creationId xmlns:a16="http://schemas.microsoft.com/office/drawing/2014/main" id="{7625A871-3CB8-CDBA-860E-C67B518071BE}"/>
              </a:ext>
            </a:extLst>
          </p:cNvPr>
          <p:cNvSpPr>
            <a:spLocks noGrp="1"/>
          </p:cNvSpPr>
          <p:nvPr>
            <p:ph idx="1"/>
          </p:nvPr>
        </p:nvSpPr>
        <p:spPr/>
        <p:txBody>
          <a:bodyPr/>
          <a:lstStyle/>
          <a:p>
            <a:r>
              <a:rPr lang="en-US" dirty="0"/>
              <a:t>Purpose: </a:t>
            </a:r>
          </a:p>
          <a:p>
            <a:r>
              <a:rPr lang="en-US" dirty="0"/>
              <a:t>Once data is inserted into the tables, the next logical operation would be to view the data that has been inserted. The SELECT verb in SQL is used to achieve this. The SELECT command is used to retrieve rows from one or more table</a:t>
            </a:r>
            <a:endParaRPr lang="en-IN" b="1" dirty="0"/>
          </a:p>
        </p:txBody>
      </p:sp>
    </p:spTree>
    <p:extLst>
      <p:ext uri="{BB962C8B-B14F-4D97-AF65-F5344CB8AC3E}">
        <p14:creationId xmlns:p14="http://schemas.microsoft.com/office/powerpoint/2010/main" val="23181365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Syntax: 	</a:t>
            </a:r>
          </a:p>
        </p:txBody>
      </p:sp>
      <p:pic>
        <p:nvPicPr>
          <p:cNvPr id="6" name="Content Placeholder 5">
            <a:extLst>
              <a:ext uri="{FF2B5EF4-FFF2-40B4-BE49-F238E27FC236}">
                <a16:creationId xmlns:a16="http://schemas.microsoft.com/office/drawing/2014/main" id="{B53DEB9C-F921-938B-1D42-304538735FE1}"/>
              </a:ext>
            </a:extLst>
          </p:cNvPr>
          <p:cNvPicPr>
            <a:picLocks noGrp="1" noChangeAspect="1"/>
          </p:cNvPicPr>
          <p:nvPr>
            <p:ph idx="1"/>
          </p:nvPr>
        </p:nvPicPr>
        <p:blipFill>
          <a:blip r:embed="rId2"/>
          <a:stretch>
            <a:fillRect/>
          </a:stretch>
        </p:blipFill>
        <p:spPr>
          <a:xfrm>
            <a:off x="3248507" y="2557993"/>
            <a:ext cx="5694985" cy="3317875"/>
          </a:xfrm>
        </p:spPr>
      </p:pic>
    </p:spTree>
    <p:extLst>
      <p:ext uri="{BB962C8B-B14F-4D97-AF65-F5344CB8AC3E}">
        <p14:creationId xmlns:p14="http://schemas.microsoft.com/office/powerpoint/2010/main" val="1338252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a. Display the details of all the students </a:t>
            </a:r>
          </a:p>
          <a:p>
            <a:r>
              <a:rPr lang="en-IN" dirty="0" err="1"/>
              <a:t>mysql</a:t>
            </a:r>
            <a:r>
              <a:rPr lang="en-IN" dirty="0"/>
              <a:t>&gt; select * from student; </a:t>
            </a:r>
          </a:p>
          <a:p>
            <a:endParaRPr lang="en-IN" dirty="0"/>
          </a:p>
        </p:txBody>
      </p:sp>
      <p:pic>
        <p:nvPicPr>
          <p:cNvPr id="5" name="Picture 4">
            <a:extLst>
              <a:ext uri="{FF2B5EF4-FFF2-40B4-BE49-F238E27FC236}">
                <a16:creationId xmlns:a16="http://schemas.microsoft.com/office/drawing/2014/main" id="{1B6A14CF-CE22-9B4E-8F1F-F56A39AC416F}"/>
              </a:ext>
            </a:extLst>
          </p:cNvPr>
          <p:cNvPicPr>
            <a:picLocks noChangeAspect="1"/>
          </p:cNvPicPr>
          <p:nvPr/>
        </p:nvPicPr>
        <p:blipFill>
          <a:blip r:embed="rId2"/>
          <a:stretch>
            <a:fillRect/>
          </a:stretch>
        </p:blipFill>
        <p:spPr>
          <a:xfrm>
            <a:off x="2703805" y="3590093"/>
            <a:ext cx="3162300" cy="1790700"/>
          </a:xfrm>
          <a:prstGeom prst="rect">
            <a:avLst/>
          </a:prstGeom>
        </p:spPr>
      </p:pic>
    </p:spTree>
    <p:extLst>
      <p:ext uri="{BB962C8B-B14F-4D97-AF65-F5344CB8AC3E}">
        <p14:creationId xmlns:p14="http://schemas.microsoft.com/office/powerpoint/2010/main" val="8109341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b. Display the roll number and names of all the students </a:t>
            </a:r>
          </a:p>
          <a:p>
            <a:r>
              <a:rPr lang="en-US" dirty="0" err="1"/>
              <a:t>mysql</a:t>
            </a:r>
            <a:r>
              <a:rPr lang="en-US" dirty="0"/>
              <a:t>&gt; select </a:t>
            </a:r>
            <a:r>
              <a:rPr lang="en-US" dirty="0" err="1"/>
              <a:t>rollno,name</a:t>
            </a:r>
            <a:r>
              <a:rPr lang="en-US" dirty="0"/>
              <a:t> from student;</a:t>
            </a:r>
          </a:p>
          <a:p>
            <a:endParaRPr lang="en-IN" dirty="0"/>
          </a:p>
        </p:txBody>
      </p:sp>
      <p:pic>
        <p:nvPicPr>
          <p:cNvPr id="5" name="Picture 4">
            <a:extLst>
              <a:ext uri="{FF2B5EF4-FFF2-40B4-BE49-F238E27FC236}">
                <a16:creationId xmlns:a16="http://schemas.microsoft.com/office/drawing/2014/main" id="{FD838BBB-011D-BFEE-82AF-0BAB954D5BC3}"/>
              </a:ext>
            </a:extLst>
          </p:cNvPr>
          <p:cNvPicPr>
            <a:picLocks noChangeAspect="1"/>
          </p:cNvPicPr>
          <p:nvPr/>
        </p:nvPicPr>
        <p:blipFill>
          <a:blip r:embed="rId2"/>
          <a:stretch>
            <a:fillRect/>
          </a:stretch>
        </p:blipFill>
        <p:spPr>
          <a:xfrm>
            <a:off x="4064309" y="3746839"/>
            <a:ext cx="1790700" cy="1619250"/>
          </a:xfrm>
          <a:prstGeom prst="rect">
            <a:avLst/>
          </a:prstGeom>
        </p:spPr>
      </p:pic>
    </p:spTree>
    <p:extLst>
      <p:ext uri="{BB962C8B-B14F-4D97-AF65-F5344CB8AC3E}">
        <p14:creationId xmlns:p14="http://schemas.microsoft.com/office/powerpoint/2010/main" val="380907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c. Display the details of students who got more than 75 in subject 1 </a:t>
            </a:r>
          </a:p>
          <a:p>
            <a:r>
              <a:rPr lang="en-US" dirty="0" err="1"/>
              <a:t>mysql</a:t>
            </a:r>
            <a:r>
              <a:rPr lang="en-US" dirty="0"/>
              <a:t>&gt; select * from student </a:t>
            </a:r>
          </a:p>
          <a:p>
            <a:r>
              <a:rPr lang="en-US" dirty="0"/>
              <a:t>-&gt; where m1&gt;75; </a:t>
            </a:r>
          </a:p>
          <a:p>
            <a:endParaRPr lang="en-IN" dirty="0"/>
          </a:p>
        </p:txBody>
      </p:sp>
      <p:pic>
        <p:nvPicPr>
          <p:cNvPr id="5" name="Picture 4">
            <a:extLst>
              <a:ext uri="{FF2B5EF4-FFF2-40B4-BE49-F238E27FC236}">
                <a16:creationId xmlns:a16="http://schemas.microsoft.com/office/drawing/2014/main" id="{B208BBB5-527C-808A-161D-5BF8C8E3BE25}"/>
              </a:ext>
            </a:extLst>
          </p:cNvPr>
          <p:cNvPicPr>
            <a:picLocks noChangeAspect="1"/>
          </p:cNvPicPr>
          <p:nvPr/>
        </p:nvPicPr>
        <p:blipFill>
          <a:blip r:embed="rId2"/>
          <a:stretch>
            <a:fillRect/>
          </a:stretch>
        </p:blipFill>
        <p:spPr>
          <a:xfrm>
            <a:off x="4002302" y="4022046"/>
            <a:ext cx="2962275" cy="1619250"/>
          </a:xfrm>
          <a:prstGeom prst="rect">
            <a:avLst/>
          </a:prstGeom>
        </p:spPr>
      </p:pic>
    </p:spTree>
    <p:extLst>
      <p:ext uri="{BB962C8B-B14F-4D97-AF65-F5344CB8AC3E}">
        <p14:creationId xmlns:p14="http://schemas.microsoft.com/office/powerpoint/2010/main" val="2840336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DELETE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Purpose:</a:t>
            </a:r>
          </a:p>
          <a:p>
            <a:r>
              <a:rPr lang="en-US" dirty="0"/>
              <a:t>The DELETE command is used to delete rows from a table that satisfies the condition and returns the number of records that were deleted. If the DELETE command is executed without a WHERE clause then, all rows are deleted. This verb either deletes all the rows or a set of rows in a given table</a:t>
            </a:r>
            <a:endParaRPr lang="en-IN" dirty="0"/>
          </a:p>
          <a:p>
            <a:endParaRPr lang="en-IN" dirty="0"/>
          </a:p>
        </p:txBody>
      </p:sp>
    </p:spTree>
    <p:extLst>
      <p:ext uri="{BB962C8B-B14F-4D97-AF65-F5344CB8AC3E}">
        <p14:creationId xmlns:p14="http://schemas.microsoft.com/office/powerpoint/2010/main" val="2639365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normAutofit fontScale="90000"/>
          </a:bodyPr>
          <a:lstStyle/>
          <a:p>
            <a:r>
              <a:rPr lang="en-IN" dirty="0"/>
              <a:t>DELETE</a:t>
            </a:r>
            <a:br>
              <a:rPr lang="en-IN" dirty="0"/>
            </a:b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Syntax: </a:t>
            </a:r>
          </a:p>
          <a:p>
            <a:endParaRPr lang="en-IN" dirty="0"/>
          </a:p>
          <a:p>
            <a:endParaRPr lang="en-IN" dirty="0"/>
          </a:p>
        </p:txBody>
      </p:sp>
      <p:pic>
        <p:nvPicPr>
          <p:cNvPr id="5" name="Picture 4">
            <a:extLst>
              <a:ext uri="{FF2B5EF4-FFF2-40B4-BE49-F238E27FC236}">
                <a16:creationId xmlns:a16="http://schemas.microsoft.com/office/drawing/2014/main" id="{950291BE-8FDA-95DF-70B2-B67FD734D42F}"/>
              </a:ext>
            </a:extLst>
          </p:cNvPr>
          <p:cNvPicPr>
            <a:picLocks noChangeAspect="1"/>
          </p:cNvPicPr>
          <p:nvPr/>
        </p:nvPicPr>
        <p:blipFill>
          <a:blip r:embed="rId2"/>
          <a:stretch>
            <a:fillRect/>
          </a:stretch>
        </p:blipFill>
        <p:spPr>
          <a:xfrm>
            <a:off x="3881437" y="3248025"/>
            <a:ext cx="4429125" cy="361950"/>
          </a:xfrm>
          <a:prstGeom prst="rect">
            <a:avLst/>
          </a:prstGeom>
        </p:spPr>
      </p:pic>
      <p:pic>
        <p:nvPicPr>
          <p:cNvPr id="7" name="Picture 6">
            <a:extLst>
              <a:ext uri="{FF2B5EF4-FFF2-40B4-BE49-F238E27FC236}">
                <a16:creationId xmlns:a16="http://schemas.microsoft.com/office/drawing/2014/main" id="{A03FE9DD-8302-AF14-597B-D1B313D60905}"/>
              </a:ext>
            </a:extLst>
          </p:cNvPr>
          <p:cNvPicPr>
            <a:picLocks noChangeAspect="1"/>
          </p:cNvPicPr>
          <p:nvPr/>
        </p:nvPicPr>
        <p:blipFill>
          <a:blip r:embed="rId3"/>
          <a:stretch>
            <a:fillRect/>
          </a:stretch>
        </p:blipFill>
        <p:spPr>
          <a:xfrm>
            <a:off x="4144763" y="3991505"/>
            <a:ext cx="2819400" cy="619125"/>
          </a:xfrm>
          <a:prstGeom prst="rect">
            <a:avLst/>
          </a:prstGeom>
        </p:spPr>
      </p:pic>
    </p:spTree>
    <p:extLst>
      <p:ext uri="{BB962C8B-B14F-4D97-AF65-F5344CB8AC3E}">
        <p14:creationId xmlns:p14="http://schemas.microsoft.com/office/powerpoint/2010/main" val="1442465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DELETE</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normAutofit lnSpcReduction="10000"/>
          </a:bodyPr>
          <a:lstStyle/>
          <a:p>
            <a:r>
              <a:rPr lang="en-US" dirty="0"/>
              <a:t>Example: </a:t>
            </a:r>
          </a:p>
          <a:p>
            <a:r>
              <a:rPr lang="en-US" dirty="0"/>
              <a:t>a. Remove the all details of student named Raja </a:t>
            </a:r>
          </a:p>
          <a:p>
            <a:r>
              <a:rPr lang="en-US" dirty="0" err="1"/>
              <a:t>mysql</a:t>
            </a:r>
            <a:r>
              <a:rPr lang="en-US" dirty="0"/>
              <a:t>&gt; delete from student where name='Raja’; </a:t>
            </a:r>
          </a:p>
          <a:p>
            <a:r>
              <a:rPr lang="en-US" dirty="0"/>
              <a:t>query ok. 1 row affected. </a:t>
            </a:r>
          </a:p>
          <a:p>
            <a:r>
              <a:rPr lang="en-US" dirty="0"/>
              <a:t>b. delete all the records </a:t>
            </a:r>
          </a:p>
          <a:p>
            <a:r>
              <a:rPr lang="en-US" dirty="0" err="1"/>
              <a:t>mysql</a:t>
            </a:r>
            <a:r>
              <a:rPr lang="en-US" dirty="0"/>
              <a:t>&gt; delete from student; </a:t>
            </a:r>
          </a:p>
          <a:p>
            <a:r>
              <a:rPr lang="en-US" dirty="0"/>
              <a:t>query ok. 3 row affected. </a:t>
            </a:r>
            <a:endParaRPr lang="en-IN" b="1" dirty="0"/>
          </a:p>
        </p:txBody>
      </p:sp>
    </p:spTree>
    <p:extLst>
      <p:ext uri="{BB962C8B-B14F-4D97-AF65-F5344CB8AC3E}">
        <p14:creationId xmlns:p14="http://schemas.microsoft.com/office/powerpoint/2010/main" val="533417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ALTER</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normAutofit fontScale="77500" lnSpcReduction="20000"/>
          </a:bodyPr>
          <a:lstStyle/>
          <a:p>
            <a:r>
              <a:rPr lang="en-US" dirty="0"/>
              <a:t>Purpose: </a:t>
            </a:r>
          </a:p>
          <a:p>
            <a:r>
              <a:rPr lang="en-US" dirty="0"/>
              <a:t>The structure of a table can be modified by using the ALTER TABLE command. ALTER TABLE allows the user to change the structure of the existing table. With ALTER TABLE command it is possible to </a:t>
            </a:r>
          </a:p>
          <a:p>
            <a:pPr marL="0" indent="0">
              <a:buNone/>
            </a:pPr>
            <a:r>
              <a:rPr lang="en-US" dirty="0"/>
              <a:t>• Add or delete the columns </a:t>
            </a:r>
          </a:p>
          <a:p>
            <a:pPr marL="0" indent="0">
              <a:buNone/>
            </a:pPr>
            <a:r>
              <a:rPr lang="en-US" dirty="0"/>
              <a:t>• Create or destroy indexes </a:t>
            </a:r>
          </a:p>
          <a:p>
            <a:pPr marL="0" indent="0">
              <a:buNone/>
            </a:pPr>
            <a:r>
              <a:rPr lang="en-US" dirty="0"/>
              <a:t>• Change the data type of existing columns </a:t>
            </a:r>
          </a:p>
          <a:p>
            <a:pPr marL="0" indent="0">
              <a:buNone/>
            </a:pPr>
            <a:r>
              <a:rPr lang="en-US" dirty="0"/>
              <a:t>• Rename columns or table itself </a:t>
            </a:r>
          </a:p>
          <a:p>
            <a:pPr marL="0" indent="0">
              <a:buNone/>
            </a:pPr>
            <a:r>
              <a:rPr lang="en-US" dirty="0"/>
              <a:t>ALTER TABLE works by making a temporary copy of the original table. The alteration is performed on the copy, then original table is deleted and the new one is modified. </a:t>
            </a:r>
            <a:endParaRPr lang="en-IN" dirty="0"/>
          </a:p>
        </p:txBody>
      </p:sp>
    </p:spTree>
    <p:extLst>
      <p:ext uri="{BB962C8B-B14F-4D97-AF65-F5344CB8AC3E}">
        <p14:creationId xmlns:p14="http://schemas.microsoft.com/office/powerpoint/2010/main" val="2426190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ALTER</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Syntax:</a:t>
            </a:r>
          </a:p>
          <a:p>
            <a:endParaRPr lang="en-IN" dirty="0"/>
          </a:p>
        </p:txBody>
      </p:sp>
      <p:pic>
        <p:nvPicPr>
          <p:cNvPr id="5" name="Picture 4">
            <a:extLst>
              <a:ext uri="{FF2B5EF4-FFF2-40B4-BE49-F238E27FC236}">
                <a16:creationId xmlns:a16="http://schemas.microsoft.com/office/drawing/2014/main" id="{891E140B-FAB5-0C5F-BCEF-D2E2A4237B37}"/>
              </a:ext>
            </a:extLst>
          </p:cNvPr>
          <p:cNvPicPr>
            <a:picLocks noChangeAspect="1"/>
          </p:cNvPicPr>
          <p:nvPr/>
        </p:nvPicPr>
        <p:blipFill>
          <a:blip r:embed="rId2"/>
          <a:stretch>
            <a:fillRect/>
          </a:stretch>
        </p:blipFill>
        <p:spPr>
          <a:xfrm>
            <a:off x="3327739" y="3271607"/>
            <a:ext cx="4133850" cy="2019300"/>
          </a:xfrm>
          <a:prstGeom prst="rect">
            <a:avLst/>
          </a:prstGeom>
        </p:spPr>
      </p:pic>
    </p:spTree>
    <p:extLst>
      <p:ext uri="{BB962C8B-B14F-4D97-AF65-F5344CB8AC3E}">
        <p14:creationId xmlns:p14="http://schemas.microsoft.com/office/powerpoint/2010/main" val="905030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Data Manipulation in DBMS</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SQL commands are instructions used to communicate with the database to perform specific task that work with data. SQL commands can be used not only for searching the database but also to perform various other functions like, for example, you can create tables, add data to tables, or modify data, drop the table, set permissions for users. SQL commands are grouped into four major categories depending on their functionality: </a:t>
            </a:r>
            <a:endParaRPr lang="en-IN" dirty="0"/>
          </a:p>
        </p:txBody>
      </p:sp>
    </p:spTree>
    <p:extLst>
      <p:ext uri="{BB962C8B-B14F-4D97-AF65-F5344CB8AC3E}">
        <p14:creationId xmlns:p14="http://schemas.microsoft.com/office/powerpoint/2010/main" val="3359745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a. Add a new column Total with data type number and size 2. </a:t>
            </a:r>
          </a:p>
          <a:p>
            <a:r>
              <a:rPr lang="en-US" dirty="0" err="1"/>
              <a:t>mysql</a:t>
            </a:r>
            <a:r>
              <a:rPr lang="en-US" dirty="0"/>
              <a:t>&gt; alter table student -&gt;add (total number (2)); </a:t>
            </a:r>
          </a:p>
          <a:p>
            <a:r>
              <a:rPr lang="en-US" dirty="0"/>
              <a:t>Query OK, 3 rows affected (0.17 sec) </a:t>
            </a:r>
          </a:p>
          <a:p>
            <a:r>
              <a:rPr lang="en-US" dirty="0"/>
              <a:t>Records: 3 Duplicates: 0 Warnings: 0</a:t>
            </a:r>
            <a:endParaRPr lang="en-IN" dirty="0"/>
          </a:p>
        </p:txBody>
      </p:sp>
    </p:spTree>
    <p:extLst>
      <p:ext uri="{BB962C8B-B14F-4D97-AF65-F5344CB8AC3E}">
        <p14:creationId xmlns:p14="http://schemas.microsoft.com/office/powerpoint/2010/main" val="15983758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ALTER</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err="1"/>
              <a:t>mysql</a:t>
            </a:r>
            <a:r>
              <a:rPr lang="en-IN" dirty="0"/>
              <a:t>&gt; select * from student;</a:t>
            </a:r>
            <a:endParaRPr lang="en-US" dirty="0"/>
          </a:p>
          <a:p>
            <a:endParaRPr lang="en-US" dirty="0"/>
          </a:p>
          <a:p>
            <a:r>
              <a:rPr lang="en-US" dirty="0"/>
              <a:t>b. Change the size of total to 3 </a:t>
            </a:r>
          </a:p>
          <a:p>
            <a:r>
              <a:rPr lang="en-US" dirty="0" err="1"/>
              <a:t>mysql</a:t>
            </a:r>
            <a:r>
              <a:rPr lang="en-US" dirty="0"/>
              <a:t>&gt; alter table student</a:t>
            </a:r>
          </a:p>
          <a:p>
            <a:r>
              <a:rPr lang="en-US" dirty="0"/>
              <a:t> -&gt; modify (total number (3)); </a:t>
            </a:r>
            <a:endParaRPr lang="en-IN" dirty="0"/>
          </a:p>
        </p:txBody>
      </p:sp>
      <p:pic>
        <p:nvPicPr>
          <p:cNvPr id="5" name="Picture 4">
            <a:extLst>
              <a:ext uri="{FF2B5EF4-FFF2-40B4-BE49-F238E27FC236}">
                <a16:creationId xmlns:a16="http://schemas.microsoft.com/office/drawing/2014/main" id="{01DD98E8-B75B-B805-403E-8582F622A32B}"/>
              </a:ext>
            </a:extLst>
          </p:cNvPr>
          <p:cNvPicPr>
            <a:picLocks noChangeAspect="1"/>
          </p:cNvPicPr>
          <p:nvPr/>
        </p:nvPicPr>
        <p:blipFill>
          <a:blip r:embed="rId2"/>
          <a:stretch>
            <a:fillRect/>
          </a:stretch>
        </p:blipFill>
        <p:spPr>
          <a:xfrm>
            <a:off x="5913453" y="3064368"/>
            <a:ext cx="3543300" cy="1847850"/>
          </a:xfrm>
          <a:prstGeom prst="rect">
            <a:avLst/>
          </a:prstGeom>
        </p:spPr>
      </p:pic>
    </p:spTree>
    <p:extLst>
      <p:ext uri="{BB962C8B-B14F-4D97-AF65-F5344CB8AC3E}">
        <p14:creationId xmlns:p14="http://schemas.microsoft.com/office/powerpoint/2010/main" val="1303248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Purpose: </a:t>
            </a:r>
          </a:p>
          <a:p>
            <a:r>
              <a:rPr lang="en-US" dirty="0"/>
              <a:t>The UPDATE command is used to change or modify data values in a table. The UPDATE verb in MYSQL is used to either update all the rows or selected rows in a table. The UPDATE statement updates columns in the existing table’s rows with new values. The SET clause indicates which column data should be modified and the new values they should hold. The WHERE clause, if given, specifies which rows should be updated. Otherwise all the rows are updated. </a:t>
            </a:r>
            <a:endParaRPr lang="en-IN" dirty="0"/>
          </a:p>
        </p:txBody>
      </p:sp>
    </p:spTree>
    <p:extLst>
      <p:ext uri="{BB962C8B-B14F-4D97-AF65-F5344CB8AC3E}">
        <p14:creationId xmlns:p14="http://schemas.microsoft.com/office/powerpoint/2010/main" val="1286199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Syntax: </a:t>
            </a:r>
          </a:p>
          <a:p>
            <a:endParaRPr lang="en-IN" dirty="0"/>
          </a:p>
        </p:txBody>
      </p:sp>
      <p:pic>
        <p:nvPicPr>
          <p:cNvPr id="5" name="Picture 4">
            <a:extLst>
              <a:ext uri="{FF2B5EF4-FFF2-40B4-BE49-F238E27FC236}">
                <a16:creationId xmlns:a16="http://schemas.microsoft.com/office/drawing/2014/main" id="{9C77A33D-EEB3-FE6E-BECB-991BFD1CF2C5}"/>
              </a:ext>
            </a:extLst>
          </p:cNvPr>
          <p:cNvPicPr>
            <a:picLocks noChangeAspect="1"/>
          </p:cNvPicPr>
          <p:nvPr/>
        </p:nvPicPr>
        <p:blipFill>
          <a:blip r:embed="rId2"/>
          <a:stretch>
            <a:fillRect/>
          </a:stretch>
        </p:blipFill>
        <p:spPr>
          <a:xfrm>
            <a:off x="3938217" y="3078162"/>
            <a:ext cx="3019425" cy="2276475"/>
          </a:xfrm>
          <a:prstGeom prst="rect">
            <a:avLst/>
          </a:prstGeom>
        </p:spPr>
      </p:pic>
    </p:spTree>
    <p:extLst>
      <p:ext uri="{BB962C8B-B14F-4D97-AF65-F5344CB8AC3E}">
        <p14:creationId xmlns:p14="http://schemas.microsoft.com/office/powerpoint/2010/main" val="4003761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Example:</a:t>
            </a:r>
          </a:p>
          <a:p>
            <a:r>
              <a:rPr lang="en-US" dirty="0"/>
              <a:t>a. Increment the marks of all students by 10 in subject2 </a:t>
            </a:r>
          </a:p>
          <a:p>
            <a:r>
              <a:rPr lang="en-US" dirty="0" err="1"/>
              <a:t>mysql</a:t>
            </a:r>
            <a:r>
              <a:rPr lang="en-US" dirty="0"/>
              <a:t>&gt; update student set m2=m2+10; </a:t>
            </a:r>
          </a:p>
          <a:p>
            <a:r>
              <a:rPr lang="en-US" dirty="0"/>
              <a:t>Query OK, 3 rows affected (0.03 sec) </a:t>
            </a:r>
          </a:p>
          <a:p>
            <a:r>
              <a:rPr lang="en-US" dirty="0"/>
              <a:t>Rows matched: 3 Changed: 3 Warnings: 0</a:t>
            </a:r>
            <a:endParaRPr lang="en-IN" dirty="0"/>
          </a:p>
        </p:txBody>
      </p:sp>
    </p:spTree>
    <p:extLst>
      <p:ext uri="{BB962C8B-B14F-4D97-AF65-F5344CB8AC3E}">
        <p14:creationId xmlns:p14="http://schemas.microsoft.com/office/powerpoint/2010/main" val="3224000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normAutofit/>
          </a:bodyPr>
          <a:lstStyle/>
          <a:p>
            <a:r>
              <a:rPr lang="en-US" dirty="0"/>
              <a:t>b. Update the total of all the students </a:t>
            </a:r>
          </a:p>
          <a:p>
            <a:r>
              <a:rPr lang="en-US" dirty="0" err="1"/>
              <a:t>mysql</a:t>
            </a:r>
            <a:r>
              <a:rPr lang="en-US" dirty="0"/>
              <a:t>&gt; update student</a:t>
            </a:r>
          </a:p>
          <a:p>
            <a:r>
              <a:rPr lang="en-IN" dirty="0"/>
              <a:t>-&gt; set total=m1+m2+m3; </a:t>
            </a:r>
          </a:p>
          <a:p>
            <a:r>
              <a:rPr lang="en-IN" dirty="0"/>
              <a:t>Query OK, 3 rows affected (0.03 sec) </a:t>
            </a:r>
          </a:p>
          <a:p>
            <a:r>
              <a:rPr lang="en-IN" dirty="0"/>
              <a:t>Rows matched: 3 Changed: 3 Warnings: 0 </a:t>
            </a:r>
          </a:p>
        </p:txBody>
      </p:sp>
    </p:spTree>
    <p:extLst>
      <p:ext uri="{BB962C8B-B14F-4D97-AF65-F5344CB8AC3E}">
        <p14:creationId xmlns:p14="http://schemas.microsoft.com/office/powerpoint/2010/main" val="3973602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UPDATE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err="1"/>
              <a:t>mysql</a:t>
            </a:r>
            <a:r>
              <a:rPr lang="en-IN" dirty="0"/>
              <a:t>&gt; select * from student; </a:t>
            </a:r>
          </a:p>
          <a:p>
            <a:endParaRPr lang="en-IN" dirty="0"/>
          </a:p>
        </p:txBody>
      </p:sp>
      <p:pic>
        <p:nvPicPr>
          <p:cNvPr id="5" name="Picture 4">
            <a:extLst>
              <a:ext uri="{FF2B5EF4-FFF2-40B4-BE49-F238E27FC236}">
                <a16:creationId xmlns:a16="http://schemas.microsoft.com/office/drawing/2014/main" id="{AF018BA5-5DA7-E80F-3D76-9CBD806EDB31}"/>
              </a:ext>
            </a:extLst>
          </p:cNvPr>
          <p:cNvPicPr>
            <a:picLocks noChangeAspect="1"/>
          </p:cNvPicPr>
          <p:nvPr/>
        </p:nvPicPr>
        <p:blipFill>
          <a:blip r:embed="rId2"/>
          <a:stretch>
            <a:fillRect/>
          </a:stretch>
        </p:blipFill>
        <p:spPr>
          <a:xfrm>
            <a:off x="3562813" y="3674754"/>
            <a:ext cx="3486150" cy="1781175"/>
          </a:xfrm>
          <a:prstGeom prst="rect">
            <a:avLst/>
          </a:prstGeom>
        </p:spPr>
      </p:pic>
    </p:spTree>
    <p:extLst>
      <p:ext uri="{BB962C8B-B14F-4D97-AF65-F5344CB8AC3E}">
        <p14:creationId xmlns:p14="http://schemas.microsoft.com/office/powerpoint/2010/main" val="975665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RENAME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Purpose: </a:t>
            </a:r>
          </a:p>
          <a:p>
            <a:r>
              <a:rPr lang="en-US" dirty="0"/>
              <a:t>RENAME command is used to rename or give another name to the existing table. </a:t>
            </a:r>
          </a:p>
          <a:p>
            <a:r>
              <a:rPr lang="en-US" dirty="0"/>
              <a:t>Syntax:</a:t>
            </a:r>
          </a:p>
          <a:p>
            <a:endParaRPr lang="en-US" dirty="0"/>
          </a:p>
        </p:txBody>
      </p:sp>
      <p:pic>
        <p:nvPicPr>
          <p:cNvPr id="5" name="Picture 4">
            <a:extLst>
              <a:ext uri="{FF2B5EF4-FFF2-40B4-BE49-F238E27FC236}">
                <a16:creationId xmlns:a16="http://schemas.microsoft.com/office/drawing/2014/main" id="{7043A1A4-E164-2779-4B25-287B9006D571}"/>
              </a:ext>
            </a:extLst>
          </p:cNvPr>
          <p:cNvPicPr>
            <a:picLocks noChangeAspect="1"/>
          </p:cNvPicPr>
          <p:nvPr/>
        </p:nvPicPr>
        <p:blipFill>
          <a:blip r:embed="rId2"/>
          <a:stretch>
            <a:fillRect/>
          </a:stretch>
        </p:blipFill>
        <p:spPr>
          <a:xfrm>
            <a:off x="2156072" y="4504122"/>
            <a:ext cx="3867150" cy="495300"/>
          </a:xfrm>
          <a:prstGeom prst="rect">
            <a:avLst/>
          </a:prstGeom>
        </p:spPr>
      </p:pic>
    </p:spTree>
    <p:extLst>
      <p:ext uri="{BB962C8B-B14F-4D97-AF65-F5344CB8AC3E}">
        <p14:creationId xmlns:p14="http://schemas.microsoft.com/office/powerpoint/2010/main" val="1725040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RENAME</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Example: </a:t>
            </a:r>
          </a:p>
          <a:p>
            <a:r>
              <a:rPr lang="en-US" dirty="0" err="1"/>
              <a:t>mysql</a:t>
            </a:r>
            <a:r>
              <a:rPr lang="en-US" dirty="0"/>
              <a:t>&gt; rename student to student1; </a:t>
            </a:r>
          </a:p>
          <a:p>
            <a:r>
              <a:rPr lang="en-US" dirty="0"/>
              <a:t>Table renamed.</a:t>
            </a:r>
            <a:endParaRPr lang="en-IN" dirty="0"/>
          </a:p>
        </p:txBody>
      </p:sp>
    </p:spTree>
    <p:extLst>
      <p:ext uri="{BB962C8B-B14F-4D97-AF65-F5344CB8AC3E}">
        <p14:creationId xmlns:p14="http://schemas.microsoft.com/office/powerpoint/2010/main" val="23079867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DESCRIBE</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Purpose: </a:t>
            </a:r>
          </a:p>
          <a:p>
            <a:r>
              <a:rPr lang="en-US" dirty="0"/>
              <a:t>The DESCRIBE command is used to display the structure of a table. This command displays the column names, the data types and the special attributes that are connected to the table.</a:t>
            </a:r>
          </a:p>
          <a:p>
            <a:endParaRPr lang="en-IN" dirty="0"/>
          </a:p>
        </p:txBody>
      </p:sp>
    </p:spTree>
    <p:extLst>
      <p:ext uri="{BB962C8B-B14F-4D97-AF65-F5344CB8AC3E}">
        <p14:creationId xmlns:p14="http://schemas.microsoft.com/office/powerpoint/2010/main" val="168097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Data Manipulation in DBMS</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normAutofit fontScale="85000" lnSpcReduction="20000"/>
          </a:bodyPr>
          <a:lstStyle/>
          <a:p>
            <a:r>
              <a:rPr lang="en-US" dirty="0"/>
              <a:t>• </a:t>
            </a:r>
            <a:r>
              <a:rPr lang="en-US" b="1" dirty="0"/>
              <a:t>Data Definition Language (DDL) </a:t>
            </a:r>
            <a:r>
              <a:rPr lang="en-US" dirty="0"/>
              <a:t>- These SQL commands are used for creating, modifying, and dropping the structure of database objects. The commands are CREATE, ALTER, DROP, RENAME, and TRUNCATE. </a:t>
            </a:r>
          </a:p>
          <a:p>
            <a:r>
              <a:rPr lang="en-US" dirty="0"/>
              <a:t>• </a:t>
            </a:r>
            <a:r>
              <a:rPr lang="en-US" b="1" dirty="0"/>
              <a:t>Data Manipulation Language (DML) </a:t>
            </a:r>
            <a:r>
              <a:rPr lang="en-US" dirty="0"/>
              <a:t>- These SQL commands are used for storing, retrieving, modifying, and deleting data. These commands are SELECT, INSERT, UPDATE, and DELETE. </a:t>
            </a:r>
          </a:p>
          <a:p>
            <a:r>
              <a:rPr lang="en-US" dirty="0"/>
              <a:t>• </a:t>
            </a:r>
            <a:r>
              <a:rPr lang="en-US" b="1" dirty="0"/>
              <a:t>Transaction Control Language (TCL) </a:t>
            </a:r>
            <a:r>
              <a:rPr lang="en-US" dirty="0"/>
              <a:t>- These SQL commands are used for managing changes affecting the data. These commands are COMMIT, ROLLBACK, and SAVEPOINT</a:t>
            </a:r>
          </a:p>
          <a:p>
            <a:r>
              <a:rPr lang="en-US" b="1" dirty="0"/>
              <a:t>Data Control Language (DCL) </a:t>
            </a:r>
            <a:r>
              <a:rPr lang="en-US" dirty="0"/>
              <a:t>- These SQL commands are used for providing security to database objects. These commands are GRANT and REVOKE.</a:t>
            </a:r>
            <a:endParaRPr lang="en-IN" dirty="0"/>
          </a:p>
        </p:txBody>
      </p:sp>
    </p:spTree>
    <p:extLst>
      <p:ext uri="{BB962C8B-B14F-4D97-AF65-F5344CB8AC3E}">
        <p14:creationId xmlns:p14="http://schemas.microsoft.com/office/powerpoint/2010/main" val="3615651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DESCRIBE</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IN" dirty="0"/>
              <a:t>Syntax:</a:t>
            </a:r>
          </a:p>
          <a:p>
            <a:endParaRPr lang="en-IN" dirty="0"/>
          </a:p>
        </p:txBody>
      </p:sp>
      <p:pic>
        <p:nvPicPr>
          <p:cNvPr id="5" name="Picture 4">
            <a:extLst>
              <a:ext uri="{FF2B5EF4-FFF2-40B4-BE49-F238E27FC236}">
                <a16:creationId xmlns:a16="http://schemas.microsoft.com/office/drawing/2014/main" id="{77E9598D-19AD-567D-EE4D-BC20EB18428F}"/>
              </a:ext>
            </a:extLst>
          </p:cNvPr>
          <p:cNvPicPr>
            <a:picLocks noChangeAspect="1"/>
          </p:cNvPicPr>
          <p:nvPr/>
        </p:nvPicPr>
        <p:blipFill>
          <a:blip r:embed="rId2"/>
          <a:stretch>
            <a:fillRect/>
          </a:stretch>
        </p:blipFill>
        <p:spPr>
          <a:xfrm>
            <a:off x="5014912" y="3186112"/>
            <a:ext cx="2162175" cy="485775"/>
          </a:xfrm>
          <a:prstGeom prst="rect">
            <a:avLst/>
          </a:prstGeom>
        </p:spPr>
      </p:pic>
    </p:spTree>
    <p:extLst>
      <p:ext uri="{BB962C8B-B14F-4D97-AF65-F5344CB8AC3E}">
        <p14:creationId xmlns:p14="http://schemas.microsoft.com/office/powerpoint/2010/main" val="22591222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US" dirty="0"/>
              <a:t>DESCRIBE</a:t>
            </a:r>
            <a:endParaRPr lang="en-IN" dirty="0"/>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a:xfrm>
            <a:off x="1295402" y="2556932"/>
            <a:ext cx="9601196" cy="3318936"/>
          </a:xfrm>
        </p:spPr>
        <p:txBody>
          <a:bodyPr/>
          <a:lstStyle/>
          <a:p>
            <a:r>
              <a:rPr lang="en-US" dirty="0"/>
              <a:t>Example:</a:t>
            </a:r>
          </a:p>
          <a:p>
            <a:r>
              <a:rPr lang="en-IN" dirty="0" err="1"/>
              <a:t>mysql</a:t>
            </a:r>
            <a:r>
              <a:rPr lang="en-IN" dirty="0"/>
              <a:t>&gt; describe student;</a:t>
            </a:r>
          </a:p>
          <a:p>
            <a:endParaRPr lang="en-US" dirty="0"/>
          </a:p>
          <a:p>
            <a:endParaRPr lang="en-IN" dirty="0"/>
          </a:p>
        </p:txBody>
      </p:sp>
      <p:pic>
        <p:nvPicPr>
          <p:cNvPr id="5" name="Picture 4">
            <a:extLst>
              <a:ext uri="{FF2B5EF4-FFF2-40B4-BE49-F238E27FC236}">
                <a16:creationId xmlns:a16="http://schemas.microsoft.com/office/drawing/2014/main" id="{810B894D-D1E2-DCA9-B3B3-0235FE9BEF00}"/>
              </a:ext>
            </a:extLst>
          </p:cNvPr>
          <p:cNvPicPr>
            <a:picLocks noChangeAspect="1"/>
          </p:cNvPicPr>
          <p:nvPr/>
        </p:nvPicPr>
        <p:blipFill>
          <a:blip r:embed="rId2"/>
          <a:stretch>
            <a:fillRect/>
          </a:stretch>
        </p:blipFill>
        <p:spPr>
          <a:xfrm>
            <a:off x="2710786" y="3721100"/>
            <a:ext cx="3609975" cy="495300"/>
          </a:xfrm>
          <a:prstGeom prst="rect">
            <a:avLst/>
          </a:prstGeom>
        </p:spPr>
      </p:pic>
      <p:pic>
        <p:nvPicPr>
          <p:cNvPr id="7" name="Picture 6">
            <a:extLst>
              <a:ext uri="{FF2B5EF4-FFF2-40B4-BE49-F238E27FC236}">
                <a16:creationId xmlns:a16="http://schemas.microsoft.com/office/drawing/2014/main" id="{552E329A-0B0D-CBE2-FE46-EDF9366EEAB1}"/>
              </a:ext>
            </a:extLst>
          </p:cNvPr>
          <p:cNvPicPr>
            <a:picLocks noChangeAspect="1"/>
          </p:cNvPicPr>
          <p:nvPr/>
        </p:nvPicPr>
        <p:blipFill>
          <a:blip r:embed="rId3"/>
          <a:stretch>
            <a:fillRect/>
          </a:stretch>
        </p:blipFill>
        <p:spPr>
          <a:xfrm>
            <a:off x="2710786" y="4165072"/>
            <a:ext cx="3810000" cy="1762125"/>
          </a:xfrm>
          <a:prstGeom prst="rect">
            <a:avLst/>
          </a:prstGeom>
        </p:spPr>
      </p:pic>
    </p:spTree>
    <p:extLst>
      <p:ext uri="{BB962C8B-B14F-4D97-AF65-F5344CB8AC3E}">
        <p14:creationId xmlns:p14="http://schemas.microsoft.com/office/powerpoint/2010/main" val="3097453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6B95-05CA-7E87-641C-CD4E77F3DF61}"/>
              </a:ext>
            </a:extLst>
          </p:cNvPr>
          <p:cNvSpPr>
            <a:spLocks noGrp="1"/>
          </p:cNvSpPr>
          <p:nvPr>
            <p:ph type="title"/>
          </p:nvPr>
        </p:nvSpPr>
        <p:spPr/>
        <p:txBody>
          <a:bodyPr/>
          <a:lstStyle/>
          <a:p>
            <a:r>
              <a:rPr lang="en-IN" dirty="0"/>
              <a:t>DROP</a:t>
            </a:r>
          </a:p>
        </p:txBody>
      </p:sp>
      <p:sp>
        <p:nvSpPr>
          <p:cNvPr id="3" name="Content Placeholder 2">
            <a:extLst>
              <a:ext uri="{FF2B5EF4-FFF2-40B4-BE49-F238E27FC236}">
                <a16:creationId xmlns:a16="http://schemas.microsoft.com/office/drawing/2014/main" id="{B8557317-5741-FC42-1375-3310F0745CD0}"/>
              </a:ext>
            </a:extLst>
          </p:cNvPr>
          <p:cNvSpPr>
            <a:spLocks noGrp="1"/>
          </p:cNvSpPr>
          <p:nvPr>
            <p:ph idx="1"/>
          </p:nvPr>
        </p:nvSpPr>
        <p:spPr/>
        <p:txBody>
          <a:bodyPr/>
          <a:lstStyle/>
          <a:p>
            <a:r>
              <a:rPr lang="en-US" dirty="0"/>
              <a:t>Purpose: </a:t>
            </a:r>
          </a:p>
          <a:p>
            <a:r>
              <a:rPr lang="en-US" dirty="0"/>
              <a:t>The DROP TABLE statement is used to destroy a specific table. If a table is dropped all the records held within it are lost can cannot be recovered.</a:t>
            </a:r>
          </a:p>
          <a:p>
            <a:r>
              <a:rPr lang="en-IN" dirty="0"/>
              <a:t>Syntax:</a:t>
            </a:r>
            <a:endParaRPr lang="en-US" dirty="0"/>
          </a:p>
          <a:p>
            <a:endParaRPr lang="en-IN" dirty="0"/>
          </a:p>
        </p:txBody>
      </p:sp>
      <p:pic>
        <p:nvPicPr>
          <p:cNvPr id="5" name="Picture 4">
            <a:extLst>
              <a:ext uri="{FF2B5EF4-FFF2-40B4-BE49-F238E27FC236}">
                <a16:creationId xmlns:a16="http://schemas.microsoft.com/office/drawing/2014/main" id="{9EFE6F65-8CD2-4759-C5D9-08036C718F98}"/>
              </a:ext>
            </a:extLst>
          </p:cNvPr>
          <p:cNvPicPr>
            <a:picLocks noChangeAspect="1"/>
          </p:cNvPicPr>
          <p:nvPr/>
        </p:nvPicPr>
        <p:blipFill>
          <a:blip r:embed="rId2"/>
          <a:stretch>
            <a:fillRect/>
          </a:stretch>
        </p:blipFill>
        <p:spPr>
          <a:xfrm>
            <a:off x="2242305" y="4504123"/>
            <a:ext cx="2505075" cy="495300"/>
          </a:xfrm>
          <a:prstGeom prst="rect">
            <a:avLst/>
          </a:prstGeom>
        </p:spPr>
      </p:pic>
    </p:spTree>
    <p:extLst>
      <p:ext uri="{BB962C8B-B14F-4D97-AF65-F5344CB8AC3E}">
        <p14:creationId xmlns:p14="http://schemas.microsoft.com/office/powerpoint/2010/main" val="1005946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D889D-986B-8BE1-0FFB-7B828B150697}"/>
              </a:ext>
            </a:extLst>
          </p:cNvPr>
          <p:cNvSpPr>
            <a:spLocks noGrp="1"/>
          </p:cNvSpPr>
          <p:nvPr>
            <p:ph type="title"/>
          </p:nvPr>
        </p:nvSpPr>
        <p:spPr/>
        <p:txBody>
          <a:bodyPr/>
          <a:lstStyle/>
          <a:p>
            <a:r>
              <a:rPr lang="en-US" dirty="0"/>
              <a:t>DROP</a:t>
            </a:r>
            <a:endParaRPr lang="en-IN" dirty="0"/>
          </a:p>
        </p:txBody>
      </p:sp>
      <p:sp>
        <p:nvSpPr>
          <p:cNvPr id="3" name="Content Placeholder 2">
            <a:extLst>
              <a:ext uri="{FF2B5EF4-FFF2-40B4-BE49-F238E27FC236}">
                <a16:creationId xmlns:a16="http://schemas.microsoft.com/office/drawing/2014/main" id="{7647B03C-1C75-7CE7-1697-7D468CD59749}"/>
              </a:ext>
            </a:extLst>
          </p:cNvPr>
          <p:cNvSpPr>
            <a:spLocks noGrp="1"/>
          </p:cNvSpPr>
          <p:nvPr>
            <p:ph idx="1"/>
          </p:nvPr>
        </p:nvSpPr>
        <p:spPr/>
        <p:txBody>
          <a:bodyPr/>
          <a:lstStyle/>
          <a:p>
            <a:r>
              <a:rPr lang="en-US" dirty="0"/>
              <a:t>Example: </a:t>
            </a:r>
          </a:p>
          <a:p>
            <a:r>
              <a:rPr lang="en-US" dirty="0" err="1"/>
              <a:t>mysql</a:t>
            </a:r>
            <a:r>
              <a:rPr lang="en-US" dirty="0"/>
              <a:t>&gt; drop table student1; </a:t>
            </a:r>
          </a:p>
          <a:p>
            <a:r>
              <a:rPr lang="en-US" dirty="0"/>
              <a:t>Query OK, 0 rows affected (0.14 sec)</a:t>
            </a:r>
            <a:endParaRPr lang="en-IN" dirty="0"/>
          </a:p>
        </p:txBody>
      </p:sp>
    </p:spTree>
    <p:extLst>
      <p:ext uri="{BB962C8B-B14F-4D97-AF65-F5344CB8AC3E}">
        <p14:creationId xmlns:p14="http://schemas.microsoft.com/office/powerpoint/2010/main" val="9436625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Computations on table data: </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Generally there are three types of operators in SQL:  </a:t>
            </a:r>
          </a:p>
          <a:p>
            <a:r>
              <a:rPr lang="en-US" dirty="0"/>
              <a:t>SQL Arithmetic Operators  </a:t>
            </a:r>
          </a:p>
          <a:p>
            <a:r>
              <a:rPr lang="en-US" dirty="0"/>
              <a:t>SQL Comparison Operators  </a:t>
            </a:r>
          </a:p>
          <a:p>
            <a:r>
              <a:rPr lang="en-US" dirty="0"/>
              <a:t>SQL Logical Operators </a:t>
            </a:r>
            <a:endParaRPr lang="en-IN" dirty="0"/>
          </a:p>
        </p:txBody>
      </p:sp>
    </p:spTree>
    <p:extLst>
      <p:ext uri="{BB962C8B-B14F-4D97-AF65-F5344CB8AC3E}">
        <p14:creationId xmlns:p14="http://schemas.microsoft.com/office/powerpoint/2010/main" val="26853685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Arithmetic Operators: </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The various arithmetic operators are as follows:</a:t>
            </a:r>
          </a:p>
          <a:p>
            <a:endParaRPr lang="en-IN" dirty="0"/>
          </a:p>
        </p:txBody>
      </p:sp>
      <p:pic>
        <p:nvPicPr>
          <p:cNvPr id="5" name="Picture 4">
            <a:extLst>
              <a:ext uri="{FF2B5EF4-FFF2-40B4-BE49-F238E27FC236}">
                <a16:creationId xmlns:a16="http://schemas.microsoft.com/office/drawing/2014/main" id="{BBF9D03E-B8DD-F75F-673C-694E676DB31F}"/>
              </a:ext>
            </a:extLst>
          </p:cNvPr>
          <p:cNvPicPr>
            <a:picLocks noChangeAspect="1"/>
          </p:cNvPicPr>
          <p:nvPr/>
        </p:nvPicPr>
        <p:blipFill>
          <a:blip r:embed="rId2"/>
          <a:stretch>
            <a:fillRect/>
          </a:stretch>
        </p:blipFill>
        <p:spPr>
          <a:xfrm>
            <a:off x="3202388" y="3171733"/>
            <a:ext cx="4295775" cy="1562100"/>
          </a:xfrm>
          <a:prstGeom prst="rect">
            <a:avLst/>
          </a:prstGeom>
        </p:spPr>
      </p:pic>
    </p:spTree>
    <p:extLst>
      <p:ext uri="{BB962C8B-B14F-4D97-AF65-F5344CB8AC3E}">
        <p14:creationId xmlns:p14="http://schemas.microsoft.com/office/powerpoint/2010/main" val="18632146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Comparison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Comparison operators are used to compare the column data with specific values in a condition. Comparison Operators are also used along with the SELECT statement to filter data based on specific conditions. The below table describes each comparison operator.</a:t>
            </a:r>
          </a:p>
          <a:p>
            <a:endParaRPr lang="en-IN" dirty="0"/>
          </a:p>
        </p:txBody>
      </p:sp>
      <p:pic>
        <p:nvPicPr>
          <p:cNvPr id="5" name="Picture 4">
            <a:extLst>
              <a:ext uri="{FF2B5EF4-FFF2-40B4-BE49-F238E27FC236}">
                <a16:creationId xmlns:a16="http://schemas.microsoft.com/office/drawing/2014/main" id="{92D5DE5E-9975-4EAF-7634-D6252158FC8D}"/>
              </a:ext>
            </a:extLst>
          </p:cNvPr>
          <p:cNvPicPr>
            <a:picLocks noChangeAspect="1"/>
          </p:cNvPicPr>
          <p:nvPr/>
        </p:nvPicPr>
        <p:blipFill>
          <a:blip r:embed="rId2"/>
          <a:stretch>
            <a:fillRect/>
          </a:stretch>
        </p:blipFill>
        <p:spPr>
          <a:xfrm>
            <a:off x="3775599" y="4069070"/>
            <a:ext cx="4800600" cy="1933575"/>
          </a:xfrm>
          <a:prstGeom prst="rect">
            <a:avLst/>
          </a:prstGeom>
        </p:spPr>
      </p:pic>
    </p:spTree>
    <p:extLst>
      <p:ext uri="{BB962C8B-B14F-4D97-AF65-F5344CB8AC3E}">
        <p14:creationId xmlns:p14="http://schemas.microsoft.com/office/powerpoint/2010/main" val="42685601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Comparison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a. List the roll number and names student whose total is more than 200 </a:t>
            </a:r>
            <a:r>
              <a:rPr lang="en-US" dirty="0" err="1"/>
              <a:t>mysql</a:t>
            </a:r>
            <a:r>
              <a:rPr lang="en-US" dirty="0"/>
              <a:t>&gt; select </a:t>
            </a:r>
            <a:r>
              <a:rPr lang="en-US" dirty="0" err="1"/>
              <a:t>rollno,name</a:t>
            </a:r>
            <a:r>
              <a:rPr lang="en-US" dirty="0"/>
              <a:t> from student </a:t>
            </a:r>
          </a:p>
          <a:p>
            <a:pPr marL="0" indent="0">
              <a:buNone/>
            </a:pPr>
            <a:r>
              <a:rPr lang="en-US" dirty="0"/>
              <a:t>		-&gt;where total&gt;200;</a:t>
            </a:r>
          </a:p>
          <a:p>
            <a:pPr marL="0" indent="0">
              <a:buNone/>
            </a:pPr>
            <a:endParaRPr lang="en-US" dirty="0"/>
          </a:p>
        </p:txBody>
      </p:sp>
      <p:pic>
        <p:nvPicPr>
          <p:cNvPr id="5" name="Picture 4">
            <a:extLst>
              <a:ext uri="{FF2B5EF4-FFF2-40B4-BE49-F238E27FC236}">
                <a16:creationId xmlns:a16="http://schemas.microsoft.com/office/drawing/2014/main" id="{D73DEF92-6691-8F69-0741-CAEC859B11D5}"/>
              </a:ext>
            </a:extLst>
          </p:cNvPr>
          <p:cNvPicPr>
            <a:picLocks noChangeAspect="1"/>
          </p:cNvPicPr>
          <p:nvPr/>
        </p:nvPicPr>
        <p:blipFill>
          <a:blip r:embed="rId2"/>
          <a:stretch>
            <a:fillRect/>
          </a:stretch>
        </p:blipFill>
        <p:spPr>
          <a:xfrm>
            <a:off x="3508159" y="4225278"/>
            <a:ext cx="2743200" cy="866775"/>
          </a:xfrm>
          <a:prstGeom prst="rect">
            <a:avLst/>
          </a:prstGeom>
        </p:spPr>
      </p:pic>
    </p:spTree>
    <p:extLst>
      <p:ext uri="{BB962C8B-B14F-4D97-AF65-F5344CB8AC3E}">
        <p14:creationId xmlns:p14="http://schemas.microsoft.com/office/powerpoint/2010/main" val="3806250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Comparison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b. List the names of students who secured less than 50 in subject1. </a:t>
            </a:r>
          </a:p>
          <a:p>
            <a:r>
              <a:rPr lang="en-US" dirty="0" err="1"/>
              <a:t>mysql</a:t>
            </a:r>
            <a:r>
              <a:rPr lang="en-US" dirty="0"/>
              <a:t>&gt; select name from student </a:t>
            </a:r>
          </a:p>
          <a:p>
            <a:pPr marL="914400" lvl="2" indent="0">
              <a:buNone/>
            </a:pPr>
            <a:r>
              <a:rPr lang="en-US" dirty="0"/>
              <a:t>	-&gt;where m1&lt;50;</a:t>
            </a:r>
          </a:p>
          <a:p>
            <a:pPr marL="914400" lvl="2" indent="0">
              <a:buNone/>
            </a:pPr>
            <a:endParaRPr lang="en-IN" dirty="0"/>
          </a:p>
        </p:txBody>
      </p:sp>
      <p:pic>
        <p:nvPicPr>
          <p:cNvPr id="5" name="Picture 4">
            <a:extLst>
              <a:ext uri="{FF2B5EF4-FFF2-40B4-BE49-F238E27FC236}">
                <a16:creationId xmlns:a16="http://schemas.microsoft.com/office/drawing/2014/main" id="{0FBDABC2-FE07-2740-0831-2CBC76DBC1ED}"/>
              </a:ext>
            </a:extLst>
          </p:cNvPr>
          <p:cNvPicPr>
            <a:picLocks noChangeAspect="1"/>
          </p:cNvPicPr>
          <p:nvPr/>
        </p:nvPicPr>
        <p:blipFill>
          <a:blip r:embed="rId2"/>
          <a:stretch>
            <a:fillRect/>
          </a:stretch>
        </p:blipFill>
        <p:spPr>
          <a:xfrm>
            <a:off x="3874594" y="4331840"/>
            <a:ext cx="1495425" cy="1123950"/>
          </a:xfrm>
          <a:prstGeom prst="rect">
            <a:avLst/>
          </a:prstGeom>
        </p:spPr>
      </p:pic>
    </p:spTree>
    <p:extLst>
      <p:ext uri="{BB962C8B-B14F-4D97-AF65-F5344CB8AC3E}">
        <p14:creationId xmlns:p14="http://schemas.microsoft.com/office/powerpoint/2010/main" val="344966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Comparison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c. List the names of students who got more than or equal to 70 in subject3 </a:t>
            </a:r>
            <a:r>
              <a:rPr lang="en-US" dirty="0" err="1"/>
              <a:t>mysql</a:t>
            </a:r>
            <a:r>
              <a:rPr lang="en-US" dirty="0"/>
              <a:t>&gt; select name from student </a:t>
            </a:r>
          </a:p>
          <a:p>
            <a:pPr marL="0" indent="0">
              <a:buNone/>
            </a:pPr>
            <a:r>
              <a:rPr lang="en-US" dirty="0"/>
              <a:t>           -&gt;where m3&gt;=70;</a:t>
            </a:r>
          </a:p>
          <a:p>
            <a:pPr marL="0" indent="0">
              <a:buNone/>
            </a:pPr>
            <a:endParaRPr lang="en-IN" dirty="0"/>
          </a:p>
        </p:txBody>
      </p:sp>
      <p:pic>
        <p:nvPicPr>
          <p:cNvPr id="5" name="Picture 4">
            <a:extLst>
              <a:ext uri="{FF2B5EF4-FFF2-40B4-BE49-F238E27FC236}">
                <a16:creationId xmlns:a16="http://schemas.microsoft.com/office/drawing/2014/main" id="{14F15E1F-D1B1-036D-85C8-5795CE170890}"/>
              </a:ext>
            </a:extLst>
          </p:cNvPr>
          <p:cNvPicPr>
            <a:picLocks noChangeAspect="1"/>
          </p:cNvPicPr>
          <p:nvPr/>
        </p:nvPicPr>
        <p:blipFill>
          <a:blip r:embed="rId2"/>
          <a:stretch>
            <a:fillRect/>
          </a:stretch>
        </p:blipFill>
        <p:spPr>
          <a:xfrm>
            <a:off x="4119701" y="4216400"/>
            <a:ext cx="1466850" cy="1066800"/>
          </a:xfrm>
          <a:prstGeom prst="rect">
            <a:avLst/>
          </a:prstGeom>
        </p:spPr>
      </p:pic>
    </p:spTree>
    <p:extLst>
      <p:ext uri="{BB962C8B-B14F-4D97-AF65-F5344CB8AC3E}">
        <p14:creationId xmlns:p14="http://schemas.microsoft.com/office/powerpoint/2010/main" val="3389139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Features of MySQL</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MySQL can be used by a range of users, including those with little or no programming experience. </a:t>
            </a:r>
          </a:p>
          <a:p>
            <a:pPr marL="0" indent="0">
              <a:buNone/>
            </a:pPr>
            <a:r>
              <a:rPr lang="en-US" dirty="0"/>
              <a:t>• It is a non-procedural language. </a:t>
            </a:r>
          </a:p>
          <a:p>
            <a:pPr marL="0" indent="0">
              <a:buNone/>
            </a:pPr>
            <a:r>
              <a:rPr lang="en-US" dirty="0"/>
              <a:t>• It reduces the amount of time required for creating and maintaining systems. </a:t>
            </a:r>
          </a:p>
          <a:p>
            <a:pPr marL="0" indent="0">
              <a:buNone/>
            </a:pPr>
            <a:r>
              <a:rPr lang="en-US" dirty="0"/>
              <a:t>• It is an English-like language.</a:t>
            </a:r>
            <a:endParaRPr lang="en-IN" dirty="0"/>
          </a:p>
        </p:txBody>
      </p:sp>
    </p:spTree>
    <p:extLst>
      <p:ext uri="{BB962C8B-B14F-4D97-AF65-F5344CB8AC3E}">
        <p14:creationId xmlns:p14="http://schemas.microsoft.com/office/powerpoint/2010/main" val="14741574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There are three Logical Operators namely, AND, OR, and NOT. These operators compare two conditions at a time to determine whether a row can be selected for the output. Logical operators are used in the WHERE clause and allows you to combine more than one condition.</a:t>
            </a:r>
          </a:p>
          <a:p>
            <a:endParaRPr lang="en-IN" dirty="0"/>
          </a:p>
        </p:txBody>
      </p:sp>
      <p:pic>
        <p:nvPicPr>
          <p:cNvPr id="5" name="Picture 4">
            <a:extLst>
              <a:ext uri="{FF2B5EF4-FFF2-40B4-BE49-F238E27FC236}">
                <a16:creationId xmlns:a16="http://schemas.microsoft.com/office/drawing/2014/main" id="{6C350C83-8013-613E-794D-78B9DC964356}"/>
              </a:ext>
            </a:extLst>
          </p:cNvPr>
          <p:cNvPicPr>
            <a:picLocks noChangeAspect="1"/>
          </p:cNvPicPr>
          <p:nvPr/>
        </p:nvPicPr>
        <p:blipFill>
          <a:blip r:embed="rId2"/>
          <a:stretch>
            <a:fillRect/>
          </a:stretch>
        </p:blipFill>
        <p:spPr>
          <a:xfrm>
            <a:off x="2249610" y="4216400"/>
            <a:ext cx="7515225" cy="1038225"/>
          </a:xfrm>
          <a:prstGeom prst="rect">
            <a:avLst/>
          </a:prstGeom>
        </p:spPr>
      </p:pic>
    </p:spTree>
    <p:extLst>
      <p:ext uri="{BB962C8B-B14F-4D97-AF65-F5344CB8AC3E}">
        <p14:creationId xmlns:p14="http://schemas.microsoft.com/office/powerpoint/2010/main" val="35120712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a. List the details of students who secured more than 60 in subject 1 and subject 2 </a:t>
            </a:r>
          </a:p>
          <a:p>
            <a:pPr marL="0" indent="0">
              <a:buNone/>
            </a:pPr>
            <a:r>
              <a:rPr lang="en-US" dirty="0" err="1"/>
              <a:t>mysql</a:t>
            </a:r>
            <a:r>
              <a:rPr lang="en-US" dirty="0"/>
              <a:t>&gt; select * from student where m1&gt;60 and m2&gt;60;</a:t>
            </a:r>
          </a:p>
          <a:p>
            <a:pPr marL="0" indent="0">
              <a:buNone/>
            </a:pPr>
            <a:endParaRPr lang="en-IN" dirty="0"/>
          </a:p>
        </p:txBody>
      </p:sp>
      <p:pic>
        <p:nvPicPr>
          <p:cNvPr id="5" name="Picture 4">
            <a:extLst>
              <a:ext uri="{FF2B5EF4-FFF2-40B4-BE49-F238E27FC236}">
                <a16:creationId xmlns:a16="http://schemas.microsoft.com/office/drawing/2014/main" id="{2104B32E-EDF3-749D-06A3-01DFF2948B7A}"/>
              </a:ext>
            </a:extLst>
          </p:cNvPr>
          <p:cNvPicPr>
            <a:picLocks noChangeAspect="1"/>
          </p:cNvPicPr>
          <p:nvPr/>
        </p:nvPicPr>
        <p:blipFill>
          <a:blip r:embed="rId2"/>
          <a:stretch>
            <a:fillRect/>
          </a:stretch>
        </p:blipFill>
        <p:spPr>
          <a:xfrm>
            <a:off x="2441730" y="4216400"/>
            <a:ext cx="6172200" cy="819150"/>
          </a:xfrm>
          <a:prstGeom prst="rect">
            <a:avLst/>
          </a:prstGeom>
        </p:spPr>
      </p:pic>
    </p:spTree>
    <p:extLst>
      <p:ext uri="{BB962C8B-B14F-4D97-AF65-F5344CB8AC3E}">
        <p14:creationId xmlns:p14="http://schemas.microsoft.com/office/powerpoint/2010/main" val="419283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List the names of students who secured less than 50 in any subject. </a:t>
            </a:r>
          </a:p>
          <a:p>
            <a:pPr marL="0" indent="0">
              <a:buNone/>
            </a:pPr>
            <a:r>
              <a:rPr lang="en-US" dirty="0" err="1"/>
              <a:t>mysql</a:t>
            </a:r>
            <a:r>
              <a:rPr lang="en-US" dirty="0"/>
              <a:t>&gt; select name from student where m1&lt;50;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70AD5490-5603-A57D-A3EA-FB8A0E099ACC}"/>
              </a:ext>
            </a:extLst>
          </p:cNvPr>
          <p:cNvPicPr>
            <a:picLocks noChangeAspect="1"/>
          </p:cNvPicPr>
          <p:nvPr/>
        </p:nvPicPr>
        <p:blipFill>
          <a:blip r:embed="rId2"/>
          <a:stretch>
            <a:fillRect/>
          </a:stretch>
        </p:blipFill>
        <p:spPr>
          <a:xfrm>
            <a:off x="4390331" y="3989496"/>
            <a:ext cx="1209675" cy="1009650"/>
          </a:xfrm>
          <a:prstGeom prst="rect">
            <a:avLst/>
          </a:prstGeom>
        </p:spPr>
      </p:pic>
    </p:spTree>
    <p:extLst>
      <p:ext uri="{BB962C8B-B14F-4D97-AF65-F5344CB8AC3E}">
        <p14:creationId xmlns:p14="http://schemas.microsoft.com/office/powerpoint/2010/main" val="4792527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US" dirty="0"/>
              <a:t>Range Searching</a:t>
            </a:r>
            <a:endParaRPr lang="en-IN" dirty="0"/>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In order to select data that is within a range of values, the BETWEEN operator is used. The BETWEEN operator allows the selection of rows that contain values within a specified lower and upper limit. The two values in between the range must be linked with a keyword AND. The BETWEEN operator can be used with both character and numeric data types.</a:t>
            </a:r>
            <a:endParaRPr lang="en-IN" dirty="0"/>
          </a:p>
        </p:txBody>
      </p:sp>
    </p:spTree>
    <p:extLst>
      <p:ext uri="{BB962C8B-B14F-4D97-AF65-F5344CB8AC3E}">
        <p14:creationId xmlns:p14="http://schemas.microsoft.com/office/powerpoint/2010/main" val="5521086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normAutofit fontScale="90000"/>
          </a:bodyPr>
          <a:lstStyle/>
          <a:p>
            <a:r>
              <a:rPr lang="en-US" dirty="0"/>
              <a:t>a. List the details of students whose total is in the range 180 and 250. </a:t>
            </a:r>
            <a:endParaRPr lang="en-IN" dirty="0"/>
          </a:p>
        </p:txBody>
      </p:sp>
      <p:sp>
        <p:nvSpPr>
          <p:cNvPr id="7" name="Content Placeholder 6">
            <a:extLst>
              <a:ext uri="{FF2B5EF4-FFF2-40B4-BE49-F238E27FC236}">
                <a16:creationId xmlns:a16="http://schemas.microsoft.com/office/drawing/2014/main" id="{9F5BBC9D-083F-0E4C-BDEE-B35925533827}"/>
              </a:ext>
            </a:extLst>
          </p:cNvPr>
          <p:cNvSpPr>
            <a:spLocks noGrp="1"/>
          </p:cNvSpPr>
          <p:nvPr>
            <p:ph idx="1"/>
          </p:nvPr>
        </p:nvSpPr>
        <p:spPr/>
        <p:txBody>
          <a:bodyPr/>
          <a:lstStyle/>
          <a:p>
            <a:r>
              <a:rPr lang="en-US" dirty="0" err="1"/>
              <a:t>mysql</a:t>
            </a:r>
            <a:r>
              <a:rPr lang="en-US" dirty="0"/>
              <a:t>&gt; select * from student where total between 180 and 250;</a:t>
            </a:r>
          </a:p>
          <a:p>
            <a:endParaRPr lang="en-US" dirty="0"/>
          </a:p>
          <a:p>
            <a:endParaRPr lang="en-IN" dirty="0"/>
          </a:p>
        </p:txBody>
      </p:sp>
      <p:pic>
        <p:nvPicPr>
          <p:cNvPr id="9" name="Picture 8">
            <a:extLst>
              <a:ext uri="{FF2B5EF4-FFF2-40B4-BE49-F238E27FC236}">
                <a16:creationId xmlns:a16="http://schemas.microsoft.com/office/drawing/2014/main" id="{9737DD9D-1D20-E920-90FD-97DEF303D162}"/>
              </a:ext>
            </a:extLst>
          </p:cNvPr>
          <p:cNvPicPr>
            <a:picLocks noChangeAspect="1"/>
          </p:cNvPicPr>
          <p:nvPr/>
        </p:nvPicPr>
        <p:blipFill>
          <a:blip r:embed="rId2"/>
          <a:stretch>
            <a:fillRect/>
          </a:stretch>
        </p:blipFill>
        <p:spPr>
          <a:xfrm>
            <a:off x="2156072" y="3346650"/>
            <a:ext cx="5695950" cy="1247775"/>
          </a:xfrm>
          <a:prstGeom prst="rect">
            <a:avLst/>
          </a:prstGeom>
        </p:spPr>
      </p:pic>
    </p:spTree>
    <p:extLst>
      <p:ext uri="{BB962C8B-B14F-4D97-AF65-F5344CB8AC3E}">
        <p14:creationId xmlns:p14="http://schemas.microsoft.com/office/powerpoint/2010/main" val="20460401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normAutofit fontScale="90000"/>
          </a:bodyPr>
          <a:lstStyle/>
          <a:p>
            <a:r>
              <a:rPr lang="en-IN" dirty="0"/>
              <a:t>Pattern Matching</a:t>
            </a:r>
            <a:br>
              <a:rPr lang="en-IN" dirty="0"/>
            </a:br>
            <a:r>
              <a:rPr lang="en-IN" dirty="0"/>
              <a:t>LIKE Operator</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The LIKE operator is used to list all rows in a table whose column values match a specified pattern. </a:t>
            </a:r>
          </a:p>
          <a:p>
            <a:r>
              <a:rPr lang="en-US" dirty="0"/>
              <a:t>It is useful when you want to search rows to match a specific pattern, or when you do not know the entire value. </a:t>
            </a:r>
          </a:p>
          <a:p>
            <a:r>
              <a:rPr lang="en-US" dirty="0"/>
              <a:t>For this purpose we use a the following wildcard character </a:t>
            </a:r>
          </a:p>
          <a:p>
            <a:r>
              <a:rPr lang="en-US" dirty="0"/>
              <a:t>• % allows to match any string of any length </a:t>
            </a:r>
          </a:p>
          <a:p>
            <a:r>
              <a:rPr lang="en-US" dirty="0"/>
              <a:t>• _ allows to match on a single character.</a:t>
            </a:r>
            <a:endParaRPr lang="en-IN" dirty="0"/>
          </a:p>
        </p:txBody>
      </p:sp>
    </p:spTree>
    <p:extLst>
      <p:ext uri="{BB962C8B-B14F-4D97-AF65-F5344CB8AC3E}">
        <p14:creationId xmlns:p14="http://schemas.microsoft.com/office/powerpoint/2010/main" val="1234459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LIKE Operator</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a. List the names of students whose name begins with ‘S’. </a:t>
            </a:r>
          </a:p>
          <a:p>
            <a:r>
              <a:rPr lang="en-US" dirty="0" err="1"/>
              <a:t>mysql</a:t>
            </a:r>
            <a:r>
              <a:rPr lang="en-US" dirty="0"/>
              <a:t>&gt; select name from student where name like 'S%’</a:t>
            </a:r>
          </a:p>
          <a:p>
            <a:endParaRPr lang="en-IN" dirty="0"/>
          </a:p>
        </p:txBody>
      </p:sp>
      <p:pic>
        <p:nvPicPr>
          <p:cNvPr id="5" name="Picture 4">
            <a:extLst>
              <a:ext uri="{FF2B5EF4-FFF2-40B4-BE49-F238E27FC236}">
                <a16:creationId xmlns:a16="http://schemas.microsoft.com/office/drawing/2014/main" id="{8C32E9C0-4B58-0B76-1365-86FF1F6BA922}"/>
              </a:ext>
            </a:extLst>
          </p:cNvPr>
          <p:cNvPicPr>
            <a:picLocks noChangeAspect="1"/>
          </p:cNvPicPr>
          <p:nvPr/>
        </p:nvPicPr>
        <p:blipFill>
          <a:blip r:embed="rId2"/>
          <a:stretch>
            <a:fillRect/>
          </a:stretch>
        </p:blipFill>
        <p:spPr>
          <a:xfrm>
            <a:off x="4133849" y="3774304"/>
            <a:ext cx="1962150" cy="1333500"/>
          </a:xfrm>
          <a:prstGeom prst="rect">
            <a:avLst/>
          </a:prstGeom>
        </p:spPr>
      </p:pic>
    </p:spTree>
    <p:extLst>
      <p:ext uri="{BB962C8B-B14F-4D97-AF65-F5344CB8AC3E}">
        <p14:creationId xmlns:p14="http://schemas.microsoft.com/office/powerpoint/2010/main" val="17607658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LIKE Operator</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List the name and roll number of students whose name ends with ‘a’. </a:t>
            </a:r>
            <a:r>
              <a:rPr lang="en-US" dirty="0" err="1"/>
              <a:t>mysql</a:t>
            </a:r>
            <a:r>
              <a:rPr lang="en-US" dirty="0"/>
              <a:t>&gt; select </a:t>
            </a:r>
            <a:r>
              <a:rPr lang="en-US" dirty="0" err="1"/>
              <a:t>rollno,name</a:t>
            </a:r>
            <a:r>
              <a:rPr lang="en-US" dirty="0"/>
              <a:t> from student where name like '%a';</a:t>
            </a:r>
            <a:endParaRPr lang="en-IN" dirty="0"/>
          </a:p>
        </p:txBody>
      </p:sp>
      <p:pic>
        <p:nvPicPr>
          <p:cNvPr id="5" name="Picture 4">
            <a:extLst>
              <a:ext uri="{FF2B5EF4-FFF2-40B4-BE49-F238E27FC236}">
                <a16:creationId xmlns:a16="http://schemas.microsoft.com/office/drawing/2014/main" id="{1DEBD7AD-70F6-730E-3546-715A4D046EE1}"/>
              </a:ext>
            </a:extLst>
          </p:cNvPr>
          <p:cNvPicPr>
            <a:picLocks noChangeAspect="1"/>
          </p:cNvPicPr>
          <p:nvPr/>
        </p:nvPicPr>
        <p:blipFill>
          <a:blip r:embed="rId2"/>
          <a:stretch>
            <a:fillRect/>
          </a:stretch>
        </p:blipFill>
        <p:spPr>
          <a:xfrm>
            <a:off x="4110685" y="3802062"/>
            <a:ext cx="2124075" cy="828675"/>
          </a:xfrm>
          <a:prstGeom prst="rect">
            <a:avLst/>
          </a:prstGeom>
        </p:spPr>
      </p:pic>
    </p:spTree>
    <p:extLst>
      <p:ext uri="{BB962C8B-B14F-4D97-AF65-F5344CB8AC3E}">
        <p14:creationId xmlns:p14="http://schemas.microsoft.com/office/powerpoint/2010/main" val="1800827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LIKE Operator</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List the names of students who have ‘</a:t>
            </a:r>
            <a:r>
              <a:rPr lang="en-US" dirty="0" err="1"/>
              <a:t>i</a:t>
            </a:r>
            <a:r>
              <a:rPr lang="en-US" dirty="0"/>
              <a:t>’ as the second letter in their name. </a:t>
            </a:r>
            <a:r>
              <a:rPr lang="en-US" dirty="0" err="1"/>
              <a:t>mysql</a:t>
            </a:r>
            <a:r>
              <a:rPr lang="en-US" dirty="0"/>
              <a:t>&gt; select name from student where name like '_</a:t>
            </a:r>
            <a:r>
              <a:rPr lang="en-US" dirty="0" err="1"/>
              <a:t>i</a:t>
            </a:r>
            <a:r>
              <a:rPr lang="en-US" dirty="0"/>
              <a:t>%’;</a:t>
            </a:r>
          </a:p>
          <a:p>
            <a:endParaRPr lang="en-IN" dirty="0"/>
          </a:p>
        </p:txBody>
      </p:sp>
      <p:pic>
        <p:nvPicPr>
          <p:cNvPr id="5" name="Picture 4">
            <a:extLst>
              <a:ext uri="{FF2B5EF4-FFF2-40B4-BE49-F238E27FC236}">
                <a16:creationId xmlns:a16="http://schemas.microsoft.com/office/drawing/2014/main" id="{48C90369-E77A-43BD-649B-59BE631CA256}"/>
              </a:ext>
            </a:extLst>
          </p:cNvPr>
          <p:cNvPicPr>
            <a:picLocks noChangeAspect="1"/>
          </p:cNvPicPr>
          <p:nvPr/>
        </p:nvPicPr>
        <p:blipFill>
          <a:blip r:embed="rId2"/>
          <a:stretch>
            <a:fillRect/>
          </a:stretch>
        </p:blipFill>
        <p:spPr>
          <a:xfrm>
            <a:off x="4780208" y="3697287"/>
            <a:ext cx="2276475" cy="1038225"/>
          </a:xfrm>
          <a:prstGeom prst="rect">
            <a:avLst/>
          </a:prstGeom>
        </p:spPr>
      </p:pic>
    </p:spTree>
    <p:extLst>
      <p:ext uri="{BB962C8B-B14F-4D97-AF65-F5344CB8AC3E}">
        <p14:creationId xmlns:p14="http://schemas.microsoft.com/office/powerpoint/2010/main" val="4126071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IN and NOT IN</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The arithmetic operator (=) compares a single value to another single value. In case a value needs to be compared to a list of values then the IN predicate is used. It reduces the need to use multiple OR conditions in a query.</a:t>
            </a:r>
            <a:endParaRPr lang="en-IN" dirty="0"/>
          </a:p>
        </p:txBody>
      </p:sp>
    </p:spTree>
    <p:extLst>
      <p:ext uri="{BB962C8B-B14F-4D97-AF65-F5344CB8AC3E}">
        <p14:creationId xmlns:p14="http://schemas.microsoft.com/office/powerpoint/2010/main" val="1156818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IN" dirty="0"/>
              <a:t>Data types in MySQL </a:t>
            </a:r>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normAutofit fontScale="92500" lnSpcReduction="20000"/>
          </a:bodyPr>
          <a:lstStyle/>
          <a:p>
            <a:r>
              <a:rPr lang="en-IN" dirty="0"/>
              <a:t>String data types:</a:t>
            </a:r>
          </a:p>
          <a:p>
            <a:r>
              <a:rPr lang="en-IN" dirty="0"/>
              <a:t>CHAR</a:t>
            </a:r>
          </a:p>
          <a:p>
            <a:r>
              <a:rPr lang="en-US" dirty="0"/>
              <a:t>The CHAR datatype stores fixed-length character strings. When you create a table with a CHAR column, you must specify a string length (in bytes or characters) between 1 and 2000 bytes for the CHAR column width. The default is 1 byte. MySQL then guarantees that: When you insert or update a row in the table, the value for the CHAR column has the fixed length. </a:t>
            </a:r>
          </a:p>
          <a:p>
            <a:r>
              <a:rPr lang="en-US" dirty="0"/>
              <a:t>• If you give a shorter value, then the value is blank-padded to the fixed length. </a:t>
            </a:r>
          </a:p>
          <a:p>
            <a:r>
              <a:rPr lang="en-US" dirty="0"/>
              <a:t>• If a value is too large, MySQL Database returns an error. </a:t>
            </a:r>
            <a:endParaRPr lang="en-IN" dirty="0"/>
          </a:p>
        </p:txBody>
      </p:sp>
    </p:spTree>
    <p:extLst>
      <p:ext uri="{BB962C8B-B14F-4D97-AF65-F5344CB8AC3E}">
        <p14:creationId xmlns:p14="http://schemas.microsoft.com/office/powerpoint/2010/main" val="9242735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IN and NOT IN</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a. List the student names and course who are studying either </a:t>
            </a:r>
            <a:r>
              <a:rPr lang="en-US" dirty="0" err="1"/>
              <a:t>mca</a:t>
            </a:r>
            <a:r>
              <a:rPr lang="en-US" dirty="0"/>
              <a:t> or </a:t>
            </a:r>
            <a:r>
              <a:rPr lang="en-US" dirty="0" err="1"/>
              <a:t>bca</a:t>
            </a:r>
            <a:r>
              <a:rPr lang="en-US" dirty="0"/>
              <a:t>. </a:t>
            </a:r>
            <a:r>
              <a:rPr lang="en-US" dirty="0" err="1"/>
              <a:t>mysql</a:t>
            </a:r>
            <a:r>
              <a:rPr lang="en-US" dirty="0"/>
              <a:t>&gt; select name, course from student where course in ('</a:t>
            </a:r>
            <a:r>
              <a:rPr lang="en-US" dirty="0" err="1"/>
              <a:t>mca</a:t>
            </a:r>
            <a:r>
              <a:rPr lang="en-US" dirty="0"/>
              <a:t>','</a:t>
            </a:r>
            <a:r>
              <a:rPr lang="en-US" dirty="0" err="1"/>
              <a:t>bca</a:t>
            </a:r>
            <a:r>
              <a:rPr lang="en-US" dirty="0"/>
              <a:t>’);</a:t>
            </a:r>
          </a:p>
          <a:p>
            <a:endParaRPr lang="en-IN" dirty="0"/>
          </a:p>
        </p:txBody>
      </p:sp>
      <p:pic>
        <p:nvPicPr>
          <p:cNvPr id="6" name="Picture 5">
            <a:extLst>
              <a:ext uri="{FF2B5EF4-FFF2-40B4-BE49-F238E27FC236}">
                <a16:creationId xmlns:a16="http://schemas.microsoft.com/office/drawing/2014/main" id="{8016FF14-F81A-2C73-5C42-6DC088D66097}"/>
              </a:ext>
            </a:extLst>
          </p:cNvPr>
          <p:cNvPicPr>
            <a:picLocks noChangeAspect="1"/>
          </p:cNvPicPr>
          <p:nvPr/>
        </p:nvPicPr>
        <p:blipFill>
          <a:blip r:embed="rId2"/>
          <a:stretch>
            <a:fillRect/>
          </a:stretch>
        </p:blipFill>
        <p:spPr>
          <a:xfrm>
            <a:off x="3614645" y="3809815"/>
            <a:ext cx="2352675" cy="1333500"/>
          </a:xfrm>
          <a:prstGeom prst="rect">
            <a:avLst/>
          </a:prstGeom>
        </p:spPr>
      </p:pic>
    </p:spTree>
    <p:extLst>
      <p:ext uri="{BB962C8B-B14F-4D97-AF65-F5344CB8AC3E}">
        <p14:creationId xmlns:p14="http://schemas.microsoft.com/office/powerpoint/2010/main" val="17327523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IN and NOT IN</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b. List the student names along with their course who are not studying </a:t>
            </a:r>
            <a:r>
              <a:rPr lang="en-US" dirty="0" err="1"/>
              <a:t>mca</a:t>
            </a:r>
            <a:r>
              <a:rPr lang="en-US" dirty="0"/>
              <a:t>. </a:t>
            </a:r>
            <a:r>
              <a:rPr lang="en-US" dirty="0" err="1"/>
              <a:t>mysql</a:t>
            </a:r>
            <a:r>
              <a:rPr lang="en-US" dirty="0"/>
              <a:t>&gt; select name, course from student where course not in ('</a:t>
            </a:r>
            <a:r>
              <a:rPr lang="en-US" dirty="0" err="1"/>
              <a:t>mca</a:t>
            </a:r>
            <a:r>
              <a:rPr lang="en-US" dirty="0"/>
              <a:t>'); </a:t>
            </a:r>
          </a:p>
          <a:p>
            <a:endParaRPr lang="en-US" dirty="0"/>
          </a:p>
          <a:p>
            <a:pPr marL="0" indent="0">
              <a:buNone/>
            </a:pPr>
            <a:endParaRPr lang="en-IN" dirty="0"/>
          </a:p>
        </p:txBody>
      </p:sp>
      <p:pic>
        <p:nvPicPr>
          <p:cNvPr id="7" name="Picture 6">
            <a:extLst>
              <a:ext uri="{FF2B5EF4-FFF2-40B4-BE49-F238E27FC236}">
                <a16:creationId xmlns:a16="http://schemas.microsoft.com/office/drawing/2014/main" id="{74DEDB76-54AE-F140-7638-B61516614A2F}"/>
              </a:ext>
            </a:extLst>
          </p:cNvPr>
          <p:cNvPicPr>
            <a:picLocks noChangeAspect="1"/>
          </p:cNvPicPr>
          <p:nvPr/>
        </p:nvPicPr>
        <p:blipFill>
          <a:blip r:embed="rId2"/>
          <a:stretch>
            <a:fillRect/>
          </a:stretch>
        </p:blipFill>
        <p:spPr>
          <a:xfrm>
            <a:off x="4167003" y="3773425"/>
            <a:ext cx="2295525" cy="1228725"/>
          </a:xfrm>
          <a:prstGeom prst="rect">
            <a:avLst/>
          </a:prstGeom>
        </p:spPr>
      </p:pic>
    </p:spTree>
    <p:extLst>
      <p:ext uri="{BB962C8B-B14F-4D97-AF65-F5344CB8AC3E}">
        <p14:creationId xmlns:p14="http://schemas.microsoft.com/office/powerpoint/2010/main" val="22980780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SELECT without Table</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You can also issue SELECT without a table. For example, you can SELECT an expression or evaluate a built-in function. </a:t>
            </a:r>
          </a:p>
          <a:p>
            <a:r>
              <a:rPr lang="en-IN" dirty="0" err="1"/>
              <a:t>mysql</a:t>
            </a:r>
            <a:r>
              <a:rPr lang="en-IN" dirty="0"/>
              <a:t>&gt; SELECT 1+1; </a:t>
            </a:r>
          </a:p>
          <a:p>
            <a:endParaRPr lang="en-US" dirty="0"/>
          </a:p>
          <a:p>
            <a:endParaRPr lang="en-IN" dirty="0"/>
          </a:p>
        </p:txBody>
      </p:sp>
      <p:pic>
        <p:nvPicPr>
          <p:cNvPr id="5" name="Picture 4">
            <a:extLst>
              <a:ext uri="{FF2B5EF4-FFF2-40B4-BE49-F238E27FC236}">
                <a16:creationId xmlns:a16="http://schemas.microsoft.com/office/drawing/2014/main" id="{2D83EB61-5AA8-997C-AA26-2208D170076E}"/>
              </a:ext>
            </a:extLst>
          </p:cNvPr>
          <p:cNvPicPr>
            <a:picLocks noChangeAspect="1"/>
          </p:cNvPicPr>
          <p:nvPr/>
        </p:nvPicPr>
        <p:blipFill>
          <a:blip r:embed="rId2"/>
          <a:stretch>
            <a:fillRect/>
          </a:stretch>
        </p:blipFill>
        <p:spPr>
          <a:xfrm>
            <a:off x="3219080" y="4100142"/>
            <a:ext cx="800100" cy="1019175"/>
          </a:xfrm>
          <a:prstGeom prst="rect">
            <a:avLst/>
          </a:prstGeom>
        </p:spPr>
      </p:pic>
    </p:spTree>
    <p:extLst>
      <p:ext uri="{BB962C8B-B14F-4D97-AF65-F5344CB8AC3E}">
        <p14:creationId xmlns:p14="http://schemas.microsoft.com/office/powerpoint/2010/main" val="14879418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SELECT without Table</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IN" dirty="0" err="1"/>
              <a:t>mysql</a:t>
            </a:r>
            <a:r>
              <a:rPr lang="en-IN" dirty="0"/>
              <a:t>&gt; SELECT NOW();</a:t>
            </a:r>
          </a:p>
        </p:txBody>
      </p:sp>
      <p:pic>
        <p:nvPicPr>
          <p:cNvPr id="5" name="Picture 4">
            <a:extLst>
              <a:ext uri="{FF2B5EF4-FFF2-40B4-BE49-F238E27FC236}">
                <a16:creationId xmlns:a16="http://schemas.microsoft.com/office/drawing/2014/main" id="{E277D8E8-0101-4C45-67DE-17B6F767FC81}"/>
              </a:ext>
            </a:extLst>
          </p:cNvPr>
          <p:cNvPicPr>
            <a:picLocks noChangeAspect="1"/>
          </p:cNvPicPr>
          <p:nvPr/>
        </p:nvPicPr>
        <p:blipFill>
          <a:blip r:embed="rId2"/>
          <a:stretch>
            <a:fillRect/>
          </a:stretch>
        </p:blipFill>
        <p:spPr>
          <a:xfrm>
            <a:off x="5214937" y="3105150"/>
            <a:ext cx="1762125" cy="647700"/>
          </a:xfrm>
          <a:prstGeom prst="rect">
            <a:avLst/>
          </a:prstGeom>
        </p:spPr>
      </p:pic>
      <p:pic>
        <p:nvPicPr>
          <p:cNvPr id="7" name="Picture 6">
            <a:extLst>
              <a:ext uri="{FF2B5EF4-FFF2-40B4-BE49-F238E27FC236}">
                <a16:creationId xmlns:a16="http://schemas.microsoft.com/office/drawing/2014/main" id="{CE3CC9E5-D098-FFFD-360C-CEF78869558A}"/>
              </a:ext>
            </a:extLst>
          </p:cNvPr>
          <p:cNvPicPr>
            <a:picLocks noChangeAspect="1"/>
          </p:cNvPicPr>
          <p:nvPr/>
        </p:nvPicPr>
        <p:blipFill>
          <a:blip r:embed="rId3"/>
          <a:stretch>
            <a:fillRect/>
          </a:stretch>
        </p:blipFill>
        <p:spPr>
          <a:xfrm>
            <a:off x="5214937" y="3752320"/>
            <a:ext cx="1981200" cy="542925"/>
          </a:xfrm>
          <a:prstGeom prst="rect">
            <a:avLst/>
          </a:prstGeom>
        </p:spPr>
      </p:pic>
    </p:spTree>
    <p:extLst>
      <p:ext uri="{BB962C8B-B14F-4D97-AF65-F5344CB8AC3E}">
        <p14:creationId xmlns:p14="http://schemas.microsoft.com/office/powerpoint/2010/main" val="36494339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IN" dirty="0"/>
              <a:t>Built-in Functions in MYSQL:</a:t>
            </a:r>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Built-in functions serve the purpose of manipulating data items and returning the result</a:t>
            </a:r>
          </a:p>
          <a:p>
            <a:r>
              <a:rPr lang="en-US" dirty="0"/>
              <a:t>These functions can be classified depending on whether they operate on a single row or a group of rows. Oracle functions can be classified as </a:t>
            </a:r>
          </a:p>
          <a:p>
            <a:r>
              <a:rPr lang="en-US" dirty="0"/>
              <a:t>• Group Functions or Aggregate Functions </a:t>
            </a:r>
          </a:p>
          <a:p>
            <a:r>
              <a:rPr lang="en-US" dirty="0"/>
              <a:t>• Scalar functions or single row functions </a:t>
            </a:r>
            <a:endParaRPr lang="en-IN" dirty="0"/>
          </a:p>
        </p:txBody>
      </p:sp>
    </p:spTree>
    <p:extLst>
      <p:ext uri="{BB962C8B-B14F-4D97-AF65-F5344CB8AC3E}">
        <p14:creationId xmlns:p14="http://schemas.microsoft.com/office/powerpoint/2010/main" val="2698039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US" dirty="0"/>
              <a:t>Group Functions (Aggregate Functions)</a:t>
            </a:r>
            <a:endParaRPr lang="en-IN" dirty="0"/>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lstStyle/>
          <a:p>
            <a:r>
              <a:rPr lang="en-US" dirty="0"/>
              <a:t>Functions that act on a set of values are called group functions. A group function returns a single result row for a group of queried rows. An aggregate function performs a calculation on multiple values and returns a single value. </a:t>
            </a:r>
            <a:endParaRPr lang="en-IN" dirty="0"/>
          </a:p>
        </p:txBody>
      </p:sp>
    </p:spTree>
    <p:extLst>
      <p:ext uri="{BB962C8B-B14F-4D97-AF65-F5344CB8AC3E}">
        <p14:creationId xmlns:p14="http://schemas.microsoft.com/office/powerpoint/2010/main" val="7509158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4221-CDCF-B169-77FF-73C99ED78E44}"/>
              </a:ext>
            </a:extLst>
          </p:cNvPr>
          <p:cNvSpPr>
            <a:spLocks noGrp="1"/>
          </p:cNvSpPr>
          <p:nvPr>
            <p:ph type="title"/>
          </p:nvPr>
        </p:nvSpPr>
        <p:spPr/>
        <p:txBody>
          <a:bodyPr/>
          <a:lstStyle/>
          <a:p>
            <a:r>
              <a:rPr lang="en-US" dirty="0"/>
              <a:t>Group Functions</a:t>
            </a:r>
            <a:endParaRPr lang="en-IN" dirty="0"/>
          </a:p>
        </p:txBody>
      </p:sp>
      <p:sp>
        <p:nvSpPr>
          <p:cNvPr id="3" name="Content Placeholder 2">
            <a:extLst>
              <a:ext uri="{FF2B5EF4-FFF2-40B4-BE49-F238E27FC236}">
                <a16:creationId xmlns:a16="http://schemas.microsoft.com/office/drawing/2014/main" id="{24232855-5E0C-ED1C-CC02-F256D7D8D4AA}"/>
              </a:ext>
            </a:extLst>
          </p:cNvPr>
          <p:cNvSpPr>
            <a:spLocks noGrp="1"/>
          </p:cNvSpPr>
          <p:nvPr>
            <p:ph idx="1"/>
          </p:nvPr>
        </p:nvSpPr>
        <p:spPr/>
        <p:txBody>
          <a:bodyPr>
            <a:normAutofit fontScale="92500" lnSpcReduction="20000"/>
          </a:bodyPr>
          <a:lstStyle/>
          <a:p>
            <a:r>
              <a:rPr lang="en-US" dirty="0"/>
              <a:t>A list of group functions with examples is given below. </a:t>
            </a:r>
          </a:p>
          <a:p>
            <a:r>
              <a:rPr lang="en-US" dirty="0"/>
              <a:t>1) COUNT  The COUNT function returns the total number of values in the specified field.  Returns the number of rows in a table.  It works on both numeric and non-numeric data types. </a:t>
            </a:r>
          </a:p>
          <a:p>
            <a:r>
              <a:rPr lang="en-US" dirty="0"/>
              <a:t>2) SUM  </a:t>
            </a:r>
            <a:r>
              <a:rPr lang="en-US" dirty="0" err="1"/>
              <a:t>SUM</a:t>
            </a:r>
            <a:r>
              <a:rPr lang="en-US" dirty="0"/>
              <a:t> function which returns the sum of all the values in the specified column. </a:t>
            </a:r>
          </a:p>
          <a:p>
            <a:r>
              <a:rPr lang="en-US" dirty="0"/>
              <a:t>3) AVG  Returns the average of the values in a column. </a:t>
            </a:r>
          </a:p>
          <a:p>
            <a:r>
              <a:rPr lang="en-US" dirty="0"/>
              <a:t>4) MIN  Returns the minimum value in a given column </a:t>
            </a:r>
          </a:p>
          <a:p>
            <a:r>
              <a:rPr lang="en-US" dirty="0"/>
              <a:t>5) MAX  Returns the maximum value in a given column</a:t>
            </a:r>
            <a:endParaRPr lang="en-IN" dirty="0"/>
          </a:p>
        </p:txBody>
      </p:sp>
    </p:spTree>
    <p:extLst>
      <p:ext uri="{BB962C8B-B14F-4D97-AF65-F5344CB8AC3E}">
        <p14:creationId xmlns:p14="http://schemas.microsoft.com/office/powerpoint/2010/main" val="19555879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AD64-1C51-6C3F-AF0D-B3292E09B442}"/>
              </a:ext>
            </a:extLst>
          </p:cNvPr>
          <p:cNvSpPr>
            <a:spLocks noGrp="1"/>
          </p:cNvSpPr>
          <p:nvPr>
            <p:ph type="title"/>
          </p:nvPr>
        </p:nvSpPr>
        <p:spPr/>
        <p:txBody>
          <a:bodyPr/>
          <a:lstStyle/>
          <a:p>
            <a:r>
              <a:rPr lang="en-US" dirty="0"/>
              <a:t>AVG</a:t>
            </a:r>
            <a:endParaRPr lang="en-IN" dirty="0"/>
          </a:p>
        </p:txBody>
      </p:sp>
      <p:sp>
        <p:nvSpPr>
          <p:cNvPr id="3" name="Content Placeholder 2">
            <a:extLst>
              <a:ext uri="{FF2B5EF4-FFF2-40B4-BE49-F238E27FC236}">
                <a16:creationId xmlns:a16="http://schemas.microsoft.com/office/drawing/2014/main" id="{718AA09E-E65A-1D91-6798-BA758DB9D596}"/>
              </a:ext>
            </a:extLst>
          </p:cNvPr>
          <p:cNvSpPr>
            <a:spLocks noGrp="1"/>
          </p:cNvSpPr>
          <p:nvPr>
            <p:ph idx="1"/>
          </p:nvPr>
        </p:nvSpPr>
        <p:spPr/>
        <p:txBody>
          <a:bodyPr/>
          <a:lstStyle/>
          <a:p>
            <a:r>
              <a:rPr lang="en-US" dirty="0"/>
              <a:t>AVG – Returns the average of the values in a column </a:t>
            </a:r>
          </a:p>
          <a:p>
            <a:r>
              <a:rPr lang="en-US" dirty="0"/>
              <a:t>E.g. Display the average total of all the students </a:t>
            </a:r>
          </a:p>
          <a:p>
            <a:r>
              <a:rPr lang="en-US" dirty="0" err="1"/>
              <a:t>mysql</a:t>
            </a:r>
            <a:r>
              <a:rPr lang="en-US" dirty="0"/>
              <a:t>&gt; select avg(total) as “Average” from student; </a:t>
            </a:r>
          </a:p>
          <a:p>
            <a:r>
              <a:rPr lang="en-US" dirty="0"/>
              <a:t>Average </a:t>
            </a:r>
          </a:p>
          <a:p>
            <a:r>
              <a:rPr lang="en-US" dirty="0"/>
              <a:t>--------------- </a:t>
            </a:r>
          </a:p>
          <a:p>
            <a:r>
              <a:rPr lang="en-US" dirty="0"/>
              <a:t>171.666667</a:t>
            </a:r>
            <a:endParaRPr lang="en-IN" dirty="0"/>
          </a:p>
        </p:txBody>
      </p:sp>
    </p:spTree>
    <p:extLst>
      <p:ext uri="{BB962C8B-B14F-4D97-AF65-F5344CB8AC3E}">
        <p14:creationId xmlns:p14="http://schemas.microsoft.com/office/powerpoint/2010/main" val="139845812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C4FC-82F1-5140-79A5-7BD536D41839}"/>
              </a:ext>
            </a:extLst>
          </p:cNvPr>
          <p:cNvSpPr>
            <a:spLocks noGrp="1"/>
          </p:cNvSpPr>
          <p:nvPr>
            <p:ph type="title"/>
          </p:nvPr>
        </p:nvSpPr>
        <p:spPr/>
        <p:txBody>
          <a:bodyPr/>
          <a:lstStyle/>
          <a:p>
            <a:r>
              <a:rPr lang="en-US" dirty="0"/>
              <a:t>MAX</a:t>
            </a:r>
            <a:endParaRPr lang="en-IN" dirty="0"/>
          </a:p>
        </p:txBody>
      </p:sp>
      <p:sp>
        <p:nvSpPr>
          <p:cNvPr id="3" name="Content Placeholder 2">
            <a:extLst>
              <a:ext uri="{FF2B5EF4-FFF2-40B4-BE49-F238E27FC236}">
                <a16:creationId xmlns:a16="http://schemas.microsoft.com/office/drawing/2014/main" id="{35B9B309-02B9-0E0B-1124-31D51DF532C9}"/>
              </a:ext>
            </a:extLst>
          </p:cNvPr>
          <p:cNvSpPr>
            <a:spLocks noGrp="1"/>
          </p:cNvSpPr>
          <p:nvPr>
            <p:ph idx="1"/>
          </p:nvPr>
        </p:nvSpPr>
        <p:spPr/>
        <p:txBody>
          <a:bodyPr/>
          <a:lstStyle/>
          <a:p>
            <a:r>
              <a:rPr lang="en-US" dirty="0"/>
              <a:t>MAX – Returns the maximum value in a given column </a:t>
            </a:r>
          </a:p>
          <a:p>
            <a:r>
              <a:rPr lang="en-US" dirty="0"/>
              <a:t>E.g. Display the maximum total from student table </a:t>
            </a:r>
          </a:p>
          <a:p>
            <a:r>
              <a:rPr lang="en-US" dirty="0" err="1"/>
              <a:t>mysql</a:t>
            </a:r>
            <a:r>
              <a:rPr lang="en-US" dirty="0"/>
              <a:t>&gt; select max(total) as "Maximum Total" from student; </a:t>
            </a:r>
          </a:p>
          <a:p>
            <a:r>
              <a:rPr lang="en-US" dirty="0"/>
              <a:t>Maximum Total </a:t>
            </a:r>
          </a:p>
          <a:p>
            <a:r>
              <a:rPr lang="en-US" dirty="0"/>
              <a:t>-------------------- </a:t>
            </a:r>
          </a:p>
          <a:p>
            <a:r>
              <a:rPr lang="en-US" dirty="0"/>
              <a:t>235</a:t>
            </a:r>
            <a:endParaRPr lang="en-IN" dirty="0"/>
          </a:p>
        </p:txBody>
      </p:sp>
    </p:spTree>
    <p:extLst>
      <p:ext uri="{BB962C8B-B14F-4D97-AF65-F5344CB8AC3E}">
        <p14:creationId xmlns:p14="http://schemas.microsoft.com/office/powerpoint/2010/main" val="41679232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B8B39-38CD-1A9D-4114-5EE4C17609DF}"/>
              </a:ext>
            </a:extLst>
          </p:cNvPr>
          <p:cNvSpPr>
            <a:spLocks noGrp="1"/>
          </p:cNvSpPr>
          <p:nvPr>
            <p:ph type="title"/>
          </p:nvPr>
        </p:nvSpPr>
        <p:spPr/>
        <p:txBody>
          <a:bodyPr/>
          <a:lstStyle/>
          <a:p>
            <a:r>
              <a:rPr lang="en-US" dirty="0"/>
              <a:t>MIN</a:t>
            </a:r>
            <a:endParaRPr lang="en-IN" dirty="0"/>
          </a:p>
        </p:txBody>
      </p:sp>
      <p:sp>
        <p:nvSpPr>
          <p:cNvPr id="3" name="Content Placeholder 2">
            <a:extLst>
              <a:ext uri="{FF2B5EF4-FFF2-40B4-BE49-F238E27FC236}">
                <a16:creationId xmlns:a16="http://schemas.microsoft.com/office/drawing/2014/main" id="{3180B51D-D4D4-0AA0-A9CA-6D8087B30997}"/>
              </a:ext>
            </a:extLst>
          </p:cNvPr>
          <p:cNvSpPr>
            <a:spLocks noGrp="1"/>
          </p:cNvSpPr>
          <p:nvPr>
            <p:ph idx="1"/>
          </p:nvPr>
        </p:nvSpPr>
        <p:spPr/>
        <p:txBody>
          <a:bodyPr/>
          <a:lstStyle/>
          <a:p>
            <a:r>
              <a:rPr lang="en-US" dirty="0"/>
              <a:t>MIN – Returns the minimum value in a given column </a:t>
            </a:r>
          </a:p>
          <a:p>
            <a:r>
              <a:rPr lang="en-US" dirty="0"/>
              <a:t>E.g. Display the minimum total from student table </a:t>
            </a:r>
          </a:p>
          <a:p>
            <a:r>
              <a:rPr lang="en-US" dirty="0" err="1"/>
              <a:t>mysql</a:t>
            </a:r>
            <a:r>
              <a:rPr lang="en-US" dirty="0"/>
              <a:t>&gt; select min(total) as "Minimum Total" from student; </a:t>
            </a:r>
          </a:p>
          <a:p>
            <a:r>
              <a:rPr lang="en-US" dirty="0"/>
              <a:t>Minimum Total</a:t>
            </a:r>
          </a:p>
          <a:p>
            <a:r>
              <a:rPr lang="en-US" dirty="0"/>
              <a:t> ------------------- </a:t>
            </a:r>
          </a:p>
          <a:p>
            <a:r>
              <a:rPr lang="en-US" dirty="0"/>
              <a:t>100</a:t>
            </a:r>
            <a:endParaRPr lang="en-IN" dirty="0"/>
          </a:p>
        </p:txBody>
      </p:sp>
    </p:spTree>
    <p:extLst>
      <p:ext uri="{BB962C8B-B14F-4D97-AF65-F5344CB8AC3E}">
        <p14:creationId xmlns:p14="http://schemas.microsoft.com/office/powerpoint/2010/main" val="4246333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US" dirty="0"/>
              <a:t>VARCHAR</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The VARCHAR data type stores variable-length character strings. When you create a table with a VARCHAR column, you specify a maximum string length (in bytes or characters). For each row, MySQL Database stores each value in the column as a variable-length field unless a value exceeds the column's maximum length, in which case MySQL Database returns an error. For example, VARCHAR(25), You must define a length when creating a VARCHAR field.</a:t>
            </a:r>
            <a:endParaRPr lang="en-IN" dirty="0"/>
          </a:p>
        </p:txBody>
      </p:sp>
    </p:spTree>
    <p:extLst>
      <p:ext uri="{BB962C8B-B14F-4D97-AF65-F5344CB8AC3E}">
        <p14:creationId xmlns:p14="http://schemas.microsoft.com/office/powerpoint/2010/main" val="21369364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9C630-B032-5323-7C9F-ECF6DE2AF74F}"/>
              </a:ext>
            </a:extLst>
          </p:cNvPr>
          <p:cNvSpPr>
            <a:spLocks noGrp="1"/>
          </p:cNvSpPr>
          <p:nvPr>
            <p:ph type="title"/>
          </p:nvPr>
        </p:nvSpPr>
        <p:spPr/>
        <p:txBody>
          <a:bodyPr/>
          <a:lstStyle/>
          <a:p>
            <a:r>
              <a:rPr lang="en-US" dirty="0"/>
              <a:t>COUNT</a:t>
            </a:r>
            <a:endParaRPr lang="en-IN" dirty="0"/>
          </a:p>
        </p:txBody>
      </p:sp>
      <p:sp>
        <p:nvSpPr>
          <p:cNvPr id="3" name="Content Placeholder 2">
            <a:extLst>
              <a:ext uri="{FF2B5EF4-FFF2-40B4-BE49-F238E27FC236}">
                <a16:creationId xmlns:a16="http://schemas.microsoft.com/office/drawing/2014/main" id="{75DE659C-33BE-71EE-7173-805DE7261FD0}"/>
              </a:ext>
            </a:extLst>
          </p:cNvPr>
          <p:cNvSpPr>
            <a:spLocks noGrp="1"/>
          </p:cNvSpPr>
          <p:nvPr>
            <p:ph idx="1"/>
          </p:nvPr>
        </p:nvSpPr>
        <p:spPr/>
        <p:txBody>
          <a:bodyPr/>
          <a:lstStyle/>
          <a:p>
            <a:r>
              <a:rPr lang="en-US" dirty="0"/>
              <a:t>COUNT – Returns the number of rows in a table </a:t>
            </a:r>
          </a:p>
          <a:p>
            <a:r>
              <a:rPr lang="en-US" dirty="0"/>
              <a:t>E.g. Display the number of students in student table </a:t>
            </a:r>
          </a:p>
          <a:p>
            <a:r>
              <a:rPr lang="en-US" dirty="0" err="1"/>
              <a:t>mysql</a:t>
            </a:r>
            <a:r>
              <a:rPr lang="en-US" dirty="0"/>
              <a:t>&gt; select count(*) from student; </a:t>
            </a:r>
          </a:p>
          <a:p>
            <a:r>
              <a:rPr lang="en-US" dirty="0"/>
              <a:t>COUNT(*) </a:t>
            </a:r>
          </a:p>
          <a:p>
            <a:r>
              <a:rPr lang="en-US" dirty="0"/>
              <a:t>-------------- </a:t>
            </a:r>
          </a:p>
          <a:p>
            <a:r>
              <a:rPr lang="en-US" dirty="0"/>
              <a:t>6</a:t>
            </a:r>
            <a:endParaRPr lang="en-IN" dirty="0"/>
          </a:p>
        </p:txBody>
      </p:sp>
    </p:spTree>
    <p:extLst>
      <p:ext uri="{BB962C8B-B14F-4D97-AF65-F5344CB8AC3E}">
        <p14:creationId xmlns:p14="http://schemas.microsoft.com/office/powerpoint/2010/main" val="3796086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40D1-0D04-0935-543D-044B2E970FEA}"/>
              </a:ext>
            </a:extLst>
          </p:cNvPr>
          <p:cNvSpPr>
            <a:spLocks noGrp="1"/>
          </p:cNvSpPr>
          <p:nvPr>
            <p:ph type="title"/>
          </p:nvPr>
        </p:nvSpPr>
        <p:spPr/>
        <p:txBody>
          <a:bodyPr/>
          <a:lstStyle/>
          <a:p>
            <a:r>
              <a:rPr lang="en-US" dirty="0"/>
              <a:t>SUM</a:t>
            </a:r>
            <a:endParaRPr lang="en-IN" dirty="0"/>
          </a:p>
        </p:txBody>
      </p:sp>
      <p:sp>
        <p:nvSpPr>
          <p:cNvPr id="3" name="Content Placeholder 2">
            <a:extLst>
              <a:ext uri="{FF2B5EF4-FFF2-40B4-BE49-F238E27FC236}">
                <a16:creationId xmlns:a16="http://schemas.microsoft.com/office/drawing/2014/main" id="{645D7D86-8C2D-A7D5-F631-6EE3CE934B86}"/>
              </a:ext>
            </a:extLst>
          </p:cNvPr>
          <p:cNvSpPr>
            <a:spLocks noGrp="1"/>
          </p:cNvSpPr>
          <p:nvPr>
            <p:ph idx="1"/>
          </p:nvPr>
        </p:nvSpPr>
        <p:spPr/>
        <p:txBody>
          <a:bodyPr/>
          <a:lstStyle/>
          <a:p>
            <a:r>
              <a:rPr lang="en-US" dirty="0"/>
              <a:t>SUM – Returns the sum of values in a given column </a:t>
            </a:r>
          </a:p>
          <a:p>
            <a:r>
              <a:rPr lang="en-US" dirty="0"/>
              <a:t>E.g. Display the sum total of marks in subject1 from student table </a:t>
            </a:r>
          </a:p>
          <a:p>
            <a:r>
              <a:rPr lang="en-US" dirty="0" err="1"/>
              <a:t>mysql</a:t>
            </a:r>
            <a:r>
              <a:rPr lang="en-US" dirty="0"/>
              <a:t>&gt; select sum(m1) as “Marks in Subject1" from student; </a:t>
            </a:r>
          </a:p>
          <a:p>
            <a:r>
              <a:rPr lang="en-US" dirty="0"/>
              <a:t>Marks in Subject1 </a:t>
            </a:r>
          </a:p>
          <a:p>
            <a:r>
              <a:rPr lang="en-US" dirty="0"/>
              <a:t>---------------------- </a:t>
            </a:r>
          </a:p>
          <a:p>
            <a:r>
              <a:rPr lang="en-US" dirty="0"/>
              <a:t>295</a:t>
            </a:r>
            <a:endParaRPr lang="en-IN" dirty="0"/>
          </a:p>
        </p:txBody>
      </p:sp>
    </p:spTree>
    <p:extLst>
      <p:ext uri="{BB962C8B-B14F-4D97-AF65-F5344CB8AC3E}">
        <p14:creationId xmlns:p14="http://schemas.microsoft.com/office/powerpoint/2010/main" val="29969520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5CFE6-D4C3-023E-213A-0F8138F12235}"/>
              </a:ext>
            </a:extLst>
          </p:cNvPr>
          <p:cNvSpPr>
            <a:spLocks noGrp="1"/>
          </p:cNvSpPr>
          <p:nvPr>
            <p:ph type="title"/>
          </p:nvPr>
        </p:nvSpPr>
        <p:spPr/>
        <p:txBody>
          <a:bodyPr/>
          <a:lstStyle/>
          <a:p>
            <a:r>
              <a:rPr lang="en-US" dirty="0"/>
              <a:t>Scalar Functions (Single row Functions)</a:t>
            </a:r>
            <a:endParaRPr lang="en-IN" dirty="0"/>
          </a:p>
        </p:txBody>
      </p:sp>
      <p:sp>
        <p:nvSpPr>
          <p:cNvPr id="3" name="Content Placeholder 2">
            <a:extLst>
              <a:ext uri="{FF2B5EF4-FFF2-40B4-BE49-F238E27FC236}">
                <a16:creationId xmlns:a16="http://schemas.microsoft.com/office/drawing/2014/main" id="{E5E58DC1-4BA6-334B-7BC4-EBC1842145D3}"/>
              </a:ext>
            </a:extLst>
          </p:cNvPr>
          <p:cNvSpPr>
            <a:spLocks noGrp="1"/>
          </p:cNvSpPr>
          <p:nvPr>
            <p:ph idx="1"/>
          </p:nvPr>
        </p:nvSpPr>
        <p:spPr/>
        <p:txBody>
          <a:bodyPr/>
          <a:lstStyle/>
          <a:p>
            <a:r>
              <a:rPr lang="en-US" dirty="0"/>
              <a:t>Functions that act only on one value at a time are called scalar functions. A single row function returns one result for every row of a queried table.</a:t>
            </a:r>
          </a:p>
          <a:p>
            <a:r>
              <a:rPr lang="en-US" dirty="0"/>
              <a:t>String function</a:t>
            </a:r>
          </a:p>
          <a:p>
            <a:r>
              <a:rPr lang="en-US" dirty="0"/>
              <a:t>Numeric function</a:t>
            </a:r>
          </a:p>
          <a:p>
            <a:r>
              <a:rPr lang="en-US" dirty="0"/>
              <a:t>Date function</a:t>
            </a:r>
            <a:endParaRPr lang="en-IN" dirty="0"/>
          </a:p>
        </p:txBody>
      </p:sp>
    </p:spTree>
    <p:extLst>
      <p:ext uri="{BB962C8B-B14F-4D97-AF65-F5344CB8AC3E}">
        <p14:creationId xmlns:p14="http://schemas.microsoft.com/office/powerpoint/2010/main" val="730900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97033-7C64-9F58-390D-DDF6376A3DC7}"/>
              </a:ext>
            </a:extLst>
          </p:cNvPr>
          <p:cNvSpPr>
            <a:spLocks noGrp="1"/>
          </p:cNvSpPr>
          <p:nvPr>
            <p:ph type="title"/>
          </p:nvPr>
        </p:nvSpPr>
        <p:spPr/>
        <p:txBody>
          <a:bodyPr/>
          <a:lstStyle/>
          <a:p>
            <a:r>
              <a:rPr lang="en-IN" dirty="0"/>
              <a:t>String Functions:</a:t>
            </a:r>
          </a:p>
        </p:txBody>
      </p:sp>
      <p:sp>
        <p:nvSpPr>
          <p:cNvPr id="3" name="Content Placeholder 2">
            <a:extLst>
              <a:ext uri="{FF2B5EF4-FFF2-40B4-BE49-F238E27FC236}">
                <a16:creationId xmlns:a16="http://schemas.microsoft.com/office/drawing/2014/main" id="{1CB31E86-7512-2B03-F461-213469172389}"/>
              </a:ext>
            </a:extLst>
          </p:cNvPr>
          <p:cNvSpPr>
            <a:spLocks noGrp="1"/>
          </p:cNvSpPr>
          <p:nvPr>
            <p:ph idx="1"/>
          </p:nvPr>
        </p:nvSpPr>
        <p:spPr/>
        <p:txBody>
          <a:bodyPr/>
          <a:lstStyle/>
          <a:p>
            <a:r>
              <a:rPr lang="en-US" dirty="0"/>
              <a:t>String functions are used to manipulate text strings.</a:t>
            </a:r>
          </a:p>
          <a:p>
            <a:endParaRPr lang="en-IN" dirty="0"/>
          </a:p>
        </p:txBody>
      </p:sp>
      <p:pic>
        <p:nvPicPr>
          <p:cNvPr id="5" name="Picture 4">
            <a:extLst>
              <a:ext uri="{FF2B5EF4-FFF2-40B4-BE49-F238E27FC236}">
                <a16:creationId xmlns:a16="http://schemas.microsoft.com/office/drawing/2014/main" id="{D5E2E842-A86B-E37B-2ED4-916A3C20F767}"/>
              </a:ext>
            </a:extLst>
          </p:cNvPr>
          <p:cNvPicPr>
            <a:picLocks noChangeAspect="1"/>
          </p:cNvPicPr>
          <p:nvPr/>
        </p:nvPicPr>
        <p:blipFill>
          <a:blip r:embed="rId2"/>
          <a:stretch>
            <a:fillRect/>
          </a:stretch>
        </p:blipFill>
        <p:spPr>
          <a:xfrm>
            <a:off x="2333624" y="3134187"/>
            <a:ext cx="7524750" cy="2667000"/>
          </a:xfrm>
          <a:prstGeom prst="rect">
            <a:avLst/>
          </a:prstGeom>
        </p:spPr>
      </p:pic>
    </p:spTree>
    <p:extLst>
      <p:ext uri="{BB962C8B-B14F-4D97-AF65-F5344CB8AC3E}">
        <p14:creationId xmlns:p14="http://schemas.microsoft.com/office/powerpoint/2010/main" val="875091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54DEC-C454-C5CD-1E28-F1ABE7FD10A5}"/>
              </a:ext>
            </a:extLst>
          </p:cNvPr>
          <p:cNvSpPr>
            <a:spLocks noGrp="1"/>
          </p:cNvSpPr>
          <p:nvPr>
            <p:ph type="title"/>
          </p:nvPr>
        </p:nvSpPr>
        <p:spPr/>
        <p:txBody>
          <a:bodyPr/>
          <a:lstStyle/>
          <a:p>
            <a:r>
              <a:rPr lang="en-IN" dirty="0"/>
              <a:t>String Functions:</a:t>
            </a:r>
          </a:p>
        </p:txBody>
      </p:sp>
      <p:pic>
        <p:nvPicPr>
          <p:cNvPr id="5" name="Content Placeholder 4">
            <a:extLst>
              <a:ext uri="{FF2B5EF4-FFF2-40B4-BE49-F238E27FC236}">
                <a16:creationId xmlns:a16="http://schemas.microsoft.com/office/drawing/2014/main" id="{AD797914-7392-BC4C-3D93-EAE26C134290}"/>
              </a:ext>
            </a:extLst>
          </p:cNvPr>
          <p:cNvPicPr>
            <a:picLocks noGrp="1" noChangeAspect="1"/>
          </p:cNvPicPr>
          <p:nvPr>
            <p:ph idx="1"/>
          </p:nvPr>
        </p:nvPicPr>
        <p:blipFill>
          <a:blip r:embed="rId2"/>
          <a:stretch>
            <a:fillRect/>
          </a:stretch>
        </p:blipFill>
        <p:spPr>
          <a:xfrm>
            <a:off x="2371725" y="2797175"/>
            <a:ext cx="7448550" cy="2838450"/>
          </a:xfrm>
        </p:spPr>
      </p:pic>
    </p:spTree>
    <p:extLst>
      <p:ext uri="{BB962C8B-B14F-4D97-AF65-F5344CB8AC3E}">
        <p14:creationId xmlns:p14="http://schemas.microsoft.com/office/powerpoint/2010/main" val="20338996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424D2-FA30-EA72-C4B7-AAC0BBD775CA}"/>
              </a:ext>
            </a:extLst>
          </p:cNvPr>
          <p:cNvSpPr>
            <a:spLocks noGrp="1"/>
          </p:cNvSpPr>
          <p:nvPr>
            <p:ph type="title"/>
          </p:nvPr>
        </p:nvSpPr>
        <p:spPr/>
        <p:txBody>
          <a:bodyPr/>
          <a:lstStyle/>
          <a:p>
            <a:r>
              <a:rPr lang="en-US" dirty="0"/>
              <a:t>Numeric Functions:</a:t>
            </a:r>
            <a:endParaRPr lang="en-IN" dirty="0"/>
          </a:p>
        </p:txBody>
      </p:sp>
      <p:sp>
        <p:nvSpPr>
          <p:cNvPr id="3" name="Content Placeholder 2">
            <a:extLst>
              <a:ext uri="{FF2B5EF4-FFF2-40B4-BE49-F238E27FC236}">
                <a16:creationId xmlns:a16="http://schemas.microsoft.com/office/drawing/2014/main" id="{AA2F020E-E20E-412C-ECAA-3D62D7B577D6}"/>
              </a:ext>
            </a:extLst>
          </p:cNvPr>
          <p:cNvSpPr>
            <a:spLocks noGrp="1"/>
          </p:cNvSpPr>
          <p:nvPr>
            <p:ph idx="1"/>
          </p:nvPr>
        </p:nvSpPr>
        <p:spPr/>
        <p:txBody>
          <a:bodyPr/>
          <a:lstStyle/>
          <a:p>
            <a:r>
              <a:rPr lang="en-US" dirty="0"/>
              <a:t>Numeric functions are used to perform operations on numbers</a:t>
            </a:r>
          </a:p>
          <a:p>
            <a:endParaRPr lang="en-IN" dirty="0"/>
          </a:p>
        </p:txBody>
      </p:sp>
      <p:pic>
        <p:nvPicPr>
          <p:cNvPr id="5" name="Picture 4">
            <a:extLst>
              <a:ext uri="{FF2B5EF4-FFF2-40B4-BE49-F238E27FC236}">
                <a16:creationId xmlns:a16="http://schemas.microsoft.com/office/drawing/2014/main" id="{DED2661E-52E3-C4B4-5E0E-9463D172BF7F}"/>
              </a:ext>
            </a:extLst>
          </p:cNvPr>
          <p:cNvPicPr>
            <a:picLocks noChangeAspect="1"/>
          </p:cNvPicPr>
          <p:nvPr/>
        </p:nvPicPr>
        <p:blipFill>
          <a:blip r:embed="rId2"/>
          <a:stretch>
            <a:fillRect/>
          </a:stretch>
        </p:blipFill>
        <p:spPr>
          <a:xfrm>
            <a:off x="2424111" y="3030245"/>
            <a:ext cx="7343775" cy="2590800"/>
          </a:xfrm>
          <a:prstGeom prst="rect">
            <a:avLst/>
          </a:prstGeom>
        </p:spPr>
      </p:pic>
    </p:spTree>
    <p:extLst>
      <p:ext uri="{BB962C8B-B14F-4D97-AF65-F5344CB8AC3E}">
        <p14:creationId xmlns:p14="http://schemas.microsoft.com/office/powerpoint/2010/main" val="22681805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9F90-DAD4-BA25-8A33-7899AA25B5D4}"/>
              </a:ext>
            </a:extLst>
          </p:cNvPr>
          <p:cNvSpPr>
            <a:spLocks noGrp="1"/>
          </p:cNvSpPr>
          <p:nvPr>
            <p:ph type="title"/>
          </p:nvPr>
        </p:nvSpPr>
        <p:spPr/>
        <p:txBody>
          <a:bodyPr/>
          <a:lstStyle/>
          <a:p>
            <a:r>
              <a:rPr lang="en-US" dirty="0"/>
              <a:t>Numeric Functions:</a:t>
            </a:r>
            <a:endParaRPr lang="en-IN" dirty="0"/>
          </a:p>
        </p:txBody>
      </p:sp>
      <p:pic>
        <p:nvPicPr>
          <p:cNvPr id="5" name="Content Placeholder 4">
            <a:extLst>
              <a:ext uri="{FF2B5EF4-FFF2-40B4-BE49-F238E27FC236}">
                <a16:creationId xmlns:a16="http://schemas.microsoft.com/office/drawing/2014/main" id="{416B579F-7F68-78B9-BD58-06DD6EF51F69}"/>
              </a:ext>
            </a:extLst>
          </p:cNvPr>
          <p:cNvPicPr>
            <a:picLocks noGrp="1" noChangeAspect="1"/>
          </p:cNvPicPr>
          <p:nvPr>
            <p:ph idx="1"/>
          </p:nvPr>
        </p:nvPicPr>
        <p:blipFill>
          <a:blip r:embed="rId2"/>
          <a:stretch>
            <a:fillRect/>
          </a:stretch>
        </p:blipFill>
        <p:spPr>
          <a:xfrm>
            <a:off x="2376487" y="3044825"/>
            <a:ext cx="7439025" cy="2343150"/>
          </a:xfrm>
        </p:spPr>
      </p:pic>
    </p:spTree>
    <p:extLst>
      <p:ext uri="{BB962C8B-B14F-4D97-AF65-F5344CB8AC3E}">
        <p14:creationId xmlns:p14="http://schemas.microsoft.com/office/powerpoint/2010/main" val="131894797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BED0-D8E6-F2D4-43AC-43C194B57F1E}"/>
              </a:ext>
            </a:extLst>
          </p:cNvPr>
          <p:cNvSpPr>
            <a:spLocks noGrp="1"/>
          </p:cNvSpPr>
          <p:nvPr>
            <p:ph type="title"/>
          </p:nvPr>
        </p:nvSpPr>
        <p:spPr/>
        <p:txBody>
          <a:bodyPr/>
          <a:lstStyle/>
          <a:p>
            <a:r>
              <a:rPr lang="en-US" dirty="0"/>
              <a:t>Date Functions:</a:t>
            </a:r>
            <a:endParaRPr lang="en-IN" dirty="0"/>
          </a:p>
        </p:txBody>
      </p:sp>
      <p:sp>
        <p:nvSpPr>
          <p:cNvPr id="3" name="Content Placeholder 2">
            <a:extLst>
              <a:ext uri="{FF2B5EF4-FFF2-40B4-BE49-F238E27FC236}">
                <a16:creationId xmlns:a16="http://schemas.microsoft.com/office/drawing/2014/main" id="{335A5E5D-11D1-77D4-43E4-93C50AE84B72}"/>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C9D43CBE-831D-D391-9958-A1D15C914662}"/>
              </a:ext>
            </a:extLst>
          </p:cNvPr>
          <p:cNvPicPr>
            <a:picLocks noChangeAspect="1"/>
          </p:cNvPicPr>
          <p:nvPr/>
        </p:nvPicPr>
        <p:blipFill>
          <a:blip r:embed="rId2"/>
          <a:stretch>
            <a:fillRect/>
          </a:stretch>
        </p:blipFill>
        <p:spPr>
          <a:xfrm>
            <a:off x="2219278" y="2440988"/>
            <a:ext cx="7362825" cy="3733800"/>
          </a:xfrm>
          <a:prstGeom prst="rect">
            <a:avLst/>
          </a:prstGeom>
        </p:spPr>
      </p:pic>
    </p:spTree>
    <p:extLst>
      <p:ext uri="{BB962C8B-B14F-4D97-AF65-F5344CB8AC3E}">
        <p14:creationId xmlns:p14="http://schemas.microsoft.com/office/powerpoint/2010/main" val="3041908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62A6-6A2F-40C3-1003-5FC5A21021E2}"/>
              </a:ext>
            </a:extLst>
          </p:cNvPr>
          <p:cNvSpPr>
            <a:spLocks noGrp="1"/>
          </p:cNvSpPr>
          <p:nvPr>
            <p:ph type="title"/>
          </p:nvPr>
        </p:nvSpPr>
        <p:spPr/>
        <p:txBody>
          <a:bodyPr/>
          <a:lstStyle/>
          <a:p>
            <a:r>
              <a:rPr lang="en-US" dirty="0"/>
              <a:t>Date Functions:</a:t>
            </a:r>
            <a:endParaRPr lang="en-IN" dirty="0"/>
          </a:p>
        </p:txBody>
      </p:sp>
      <p:pic>
        <p:nvPicPr>
          <p:cNvPr id="5" name="Content Placeholder 4">
            <a:extLst>
              <a:ext uri="{FF2B5EF4-FFF2-40B4-BE49-F238E27FC236}">
                <a16:creationId xmlns:a16="http://schemas.microsoft.com/office/drawing/2014/main" id="{46914411-27D5-EA26-65F2-AEBAA1446BA6}"/>
              </a:ext>
            </a:extLst>
          </p:cNvPr>
          <p:cNvPicPr>
            <a:picLocks noGrp="1" noChangeAspect="1"/>
          </p:cNvPicPr>
          <p:nvPr>
            <p:ph idx="1"/>
          </p:nvPr>
        </p:nvPicPr>
        <p:blipFill>
          <a:blip r:embed="rId2"/>
          <a:stretch>
            <a:fillRect/>
          </a:stretch>
        </p:blipFill>
        <p:spPr>
          <a:xfrm>
            <a:off x="2524125" y="2565754"/>
            <a:ext cx="7143750" cy="3248025"/>
          </a:xfrm>
        </p:spPr>
      </p:pic>
    </p:spTree>
    <p:extLst>
      <p:ext uri="{BB962C8B-B14F-4D97-AF65-F5344CB8AC3E}">
        <p14:creationId xmlns:p14="http://schemas.microsoft.com/office/powerpoint/2010/main" val="42192892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4F65-D79D-7174-30DB-FAB5B1A519F0}"/>
              </a:ext>
            </a:extLst>
          </p:cNvPr>
          <p:cNvSpPr>
            <a:spLocks noGrp="1"/>
          </p:cNvSpPr>
          <p:nvPr>
            <p:ph type="title"/>
          </p:nvPr>
        </p:nvSpPr>
        <p:spPr/>
        <p:txBody>
          <a:bodyPr/>
          <a:lstStyle/>
          <a:p>
            <a:r>
              <a:rPr lang="en-IN" dirty="0"/>
              <a:t>Data Constraints on a table:</a:t>
            </a:r>
          </a:p>
        </p:txBody>
      </p:sp>
      <p:sp>
        <p:nvSpPr>
          <p:cNvPr id="3" name="Content Placeholder 2">
            <a:extLst>
              <a:ext uri="{FF2B5EF4-FFF2-40B4-BE49-F238E27FC236}">
                <a16:creationId xmlns:a16="http://schemas.microsoft.com/office/drawing/2014/main" id="{5C23CED8-DC56-9915-8315-FC272F1B5E52}"/>
              </a:ext>
            </a:extLst>
          </p:cNvPr>
          <p:cNvSpPr>
            <a:spLocks noGrp="1"/>
          </p:cNvSpPr>
          <p:nvPr>
            <p:ph idx="1"/>
          </p:nvPr>
        </p:nvSpPr>
        <p:spPr/>
        <p:txBody>
          <a:bodyPr/>
          <a:lstStyle/>
          <a:p>
            <a:r>
              <a:rPr lang="en-US" dirty="0"/>
              <a:t>There are two types of data constraints that can be applied to data being inserted into a table.</a:t>
            </a:r>
          </a:p>
          <a:p>
            <a:r>
              <a:rPr lang="en-US" dirty="0"/>
              <a:t>I/O constraint </a:t>
            </a:r>
          </a:p>
          <a:p>
            <a:r>
              <a:rPr lang="en-US" dirty="0"/>
              <a:t>Business rule constraint</a:t>
            </a:r>
            <a:endParaRPr lang="en-IN" dirty="0"/>
          </a:p>
        </p:txBody>
      </p:sp>
    </p:spTree>
    <p:extLst>
      <p:ext uri="{BB962C8B-B14F-4D97-AF65-F5344CB8AC3E}">
        <p14:creationId xmlns:p14="http://schemas.microsoft.com/office/powerpoint/2010/main" val="3684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A0B9-0E85-8BBE-FA8F-D59723FFB848}"/>
              </a:ext>
            </a:extLst>
          </p:cNvPr>
          <p:cNvSpPr>
            <a:spLocks noGrp="1"/>
          </p:cNvSpPr>
          <p:nvPr>
            <p:ph type="title"/>
          </p:nvPr>
        </p:nvSpPr>
        <p:spPr/>
        <p:txBody>
          <a:bodyPr/>
          <a:lstStyle/>
          <a:p>
            <a:r>
              <a:rPr lang="en-US" dirty="0"/>
              <a:t>TEXT</a:t>
            </a:r>
            <a:endParaRPr lang="en-IN" dirty="0"/>
          </a:p>
        </p:txBody>
      </p:sp>
      <p:sp>
        <p:nvSpPr>
          <p:cNvPr id="3" name="Content Placeholder 2">
            <a:extLst>
              <a:ext uri="{FF2B5EF4-FFF2-40B4-BE49-F238E27FC236}">
                <a16:creationId xmlns:a16="http://schemas.microsoft.com/office/drawing/2014/main" id="{6D0C3F21-15D1-B7FD-29B6-B0F51349D022}"/>
              </a:ext>
            </a:extLst>
          </p:cNvPr>
          <p:cNvSpPr>
            <a:spLocks noGrp="1"/>
          </p:cNvSpPr>
          <p:nvPr>
            <p:ph idx="1"/>
          </p:nvPr>
        </p:nvSpPr>
        <p:spPr/>
        <p:txBody>
          <a:bodyPr/>
          <a:lstStyle/>
          <a:p>
            <a:r>
              <a:rPr lang="en-US" dirty="0"/>
              <a:t>A field with a maximum length of 65535 characters. Fields defined as TEXT also hold large amounts of </a:t>
            </a:r>
            <a:r>
              <a:rPr lang="en-US" dirty="0" err="1"/>
              <a:t>data.You</a:t>
            </a:r>
            <a:r>
              <a:rPr lang="en-US" dirty="0"/>
              <a:t> do not specify a length with TEXT.</a:t>
            </a:r>
            <a:endParaRPr lang="en-IN" dirty="0"/>
          </a:p>
        </p:txBody>
      </p:sp>
    </p:spTree>
    <p:extLst>
      <p:ext uri="{BB962C8B-B14F-4D97-AF65-F5344CB8AC3E}">
        <p14:creationId xmlns:p14="http://schemas.microsoft.com/office/powerpoint/2010/main" val="15037576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02BD-01CF-3F59-EDA0-87BB9149D6CB}"/>
              </a:ext>
            </a:extLst>
          </p:cNvPr>
          <p:cNvSpPr>
            <a:spLocks noGrp="1"/>
          </p:cNvSpPr>
          <p:nvPr>
            <p:ph type="title"/>
          </p:nvPr>
        </p:nvSpPr>
        <p:spPr/>
        <p:txBody>
          <a:bodyPr/>
          <a:lstStyle/>
          <a:p>
            <a:r>
              <a:rPr lang="en-IN" dirty="0"/>
              <a:t>I/O constraints</a:t>
            </a:r>
          </a:p>
        </p:txBody>
      </p:sp>
      <p:sp>
        <p:nvSpPr>
          <p:cNvPr id="3" name="Content Placeholder 2">
            <a:extLst>
              <a:ext uri="{FF2B5EF4-FFF2-40B4-BE49-F238E27FC236}">
                <a16:creationId xmlns:a16="http://schemas.microsoft.com/office/drawing/2014/main" id="{95837D67-E0BF-C5DF-59A3-A346064C2728}"/>
              </a:ext>
            </a:extLst>
          </p:cNvPr>
          <p:cNvSpPr>
            <a:spLocks noGrp="1"/>
          </p:cNvSpPr>
          <p:nvPr>
            <p:ph idx="1"/>
          </p:nvPr>
        </p:nvSpPr>
        <p:spPr/>
        <p:txBody>
          <a:bodyPr/>
          <a:lstStyle/>
          <a:p>
            <a:pPr marL="0" indent="0">
              <a:buNone/>
            </a:pPr>
            <a:r>
              <a:rPr lang="en-US" dirty="0"/>
              <a:t>Constraints that control data insertion and data retrieval speed are known as I/O (Input-Output) constraints. </a:t>
            </a:r>
          </a:p>
          <a:p>
            <a:pPr marL="0" indent="0">
              <a:buNone/>
            </a:pPr>
            <a:r>
              <a:rPr lang="en-US" dirty="0"/>
              <a:t> Primary key constraint </a:t>
            </a:r>
          </a:p>
          <a:p>
            <a:pPr marL="0" indent="0">
              <a:buNone/>
            </a:pPr>
            <a:r>
              <a:rPr lang="en-US" dirty="0"/>
              <a:t> Foreign key constraint </a:t>
            </a:r>
          </a:p>
          <a:p>
            <a:pPr marL="0" indent="0">
              <a:buNone/>
            </a:pPr>
            <a:r>
              <a:rPr lang="en-US" dirty="0"/>
              <a:t> Unique key constraint </a:t>
            </a:r>
          </a:p>
          <a:p>
            <a:pPr marL="0" indent="0">
              <a:buNone/>
            </a:pPr>
            <a:r>
              <a:rPr lang="en-US" dirty="0"/>
              <a:t> Not Null</a:t>
            </a:r>
            <a:endParaRPr lang="en-IN" dirty="0"/>
          </a:p>
        </p:txBody>
      </p:sp>
    </p:spTree>
    <p:extLst>
      <p:ext uri="{BB962C8B-B14F-4D97-AF65-F5344CB8AC3E}">
        <p14:creationId xmlns:p14="http://schemas.microsoft.com/office/powerpoint/2010/main" val="37249966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DA85-68DA-3905-2624-4004DD4B8BD5}"/>
              </a:ext>
            </a:extLst>
          </p:cNvPr>
          <p:cNvSpPr>
            <a:spLocks noGrp="1"/>
          </p:cNvSpPr>
          <p:nvPr>
            <p:ph type="title"/>
          </p:nvPr>
        </p:nvSpPr>
        <p:spPr/>
        <p:txBody>
          <a:bodyPr/>
          <a:lstStyle/>
          <a:p>
            <a:r>
              <a:rPr lang="en-US" dirty="0"/>
              <a:t>Primary Key:</a:t>
            </a:r>
            <a:endParaRPr lang="en-IN" dirty="0"/>
          </a:p>
        </p:txBody>
      </p:sp>
      <p:sp>
        <p:nvSpPr>
          <p:cNvPr id="3" name="Content Placeholder 2">
            <a:extLst>
              <a:ext uri="{FF2B5EF4-FFF2-40B4-BE49-F238E27FC236}">
                <a16:creationId xmlns:a16="http://schemas.microsoft.com/office/drawing/2014/main" id="{2A507C0F-00D3-4E47-7025-9EAA3E43EE16}"/>
              </a:ext>
            </a:extLst>
          </p:cNvPr>
          <p:cNvSpPr>
            <a:spLocks noGrp="1"/>
          </p:cNvSpPr>
          <p:nvPr>
            <p:ph idx="1"/>
          </p:nvPr>
        </p:nvSpPr>
        <p:spPr/>
        <p:txBody>
          <a:bodyPr/>
          <a:lstStyle/>
          <a:p>
            <a:r>
              <a:rPr lang="en-US" dirty="0"/>
              <a:t>Primary key is used to identify a record uniquely from the database table.  A primary key means UNIQUE + NOT NULL.  Value must be available for the column on which primary key has been defined.  User cannot leave the field blank.  It cannot contain duplicate values.  Primary key can be defined either at table level or at column level.  Primary key keyword is used to define primary key constraint</a:t>
            </a:r>
            <a:endParaRPr lang="en-IN" dirty="0"/>
          </a:p>
        </p:txBody>
      </p:sp>
    </p:spTree>
    <p:extLst>
      <p:ext uri="{BB962C8B-B14F-4D97-AF65-F5344CB8AC3E}">
        <p14:creationId xmlns:p14="http://schemas.microsoft.com/office/powerpoint/2010/main" val="9532066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74313-CE42-3398-B52A-668D4F4E1343}"/>
              </a:ext>
            </a:extLst>
          </p:cNvPr>
          <p:cNvSpPr>
            <a:spLocks noGrp="1"/>
          </p:cNvSpPr>
          <p:nvPr>
            <p:ph type="title"/>
          </p:nvPr>
        </p:nvSpPr>
        <p:spPr/>
        <p:txBody>
          <a:bodyPr/>
          <a:lstStyle/>
          <a:p>
            <a:r>
              <a:rPr lang="en-US" dirty="0"/>
              <a:t>Foreign Key:</a:t>
            </a:r>
            <a:endParaRPr lang="en-IN" dirty="0"/>
          </a:p>
        </p:txBody>
      </p:sp>
      <p:sp>
        <p:nvSpPr>
          <p:cNvPr id="3" name="Content Placeholder 2">
            <a:extLst>
              <a:ext uri="{FF2B5EF4-FFF2-40B4-BE49-F238E27FC236}">
                <a16:creationId xmlns:a16="http://schemas.microsoft.com/office/drawing/2014/main" id="{E4F37AFA-F101-B500-13D0-E5DA488F791E}"/>
              </a:ext>
            </a:extLst>
          </p:cNvPr>
          <p:cNvSpPr>
            <a:spLocks noGrp="1"/>
          </p:cNvSpPr>
          <p:nvPr>
            <p:ph idx="1"/>
          </p:nvPr>
        </p:nvSpPr>
        <p:spPr/>
        <p:txBody>
          <a:bodyPr>
            <a:normAutofit fontScale="70000" lnSpcReduction="20000"/>
          </a:bodyPr>
          <a:lstStyle/>
          <a:p>
            <a:r>
              <a:rPr lang="en-US" dirty="0"/>
              <a:t>A foreign key constraint is used to establish logical relationship between two or more tables.  Foreign key is also known as referential key.  It can be defined using the keyword “references”.  Normally we can establish relationship between two or more tables by using some common fields.  Generally a primary key is considered for defining relationship with other tables.  The main table which is logically linked with other table is known as ‘Parent table’ or “master table” while other table is referred to as ‘Child table’ or “detail table”. The following point should be kept in the mind while defining foreign key. </a:t>
            </a:r>
          </a:p>
          <a:p>
            <a:pPr marL="0" indent="0">
              <a:buNone/>
            </a:pPr>
            <a:r>
              <a:rPr lang="en-US" dirty="0"/>
              <a:t>• Data type and size of the parent table and child table should be the same. </a:t>
            </a:r>
          </a:p>
          <a:p>
            <a:pPr marL="0" indent="0">
              <a:buNone/>
            </a:pPr>
            <a:r>
              <a:rPr lang="en-US" dirty="0"/>
              <a:t>• Record can be inserted in detail table only if relevant record is available into the master table that means while inserting record first we need to insert record into the parent table then and then we can insert record into the child table.</a:t>
            </a:r>
          </a:p>
          <a:p>
            <a:r>
              <a:rPr lang="en-US" dirty="0"/>
              <a:t>To delete a specific record, first we need to delete a relevant record from the detail table and after that record can be deleted from the parent table.</a:t>
            </a:r>
            <a:endParaRPr lang="en-IN" dirty="0"/>
          </a:p>
        </p:txBody>
      </p:sp>
    </p:spTree>
    <p:extLst>
      <p:ext uri="{BB962C8B-B14F-4D97-AF65-F5344CB8AC3E}">
        <p14:creationId xmlns:p14="http://schemas.microsoft.com/office/powerpoint/2010/main" val="10058194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9ECB0-D0B1-AD80-6B4F-F36B022E951F}"/>
              </a:ext>
            </a:extLst>
          </p:cNvPr>
          <p:cNvSpPr>
            <a:spLocks noGrp="1"/>
          </p:cNvSpPr>
          <p:nvPr>
            <p:ph type="title"/>
          </p:nvPr>
        </p:nvSpPr>
        <p:spPr/>
        <p:txBody>
          <a:bodyPr/>
          <a:lstStyle/>
          <a:p>
            <a:r>
              <a:rPr lang="en-US" dirty="0"/>
              <a:t>Unique Key:</a:t>
            </a:r>
            <a:endParaRPr lang="en-IN" dirty="0"/>
          </a:p>
        </p:txBody>
      </p:sp>
      <p:sp>
        <p:nvSpPr>
          <p:cNvPr id="3" name="Content Placeholder 2">
            <a:extLst>
              <a:ext uri="{FF2B5EF4-FFF2-40B4-BE49-F238E27FC236}">
                <a16:creationId xmlns:a16="http://schemas.microsoft.com/office/drawing/2014/main" id="{F85D000A-9101-3EE9-0AC7-1507919D79E8}"/>
              </a:ext>
            </a:extLst>
          </p:cNvPr>
          <p:cNvSpPr>
            <a:spLocks noGrp="1"/>
          </p:cNvSpPr>
          <p:nvPr>
            <p:ph idx="1"/>
          </p:nvPr>
        </p:nvSpPr>
        <p:spPr/>
        <p:txBody>
          <a:bodyPr/>
          <a:lstStyle/>
          <a:p>
            <a:r>
              <a:rPr lang="en-US" dirty="0"/>
              <a:t>A unique key constraint can be defined when we do not want the user to enter duplicate values.  A unique constraint allows only unique value to be inserted.  However it allows null value to be inserted.  If the value is present for the unique constraint field then it must be unique.  Similar to not null constraint unique key can also be define on multiple columns.  “unique” keyword is use to define unique constraint.</a:t>
            </a:r>
            <a:endParaRPr lang="en-IN" dirty="0"/>
          </a:p>
        </p:txBody>
      </p:sp>
    </p:spTree>
    <p:extLst>
      <p:ext uri="{BB962C8B-B14F-4D97-AF65-F5344CB8AC3E}">
        <p14:creationId xmlns:p14="http://schemas.microsoft.com/office/powerpoint/2010/main" val="37999109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395C2-5398-A321-470A-090C12E4D828}"/>
              </a:ext>
            </a:extLst>
          </p:cNvPr>
          <p:cNvSpPr>
            <a:spLocks noGrp="1"/>
          </p:cNvSpPr>
          <p:nvPr>
            <p:ph type="title"/>
          </p:nvPr>
        </p:nvSpPr>
        <p:spPr/>
        <p:txBody>
          <a:bodyPr/>
          <a:lstStyle/>
          <a:p>
            <a:r>
              <a:rPr lang="en-US" dirty="0"/>
              <a:t>Not Null:</a:t>
            </a:r>
            <a:endParaRPr lang="en-IN" dirty="0"/>
          </a:p>
        </p:txBody>
      </p:sp>
      <p:sp>
        <p:nvSpPr>
          <p:cNvPr id="3" name="Content Placeholder 2">
            <a:extLst>
              <a:ext uri="{FF2B5EF4-FFF2-40B4-BE49-F238E27FC236}">
                <a16:creationId xmlns:a16="http://schemas.microsoft.com/office/drawing/2014/main" id="{229B7735-8A80-C22D-0A71-8F75C77B2B4A}"/>
              </a:ext>
            </a:extLst>
          </p:cNvPr>
          <p:cNvSpPr>
            <a:spLocks noGrp="1"/>
          </p:cNvSpPr>
          <p:nvPr>
            <p:ph idx="1"/>
          </p:nvPr>
        </p:nvSpPr>
        <p:spPr/>
        <p:txBody>
          <a:bodyPr/>
          <a:lstStyle/>
          <a:p>
            <a:r>
              <a:rPr lang="en-US" dirty="0"/>
              <a:t>We can define not null constraint when we do not want the user to leave the field blank.  When any column contains not null constraint, the user must have to insert value for the column and it cannot be left blank.  However it allows duplicate value.  A table can contain not null constraint on multiple columns.  Not null constraint can only be defined at column level that means it cannot be defined at table level.  ‘Not Null’ keyword is used to define not null constraint.</a:t>
            </a:r>
            <a:endParaRPr lang="en-IN" dirty="0"/>
          </a:p>
        </p:txBody>
      </p:sp>
    </p:spTree>
    <p:extLst>
      <p:ext uri="{BB962C8B-B14F-4D97-AF65-F5344CB8AC3E}">
        <p14:creationId xmlns:p14="http://schemas.microsoft.com/office/powerpoint/2010/main" val="30124753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CB97-DB3E-6F26-4608-139B9A47927A}"/>
              </a:ext>
            </a:extLst>
          </p:cNvPr>
          <p:cNvSpPr>
            <a:spLocks noGrp="1"/>
          </p:cNvSpPr>
          <p:nvPr>
            <p:ph type="title"/>
          </p:nvPr>
        </p:nvSpPr>
        <p:spPr/>
        <p:txBody>
          <a:bodyPr/>
          <a:lstStyle/>
          <a:p>
            <a:r>
              <a:rPr lang="en-IN" dirty="0"/>
              <a:t>Business rule constraints</a:t>
            </a:r>
          </a:p>
        </p:txBody>
      </p:sp>
      <p:sp>
        <p:nvSpPr>
          <p:cNvPr id="3" name="Content Placeholder 2">
            <a:extLst>
              <a:ext uri="{FF2B5EF4-FFF2-40B4-BE49-F238E27FC236}">
                <a16:creationId xmlns:a16="http://schemas.microsoft.com/office/drawing/2014/main" id="{5E9DC637-98F0-A3F7-4BF5-867F4CC56D5B}"/>
              </a:ext>
            </a:extLst>
          </p:cNvPr>
          <p:cNvSpPr>
            <a:spLocks noGrp="1"/>
          </p:cNvSpPr>
          <p:nvPr>
            <p:ph idx="1"/>
          </p:nvPr>
        </p:nvSpPr>
        <p:spPr/>
        <p:txBody>
          <a:bodyPr/>
          <a:lstStyle/>
          <a:p>
            <a:r>
              <a:rPr lang="en-US" dirty="0"/>
              <a:t>Business constraint defines business rules or business policy. Each organization have their specific rules about the data store.  </a:t>
            </a:r>
          </a:p>
          <a:p>
            <a:r>
              <a:rPr lang="en-US" dirty="0"/>
              <a:t>Check constraint can be used to define business rules.</a:t>
            </a:r>
            <a:endParaRPr lang="en-IN" dirty="0"/>
          </a:p>
        </p:txBody>
      </p:sp>
    </p:spTree>
    <p:extLst>
      <p:ext uri="{BB962C8B-B14F-4D97-AF65-F5344CB8AC3E}">
        <p14:creationId xmlns:p14="http://schemas.microsoft.com/office/powerpoint/2010/main" val="182884842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337C7-FC3A-A5AA-B797-8EE6574C2BF1}"/>
              </a:ext>
            </a:extLst>
          </p:cNvPr>
          <p:cNvSpPr>
            <a:spLocks noGrp="1"/>
          </p:cNvSpPr>
          <p:nvPr>
            <p:ph type="title"/>
          </p:nvPr>
        </p:nvSpPr>
        <p:spPr/>
        <p:txBody>
          <a:bodyPr/>
          <a:lstStyle/>
          <a:p>
            <a:r>
              <a:rPr lang="en-US" dirty="0"/>
              <a:t>Check:</a:t>
            </a:r>
            <a:endParaRPr lang="en-IN" dirty="0"/>
          </a:p>
        </p:txBody>
      </p:sp>
      <p:sp>
        <p:nvSpPr>
          <p:cNvPr id="3" name="Content Placeholder 2">
            <a:extLst>
              <a:ext uri="{FF2B5EF4-FFF2-40B4-BE49-F238E27FC236}">
                <a16:creationId xmlns:a16="http://schemas.microsoft.com/office/drawing/2014/main" id="{D8C45BAF-9F13-12E1-BEA3-AA737B5D857A}"/>
              </a:ext>
            </a:extLst>
          </p:cNvPr>
          <p:cNvSpPr>
            <a:spLocks noGrp="1"/>
          </p:cNvSpPr>
          <p:nvPr>
            <p:ph idx="1"/>
          </p:nvPr>
        </p:nvSpPr>
        <p:spPr/>
        <p:txBody>
          <a:bodyPr/>
          <a:lstStyle/>
          <a:p>
            <a:r>
              <a:rPr lang="en-US" dirty="0"/>
              <a:t>A CHECK constraint takes longer time to execute compare to I/O constraint.  It can be define as a logical expression that returns either true or false.  Each time when a new record inserted, check constraint will be evaluate and if it returns true then record will be inserted and rejected otherwise.  A check constraint expression must be a logical expression.  It can also be defined either at column level or at table level.</a:t>
            </a:r>
            <a:endParaRPr lang="en-IN" dirty="0"/>
          </a:p>
        </p:txBody>
      </p:sp>
    </p:spTree>
    <p:extLst>
      <p:ext uri="{BB962C8B-B14F-4D97-AF65-F5344CB8AC3E}">
        <p14:creationId xmlns:p14="http://schemas.microsoft.com/office/powerpoint/2010/main" val="282614652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US" dirty="0"/>
              <a:t>Create a table EMPLOYEE using MYSQL command to store details of employees such as EMPNO, NAME, DESIGNATION, DEPARTMENT, GENDER and SALARY. Specify Primary Key and NOT NULL constraints on the table and allow only ‘M’ or ‘F’ for the column GENDER. Write the following MYSQL queries : </a:t>
            </a:r>
            <a:endParaRPr lang="en-IN" dirty="0"/>
          </a:p>
        </p:txBody>
      </p:sp>
    </p:spTree>
    <p:extLst>
      <p:ext uri="{BB962C8B-B14F-4D97-AF65-F5344CB8AC3E}">
        <p14:creationId xmlns:p14="http://schemas.microsoft.com/office/powerpoint/2010/main" val="101837746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normAutofit fontScale="92500" lnSpcReduction="20000"/>
          </a:bodyPr>
          <a:lstStyle/>
          <a:p>
            <a:r>
              <a:rPr lang="en-US" dirty="0" err="1"/>
              <a:t>mysql</a:t>
            </a:r>
            <a:r>
              <a:rPr lang="en-US" dirty="0"/>
              <a:t>&gt; create table EMPLOYEE </a:t>
            </a:r>
          </a:p>
          <a:p>
            <a:r>
              <a:rPr lang="en-US" dirty="0"/>
              <a:t>-&gt; (</a:t>
            </a:r>
            <a:r>
              <a:rPr lang="en-US" dirty="0" err="1"/>
              <a:t>empno</a:t>
            </a:r>
            <a:r>
              <a:rPr lang="en-US" dirty="0"/>
              <a:t> varchar2(4) PRIMARY KEY, </a:t>
            </a:r>
          </a:p>
          <a:p>
            <a:r>
              <a:rPr lang="en-US" dirty="0"/>
              <a:t>-&gt; name varchar2(20) NOT NULL, </a:t>
            </a:r>
          </a:p>
          <a:p>
            <a:r>
              <a:rPr lang="en-US" dirty="0"/>
              <a:t>-&gt; designation varchar2(20) NOT NULL, </a:t>
            </a:r>
          </a:p>
          <a:p>
            <a:r>
              <a:rPr lang="en-US" dirty="0"/>
              <a:t>-&gt; dept varchar2(20), </a:t>
            </a:r>
          </a:p>
          <a:p>
            <a:r>
              <a:rPr lang="en-US" dirty="0"/>
              <a:t>-&gt; gender char(1), </a:t>
            </a:r>
          </a:p>
          <a:p>
            <a:r>
              <a:rPr lang="en-US" dirty="0"/>
              <a:t>-&gt; salary number(6) NOT NULL, </a:t>
            </a:r>
          </a:p>
          <a:p>
            <a:r>
              <a:rPr lang="en-US" dirty="0"/>
              <a:t>-&gt; check (gender in('M','F'))); </a:t>
            </a:r>
            <a:endParaRPr lang="en-IN" dirty="0"/>
          </a:p>
        </p:txBody>
      </p:sp>
    </p:spTree>
    <p:extLst>
      <p:ext uri="{BB962C8B-B14F-4D97-AF65-F5344CB8AC3E}">
        <p14:creationId xmlns:p14="http://schemas.microsoft.com/office/powerpoint/2010/main" val="522485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F62FB-3DF4-904B-B669-C1650CCE260D}"/>
              </a:ext>
            </a:extLst>
          </p:cNvPr>
          <p:cNvSpPr>
            <a:spLocks noGrp="1"/>
          </p:cNvSpPr>
          <p:nvPr>
            <p:ph type="title"/>
          </p:nvPr>
        </p:nvSpPr>
        <p:spPr/>
        <p:txBody>
          <a:bodyPr/>
          <a:lstStyle/>
          <a:p>
            <a:r>
              <a:rPr lang="en-US" dirty="0"/>
              <a:t>Displaying User Constraints in a Table:</a:t>
            </a:r>
            <a:endParaRPr lang="en-IN" dirty="0"/>
          </a:p>
        </p:txBody>
      </p:sp>
      <p:sp>
        <p:nvSpPr>
          <p:cNvPr id="3" name="Content Placeholder 2">
            <a:extLst>
              <a:ext uri="{FF2B5EF4-FFF2-40B4-BE49-F238E27FC236}">
                <a16:creationId xmlns:a16="http://schemas.microsoft.com/office/drawing/2014/main" id="{411CA00C-2BA0-0E44-9846-CA54EE3B4889}"/>
              </a:ext>
            </a:extLst>
          </p:cNvPr>
          <p:cNvSpPr>
            <a:spLocks noGrp="1"/>
          </p:cNvSpPr>
          <p:nvPr>
            <p:ph idx="1"/>
          </p:nvPr>
        </p:nvSpPr>
        <p:spPr/>
        <p:txBody>
          <a:bodyPr/>
          <a:lstStyle/>
          <a:p>
            <a:r>
              <a:rPr lang="en-IN" dirty="0"/>
              <a:t>SHOW CREATE TABLE &lt;</a:t>
            </a:r>
            <a:r>
              <a:rPr lang="en-IN" dirty="0" err="1"/>
              <a:t>table_name</a:t>
            </a:r>
            <a:r>
              <a:rPr lang="en-IN" dirty="0"/>
              <a:t>&gt;;</a:t>
            </a:r>
          </a:p>
        </p:txBody>
      </p:sp>
    </p:spTree>
    <p:extLst>
      <p:ext uri="{BB962C8B-B14F-4D97-AF65-F5344CB8AC3E}">
        <p14:creationId xmlns:p14="http://schemas.microsoft.com/office/powerpoint/2010/main" val="20858742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1293</TotalTime>
  <Words>6029</Words>
  <Application>Microsoft Office PowerPoint</Application>
  <PresentationFormat>Widescreen</PresentationFormat>
  <Paragraphs>456</Paragraphs>
  <Slides>137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137</vt:i4>
      </vt:variant>
    </vt:vector>
  </HeadingPairs>
  <TitlesOfParts>
    <vt:vector size="140" baseType="lpstr">
      <vt:lpstr>Arial</vt:lpstr>
      <vt:lpstr>Garamond</vt:lpstr>
      <vt:lpstr>Organic</vt:lpstr>
      <vt:lpstr>UNIT - V  CHAPTER - 9 </vt:lpstr>
      <vt:lpstr>MySQL and client-server Technology:</vt:lpstr>
      <vt:lpstr>Advantages of MySQL client server technology</vt:lpstr>
      <vt:lpstr>Data Manipulation in DBMS</vt:lpstr>
      <vt:lpstr>Data Manipulation in DBMS</vt:lpstr>
      <vt:lpstr>Features of MySQL</vt:lpstr>
      <vt:lpstr>Data types in MySQL </vt:lpstr>
      <vt:lpstr>VARCHAR</vt:lpstr>
      <vt:lpstr>TEXT</vt:lpstr>
      <vt:lpstr>Numeric data types  INT  </vt:lpstr>
      <vt:lpstr>DECIMAL</vt:lpstr>
      <vt:lpstr>Date and Time Types Date</vt:lpstr>
      <vt:lpstr>TIME</vt:lpstr>
      <vt:lpstr>SQL Commands</vt:lpstr>
      <vt:lpstr>SHOW DATABASES</vt:lpstr>
      <vt:lpstr>PowerPoint Presentation</vt:lpstr>
      <vt:lpstr>CREATE DATABASE and DROP DATABASE</vt:lpstr>
      <vt:lpstr>CREATE DATABASE and DROP DATABASE</vt:lpstr>
      <vt:lpstr>CREATE DATABASE and DROP DATABASE</vt:lpstr>
      <vt:lpstr>CREATE AND DROP TABLES</vt:lpstr>
      <vt:lpstr>Syntax: </vt:lpstr>
      <vt:lpstr>Syntax: </vt:lpstr>
      <vt:lpstr>a. Create a table called student that contains roll number, name and marks in three subjects  </vt:lpstr>
      <vt:lpstr>a. Create a table called student that contains roll number, name and marks in three subjects  </vt:lpstr>
      <vt:lpstr>b. Create a table named sample from the existing table student that contains only rollno and names of students</vt:lpstr>
      <vt:lpstr>c. Create a table named sample1 that contains the same structure as student but with no records</vt:lpstr>
      <vt:lpstr>INSERT</vt:lpstr>
      <vt:lpstr>Syntax:</vt:lpstr>
      <vt:lpstr>Syntax</vt:lpstr>
      <vt:lpstr>SELECT</vt:lpstr>
      <vt:lpstr>Syntax:  </vt:lpstr>
      <vt:lpstr>Example: </vt:lpstr>
      <vt:lpstr>Example: </vt:lpstr>
      <vt:lpstr>Example</vt:lpstr>
      <vt:lpstr>DELETE</vt:lpstr>
      <vt:lpstr>DELETE </vt:lpstr>
      <vt:lpstr>DELETE</vt:lpstr>
      <vt:lpstr>ALTER</vt:lpstr>
      <vt:lpstr>ALTER</vt:lpstr>
      <vt:lpstr>Example: </vt:lpstr>
      <vt:lpstr>ALTER</vt:lpstr>
      <vt:lpstr>UPDATE</vt:lpstr>
      <vt:lpstr>UPDATE</vt:lpstr>
      <vt:lpstr>UPDATE</vt:lpstr>
      <vt:lpstr>UPDATE</vt:lpstr>
      <vt:lpstr>UPDATE</vt:lpstr>
      <vt:lpstr>RENAME</vt:lpstr>
      <vt:lpstr>RENAME</vt:lpstr>
      <vt:lpstr>DESCRIBE</vt:lpstr>
      <vt:lpstr>DESCRIBE</vt:lpstr>
      <vt:lpstr>DESCRIBE</vt:lpstr>
      <vt:lpstr>DROP</vt:lpstr>
      <vt:lpstr>DROP</vt:lpstr>
      <vt:lpstr>Computations on table data: </vt:lpstr>
      <vt:lpstr>Arithmetic Operators: </vt:lpstr>
      <vt:lpstr>Comparison Operators:</vt:lpstr>
      <vt:lpstr>Comparison Operators:</vt:lpstr>
      <vt:lpstr>Comparison Operators:</vt:lpstr>
      <vt:lpstr>Comparison Operators:</vt:lpstr>
      <vt:lpstr>Logical operators</vt:lpstr>
      <vt:lpstr>Logical operators</vt:lpstr>
      <vt:lpstr>Logical operators</vt:lpstr>
      <vt:lpstr>Range Searching</vt:lpstr>
      <vt:lpstr>a. List the details of students whose total is in the range 180 and 250. </vt:lpstr>
      <vt:lpstr>Pattern Matching LIKE Operator</vt:lpstr>
      <vt:lpstr>LIKE Operator</vt:lpstr>
      <vt:lpstr>LIKE Operator</vt:lpstr>
      <vt:lpstr>LIKE Operator</vt:lpstr>
      <vt:lpstr>IN and NOT IN</vt:lpstr>
      <vt:lpstr>IN and NOT IN</vt:lpstr>
      <vt:lpstr>IN and NOT IN</vt:lpstr>
      <vt:lpstr>SELECT without Table</vt:lpstr>
      <vt:lpstr>SELECT without Table</vt:lpstr>
      <vt:lpstr>Built-in Functions in MYSQL:</vt:lpstr>
      <vt:lpstr>Group Functions (Aggregate Functions)</vt:lpstr>
      <vt:lpstr>Group Functions</vt:lpstr>
      <vt:lpstr>AVG</vt:lpstr>
      <vt:lpstr>MAX</vt:lpstr>
      <vt:lpstr>MIN</vt:lpstr>
      <vt:lpstr>COUNT</vt:lpstr>
      <vt:lpstr>SUM</vt:lpstr>
      <vt:lpstr>Scalar Functions (Single row Functions)</vt:lpstr>
      <vt:lpstr>String Functions:</vt:lpstr>
      <vt:lpstr>String Functions:</vt:lpstr>
      <vt:lpstr>Numeric Functions:</vt:lpstr>
      <vt:lpstr>Numeric Functions:</vt:lpstr>
      <vt:lpstr>Date Functions:</vt:lpstr>
      <vt:lpstr>Date Functions:</vt:lpstr>
      <vt:lpstr>Data Constraints on a table:</vt:lpstr>
      <vt:lpstr>I/O constraints</vt:lpstr>
      <vt:lpstr>Primary Key:</vt:lpstr>
      <vt:lpstr>Foreign Key:</vt:lpstr>
      <vt:lpstr>Unique Key:</vt:lpstr>
      <vt:lpstr>Not Null:</vt:lpstr>
      <vt:lpstr>Business rule constraints</vt:lpstr>
      <vt:lpstr>Check:</vt:lpstr>
      <vt:lpstr>Example: </vt:lpstr>
      <vt:lpstr>Example: </vt:lpstr>
      <vt:lpstr>Displaying User Constraints in a Table:</vt:lpstr>
      <vt:lpstr>Defining and dropping integrity constraints in ALTER table:</vt:lpstr>
      <vt:lpstr>PowerPoint Presentation</vt:lpstr>
      <vt:lpstr>GROUP BY and HAVING Clause: </vt:lpstr>
      <vt:lpstr>Syntax:</vt:lpstr>
      <vt:lpstr>Example: </vt:lpstr>
      <vt:lpstr>HAVING</vt:lpstr>
      <vt:lpstr>Example</vt:lpstr>
      <vt:lpstr>ORDER BY Clause:</vt:lpstr>
      <vt:lpstr>Example:</vt:lpstr>
      <vt:lpstr>Sub Queries</vt:lpstr>
      <vt:lpstr>PowerPoint Presentation</vt:lpstr>
      <vt:lpstr>PowerPoint Presentation</vt:lpstr>
      <vt:lpstr>PowerPoint Presentation</vt:lpstr>
      <vt:lpstr>UNION, INTERSECT and MINUS</vt:lpstr>
      <vt:lpstr>Intersect Clause:</vt:lpstr>
      <vt:lpstr>Minus Clause:</vt:lpstr>
      <vt:lpstr>Security Management in MYSQL</vt:lpstr>
      <vt:lpstr>Granting Privileges using the GRANT statement:</vt:lpstr>
      <vt:lpstr>Privileges:</vt:lpstr>
      <vt:lpstr>Object</vt:lpstr>
      <vt:lpstr>Revoking Privileges:</vt:lpstr>
      <vt:lpstr>Joins</vt:lpstr>
      <vt:lpstr>Example</vt:lpstr>
      <vt:lpstr>INNER JOIN</vt:lpstr>
      <vt:lpstr>a. Display the names of employees and the department in which they work</vt:lpstr>
      <vt:lpstr>b. Display the names of employees working in HRD department</vt:lpstr>
      <vt:lpstr>CROSS JOIN</vt:lpstr>
      <vt:lpstr>Example:</vt:lpstr>
      <vt:lpstr>Example:</vt:lpstr>
      <vt:lpstr>Illustrate a cross join operation on sam1 and sam2 </vt:lpstr>
      <vt:lpstr>OUTER JOIN</vt:lpstr>
      <vt:lpstr>LEFT OUTER JOIN</vt:lpstr>
      <vt:lpstr>Syntax for Left outer join </vt:lpstr>
      <vt:lpstr>RIGHT OUTER JOIN</vt:lpstr>
      <vt:lpstr>Syntax for Right outer join </vt:lpstr>
      <vt:lpstr>PowerPoint Presentation</vt:lpstr>
      <vt:lpstr>Display the employee name and department using left outer join.</vt:lpstr>
      <vt:lpstr>Display the employee name and department using right outer join.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V  CHAPTER - 9 </dc:title>
  <dc:creator>rishab y</dc:creator>
  <cp:lastModifiedBy>rishab y</cp:lastModifiedBy>
  <cp:revision>278</cp:revision>
  <dcterms:created xsi:type="dcterms:W3CDTF">2023-05-15T16:09:31Z</dcterms:created>
  <dcterms:modified xsi:type="dcterms:W3CDTF">2023-06-02T17:08:15Z</dcterms:modified>
</cp:coreProperties>
</file>