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303" r:id="rId3"/>
    <p:sldId id="304" r:id="rId4"/>
    <p:sldId id="257" r:id="rId5"/>
    <p:sldId id="258" r:id="rId6"/>
    <p:sldId id="274" r:id="rId7"/>
    <p:sldId id="275" r:id="rId8"/>
    <p:sldId id="276" r:id="rId9"/>
    <p:sldId id="277" r:id="rId10"/>
    <p:sldId id="278" r:id="rId11"/>
    <p:sldId id="280" r:id="rId12"/>
    <p:sldId id="279" r:id="rId13"/>
    <p:sldId id="281" r:id="rId14"/>
    <p:sldId id="282" r:id="rId15"/>
    <p:sldId id="283" r:id="rId16"/>
    <p:sldId id="284" r:id="rId17"/>
    <p:sldId id="285" r:id="rId18"/>
    <p:sldId id="288" r:id="rId19"/>
    <p:sldId id="266" r:id="rId20"/>
    <p:sldId id="267" r:id="rId21"/>
    <p:sldId id="268" r:id="rId22"/>
    <p:sldId id="269" r:id="rId23"/>
    <p:sldId id="270" r:id="rId24"/>
    <p:sldId id="271" r:id="rId25"/>
    <p:sldId id="289" r:id="rId26"/>
    <p:sldId id="291" r:id="rId27"/>
    <p:sldId id="292" r:id="rId28"/>
    <p:sldId id="293" r:id="rId29"/>
    <p:sldId id="294" r:id="rId30"/>
    <p:sldId id="295" r:id="rId31"/>
    <p:sldId id="302" r:id="rId32"/>
    <p:sldId id="297" r:id="rId33"/>
    <p:sldId id="298" r:id="rId34"/>
    <p:sldId id="264" r:id="rId35"/>
    <p:sldId id="265" r:id="rId36"/>
    <p:sldId id="259" r:id="rId37"/>
    <p:sldId id="260" r:id="rId38"/>
    <p:sldId id="261" r:id="rId39"/>
    <p:sldId id="262" r:id="rId40"/>
    <p:sldId id="26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C50F50-1DA5-43AB-A839-4613802CE4C2}" type="datetimeFigureOut">
              <a:rPr lang="en-IN" smtClean="0"/>
              <a:t>15-05-2023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238372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50F50-1DA5-43AB-A839-4613802CE4C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3756991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C50F50-1DA5-43AB-A839-4613802CE4C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3904190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6C50F50-1DA5-43AB-A839-4613802CE4C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3496618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50F50-1DA5-43AB-A839-4613802CE4C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23969421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C50F50-1DA5-43AB-A839-4613802CE4C2}" type="datetimeFigureOut">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2443832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C50F50-1DA5-43AB-A839-4613802CE4C2}" type="datetimeFigureOut">
              <a:rPr lang="en-IN" smtClean="0"/>
              <a:t>15-05-2023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8024589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C50F50-1DA5-43AB-A839-4613802CE4C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78009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C50F50-1DA5-43AB-A839-4613802CE4C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3169662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0F50-1DA5-43AB-A839-4613802CE4C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4178585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50F50-1DA5-43AB-A839-4613802CE4C2}" type="datetimeFigureOut">
              <a:rPr lang="en-IN" smtClean="0"/>
              <a:t>15-05-2023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1370025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50F50-1DA5-43AB-A839-4613802CE4C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379963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50F50-1DA5-43AB-A839-4613802CE4C2}" type="datetimeFigureOut">
              <a:rPr lang="en-IN" smtClean="0"/>
              <a:t>15-05-2023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2840103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50F50-1DA5-43AB-A839-4613802CE4C2}" type="datetimeFigureOut">
              <a:rPr lang="en-IN" smtClean="0"/>
              <a:t>15-05-2023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1131028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50F50-1DA5-43AB-A839-4613802CE4C2}" type="datetimeFigureOut">
              <a:rPr lang="en-IN" smtClean="0"/>
              <a:t>15-05-2023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2052278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50F50-1DA5-43AB-A839-4613802CE4C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46012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C50F50-1DA5-43AB-A839-4613802CE4C2}" type="datetimeFigureOut">
              <a:rPr lang="en-IN" smtClean="0"/>
              <a:t>15-05-2023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CDD44C9-C7D2-4089-B81E-FAFD64F63A7E}" type="slidenum">
              <a:rPr lang="en-IN" smtClean="0"/>
              <a:t>‹#›</a:t>
            </a:fld>
            <a:endParaRPr lang="en-IN"/>
          </a:p>
        </p:txBody>
      </p:sp>
    </p:spTree>
    <p:extLst>
      <p:ext uri="{BB962C8B-B14F-4D97-AF65-F5344CB8AC3E}">
        <p14:creationId xmlns:p14="http://schemas.microsoft.com/office/powerpoint/2010/main" val="379738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C50F50-1DA5-43AB-A839-4613802CE4C2}" type="datetimeFigureOut">
              <a:rPr lang="en-IN" smtClean="0"/>
              <a:t>15-05-2023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CDD44C9-C7D2-4089-B81E-FAFD64F63A7E}" type="slidenum">
              <a:rPr lang="en-IN" smtClean="0"/>
              <a:t>‹#›</a:t>
            </a:fld>
            <a:endParaRPr lang="en-IN"/>
          </a:p>
        </p:txBody>
      </p:sp>
    </p:spTree>
    <p:extLst>
      <p:ext uri="{BB962C8B-B14F-4D97-AF65-F5344CB8AC3E}">
        <p14:creationId xmlns:p14="http://schemas.microsoft.com/office/powerpoint/2010/main" val="178780578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9B481-FA90-DF6A-2DCC-28CAD8C8C268}"/>
              </a:ext>
            </a:extLst>
          </p:cNvPr>
          <p:cNvSpPr>
            <a:spLocks noGrp="1"/>
          </p:cNvSpPr>
          <p:nvPr>
            <p:ph type="ctrTitle"/>
          </p:nvPr>
        </p:nvSpPr>
        <p:spPr/>
        <p:txBody>
          <a:bodyPr/>
          <a:lstStyle/>
          <a:p>
            <a:r>
              <a:rPr lang="en-IN" dirty="0"/>
              <a:t>DATA BASES AND DATABASE USERS</a:t>
            </a:r>
          </a:p>
        </p:txBody>
      </p:sp>
      <p:sp>
        <p:nvSpPr>
          <p:cNvPr id="3" name="Subtitle 2">
            <a:extLst>
              <a:ext uri="{FF2B5EF4-FFF2-40B4-BE49-F238E27FC236}">
                <a16:creationId xmlns:a16="http://schemas.microsoft.com/office/drawing/2014/main" id="{1A34134B-2B34-0C5E-A66F-768EA63CEA2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16939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38C-CB94-2CEE-1F8A-3C6EB36F6F83}"/>
              </a:ext>
            </a:extLst>
          </p:cNvPr>
          <p:cNvSpPr>
            <a:spLocks noGrp="1"/>
          </p:cNvSpPr>
          <p:nvPr>
            <p:ph type="title"/>
          </p:nvPr>
        </p:nvSpPr>
        <p:spPr/>
        <p:txBody>
          <a:bodyPr/>
          <a:lstStyle/>
          <a:p>
            <a:r>
              <a:rPr lang="en-US" dirty="0"/>
              <a:t>Sharing of data and multi-user transaction processing</a:t>
            </a:r>
            <a:endParaRPr lang="en-IN" dirty="0"/>
          </a:p>
        </p:txBody>
      </p:sp>
      <p:sp>
        <p:nvSpPr>
          <p:cNvPr id="3" name="Content Placeholder 2">
            <a:extLst>
              <a:ext uri="{FF2B5EF4-FFF2-40B4-BE49-F238E27FC236}">
                <a16:creationId xmlns:a16="http://schemas.microsoft.com/office/drawing/2014/main" id="{62BEF5BD-EF2F-0BEF-15FA-FBC2298680A7}"/>
              </a:ext>
            </a:extLst>
          </p:cNvPr>
          <p:cNvSpPr>
            <a:spLocks noGrp="1"/>
          </p:cNvSpPr>
          <p:nvPr>
            <p:ph idx="1"/>
          </p:nvPr>
        </p:nvSpPr>
        <p:spPr/>
        <p:txBody>
          <a:bodyPr>
            <a:normAutofit/>
          </a:bodyPr>
          <a:lstStyle/>
          <a:p>
            <a:r>
              <a:rPr lang="en-US" dirty="0"/>
              <a:t>A multi user DBMS must allow multiple users to access the database at the same time . A transaction is an executing program or a process that includes one or more database accesses, such as reading or updating a database record. The two most important properties of transactions are:</a:t>
            </a:r>
          </a:p>
          <a:p>
            <a:r>
              <a:rPr lang="en-US" dirty="0"/>
              <a:t>1. Isolation: A transaction appears to execute in isolation from other transaction even though hundreds of transactions execute concurrently. </a:t>
            </a:r>
          </a:p>
          <a:p>
            <a:r>
              <a:rPr lang="en-US" dirty="0"/>
              <a:t>2. Atomicity: This ensures that either all the database operations in a transaction are executed or none are</a:t>
            </a:r>
            <a:endParaRPr lang="en-IN" dirty="0"/>
          </a:p>
        </p:txBody>
      </p:sp>
    </p:spTree>
    <p:extLst>
      <p:ext uri="{BB962C8B-B14F-4D97-AF65-F5344CB8AC3E}">
        <p14:creationId xmlns:p14="http://schemas.microsoft.com/office/powerpoint/2010/main" val="200050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38C-CB94-2CEE-1F8A-3C6EB36F6F83}"/>
              </a:ext>
            </a:extLst>
          </p:cNvPr>
          <p:cNvSpPr>
            <a:spLocks noGrp="1"/>
          </p:cNvSpPr>
          <p:nvPr>
            <p:ph type="title"/>
          </p:nvPr>
        </p:nvSpPr>
        <p:spPr/>
        <p:txBody>
          <a:bodyPr/>
          <a:lstStyle/>
          <a:p>
            <a:r>
              <a:rPr lang="en-IN" dirty="0"/>
              <a:t>Advantages of DBMS:</a:t>
            </a:r>
          </a:p>
        </p:txBody>
      </p:sp>
      <p:sp>
        <p:nvSpPr>
          <p:cNvPr id="3" name="Content Placeholder 2">
            <a:extLst>
              <a:ext uri="{FF2B5EF4-FFF2-40B4-BE49-F238E27FC236}">
                <a16:creationId xmlns:a16="http://schemas.microsoft.com/office/drawing/2014/main" id="{62BEF5BD-EF2F-0BEF-15FA-FBC2298680A7}"/>
              </a:ext>
            </a:extLst>
          </p:cNvPr>
          <p:cNvSpPr>
            <a:spLocks noGrp="1"/>
          </p:cNvSpPr>
          <p:nvPr>
            <p:ph idx="1"/>
          </p:nvPr>
        </p:nvSpPr>
        <p:spPr/>
        <p:txBody>
          <a:bodyPr>
            <a:normAutofit lnSpcReduction="10000"/>
          </a:bodyPr>
          <a:lstStyle/>
          <a:p>
            <a:r>
              <a:rPr lang="en-US" dirty="0"/>
              <a:t>The advantages of DBMS approach are as follows :</a:t>
            </a:r>
          </a:p>
          <a:p>
            <a:r>
              <a:rPr lang="en-IN" dirty="0"/>
              <a:t>1. Controlled Redundancy:</a:t>
            </a:r>
            <a:endParaRPr lang="en-US" dirty="0"/>
          </a:p>
          <a:p>
            <a:r>
              <a:rPr lang="en-IN" dirty="0"/>
              <a:t>2. Restricting unauthorized access:</a:t>
            </a:r>
            <a:endParaRPr lang="en-US" dirty="0"/>
          </a:p>
          <a:p>
            <a:r>
              <a:rPr lang="en-US" dirty="0"/>
              <a:t>3. Providing Storage structures for efficient query processing:</a:t>
            </a:r>
          </a:p>
          <a:p>
            <a:r>
              <a:rPr lang="en-US" dirty="0"/>
              <a:t>4. Providing Backup and recovery: </a:t>
            </a:r>
          </a:p>
          <a:p>
            <a:r>
              <a:rPr lang="en-US" dirty="0"/>
              <a:t>5. Providing multiple user interfaces:</a:t>
            </a:r>
          </a:p>
          <a:p>
            <a:r>
              <a:rPr lang="en-US" dirty="0"/>
              <a:t>6. Represent complex relationships among data:</a:t>
            </a:r>
          </a:p>
          <a:p>
            <a:r>
              <a:rPr lang="en-IN" dirty="0"/>
              <a:t>7. Enforcing integrity constraints:</a:t>
            </a:r>
            <a:endParaRPr lang="en-US" dirty="0"/>
          </a:p>
          <a:p>
            <a:r>
              <a:rPr lang="en-US" dirty="0"/>
              <a:t>8. Permitting inferencing and actions using rules:</a:t>
            </a:r>
          </a:p>
        </p:txBody>
      </p:sp>
    </p:spTree>
    <p:extLst>
      <p:ext uri="{BB962C8B-B14F-4D97-AF65-F5344CB8AC3E}">
        <p14:creationId xmlns:p14="http://schemas.microsoft.com/office/powerpoint/2010/main" val="2205938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38C-CB94-2CEE-1F8A-3C6EB36F6F83}"/>
              </a:ext>
            </a:extLst>
          </p:cNvPr>
          <p:cNvSpPr>
            <a:spLocks noGrp="1"/>
          </p:cNvSpPr>
          <p:nvPr>
            <p:ph type="title"/>
          </p:nvPr>
        </p:nvSpPr>
        <p:spPr/>
        <p:txBody>
          <a:bodyPr/>
          <a:lstStyle/>
          <a:p>
            <a:r>
              <a:rPr lang="en-US" dirty="0"/>
              <a:t>1. Controlled Redundancy:</a:t>
            </a:r>
            <a:endParaRPr lang="en-IN" dirty="0"/>
          </a:p>
        </p:txBody>
      </p:sp>
      <p:sp>
        <p:nvSpPr>
          <p:cNvPr id="3" name="Content Placeholder 2">
            <a:extLst>
              <a:ext uri="{FF2B5EF4-FFF2-40B4-BE49-F238E27FC236}">
                <a16:creationId xmlns:a16="http://schemas.microsoft.com/office/drawing/2014/main" id="{62BEF5BD-EF2F-0BEF-15FA-FBC2298680A7}"/>
              </a:ext>
            </a:extLst>
          </p:cNvPr>
          <p:cNvSpPr>
            <a:spLocks noGrp="1"/>
          </p:cNvSpPr>
          <p:nvPr>
            <p:ph idx="1"/>
          </p:nvPr>
        </p:nvSpPr>
        <p:spPr/>
        <p:txBody>
          <a:bodyPr>
            <a:normAutofit fontScale="92500" lnSpcReduction="20000"/>
          </a:bodyPr>
          <a:lstStyle/>
          <a:p>
            <a:r>
              <a:rPr lang="en-US" dirty="0"/>
              <a:t>In traditional file processing each user group maintain their own files and handle data processing application. This leads to a stage where the same data is stored in multiple files. The redundancy of storing data in more than one file creates a lot of problems </a:t>
            </a:r>
          </a:p>
          <a:p>
            <a:r>
              <a:rPr lang="en-US" dirty="0"/>
              <a:t>• Entering a new record should be done on multiple files leads to duplication of effort </a:t>
            </a:r>
          </a:p>
          <a:p>
            <a:r>
              <a:rPr lang="en-US" dirty="0"/>
              <a:t>• Storage space is wasted since the same details appear in all the files </a:t>
            </a:r>
          </a:p>
          <a:p>
            <a:r>
              <a:rPr lang="en-US" dirty="0"/>
              <a:t>• Data inconsistency- if a record is modified in one file this </a:t>
            </a:r>
            <a:r>
              <a:rPr lang="en-US" dirty="0" err="1"/>
              <a:t>updation</a:t>
            </a:r>
            <a:r>
              <a:rPr lang="en-US" dirty="0"/>
              <a:t> does not reflect in other files In order to overcome these limitations, the database approach integrates all the views of the different user group during database design. All the required details are stored in the database in one place. This ensures consistency and saves storage space. But, in practice, only some data items may repeat themselves at the required places. This phenomenon is called controlled redundancy. </a:t>
            </a:r>
            <a:endParaRPr lang="en-IN" dirty="0"/>
          </a:p>
        </p:txBody>
      </p:sp>
    </p:spTree>
    <p:extLst>
      <p:ext uri="{BB962C8B-B14F-4D97-AF65-F5344CB8AC3E}">
        <p14:creationId xmlns:p14="http://schemas.microsoft.com/office/powerpoint/2010/main" val="3224170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38C-CB94-2CEE-1F8A-3C6EB36F6F83}"/>
              </a:ext>
            </a:extLst>
          </p:cNvPr>
          <p:cNvSpPr>
            <a:spLocks noGrp="1"/>
          </p:cNvSpPr>
          <p:nvPr>
            <p:ph type="title"/>
          </p:nvPr>
        </p:nvSpPr>
        <p:spPr/>
        <p:txBody>
          <a:bodyPr/>
          <a:lstStyle/>
          <a:p>
            <a:r>
              <a:rPr lang="en-US" dirty="0"/>
              <a:t>2. Restricting unauthorized access:</a:t>
            </a:r>
            <a:endParaRPr lang="en-IN" dirty="0"/>
          </a:p>
        </p:txBody>
      </p:sp>
      <p:sp>
        <p:nvSpPr>
          <p:cNvPr id="3" name="Content Placeholder 2">
            <a:extLst>
              <a:ext uri="{FF2B5EF4-FFF2-40B4-BE49-F238E27FC236}">
                <a16:creationId xmlns:a16="http://schemas.microsoft.com/office/drawing/2014/main" id="{62BEF5BD-EF2F-0BEF-15FA-FBC2298680A7}"/>
              </a:ext>
            </a:extLst>
          </p:cNvPr>
          <p:cNvSpPr>
            <a:spLocks noGrp="1"/>
          </p:cNvSpPr>
          <p:nvPr>
            <p:ph idx="1"/>
          </p:nvPr>
        </p:nvSpPr>
        <p:spPr/>
        <p:txBody>
          <a:bodyPr/>
          <a:lstStyle/>
          <a:p>
            <a:r>
              <a:rPr lang="en-US" dirty="0"/>
              <a:t>When multiple users share a large database, it is likely that all users will not want all the information in the database. Moreover, all the users will not be authorized to use all the data. Some users may be only allowed to retrieve while others may be allowed to retrieve a well as to update data. In order to provide authorization, users are given user names and passwords. A DBMS provides security and authorization subsystem, which the DBA uses to create accounts and passwords to different users.</a:t>
            </a:r>
            <a:endParaRPr lang="en-IN" dirty="0"/>
          </a:p>
        </p:txBody>
      </p:sp>
    </p:spTree>
    <p:extLst>
      <p:ext uri="{BB962C8B-B14F-4D97-AF65-F5344CB8AC3E}">
        <p14:creationId xmlns:p14="http://schemas.microsoft.com/office/powerpoint/2010/main" val="2907001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38C-CB94-2CEE-1F8A-3C6EB36F6F83}"/>
              </a:ext>
            </a:extLst>
          </p:cNvPr>
          <p:cNvSpPr>
            <a:spLocks noGrp="1"/>
          </p:cNvSpPr>
          <p:nvPr>
            <p:ph type="title"/>
          </p:nvPr>
        </p:nvSpPr>
        <p:spPr/>
        <p:txBody>
          <a:bodyPr/>
          <a:lstStyle/>
          <a:p>
            <a:r>
              <a:rPr lang="en-US" dirty="0"/>
              <a:t>3. Providing Storage structures for efficient query processing:</a:t>
            </a:r>
            <a:endParaRPr lang="en-IN" dirty="0"/>
          </a:p>
        </p:txBody>
      </p:sp>
      <p:sp>
        <p:nvSpPr>
          <p:cNvPr id="3" name="Content Placeholder 2">
            <a:extLst>
              <a:ext uri="{FF2B5EF4-FFF2-40B4-BE49-F238E27FC236}">
                <a16:creationId xmlns:a16="http://schemas.microsoft.com/office/drawing/2014/main" id="{62BEF5BD-EF2F-0BEF-15FA-FBC2298680A7}"/>
              </a:ext>
            </a:extLst>
          </p:cNvPr>
          <p:cNvSpPr>
            <a:spLocks noGrp="1"/>
          </p:cNvSpPr>
          <p:nvPr>
            <p:ph idx="1"/>
          </p:nvPr>
        </p:nvSpPr>
        <p:spPr/>
        <p:txBody>
          <a:bodyPr/>
          <a:lstStyle/>
          <a:p>
            <a:r>
              <a:rPr lang="en-US" dirty="0"/>
              <a:t>Database systems must provide capabilities for efficiently executing a query. DBMS must provide specialized data structures to speed up disk access. The query processing and optimization module of the DBMS is responsible for choosing efficient query execution plan for each query based on the existing storage structures</a:t>
            </a:r>
            <a:endParaRPr lang="en-IN" dirty="0"/>
          </a:p>
        </p:txBody>
      </p:sp>
    </p:spTree>
    <p:extLst>
      <p:ext uri="{BB962C8B-B14F-4D97-AF65-F5344CB8AC3E}">
        <p14:creationId xmlns:p14="http://schemas.microsoft.com/office/powerpoint/2010/main" val="3950204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38C-CB94-2CEE-1F8A-3C6EB36F6F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BEF5BD-EF2F-0BEF-15FA-FBC2298680A7}"/>
              </a:ext>
            </a:extLst>
          </p:cNvPr>
          <p:cNvSpPr>
            <a:spLocks noGrp="1"/>
          </p:cNvSpPr>
          <p:nvPr>
            <p:ph idx="1"/>
          </p:nvPr>
        </p:nvSpPr>
        <p:spPr/>
        <p:txBody>
          <a:bodyPr/>
          <a:lstStyle/>
          <a:p>
            <a:r>
              <a:rPr lang="en-US" b="1" dirty="0"/>
              <a:t>4. Providing Backup and recovery: </a:t>
            </a:r>
            <a:r>
              <a:rPr lang="en-US" dirty="0"/>
              <a:t>DBMS must provide facilities for recovering from hardware or software failures. The backup and recovery systems are responsible for recovery of data in such situations</a:t>
            </a:r>
          </a:p>
          <a:p>
            <a:r>
              <a:rPr lang="en-US" b="1" dirty="0"/>
              <a:t>5. Providing multiple user interfaces: </a:t>
            </a:r>
            <a:r>
              <a:rPr lang="en-US" dirty="0"/>
              <a:t>DBMS has a wide variety of users. Hence, it should provide multiple user interfaces for each class of user. For example: Query language for casual users, programming language interface for application programmers.</a:t>
            </a:r>
            <a:endParaRPr lang="en-IN" dirty="0"/>
          </a:p>
        </p:txBody>
      </p:sp>
    </p:spTree>
    <p:extLst>
      <p:ext uri="{BB962C8B-B14F-4D97-AF65-F5344CB8AC3E}">
        <p14:creationId xmlns:p14="http://schemas.microsoft.com/office/powerpoint/2010/main" val="2091949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38C-CB94-2CEE-1F8A-3C6EB36F6F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BEF5BD-EF2F-0BEF-15FA-FBC2298680A7}"/>
              </a:ext>
            </a:extLst>
          </p:cNvPr>
          <p:cNvSpPr>
            <a:spLocks noGrp="1"/>
          </p:cNvSpPr>
          <p:nvPr>
            <p:ph idx="1"/>
          </p:nvPr>
        </p:nvSpPr>
        <p:spPr/>
        <p:txBody>
          <a:bodyPr/>
          <a:lstStyle/>
          <a:p>
            <a:r>
              <a:rPr lang="en-US" b="1" dirty="0"/>
              <a:t>6. Represent complex relationships among data: </a:t>
            </a:r>
            <a:r>
              <a:rPr lang="en-US" dirty="0"/>
              <a:t>A database may contain a variety of data that are interrelated. DBMS must provide a capability to represent complex relationship among data as well as o retrieve and update related data only.</a:t>
            </a:r>
          </a:p>
          <a:p>
            <a:r>
              <a:rPr lang="en-US" b="1" dirty="0"/>
              <a:t>7. Enforcing integrity constraints: </a:t>
            </a:r>
            <a:r>
              <a:rPr lang="en-US" dirty="0"/>
              <a:t>DBMS should provide capability for defining and enforcing integrity constraints. For example, specifying data types for each data item is done to ensure that erroneous data is not entered into the data base</a:t>
            </a:r>
            <a:endParaRPr lang="en-IN" dirty="0"/>
          </a:p>
        </p:txBody>
      </p:sp>
    </p:spTree>
    <p:extLst>
      <p:ext uri="{BB962C8B-B14F-4D97-AF65-F5344CB8AC3E}">
        <p14:creationId xmlns:p14="http://schemas.microsoft.com/office/powerpoint/2010/main" val="3723525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38C-CB94-2CEE-1F8A-3C6EB36F6F8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BEF5BD-EF2F-0BEF-15FA-FBC2298680A7}"/>
              </a:ext>
            </a:extLst>
          </p:cNvPr>
          <p:cNvSpPr>
            <a:spLocks noGrp="1"/>
          </p:cNvSpPr>
          <p:nvPr>
            <p:ph idx="1"/>
          </p:nvPr>
        </p:nvSpPr>
        <p:spPr/>
        <p:txBody>
          <a:bodyPr/>
          <a:lstStyle/>
          <a:p>
            <a:r>
              <a:rPr lang="en-US" b="1" dirty="0"/>
              <a:t>8. Permitting inferencing and actions using rules: </a:t>
            </a:r>
            <a:r>
              <a:rPr lang="en-US" dirty="0"/>
              <a:t>Some database provides capabilities for defining deduction rules for inferencing new information from the stored database facts. Such systems are called deductive database systems. Some database provides active rules that can automatically initiate actions when certain events and conditions occur.</a:t>
            </a:r>
            <a:endParaRPr lang="en-IN" dirty="0"/>
          </a:p>
        </p:txBody>
      </p:sp>
    </p:spTree>
    <p:extLst>
      <p:ext uri="{BB962C8B-B14F-4D97-AF65-F5344CB8AC3E}">
        <p14:creationId xmlns:p14="http://schemas.microsoft.com/office/powerpoint/2010/main" val="2635117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76D8-E8BA-E81F-ED67-E5B8D96B4639}"/>
              </a:ext>
            </a:extLst>
          </p:cNvPr>
          <p:cNvSpPr>
            <a:spLocks noGrp="1"/>
          </p:cNvSpPr>
          <p:nvPr>
            <p:ph type="ctrTitle"/>
          </p:nvPr>
        </p:nvSpPr>
        <p:spPr/>
        <p:txBody>
          <a:bodyPr/>
          <a:lstStyle/>
          <a:p>
            <a:r>
              <a:rPr lang="en-US" dirty="0"/>
              <a:t>Chapter - 2</a:t>
            </a:r>
            <a:endParaRPr lang="en-IN" dirty="0"/>
          </a:p>
        </p:txBody>
      </p:sp>
      <p:sp>
        <p:nvSpPr>
          <p:cNvPr id="3" name="Subtitle 2">
            <a:extLst>
              <a:ext uri="{FF2B5EF4-FFF2-40B4-BE49-F238E27FC236}">
                <a16:creationId xmlns:a16="http://schemas.microsoft.com/office/drawing/2014/main" id="{AA0C044A-7E69-B2A5-6EB3-FA86C67EA9BC}"/>
              </a:ext>
            </a:extLst>
          </p:cNvPr>
          <p:cNvSpPr>
            <a:spLocks noGrp="1"/>
          </p:cNvSpPr>
          <p:nvPr>
            <p:ph type="subTitle" idx="1"/>
          </p:nvPr>
        </p:nvSpPr>
        <p:spPr/>
        <p:txBody>
          <a:bodyPr/>
          <a:lstStyle/>
          <a:p>
            <a:r>
              <a:rPr lang="en-US" dirty="0"/>
              <a:t>DATABASE SYSTEMS - CONCEPTS AND ARCHITECTURE</a:t>
            </a:r>
            <a:endParaRPr lang="en-IN" dirty="0"/>
          </a:p>
        </p:txBody>
      </p:sp>
    </p:spTree>
    <p:extLst>
      <p:ext uri="{BB962C8B-B14F-4D97-AF65-F5344CB8AC3E}">
        <p14:creationId xmlns:p14="http://schemas.microsoft.com/office/powerpoint/2010/main" val="3099287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lstStyle/>
          <a:p>
            <a:r>
              <a:rPr lang="en-IN" dirty="0"/>
              <a:t>Data Models: </a:t>
            </a:r>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lstStyle/>
          <a:p>
            <a:r>
              <a:rPr lang="en-US" dirty="0"/>
              <a:t>A data model is a collection of concepts that can be used to describe the structure of database and provides necessary means to achieve this abstraction. </a:t>
            </a:r>
            <a:endParaRPr lang="en-IN" dirty="0"/>
          </a:p>
        </p:txBody>
      </p:sp>
    </p:spTree>
    <p:extLst>
      <p:ext uri="{BB962C8B-B14F-4D97-AF65-F5344CB8AC3E}">
        <p14:creationId xmlns:p14="http://schemas.microsoft.com/office/powerpoint/2010/main" val="2115088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304A-0A9B-0AAD-D80A-D7CED606650E}"/>
              </a:ext>
            </a:extLst>
          </p:cNvPr>
          <p:cNvSpPr>
            <a:spLocks noGrp="1"/>
          </p:cNvSpPr>
          <p:nvPr>
            <p:ph type="title"/>
          </p:nvPr>
        </p:nvSpPr>
        <p:spPr/>
        <p:txBody>
          <a:bodyPr/>
          <a:lstStyle/>
          <a:p>
            <a:r>
              <a:rPr lang="en-IN" dirty="0"/>
              <a:t>The functions of DBMS:</a:t>
            </a:r>
          </a:p>
        </p:txBody>
      </p:sp>
      <p:sp>
        <p:nvSpPr>
          <p:cNvPr id="3" name="Content Placeholder 2">
            <a:extLst>
              <a:ext uri="{FF2B5EF4-FFF2-40B4-BE49-F238E27FC236}">
                <a16:creationId xmlns:a16="http://schemas.microsoft.com/office/drawing/2014/main" id="{3B165F7D-BDA2-D579-22A9-0848CA29F0A9}"/>
              </a:ext>
            </a:extLst>
          </p:cNvPr>
          <p:cNvSpPr>
            <a:spLocks noGrp="1"/>
          </p:cNvSpPr>
          <p:nvPr>
            <p:ph idx="1"/>
          </p:nvPr>
        </p:nvSpPr>
        <p:spPr/>
        <p:txBody>
          <a:bodyPr>
            <a:normAutofit/>
          </a:bodyPr>
          <a:lstStyle/>
          <a:p>
            <a:r>
              <a:rPr lang="en-US" dirty="0"/>
              <a:t>Defining a database involves specifying the data types, structures and constraints for the data to be stored in the database </a:t>
            </a:r>
          </a:p>
          <a:p>
            <a:r>
              <a:rPr lang="en-US" dirty="0"/>
              <a:t>Constructing the database is the process of storing the data itself on some storage medium that is controlled by the DBMS</a:t>
            </a:r>
          </a:p>
          <a:p>
            <a:r>
              <a:rPr lang="en-US" dirty="0"/>
              <a:t>Manipulating the database includes functions like querying the database to retrieve specific data, updating the database so as to reflect changes and generating reports from the data </a:t>
            </a:r>
          </a:p>
        </p:txBody>
      </p:sp>
    </p:spTree>
    <p:extLst>
      <p:ext uri="{BB962C8B-B14F-4D97-AF65-F5344CB8AC3E}">
        <p14:creationId xmlns:p14="http://schemas.microsoft.com/office/powerpoint/2010/main" val="318124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lstStyle/>
          <a:p>
            <a:r>
              <a:rPr lang="en-IN" dirty="0"/>
              <a:t>Categories of data models:</a:t>
            </a:r>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lstStyle/>
          <a:p>
            <a:r>
              <a:rPr lang="en-US" dirty="0"/>
              <a:t>1. High-Level or conceptual data models- provide concepts that are close to the way how many users perceive data </a:t>
            </a:r>
          </a:p>
          <a:p>
            <a:r>
              <a:rPr lang="en-US" dirty="0"/>
              <a:t>2. Low-Level or physical data models – provide concepts that describe details of how the data is stored in computers. </a:t>
            </a:r>
          </a:p>
        </p:txBody>
      </p:sp>
    </p:spTree>
    <p:extLst>
      <p:ext uri="{BB962C8B-B14F-4D97-AF65-F5344CB8AC3E}">
        <p14:creationId xmlns:p14="http://schemas.microsoft.com/office/powerpoint/2010/main" val="341243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lstStyle/>
          <a:p>
            <a:r>
              <a:rPr lang="en-US" dirty="0"/>
              <a:t>Representational data models can be categorized as: - </a:t>
            </a:r>
            <a:endParaRPr lang="en-IN" dirty="0"/>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lstStyle/>
          <a:p>
            <a:r>
              <a:rPr lang="en-IN" dirty="0"/>
              <a:t>a. Hierarchical model </a:t>
            </a:r>
          </a:p>
          <a:p>
            <a:r>
              <a:rPr lang="en-IN" dirty="0"/>
              <a:t>b. Network model </a:t>
            </a:r>
          </a:p>
          <a:p>
            <a:r>
              <a:rPr lang="en-IN" dirty="0"/>
              <a:t>c. Relational model </a:t>
            </a:r>
          </a:p>
        </p:txBody>
      </p:sp>
    </p:spTree>
    <p:extLst>
      <p:ext uri="{BB962C8B-B14F-4D97-AF65-F5344CB8AC3E}">
        <p14:creationId xmlns:p14="http://schemas.microsoft.com/office/powerpoint/2010/main" val="4287093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lstStyle/>
          <a:p>
            <a:r>
              <a:rPr lang="en-US" dirty="0"/>
              <a:t>Hierarchical Data Model:</a:t>
            </a:r>
            <a:endParaRPr lang="en-IN" dirty="0"/>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lstStyle/>
          <a:p>
            <a:r>
              <a:rPr lang="en-US" dirty="0"/>
              <a:t>Here different records are interrelated through a hierarchical or a tree like structure. A parent record can have several children but a child can have only one parent. At the top of hierarchy there is only one entity which is called Root.</a:t>
            </a:r>
          </a:p>
          <a:p>
            <a:endParaRPr lang="en-US" dirty="0"/>
          </a:p>
        </p:txBody>
      </p:sp>
      <p:pic>
        <p:nvPicPr>
          <p:cNvPr id="5" name="Picture 4">
            <a:extLst>
              <a:ext uri="{FF2B5EF4-FFF2-40B4-BE49-F238E27FC236}">
                <a16:creationId xmlns:a16="http://schemas.microsoft.com/office/drawing/2014/main" id="{0F3BE1C7-E044-B0C9-CC13-C4230F613DFC}"/>
              </a:ext>
            </a:extLst>
          </p:cNvPr>
          <p:cNvPicPr>
            <a:picLocks noChangeAspect="1"/>
          </p:cNvPicPr>
          <p:nvPr/>
        </p:nvPicPr>
        <p:blipFill>
          <a:blip r:embed="rId2"/>
          <a:stretch>
            <a:fillRect/>
          </a:stretch>
        </p:blipFill>
        <p:spPr>
          <a:xfrm>
            <a:off x="2389901" y="3826480"/>
            <a:ext cx="6391275" cy="2962275"/>
          </a:xfrm>
          <a:prstGeom prst="rect">
            <a:avLst/>
          </a:prstGeom>
        </p:spPr>
      </p:pic>
    </p:spTree>
    <p:extLst>
      <p:ext uri="{BB962C8B-B14F-4D97-AF65-F5344CB8AC3E}">
        <p14:creationId xmlns:p14="http://schemas.microsoft.com/office/powerpoint/2010/main" val="3612291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2D68-387F-FC9E-863C-12CCF39D25E5}"/>
              </a:ext>
            </a:extLst>
          </p:cNvPr>
          <p:cNvSpPr>
            <a:spLocks noGrp="1"/>
          </p:cNvSpPr>
          <p:nvPr>
            <p:ph type="title"/>
          </p:nvPr>
        </p:nvSpPr>
        <p:spPr/>
        <p:txBody>
          <a:bodyPr/>
          <a:lstStyle/>
          <a:p>
            <a:r>
              <a:rPr lang="en-US" dirty="0"/>
              <a:t>Network Data Model:</a:t>
            </a:r>
            <a:endParaRPr lang="en-IN" dirty="0"/>
          </a:p>
        </p:txBody>
      </p:sp>
      <p:sp>
        <p:nvSpPr>
          <p:cNvPr id="3" name="Content Placeholder 2">
            <a:extLst>
              <a:ext uri="{FF2B5EF4-FFF2-40B4-BE49-F238E27FC236}">
                <a16:creationId xmlns:a16="http://schemas.microsoft.com/office/drawing/2014/main" id="{00F986A8-C0D2-1BA0-2F8B-2514C73A3BD0}"/>
              </a:ext>
            </a:extLst>
          </p:cNvPr>
          <p:cNvSpPr>
            <a:spLocks noGrp="1"/>
          </p:cNvSpPr>
          <p:nvPr>
            <p:ph idx="1"/>
          </p:nvPr>
        </p:nvSpPr>
        <p:spPr/>
        <p:txBody>
          <a:bodyPr/>
          <a:lstStyle/>
          <a:p>
            <a:pPr marL="0" indent="0">
              <a:buNone/>
            </a:pPr>
            <a:r>
              <a:rPr lang="en-US" dirty="0"/>
              <a:t>Here, a parent record can have several children and a child record can also have many parent records. </a:t>
            </a:r>
          </a:p>
          <a:p>
            <a:pPr marL="0" indent="0">
              <a:buNone/>
            </a:pPr>
            <a:endParaRPr lang="en-US" dirty="0"/>
          </a:p>
        </p:txBody>
      </p:sp>
      <p:pic>
        <p:nvPicPr>
          <p:cNvPr id="5" name="Picture 4">
            <a:extLst>
              <a:ext uri="{FF2B5EF4-FFF2-40B4-BE49-F238E27FC236}">
                <a16:creationId xmlns:a16="http://schemas.microsoft.com/office/drawing/2014/main" id="{6BB5C811-23DE-F598-E0BD-E2D9C1820AB7}"/>
              </a:ext>
            </a:extLst>
          </p:cNvPr>
          <p:cNvPicPr>
            <a:picLocks noChangeAspect="1"/>
          </p:cNvPicPr>
          <p:nvPr/>
        </p:nvPicPr>
        <p:blipFill>
          <a:blip r:embed="rId2"/>
          <a:stretch>
            <a:fillRect/>
          </a:stretch>
        </p:blipFill>
        <p:spPr>
          <a:xfrm>
            <a:off x="2053701" y="3179223"/>
            <a:ext cx="6096000" cy="2647950"/>
          </a:xfrm>
          <a:prstGeom prst="rect">
            <a:avLst/>
          </a:prstGeom>
        </p:spPr>
      </p:pic>
    </p:spTree>
    <p:extLst>
      <p:ext uri="{BB962C8B-B14F-4D97-AF65-F5344CB8AC3E}">
        <p14:creationId xmlns:p14="http://schemas.microsoft.com/office/powerpoint/2010/main" val="13535607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DF512-EB40-2433-403B-B14792253B8E}"/>
              </a:ext>
            </a:extLst>
          </p:cNvPr>
          <p:cNvSpPr>
            <a:spLocks noGrp="1"/>
          </p:cNvSpPr>
          <p:nvPr>
            <p:ph type="title"/>
          </p:nvPr>
        </p:nvSpPr>
        <p:spPr/>
        <p:txBody>
          <a:bodyPr/>
          <a:lstStyle/>
          <a:p>
            <a:r>
              <a:rPr lang="en-US" dirty="0"/>
              <a:t>Relational Data Model:</a:t>
            </a:r>
            <a:endParaRPr lang="en-IN" dirty="0"/>
          </a:p>
        </p:txBody>
      </p:sp>
      <p:sp>
        <p:nvSpPr>
          <p:cNvPr id="3" name="Content Placeholder 2">
            <a:extLst>
              <a:ext uri="{FF2B5EF4-FFF2-40B4-BE49-F238E27FC236}">
                <a16:creationId xmlns:a16="http://schemas.microsoft.com/office/drawing/2014/main" id="{24F47628-DA62-93C0-D635-664C3A918C70}"/>
              </a:ext>
            </a:extLst>
          </p:cNvPr>
          <p:cNvSpPr>
            <a:spLocks noGrp="1"/>
          </p:cNvSpPr>
          <p:nvPr>
            <p:ph idx="1"/>
          </p:nvPr>
        </p:nvSpPr>
        <p:spPr/>
        <p:txBody>
          <a:bodyPr/>
          <a:lstStyle/>
          <a:p>
            <a:r>
              <a:rPr lang="en-US" dirty="0"/>
              <a:t>In this model, there are no physical links between records. All the data is maintained in the form of tables, comprising of rows and columns. Data in two tables is related through common columns. Querying is much easier in this model. It is very much programmer friendly and is the most widely used model.</a:t>
            </a:r>
          </a:p>
          <a:p>
            <a:pPr marL="0" indent="0">
              <a:buNone/>
            </a:pPr>
            <a:endParaRPr lang="en-IN" dirty="0"/>
          </a:p>
          <a:p>
            <a:endParaRPr lang="en-IN" dirty="0"/>
          </a:p>
        </p:txBody>
      </p:sp>
      <p:pic>
        <p:nvPicPr>
          <p:cNvPr id="5" name="Picture 4">
            <a:extLst>
              <a:ext uri="{FF2B5EF4-FFF2-40B4-BE49-F238E27FC236}">
                <a16:creationId xmlns:a16="http://schemas.microsoft.com/office/drawing/2014/main" id="{549E4242-F733-17FB-DFD1-A96D81A45BD2}"/>
              </a:ext>
            </a:extLst>
          </p:cNvPr>
          <p:cNvPicPr>
            <a:picLocks noChangeAspect="1"/>
          </p:cNvPicPr>
          <p:nvPr/>
        </p:nvPicPr>
        <p:blipFill>
          <a:blip r:embed="rId2"/>
          <a:stretch>
            <a:fillRect/>
          </a:stretch>
        </p:blipFill>
        <p:spPr>
          <a:xfrm>
            <a:off x="2684016" y="3785816"/>
            <a:ext cx="6096000" cy="3476625"/>
          </a:xfrm>
          <a:prstGeom prst="rect">
            <a:avLst/>
          </a:prstGeom>
        </p:spPr>
      </p:pic>
    </p:spTree>
    <p:extLst>
      <p:ext uri="{BB962C8B-B14F-4D97-AF65-F5344CB8AC3E}">
        <p14:creationId xmlns:p14="http://schemas.microsoft.com/office/powerpoint/2010/main" val="295509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D283-EC33-104F-B058-27C7ED2AE3CF}"/>
              </a:ext>
            </a:extLst>
          </p:cNvPr>
          <p:cNvSpPr>
            <a:spLocks noGrp="1"/>
          </p:cNvSpPr>
          <p:nvPr>
            <p:ph type="title"/>
          </p:nvPr>
        </p:nvSpPr>
        <p:spPr/>
        <p:txBody>
          <a:bodyPr/>
          <a:lstStyle/>
          <a:p>
            <a:r>
              <a:rPr lang="en-IN" dirty="0"/>
              <a:t>Schemas and Instances </a:t>
            </a:r>
          </a:p>
        </p:txBody>
      </p:sp>
      <p:sp>
        <p:nvSpPr>
          <p:cNvPr id="3" name="Content Placeholder 2">
            <a:extLst>
              <a:ext uri="{FF2B5EF4-FFF2-40B4-BE49-F238E27FC236}">
                <a16:creationId xmlns:a16="http://schemas.microsoft.com/office/drawing/2014/main" id="{F0B35067-6FDB-37B0-7E76-3EEB379DB1DD}"/>
              </a:ext>
            </a:extLst>
          </p:cNvPr>
          <p:cNvSpPr>
            <a:spLocks noGrp="1"/>
          </p:cNvSpPr>
          <p:nvPr>
            <p:ph idx="1"/>
          </p:nvPr>
        </p:nvSpPr>
        <p:spPr/>
        <p:txBody>
          <a:bodyPr>
            <a:normAutofit lnSpcReduction="10000"/>
          </a:bodyPr>
          <a:lstStyle/>
          <a:p>
            <a:r>
              <a:rPr lang="en-US" dirty="0"/>
              <a:t>The overall design of a database is called schema which is specified during database design and is not expected to change. </a:t>
            </a:r>
          </a:p>
          <a:p>
            <a:r>
              <a:rPr lang="en-US" dirty="0"/>
              <a:t>A diagram used to display schema is called a schema diagram. </a:t>
            </a:r>
          </a:p>
          <a:p>
            <a:r>
              <a:rPr lang="en-US" dirty="0"/>
              <a:t>Each object in the schema is called a schema construct. </a:t>
            </a:r>
          </a:p>
          <a:p>
            <a:r>
              <a:rPr lang="en-US" dirty="0"/>
              <a:t>A database schema is the skeleton structure of the database. It represents the logical view of the entire database. A schema contains schema objects like table, foreign key, primary key, views, columns, data types, stored procedure, etc. </a:t>
            </a:r>
          </a:p>
          <a:p>
            <a:r>
              <a:rPr lang="en-US" dirty="0"/>
              <a:t>Meta data: The description of the schema constructs and constraints is called meta data. The meta data is stored in the DBMS catalog so that DBMS software can refer to it whenever necessary. </a:t>
            </a:r>
            <a:endParaRPr lang="en-IN" dirty="0"/>
          </a:p>
          <a:p>
            <a:endParaRPr lang="en-US" dirty="0"/>
          </a:p>
        </p:txBody>
      </p:sp>
    </p:spTree>
    <p:extLst>
      <p:ext uri="{BB962C8B-B14F-4D97-AF65-F5344CB8AC3E}">
        <p14:creationId xmlns:p14="http://schemas.microsoft.com/office/powerpoint/2010/main" val="1355519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D283-EC33-104F-B058-27C7ED2AE3CF}"/>
              </a:ext>
            </a:extLst>
          </p:cNvPr>
          <p:cNvSpPr>
            <a:spLocks noGrp="1"/>
          </p:cNvSpPr>
          <p:nvPr>
            <p:ph type="title"/>
          </p:nvPr>
        </p:nvSpPr>
        <p:spPr/>
        <p:txBody>
          <a:bodyPr/>
          <a:lstStyle/>
          <a:p>
            <a:r>
              <a:rPr lang="en-IN" dirty="0"/>
              <a:t>Three Schema Architecture:</a:t>
            </a:r>
          </a:p>
        </p:txBody>
      </p:sp>
      <p:pic>
        <p:nvPicPr>
          <p:cNvPr id="5" name="Content Placeholder 4">
            <a:extLst>
              <a:ext uri="{FF2B5EF4-FFF2-40B4-BE49-F238E27FC236}">
                <a16:creationId xmlns:a16="http://schemas.microsoft.com/office/drawing/2014/main" id="{A14229BD-966F-CBDA-A00B-EDAE07500A7E}"/>
              </a:ext>
            </a:extLst>
          </p:cNvPr>
          <p:cNvPicPr>
            <a:picLocks noGrp="1" noChangeAspect="1"/>
          </p:cNvPicPr>
          <p:nvPr>
            <p:ph idx="1"/>
          </p:nvPr>
        </p:nvPicPr>
        <p:blipFill>
          <a:blip r:embed="rId2"/>
          <a:stretch>
            <a:fillRect/>
          </a:stretch>
        </p:blipFill>
        <p:spPr>
          <a:xfrm>
            <a:off x="3241361" y="2603500"/>
            <a:ext cx="4653591" cy="3416300"/>
          </a:xfrm>
        </p:spPr>
      </p:pic>
    </p:spTree>
    <p:extLst>
      <p:ext uri="{BB962C8B-B14F-4D97-AF65-F5344CB8AC3E}">
        <p14:creationId xmlns:p14="http://schemas.microsoft.com/office/powerpoint/2010/main" val="3986064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9D283-EC33-104F-B058-27C7ED2AE3CF}"/>
              </a:ext>
            </a:extLst>
          </p:cNvPr>
          <p:cNvSpPr>
            <a:spLocks noGrp="1"/>
          </p:cNvSpPr>
          <p:nvPr>
            <p:ph type="title"/>
          </p:nvPr>
        </p:nvSpPr>
        <p:spPr/>
        <p:txBody>
          <a:bodyPr/>
          <a:lstStyle/>
          <a:p>
            <a:r>
              <a:rPr lang="en-IN" dirty="0"/>
              <a:t>Three Schema Architecture:</a:t>
            </a:r>
          </a:p>
        </p:txBody>
      </p:sp>
      <p:sp>
        <p:nvSpPr>
          <p:cNvPr id="3" name="Content Placeholder 2">
            <a:extLst>
              <a:ext uri="{FF2B5EF4-FFF2-40B4-BE49-F238E27FC236}">
                <a16:creationId xmlns:a16="http://schemas.microsoft.com/office/drawing/2014/main" id="{F0B35067-6FDB-37B0-7E76-3EEB379DB1DD}"/>
              </a:ext>
            </a:extLst>
          </p:cNvPr>
          <p:cNvSpPr>
            <a:spLocks noGrp="1"/>
          </p:cNvSpPr>
          <p:nvPr>
            <p:ph idx="1"/>
          </p:nvPr>
        </p:nvSpPr>
        <p:spPr/>
        <p:txBody>
          <a:bodyPr>
            <a:normAutofit fontScale="92500" lnSpcReduction="10000"/>
          </a:bodyPr>
          <a:lstStyle/>
          <a:p>
            <a:r>
              <a:rPr lang="en-US" dirty="0"/>
              <a:t>The </a:t>
            </a:r>
            <a:r>
              <a:rPr lang="en-US" b="1" dirty="0"/>
              <a:t>internal level has an internal schema</a:t>
            </a:r>
            <a:r>
              <a:rPr lang="en-US" dirty="0"/>
              <a:t>, which describes the physical storage structure of the database. The internal schema uses physical data model and describes the complete details of data storage and access paths for the database. </a:t>
            </a:r>
          </a:p>
          <a:p>
            <a:r>
              <a:rPr lang="en-US" dirty="0"/>
              <a:t>The </a:t>
            </a:r>
            <a:r>
              <a:rPr lang="en-US" b="1" dirty="0"/>
              <a:t>conceptual level has a conceptual schema </a:t>
            </a:r>
            <a:r>
              <a:rPr lang="en-US" dirty="0"/>
              <a:t>which describes the structure of the whole database for a community of users. It hides details of physical storage and concentrates on describing entities, data types, relationships, operations and constraints. The representational model is used to describe the conceptual schema. </a:t>
            </a:r>
          </a:p>
          <a:p>
            <a:r>
              <a:rPr lang="en-US" dirty="0"/>
              <a:t>The </a:t>
            </a:r>
            <a:r>
              <a:rPr lang="en-US" b="1" dirty="0"/>
              <a:t>external or view level </a:t>
            </a:r>
            <a:r>
              <a:rPr lang="en-US" dirty="0"/>
              <a:t>includes a number of external schemas or user views. Each external schema describes a part of the database that a particular user group is interested and hides the rest of the database from that user group. The process of transforming requests and results between levels is called mappings. </a:t>
            </a:r>
            <a:endParaRPr lang="en-IN" dirty="0"/>
          </a:p>
        </p:txBody>
      </p:sp>
    </p:spTree>
    <p:extLst>
      <p:ext uri="{BB962C8B-B14F-4D97-AF65-F5344CB8AC3E}">
        <p14:creationId xmlns:p14="http://schemas.microsoft.com/office/powerpoint/2010/main" val="20510733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9CB92-3997-1957-FC63-B3A2A0943534}"/>
              </a:ext>
            </a:extLst>
          </p:cNvPr>
          <p:cNvSpPr>
            <a:spLocks noGrp="1"/>
          </p:cNvSpPr>
          <p:nvPr>
            <p:ph type="title"/>
          </p:nvPr>
        </p:nvSpPr>
        <p:spPr/>
        <p:txBody>
          <a:bodyPr/>
          <a:lstStyle/>
          <a:p>
            <a:r>
              <a:rPr lang="en-US" dirty="0"/>
              <a:t>Data Independence:</a:t>
            </a:r>
            <a:endParaRPr lang="en-IN" dirty="0"/>
          </a:p>
        </p:txBody>
      </p:sp>
      <p:sp>
        <p:nvSpPr>
          <p:cNvPr id="3" name="Content Placeholder 2">
            <a:extLst>
              <a:ext uri="{FF2B5EF4-FFF2-40B4-BE49-F238E27FC236}">
                <a16:creationId xmlns:a16="http://schemas.microsoft.com/office/drawing/2014/main" id="{980231F4-61AE-7ED3-6D1F-AB35C4F43DDB}"/>
              </a:ext>
            </a:extLst>
          </p:cNvPr>
          <p:cNvSpPr>
            <a:spLocks noGrp="1"/>
          </p:cNvSpPr>
          <p:nvPr>
            <p:ph idx="1"/>
          </p:nvPr>
        </p:nvSpPr>
        <p:spPr/>
        <p:txBody>
          <a:bodyPr>
            <a:normAutofit/>
          </a:bodyPr>
          <a:lstStyle/>
          <a:p>
            <a:r>
              <a:rPr lang="en-US" dirty="0"/>
              <a:t>Data independence can be defined as the capacity to change the schema at one level of the database system without having to change the schema at the next higher level. </a:t>
            </a:r>
          </a:p>
          <a:p>
            <a:r>
              <a:rPr lang="en-US" dirty="0"/>
              <a:t>There are two types of data independence logical data independence and physical data independence. </a:t>
            </a:r>
          </a:p>
        </p:txBody>
      </p:sp>
    </p:spTree>
    <p:extLst>
      <p:ext uri="{BB962C8B-B14F-4D97-AF65-F5344CB8AC3E}">
        <p14:creationId xmlns:p14="http://schemas.microsoft.com/office/powerpoint/2010/main" val="4174357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7CBE-BE88-EFCC-BA23-5F56A2E08E26}"/>
              </a:ext>
            </a:extLst>
          </p:cNvPr>
          <p:cNvSpPr>
            <a:spLocks noGrp="1"/>
          </p:cNvSpPr>
          <p:nvPr>
            <p:ph type="title"/>
          </p:nvPr>
        </p:nvSpPr>
        <p:spPr/>
        <p:txBody>
          <a:bodyPr/>
          <a:lstStyle/>
          <a:p>
            <a:r>
              <a:rPr lang="en-US" dirty="0"/>
              <a:t>Data Independence:</a:t>
            </a:r>
            <a:endParaRPr lang="en-IN" dirty="0"/>
          </a:p>
        </p:txBody>
      </p:sp>
      <p:sp>
        <p:nvSpPr>
          <p:cNvPr id="3" name="Content Placeholder 2">
            <a:extLst>
              <a:ext uri="{FF2B5EF4-FFF2-40B4-BE49-F238E27FC236}">
                <a16:creationId xmlns:a16="http://schemas.microsoft.com/office/drawing/2014/main" id="{4457A065-C883-E273-9E87-5265A76BDF76}"/>
              </a:ext>
            </a:extLst>
          </p:cNvPr>
          <p:cNvSpPr>
            <a:spLocks noGrp="1"/>
          </p:cNvSpPr>
          <p:nvPr>
            <p:ph idx="1"/>
          </p:nvPr>
        </p:nvSpPr>
        <p:spPr/>
        <p:txBody>
          <a:bodyPr>
            <a:normAutofit lnSpcReduction="10000"/>
          </a:bodyPr>
          <a:lstStyle/>
          <a:p>
            <a:r>
              <a:rPr lang="en-US" b="1" dirty="0"/>
              <a:t>Logical Data Independence: </a:t>
            </a:r>
            <a:r>
              <a:rPr lang="en-US" dirty="0"/>
              <a:t>It is the capacity to change the conceptual schema without having to change external schemas or application programs. We may need to change the constraints or reduce the database. After the conceptual schema undergoes logical reorganization, application programs that reference the external schema constructs should work as before. </a:t>
            </a:r>
          </a:p>
          <a:p>
            <a:r>
              <a:rPr lang="en-US" b="1" dirty="0"/>
              <a:t>Physical Data Independence: </a:t>
            </a:r>
            <a:r>
              <a:rPr lang="en-US" dirty="0"/>
              <a:t>It is the capacity to change the internal schema without having to change conceptual schemas. Changes to the internal schema may be needed because physical files had to be reorganized. The three-schema architecture makes it easier to achieve true data independence i.e. both physical and logical data independence. </a:t>
            </a:r>
            <a:endParaRPr lang="en-IN" dirty="0"/>
          </a:p>
          <a:p>
            <a:endParaRPr lang="en-IN" dirty="0"/>
          </a:p>
        </p:txBody>
      </p:sp>
    </p:spTree>
    <p:extLst>
      <p:ext uri="{BB962C8B-B14F-4D97-AF65-F5344CB8AC3E}">
        <p14:creationId xmlns:p14="http://schemas.microsoft.com/office/powerpoint/2010/main" val="206789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741D-53E4-4968-C65C-18945FC31579}"/>
              </a:ext>
            </a:extLst>
          </p:cNvPr>
          <p:cNvSpPr>
            <a:spLocks noGrp="1"/>
          </p:cNvSpPr>
          <p:nvPr>
            <p:ph type="title"/>
          </p:nvPr>
        </p:nvSpPr>
        <p:spPr/>
        <p:txBody>
          <a:bodyPr/>
          <a:lstStyle/>
          <a:p>
            <a:r>
              <a:rPr lang="en-IN" dirty="0"/>
              <a:t>The functions of DBMS:</a:t>
            </a:r>
          </a:p>
        </p:txBody>
      </p:sp>
      <p:sp>
        <p:nvSpPr>
          <p:cNvPr id="3" name="Content Placeholder 2">
            <a:extLst>
              <a:ext uri="{FF2B5EF4-FFF2-40B4-BE49-F238E27FC236}">
                <a16:creationId xmlns:a16="http://schemas.microsoft.com/office/drawing/2014/main" id="{62AD46A0-17CF-AEF7-4E18-9D0ACCC97F74}"/>
              </a:ext>
            </a:extLst>
          </p:cNvPr>
          <p:cNvSpPr>
            <a:spLocks noGrp="1"/>
          </p:cNvSpPr>
          <p:nvPr>
            <p:ph idx="1"/>
          </p:nvPr>
        </p:nvSpPr>
        <p:spPr/>
        <p:txBody>
          <a:bodyPr/>
          <a:lstStyle/>
          <a:p>
            <a:r>
              <a:rPr lang="en-US" dirty="0"/>
              <a:t>Sharing the database allows multiple users and programs to access the database concurrently </a:t>
            </a:r>
          </a:p>
          <a:p>
            <a:r>
              <a:rPr lang="en-US" dirty="0"/>
              <a:t>DBMS protects the database. Protection includes both system protection against hardware or software malfunction and security malfunction against unauthorized access</a:t>
            </a:r>
          </a:p>
          <a:p>
            <a:r>
              <a:rPr lang="en-US" dirty="0"/>
              <a:t>A large database may have a life cycle for many years. Hence the DBMS must be able to maintain the database system by allowing the system to evolve as requirements change over time.</a:t>
            </a:r>
            <a:endParaRPr lang="en-IN" dirty="0"/>
          </a:p>
          <a:p>
            <a:endParaRPr lang="en-IN" dirty="0"/>
          </a:p>
        </p:txBody>
      </p:sp>
    </p:spTree>
    <p:extLst>
      <p:ext uri="{BB962C8B-B14F-4D97-AF65-F5344CB8AC3E}">
        <p14:creationId xmlns:p14="http://schemas.microsoft.com/office/powerpoint/2010/main" val="3289449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5464-6FB8-2A40-B0EC-F70D0CE06490}"/>
              </a:ext>
            </a:extLst>
          </p:cNvPr>
          <p:cNvSpPr>
            <a:spLocks noGrp="1"/>
          </p:cNvSpPr>
          <p:nvPr>
            <p:ph type="title"/>
          </p:nvPr>
        </p:nvSpPr>
        <p:spPr/>
        <p:txBody>
          <a:bodyPr/>
          <a:lstStyle/>
          <a:p>
            <a:r>
              <a:rPr lang="en-IN" dirty="0"/>
              <a:t>Database Languages: </a:t>
            </a:r>
          </a:p>
        </p:txBody>
      </p:sp>
      <p:sp>
        <p:nvSpPr>
          <p:cNvPr id="3" name="Content Placeholder 2">
            <a:extLst>
              <a:ext uri="{FF2B5EF4-FFF2-40B4-BE49-F238E27FC236}">
                <a16:creationId xmlns:a16="http://schemas.microsoft.com/office/drawing/2014/main" id="{82314393-B3AA-7480-FB3B-540A58B4853C}"/>
              </a:ext>
            </a:extLst>
          </p:cNvPr>
          <p:cNvSpPr>
            <a:spLocks noGrp="1"/>
          </p:cNvSpPr>
          <p:nvPr>
            <p:ph idx="1"/>
          </p:nvPr>
        </p:nvSpPr>
        <p:spPr/>
        <p:txBody>
          <a:bodyPr>
            <a:normAutofit/>
          </a:bodyPr>
          <a:lstStyle/>
          <a:p>
            <a:r>
              <a:rPr lang="en-US" dirty="0"/>
              <a:t>One language called the DDL (Data Definition Language) is used by the DBA and designers to define both the schema. </a:t>
            </a:r>
          </a:p>
          <a:p>
            <a:r>
              <a:rPr lang="en-US" dirty="0"/>
              <a:t>The DBMS will have a DDL compiler whose function is to process the DDL statements in order to identify the descriptions of the schema constructs and to store the schema description in the DBMS catalog. The DDL is used to specify the conceptual schema(</a:t>
            </a:r>
            <a:r>
              <a:rPr lang="en-US" dirty="0" err="1"/>
              <a:t>Datatypes,constriants</a:t>
            </a:r>
            <a:r>
              <a:rPr lang="en-US" dirty="0"/>
              <a:t>) only. </a:t>
            </a:r>
          </a:p>
          <a:p>
            <a:endParaRPr lang="en-US" dirty="0"/>
          </a:p>
        </p:txBody>
      </p:sp>
    </p:spTree>
    <p:extLst>
      <p:ext uri="{BB962C8B-B14F-4D97-AF65-F5344CB8AC3E}">
        <p14:creationId xmlns:p14="http://schemas.microsoft.com/office/powerpoint/2010/main" val="1646528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5464-6FB8-2A40-B0EC-F70D0CE06490}"/>
              </a:ext>
            </a:extLst>
          </p:cNvPr>
          <p:cNvSpPr>
            <a:spLocks noGrp="1"/>
          </p:cNvSpPr>
          <p:nvPr>
            <p:ph type="title"/>
          </p:nvPr>
        </p:nvSpPr>
        <p:spPr/>
        <p:txBody>
          <a:bodyPr/>
          <a:lstStyle/>
          <a:p>
            <a:r>
              <a:rPr lang="en-IN" dirty="0"/>
              <a:t>Database Languages: </a:t>
            </a:r>
          </a:p>
        </p:txBody>
      </p:sp>
      <p:sp>
        <p:nvSpPr>
          <p:cNvPr id="3" name="Content Placeholder 2">
            <a:extLst>
              <a:ext uri="{FF2B5EF4-FFF2-40B4-BE49-F238E27FC236}">
                <a16:creationId xmlns:a16="http://schemas.microsoft.com/office/drawing/2014/main" id="{82314393-B3AA-7480-FB3B-540A58B4853C}"/>
              </a:ext>
            </a:extLst>
          </p:cNvPr>
          <p:cNvSpPr>
            <a:spLocks noGrp="1"/>
          </p:cNvSpPr>
          <p:nvPr>
            <p:ph idx="1"/>
          </p:nvPr>
        </p:nvSpPr>
        <p:spPr/>
        <p:txBody>
          <a:bodyPr/>
          <a:lstStyle/>
          <a:p>
            <a:r>
              <a:rPr lang="en-US" dirty="0"/>
              <a:t>Storage Definition Language is used to describe the internal schema.(How the data is stored) </a:t>
            </a:r>
          </a:p>
          <a:p>
            <a:r>
              <a:rPr lang="en-US" dirty="0"/>
              <a:t>Manipulations in the database include retrieval, insertion, deletions and modification on data. DBMS provides a language called DML (Data Manipulation Language) to perform manipulations on the data in the database. There are two main types of DML. They are </a:t>
            </a:r>
            <a:endParaRPr lang="en-IN" dirty="0"/>
          </a:p>
          <a:p>
            <a:endParaRPr lang="en-US" dirty="0"/>
          </a:p>
        </p:txBody>
      </p:sp>
    </p:spTree>
    <p:extLst>
      <p:ext uri="{BB962C8B-B14F-4D97-AF65-F5344CB8AC3E}">
        <p14:creationId xmlns:p14="http://schemas.microsoft.com/office/powerpoint/2010/main" val="3089062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5464-6FB8-2A40-B0EC-F70D0CE06490}"/>
              </a:ext>
            </a:extLst>
          </p:cNvPr>
          <p:cNvSpPr>
            <a:spLocks noGrp="1"/>
          </p:cNvSpPr>
          <p:nvPr>
            <p:ph type="title"/>
          </p:nvPr>
        </p:nvSpPr>
        <p:spPr/>
        <p:txBody>
          <a:bodyPr/>
          <a:lstStyle/>
          <a:p>
            <a:r>
              <a:rPr lang="en-IN" dirty="0"/>
              <a:t>Database Languages: </a:t>
            </a:r>
          </a:p>
        </p:txBody>
      </p:sp>
      <p:sp>
        <p:nvSpPr>
          <p:cNvPr id="3" name="Content Placeholder 2">
            <a:extLst>
              <a:ext uri="{FF2B5EF4-FFF2-40B4-BE49-F238E27FC236}">
                <a16:creationId xmlns:a16="http://schemas.microsoft.com/office/drawing/2014/main" id="{82314393-B3AA-7480-FB3B-540A58B4853C}"/>
              </a:ext>
            </a:extLst>
          </p:cNvPr>
          <p:cNvSpPr>
            <a:spLocks noGrp="1"/>
          </p:cNvSpPr>
          <p:nvPr>
            <p:ph idx="1"/>
          </p:nvPr>
        </p:nvSpPr>
        <p:spPr/>
        <p:txBody>
          <a:bodyPr/>
          <a:lstStyle/>
          <a:p>
            <a:r>
              <a:rPr lang="en-US" b="1" dirty="0"/>
              <a:t>High level or non-procedural DML: </a:t>
            </a:r>
          </a:p>
          <a:p>
            <a:pPr marL="0" indent="0">
              <a:buNone/>
            </a:pPr>
            <a:r>
              <a:rPr lang="en-US" dirty="0"/>
              <a:t>It can be used on its own to specify complex database operations in a concise manner. E.g., SQL. High level DML such as SQL can specify and retrieve many records in a single DML statement</a:t>
            </a:r>
            <a:endParaRPr lang="en-IN" dirty="0"/>
          </a:p>
        </p:txBody>
      </p:sp>
    </p:spTree>
    <p:extLst>
      <p:ext uri="{BB962C8B-B14F-4D97-AF65-F5344CB8AC3E}">
        <p14:creationId xmlns:p14="http://schemas.microsoft.com/office/powerpoint/2010/main" val="23825510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55464-6FB8-2A40-B0EC-F70D0CE06490}"/>
              </a:ext>
            </a:extLst>
          </p:cNvPr>
          <p:cNvSpPr>
            <a:spLocks noGrp="1"/>
          </p:cNvSpPr>
          <p:nvPr>
            <p:ph type="title"/>
          </p:nvPr>
        </p:nvSpPr>
        <p:spPr/>
        <p:txBody>
          <a:bodyPr/>
          <a:lstStyle/>
          <a:p>
            <a:r>
              <a:rPr lang="en-IN" dirty="0"/>
              <a:t>Database Languages: </a:t>
            </a:r>
          </a:p>
        </p:txBody>
      </p:sp>
      <p:sp>
        <p:nvSpPr>
          <p:cNvPr id="3" name="Content Placeholder 2">
            <a:extLst>
              <a:ext uri="{FF2B5EF4-FFF2-40B4-BE49-F238E27FC236}">
                <a16:creationId xmlns:a16="http://schemas.microsoft.com/office/drawing/2014/main" id="{82314393-B3AA-7480-FB3B-540A58B4853C}"/>
              </a:ext>
            </a:extLst>
          </p:cNvPr>
          <p:cNvSpPr>
            <a:spLocks noGrp="1"/>
          </p:cNvSpPr>
          <p:nvPr>
            <p:ph idx="1"/>
          </p:nvPr>
        </p:nvSpPr>
        <p:spPr>
          <a:xfrm>
            <a:off x="1154954" y="2647890"/>
            <a:ext cx="8825659" cy="3416300"/>
          </a:xfrm>
        </p:spPr>
        <p:txBody>
          <a:bodyPr/>
          <a:lstStyle/>
          <a:p>
            <a:r>
              <a:rPr lang="en-US" b="1" dirty="0"/>
              <a:t>Low level or procedural DML:</a:t>
            </a:r>
          </a:p>
          <a:p>
            <a:pPr marL="0" indent="0">
              <a:buNone/>
            </a:pPr>
            <a:r>
              <a:rPr lang="en-US" dirty="0"/>
              <a:t>They are embedded in a general-purpose programming language. This type of DML retrieves individual records or objects from the database and processes them separately. They are also called record-at-time DML.</a:t>
            </a:r>
            <a:endParaRPr lang="en-IN" dirty="0"/>
          </a:p>
        </p:txBody>
      </p:sp>
    </p:spTree>
    <p:extLst>
      <p:ext uri="{BB962C8B-B14F-4D97-AF65-F5344CB8AC3E}">
        <p14:creationId xmlns:p14="http://schemas.microsoft.com/office/powerpoint/2010/main" val="29324174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lstStyle/>
          <a:p>
            <a:r>
              <a:rPr lang="en-IN" dirty="0"/>
              <a:t>DBMS Interfaces: </a:t>
            </a:r>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lstStyle/>
          <a:p>
            <a:r>
              <a:rPr lang="en-US" dirty="0"/>
              <a:t>a. </a:t>
            </a:r>
            <a:r>
              <a:rPr lang="en-US" b="1" dirty="0"/>
              <a:t>Menu based interfaces for web clients or browsers: </a:t>
            </a:r>
            <a:r>
              <a:rPr lang="en-US" dirty="0"/>
              <a:t>These help the users with a list of options called menus that lead the user through formulation of requests. The user need not remember any command or syntax of the query language. The query is composed step by step by picking options from the menu. </a:t>
            </a:r>
          </a:p>
          <a:p>
            <a:r>
              <a:rPr lang="en-US" dirty="0"/>
              <a:t>b. </a:t>
            </a:r>
            <a:r>
              <a:rPr lang="en-US" b="1" dirty="0"/>
              <a:t>Form based Interfaces: </a:t>
            </a:r>
            <a:r>
              <a:rPr lang="en-US" dirty="0"/>
              <a:t>It displays a form to each user. Users can fill data in the form to insert new data. The user can also fill specific entries in which case the DBMS retrieves data from the database </a:t>
            </a:r>
          </a:p>
          <a:p>
            <a:r>
              <a:rPr lang="en-US" dirty="0"/>
              <a:t>c. </a:t>
            </a:r>
            <a:r>
              <a:rPr lang="en-US" b="1" dirty="0"/>
              <a:t>Graphical user interfaces: </a:t>
            </a:r>
            <a:r>
              <a:rPr lang="en-US" dirty="0"/>
              <a:t>A GUI displays a schema in a diagrammatic form to the user. The user specifies a query by manipulating the diagram. A pointing device such as mouse is used.</a:t>
            </a:r>
            <a:endParaRPr lang="en-IN" dirty="0"/>
          </a:p>
        </p:txBody>
      </p:sp>
    </p:spTree>
    <p:extLst>
      <p:ext uri="{BB962C8B-B14F-4D97-AF65-F5344CB8AC3E}">
        <p14:creationId xmlns:p14="http://schemas.microsoft.com/office/powerpoint/2010/main" val="2747547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lstStyle/>
          <a:p>
            <a:r>
              <a:rPr lang="en-IN"/>
              <a:t>DBMS Interfaces: </a:t>
            </a:r>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normAutofit/>
          </a:bodyPr>
          <a:lstStyle/>
          <a:p>
            <a:r>
              <a:rPr lang="en-US" dirty="0"/>
              <a:t>d. </a:t>
            </a:r>
            <a:r>
              <a:rPr lang="en-US" b="1" dirty="0"/>
              <a:t>Natural Language Interfaces: </a:t>
            </a:r>
            <a:r>
              <a:rPr lang="en-US" dirty="0"/>
              <a:t>These interfaces accept request written in English and attempts to understand them. It has its own schema and dictionary of important words. </a:t>
            </a:r>
          </a:p>
          <a:p>
            <a:r>
              <a:rPr lang="en-US" dirty="0"/>
              <a:t>e. </a:t>
            </a:r>
            <a:r>
              <a:rPr lang="en-US" b="1" dirty="0"/>
              <a:t>Interface for parametric users: </a:t>
            </a:r>
            <a:r>
              <a:rPr lang="en-US" dirty="0"/>
              <a:t>Parametric users such as bank tellers perform small set of operations on the database repeatedly. A small set of abbreviated commands are included to minimize the number of keystrokes for each request. </a:t>
            </a:r>
          </a:p>
          <a:p>
            <a:r>
              <a:rPr lang="en-US" dirty="0"/>
              <a:t>f. </a:t>
            </a:r>
            <a:r>
              <a:rPr lang="en-US" b="1" dirty="0"/>
              <a:t>Interface for DBA: </a:t>
            </a:r>
            <a:r>
              <a:rPr lang="en-US" dirty="0"/>
              <a:t>Privileged commands can be used only by the DBA. These include commands for creating user accounts, granting account authorization and reorganizing storage structure of data.</a:t>
            </a:r>
            <a:endParaRPr lang="en-IN" dirty="0"/>
          </a:p>
        </p:txBody>
      </p:sp>
    </p:spTree>
    <p:extLst>
      <p:ext uri="{BB962C8B-B14F-4D97-AF65-F5344CB8AC3E}">
        <p14:creationId xmlns:p14="http://schemas.microsoft.com/office/powerpoint/2010/main" val="15857419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lstStyle/>
          <a:p>
            <a:r>
              <a:rPr lang="en-IN" dirty="0"/>
              <a:t>Classification of DBMS:</a:t>
            </a:r>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lstStyle/>
          <a:p>
            <a:r>
              <a:rPr lang="en-US" dirty="0"/>
              <a:t>There are several criteria on which DBMS can be classified. They are:</a:t>
            </a:r>
          </a:p>
          <a:p>
            <a:pPr marL="0" indent="0">
              <a:buNone/>
            </a:pPr>
            <a:r>
              <a:rPr lang="en-US" dirty="0"/>
              <a:t>1. Based on data models </a:t>
            </a:r>
          </a:p>
          <a:p>
            <a:pPr marL="0" indent="0">
              <a:buNone/>
            </a:pPr>
            <a:r>
              <a:rPr lang="en-US" dirty="0"/>
              <a:t>2. Based on number of users </a:t>
            </a:r>
          </a:p>
          <a:p>
            <a:pPr marL="0" indent="0">
              <a:buNone/>
            </a:pPr>
            <a:r>
              <a:rPr lang="en-US" dirty="0"/>
              <a:t>3. Based on number of sites </a:t>
            </a:r>
          </a:p>
          <a:p>
            <a:pPr marL="0" indent="0">
              <a:buNone/>
            </a:pPr>
            <a:r>
              <a:rPr lang="en-US" dirty="0"/>
              <a:t>4. Based on types of application. </a:t>
            </a:r>
            <a:endParaRPr lang="en-IN" dirty="0"/>
          </a:p>
        </p:txBody>
      </p:sp>
    </p:spTree>
    <p:extLst>
      <p:ext uri="{BB962C8B-B14F-4D97-AF65-F5344CB8AC3E}">
        <p14:creationId xmlns:p14="http://schemas.microsoft.com/office/powerpoint/2010/main" val="13625174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lstStyle/>
          <a:p>
            <a:r>
              <a:rPr lang="en-US" dirty="0"/>
              <a:t>Data Models:</a:t>
            </a:r>
            <a:endParaRPr lang="en-IN" dirty="0"/>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lstStyle/>
          <a:p>
            <a:r>
              <a:rPr lang="en-US" dirty="0"/>
              <a:t>Based on data models, DBMS can be classified as</a:t>
            </a:r>
          </a:p>
          <a:p>
            <a:r>
              <a:rPr lang="en-US" dirty="0"/>
              <a:t>a. Relational Data Model- data is organized as tables </a:t>
            </a:r>
          </a:p>
          <a:p>
            <a:r>
              <a:rPr lang="en-US" dirty="0"/>
              <a:t>b. Hierarchical Data model- data is stored and related through tree like structures. </a:t>
            </a:r>
          </a:p>
        </p:txBody>
      </p:sp>
    </p:spTree>
    <p:extLst>
      <p:ext uri="{BB962C8B-B14F-4D97-AF65-F5344CB8AC3E}">
        <p14:creationId xmlns:p14="http://schemas.microsoft.com/office/powerpoint/2010/main" val="2837898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normAutofit/>
          </a:bodyPr>
          <a:lstStyle/>
          <a:p>
            <a:r>
              <a:rPr lang="en-US" dirty="0"/>
              <a:t>Number of users:</a:t>
            </a:r>
            <a:endParaRPr lang="en-IN" dirty="0"/>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lstStyle/>
          <a:p>
            <a:r>
              <a:rPr lang="en-US" dirty="0"/>
              <a:t>Depending on the number of users supported by the system, DBMS can be categorized into</a:t>
            </a:r>
          </a:p>
          <a:p>
            <a:r>
              <a:rPr lang="en-US" dirty="0"/>
              <a:t>a. Single user systems- that support only one user at a time </a:t>
            </a:r>
          </a:p>
          <a:p>
            <a:r>
              <a:rPr lang="en-US" dirty="0"/>
              <a:t>b. Multi-user system – that support multiple users concurrently </a:t>
            </a:r>
            <a:endParaRPr lang="en-IN" dirty="0"/>
          </a:p>
        </p:txBody>
      </p:sp>
      <p:sp>
        <p:nvSpPr>
          <p:cNvPr id="4" name="Title 1">
            <a:extLst>
              <a:ext uri="{FF2B5EF4-FFF2-40B4-BE49-F238E27FC236}">
                <a16:creationId xmlns:a16="http://schemas.microsoft.com/office/drawing/2014/main" id="{C6401820-E738-14CC-670D-60D29D837E37}"/>
              </a:ext>
            </a:extLst>
          </p:cNvPr>
          <p:cNvSpPr txBox="1">
            <a:spLocks/>
          </p:cNvSpPr>
          <p:nvPr/>
        </p:nvSpPr>
        <p:spPr>
          <a:xfrm>
            <a:off x="838200" y="33849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Tree>
    <p:extLst>
      <p:ext uri="{BB962C8B-B14F-4D97-AF65-F5344CB8AC3E}">
        <p14:creationId xmlns:p14="http://schemas.microsoft.com/office/powerpoint/2010/main" val="3114677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normAutofit/>
          </a:bodyPr>
          <a:lstStyle/>
          <a:p>
            <a:r>
              <a:rPr lang="en-US" dirty="0"/>
              <a:t>Number of sites:</a:t>
            </a:r>
            <a:endParaRPr lang="en-IN" dirty="0"/>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normAutofit fontScale="92500"/>
          </a:bodyPr>
          <a:lstStyle/>
          <a:p>
            <a:r>
              <a:rPr lang="en-US" dirty="0"/>
              <a:t>Based on the number of sites over which the database is distributed , DBMS can be classified as</a:t>
            </a:r>
          </a:p>
          <a:p>
            <a:r>
              <a:rPr lang="en-US" dirty="0"/>
              <a:t>a. Centralized DBMS- Here the data is stored at a single computer site. It supports multiple users but the DBMS and database reside at a single computer site. </a:t>
            </a:r>
          </a:p>
          <a:p>
            <a:r>
              <a:rPr lang="en-US" dirty="0"/>
              <a:t>b. Distributed DBMS- The database and DBMS are distributed over many sites connected through network. </a:t>
            </a:r>
          </a:p>
          <a:p>
            <a:r>
              <a:rPr lang="en-US" dirty="0"/>
              <a:t>This can again be divided as </a:t>
            </a:r>
          </a:p>
          <a:p>
            <a:r>
              <a:rPr lang="en-US" dirty="0" err="1"/>
              <a:t>i</a:t>
            </a:r>
            <a:r>
              <a:rPr lang="en-US" dirty="0"/>
              <a:t>. Homogeneous DDBMS: They use same DBMS software at multiple sites </a:t>
            </a:r>
          </a:p>
          <a:p>
            <a:r>
              <a:rPr lang="en-US" dirty="0"/>
              <a:t>ii. Heterogeneous DDBMS: They use different DBMS software at different sites</a:t>
            </a:r>
            <a:endParaRPr lang="en-IN" dirty="0"/>
          </a:p>
        </p:txBody>
      </p:sp>
    </p:spTree>
    <p:extLst>
      <p:ext uri="{BB962C8B-B14F-4D97-AF65-F5344CB8AC3E}">
        <p14:creationId xmlns:p14="http://schemas.microsoft.com/office/powerpoint/2010/main" val="3620278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lstStyle/>
          <a:p>
            <a:r>
              <a:rPr lang="en-IN" dirty="0"/>
              <a:t>DBMS Users:</a:t>
            </a:r>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normAutofit/>
          </a:bodyPr>
          <a:lstStyle/>
          <a:p>
            <a:r>
              <a:rPr lang="en-US" dirty="0"/>
              <a:t>DBA - Data Base Administrator: DBA stands for Data Base Administrator. Database admin is responsible for managing the entire DBMS system. The DBA is responsible for authorizing access to the database, coordinating and monitoring its use and acquiring the software and hardware resources as needed. DBA is </a:t>
            </a:r>
            <a:r>
              <a:rPr lang="en-US"/>
              <a:t>also responsible for </a:t>
            </a:r>
            <a:r>
              <a:rPr lang="en-US" dirty="0"/>
              <a:t>system security. </a:t>
            </a:r>
          </a:p>
          <a:p>
            <a:r>
              <a:rPr lang="en-US" dirty="0"/>
              <a:t>DB Designers: These are people who are responsible for identifying data to be stored in the database and for choosing appropriate structures to represent and store data </a:t>
            </a:r>
          </a:p>
        </p:txBody>
      </p:sp>
    </p:spTree>
    <p:extLst>
      <p:ext uri="{BB962C8B-B14F-4D97-AF65-F5344CB8AC3E}">
        <p14:creationId xmlns:p14="http://schemas.microsoft.com/office/powerpoint/2010/main" val="3892903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normAutofit/>
          </a:bodyPr>
          <a:lstStyle/>
          <a:p>
            <a:r>
              <a:rPr lang="en-US" dirty="0"/>
              <a:t>Types of application:</a:t>
            </a:r>
            <a:endParaRPr lang="en-IN" dirty="0"/>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lstStyle/>
          <a:p>
            <a:r>
              <a:rPr lang="en-US" dirty="0"/>
              <a:t>Based on the types of application DBMS can be classified as follows:</a:t>
            </a:r>
          </a:p>
          <a:p>
            <a:r>
              <a:rPr lang="en-US" dirty="0"/>
              <a:t>a. General Purpose DBMS: DBMS that can be used for all types of application </a:t>
            </a:r>
          </a:p>
          <a:p>
            <a:r>
              <a:rPr lang="en-US" dirty="0"/>
              <a:t>b. Special Purpose DBMS: DBMS used for a specific application for which they are designed. E.g., airline reservation – it cannot be used for other applications. </a:t>
            </a:r>
            <a:endParaRPr lang="en-IN" dirty="0"/>
          </a:p>
        </p:txBody>
      </p:sp>
    </p:spTree>
    <p:extLst>
      <p:ext uri="{BB962C8B-B14F-4D97-AF65-F5344CB8AC3E}">
        <p14:creationId xmlns:p14="http://schemas.microsoft.com/office/powerpoint/2010/main" val="139658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63D47-6650-0DF6-992B-C5559083A757}"/>
              </a:ext>
            </a:extLst>
          </p:cNvPr>
          <p:cNvSpPr>
            <a:spLocks noGrp="1"/>
          </p:cNvSpPr>
          <p:nvPr>
            <p:ph type="title"/>
          </p:nvPr>
        </p:nvSpPr>
        <p:spPr/>
        <p:txBody>
          <a:bodyPr/>
          <a:lstStyle/>
          <a:p>
            <a:r>
              <a:rPr lang="en-IN" dirty="0"/>
              <a:t>DBMS Users:</a:t>
            </a:r>
          </a:p>
        </p:txBody>
      </p:sp>
      <p:sp>
        <p:nvSpPr>
          <p:cNvPr id="3" name="Content Placeholder 2">
            <a:extLst>
              <a:ext uri="{FF2B5EF4-FFF2-40B4-BE49-F238E27FC236}">
                <a16:creationId xmlns:a16="http://schemas.microsoft.com/office/drawing/2014/main" id="{9BCB78BB-F072-A90C-25FC-26CCF2BB1758}"/>
              </a:ext>
            </a:extLst>
          </p:cNvPr>
          <p:cNvSpPr>
            <a:spLocks noGrp="1"/>
          </p:cNvSpPr>
          <p:nvPr>
            <p:ph idx="1"/>
          </p:nvPr>
        </p:nvSpPr>
        <p:spPr/>
        <p:txBody>
          <a:bodyPr/>
          <a:lstStyle/>
          <a:p>
            <a:r>
              <a:rPr lang="en-US" dirty="0"/>
              <a:t>End Users: The end users are the people who interact with the database management system. End users are people whose jobs require access to the database for querying, updating and generating reports. These people make use of the existing database.</a:t>
            </a:r>
          </a:p>
          <a:p>
            <a:r>
              <a:rPr lang="en-US" dirty="0"/>
              <a:t> Software Engineers: This class of users can be classified as follows </a:t>
            </a:r>
          </a:p>
          <a:p>
            <a:pPr>
              <a:buFont typeface="Courier New" panose="02070309020205020404" pitchFamily="49" charset="0"/>
              <a:buChar char="o"/>
            </a:pPr>
            <a:r>
              <a:rPr lang="en-US" dirty="0"/>
              <a:t>System analyst: People who determine the requirements of the end users </a:t>
            </a:r>
          </a:p>
          <a:p>
            <a:pPr>
              <a:buFont typeface="Courier New" panose="02070309020205020404" pitchFamily="49" charset="0"/>
              <a:buChar char="o"/>
            </a:pPr>
            <a:r>
              <a:rPr lang="en-US" dirty="0"/>
              <a:t>Application programmers: These people implement the above specification as programs, then test and debug and maintain the software for which the database was designed </a:t>
            </a:r>
            <a:endParaRPr lang="en-IN" dirty="0"/>
          </a:p>
          <a:p>
            <a:endParaRPr lang="en-IN" dirty="0"/>
          </a:p>
        </p:txBody>
      </p:sp>
    </p:spTree>
    <p:extLst>
      <p:ext uri="{BB962C8B-B14F-4D97-AF65-F5344CB8AC3E}">
        <p14:creationId xmlns:p14="http://schemas.microsoft.com/office/powerpoint/2010/main" val="1096439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D8A2C-4CF0-D1A5-92EC-E11CA91F4FE7}"/>
              </a:ext>
            </a:extLst>
          </p:cNvPr>
          <p:cNvSpPr>
            <a:spLocks noGrp="1"/>
          </p:cNvSpPr>
          <p:nvPr>
            <p:ph type="title"/>
          </p:nvPr>
        </p:nvSpPr>
        <p:spPr/>
        <p:txBody>
          <a:bodyPr/>
          <a:lstStyle/>
          <a:p>
            <a:r>
              <a:rPr lang="en-IN" dirty="0"/>
              <a:t>Characteristics of Database Approach:</a:t>
            </a:r>
          </a:p>
        </p:txBody>
      </p:sp>
      <p:sp>
        <p:nvSpPr>
          <p:cNvPr id="3" name="Content Placeholder 2">
            <a:extLst>
              <a:ext uri="{FF2B5EF4-FFF2-40B4-BE49-F238E27FC236}">
                <a16:creationId xmlns:a16="http://schemas.microsoft.com/office/drawing/2014/main" id="{811E9110-4EEE-B344-E3AC-79D5D89ED286}"/>
              </a:ext>
            </a:extLst>
          </p:cNvPr>
          <p:cNvSpPr>
            <a:spLocks noGrp="1"/>
          </p:cNvSpPr>
          <p:nvPr>
            <p:ph idx="1"/>
          </p:nvPr>
        </p:nvSpPr>
        <p:spPr/>
        <p:txBody>
          <a:bodyPr/>
          <a:lstStyle/>
          <a:p>
            <a:r>
              <a:rPr lang="en-US" dirty="0"/>
              <a:t>The characteristics of database approach vs. file processing are as follows:</a:t>
            </a:r>
          </a:p>
          <a:p>
            <a:r>
              <a:rPr lang="en-US" dirty="0"/>
              <a:t>1. Self-describing nature of database system </a:t>
            </a:r>
          </a:p>
          <a:p>
            <a:r>
              <a:rPr lang="en-US" dirty="0"/>
              <a:t>2. Insulation between data and programs and data abstraction </a:t>
            </a:r>
          </a:p>
          <a:p>
            <a:r>
              <a:rPr lang="en-US" dirty="0"/>
              <a:t>3. Support of multiple views of data </a:t>
            </a:r>
          </a:p>
          <a:p>
            <a:r>
              <a:rPr lang="en-US" dirty="0"/>
              <a:t>4. Sharing of data and multi-user transaction processing</a:t>
            </a:r>
            <a:endParaRPr lang="en-IN" dirty="0"/>
          </a:p>
        </p:txBody>
      </p:sp>
    </p:spTree>
    <p:extLst>
      <p:ext uri="{BB962C8B-B14F-4D97-AF65-F5344CB8AC3E}">
        <p14:creationId xmlns:p14="http://schemas.microsoft.com/office/powerpoint/2010/main" val="4157602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98062-BDB3-4C8F-5F30-0FC598A728F3}"/>
              </a:ext>
            </a:extLst>
          </p:cNvPr>
          <p:cNvSpPr>
            <a:spLocks noGrp="1"/>
          </p:cNvSpPr>
          <p:nvPr>
            <p:ph type="title"/>
          </p:nvPr>
        </p:nvSpPr>
        <p:spPr/>
        <p:txBody>
          <a:bodyPr/>
          <a:lstStyle/>
          <a:p>
            <a:r>
              <a:rPr lang="en-US" dirty="0"/>
              <a:t>Self-describing nature of database system:</a:t>
            </a:r>
            <a:endParaRPr lang="en-IN" dirty="0"/>
          </a:p>
        </p:txBody>
      </p:sp>
      <p:sp>
        <p:nvSpPr>
          <p:cNvPr id="3" name="Content Placeholder 2">
            <a:extLst>
              <a:ext uri="{FF2B5EF4-FFF2-40B4-BE49-F238E27FC236}">
                <a16:creationId xmlns:a16="http://schemas.microsoft.com/office/drawing/2014/main" id="{6DD88DAC-A343-5CDF-E271-8DFE0DA12E6F}"/>
              </a:ext>
            </a:extLst>
          </p:cNvPr>
          <p:cNvSpPr>
            <a:spLocks noGrp="1"/>
          </p:cNvSpPr>
          <p:nvPr>
            <p:ph idx="1"/>
          </p:nvPr>
        </p:nvSpPr>
        <p:spPr/>
        <p:txBody>
          <a:bodyPr/>
          <a:lstStyle/>
          <a:p>
            <a:r>
              <a:rPr lang="en-US" dirty="0"/>
              <a:t>A fundamental characteristic of database approach is that the database system contains not only the database but also a complete definition or description of the database structure and constraints.</a:t>
            </a:r>
          </a:p>
          <a:p>
            <a:r>
              <a:rPr lang="en-US" dirty="0"/>
              <a:t>The definition is stored in a DBMS catalog. The catalog contains information such as structure of each file, the type and storage format for each data item and various constraints on data. </a:t>
            </a:r>
          </a:p>
          <a:p>
            <a:r>
              <a:rPr lang="en-US" dirty="0"/>
              <a:t>The information stored in the catalog is called the meta-data and it describes the structure of primary database. This is used only by the DBMS users and DBMS software who need information about the database structure</a:t>
            </a:r>
            <a:endParaRPr lang="en-IN" dirty="0"/>
          </a:p>
        </p:txBody>
      </p:sp>
    </p:spTree>
    <p:extLst>
      <p:ext uri="{BB962C8B-B14F-4D97-AF65-F5344CB8AC3E}">
        <p14:creationId xmlns:p14="http://schemas.microsoft.com/office/powerpoint/2010/main" val="3083814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38C-CB94-2CEE-1F8A-3C6EB36F6F83}"/>
              </a:ext>
            </a:extLst>
          </p:cNvPr>
          <p:cNvSpPr>
            <a:spLocks noGrp="1"/>
          </p:cNvSpPr>
          <p:nvPr>
            <p:ph type="title"/>
          </p:nvPr>
        </p:nvSpPr>
        <p:spPr/>
        <p:txBody>
          <a:bodyPr/>
          <a:lstStyle/>
          <a:p>
            <a:r>
              <a:rPr lang="en-US" dirty="0"/>
              <a:t>Insulation between data and programs and data abstraction:</a:t>
            </a:r>
            <a:endParaRPr lang="en-IN" dirty="0"/>
          </a:p>
        </p:txBody>
      </p:sp>
      <p:sp>
        <p:nvSpPr>
          <p:cNvPr id="3" name="Content Placeholder 2">
            <a:extLst>
              <a:ext uri="{FF2B5EF4-FFF2-40B4-BE49-F238E27FC236}">
                <a16:creationId xmlns:a16="http://schemas.microsoft.com/office/drawing/2014/main" id="{62BEF5BD-EF2F-0BEF-15FA-FBC2298680A7}"/>
              </a:ext>
            </a:extLst>
          </p:cNvPr>
          <p:cNvSpPr>
            <a:spLocks noGrp="1"/>
          </p:cNvSpPr>
          <p:nvPr>
            <p:ph idx="1"/>
          </p:nvPr>
        </p:nvSpPr>
        <p:spPr/>
        <p:txBody>
          <a:bodyPr>
            <a:normAutofit fontScale="92500" lnSpcReduction="10000"/>
          </a:bodyPr>
          <a:lstStyle/>
          <a:p>
            <a:r>
              <a:rPr lang="en-US" dirty="0"/>
              <a:t>The structure of data files is stored in DBMS catalog separately from access programs . This property is called program-data independence. </a:t>
            </a:r>
          </a:p>
          <a:p>
            <a:r>
              <a:rPr lang="en-US" dirty="0"/>
              <a:t>The structure of the data file can be modified to reflect any changes in the data description. </a:t>
            </a:r>
          </a:p>
          <a:p>
            <a:r>
              <a:rPr lang="en-US" dirty="0"/>
              <a:t>Program-operation independence is a term where users define operations on data as a part of database operation. An operation is specified in 2 parts- the interface of an operation includes the name of the operation and data types of the parameters. </a:t>
            </a:r>
          </a:p>
          <a:p>
            <a:r>
              <a:rPr lang="en-US" dirty="0"/>
              <a:t>The characteristic that allows both program-data independence and program-operation independence is called data abstraction. In database approach, the detailed structure and organization of the file are stored in a catalog. </a:t>
            </a:r>
            <a:endParaRPr lang="en-IN" dirty="0"/>
          </a:p>
        </p:txBody>
      </p:sp>
    </p:spTree>
    <p:extLst>
      <p:ext uri="{BB962C8B-B14F-4D97-AF65-F5344CB8AC3E}">
        <p14:creationId xmlns:p14="http://schemas.microsoft.com/office/powerpoint/2010/main" val="2151323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9838C-CB94-2CEE-1F8A-3C6EB36F6F83}"/>
              </a:ext>
            </a:extLst>
          </p:cNvPr>
          <p:cNvSpPr>
            <a:spLocks noGrp="1"/>
          </p:cNvSpPr>
          <p:nvPr>
            <p:ph type="title"/>
          </p:nvPr>
        </p:nvSpPr>
        <p:spPr/>
        <p:txBody>
          <a:bodyPr/>
          <a:lstStyle/>
          <a:p>
            <a:r>
              <a:rPr lang="en-US" dirty="0"/>
              <a:t>Support of multiple views of data:</a:t>
            </a:r>
            <a:endParaRPr lang="en-IN" dirty="0"/>
          </a:p>
        </p:txBody>
      </p:sp>
      <p:sp>
        <p:nvSpPr>
          <p:cNvPr id="3" name="Content Placeholder 2">
            <a:extLst>
              <a:ext uri="{FF2B5EF4-FFF2-40B4-BE49-F238E27FC236}">
                <a16:creationId xmlns:a16="http://schemas.microsoft.com/office/drawing/2014/main" id="{62BEF5BD-EF2F-0BEF-15FA-FBC2298680A7}"/>
              </a:ext>
            </a:extLst>
          </p:cNvPr>
          <p:cNvSpPr>
            <a:spLocks noGrp="1"/>
          </p:cNvSpPr>
          <p:nvPr>
            <p:ph idx="1"/>
          </p:nvPr>
        </p:nvSpPr>
        <p:spPr/>
        <p:txBody>
          <a:bodyPr/>
          <a:lstStyle/>
          <a:p>
            <a:r>
              <a:rPr lang="en-US" dirty="0"/>
              <a:t>A database typically has many users, each of whom may require a different view of the database. A view may be a subset of the database or may contain virtual data that is derived from database files. </a:t>
            </a:r>
            <a:endParaRPr lang="en-IN" dirty="0"/>
          </a:p>
        </p:txBody>
      </p:sp>
    </p:spTree>
    <p:extLst>
      <p:ext uri="{BB962C8B-B14F-4D97-AF65-F5344CB8AC3E}">
        <p14:creationId xmlns:p14="http://schemas.microsoft.com/office/powerpoint/2010/main" val="7621047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1237</TotalTime>
  <Words>2869</Words>
  <Application>Microsoft Office PowerPoint</Application>
  <PresentationFormat>Widescreen</PresentationFormat>
  <Paragraphs>141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Century Gothic</vt:lpstr>
      <vt:lpstr>Courier New</vt:lpstr>
      <vt:lpstr>Wingdings 3</vt:lpstr>
      <vt:lpstr>Ion Boardroom</vt:lpstr>
      <vt:lpstr>DATA BASES AND DATABASE USERS</vt:lpstr>
      <vt:lpstr>The functions of DBMS:</vt:lpstr>
      <vt:lpstr>The functions of DBMS:</vt:lpstr>
      <vt:lpstr>DBMS Users:</vt:lpstr>
      <vt:lpstr>DBMS Users:</vt:lpstr>
      <vt:lpstr>Characteristics of Database Approach:</vt:lpstr>
      <vt:lpstr>Self-describing nature of database system:</vt:lpstr>
      <vt:lpstr>Insulation between data and programs and data abstraction:</vt:lpstr>
      <vt:lpstr>Support of multiple views of data:</vt:lpstr>
      <vt:lpstr>Sharing of data and multi-user transaction processing</vt:lpstr>
      <vt:lpstr>Advantages of DBMS:</vt:lpstr>
      <vt:lpstr>1. Controlled Redundancy:</vt:lpstr>
      <vt:lpstr>2. Restricting unauthorized access:</vt:lpstr>
      <vt:lpstr>3. Providing Storage structures for efficient query processing:</vt:lpstr>
      <vt:lpstr>PowerPoint Presentation</vt:lpstr>
      <vt:lpstr>PowerPoint Presentation</vt:lpstr>
      <vt:lpstr>PowerPoint Presentation</vt:lpstr>
      <vt:lpstr>Chapter - 2</vt:lpstr>
      <vt:lpstr>Data Models: </vt:lpstr>
      <vt:lpstr>Categories of data models:</vt:lpstr>
      <vt:lpstr>Representational data models can be categorized as: - </vt:lpstr>
      <vt:lpstr>Hierarchical Data Model:</vt:lpstr>
      <vt:lpstr>Network Data Model:</vt:lpstr>
      <vt:lpstr>Relational Data Model:</vt:lpstr>
      <vt:lpstr>Schemas and Instances </vt:lpstr>
      <vt:lpstr>Three Schema Architecture:</vt:lpstr>
      <vt:lpstr>Three Schema Architecture:</vt:lpstr>
      <vt:lpstr>Data Independence:</vt:lpstr>
      <vt:lpstr>Data Independence:</vt:lpstr>
      <vt:lpstr>Database Languages: </vt:lpstr>
      <vt:lpstr>Database Languages: </vt:lpstr>
      <vt:lpstr>Database Languages: </vt:lpstr>
      <vt:lpstr>Database Languages: </vt:lpstr>
      <vt:lpstr>DBMS Interfaces: </vt:lpstr>
      <vt:lpstr>DBMS Interfaces: </vt:lpstr>
      <vt:lpstr>Classification of DBMS:</vt:lpstr>
      <vt:lpstr>Data Models:</vt:lpstr>
      <vt:lpstr>Number of users:</vt:lpstr>
      <vt:lpstr>Number of sites:</vt:lpstr>
      <vt:lpstr>Types of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BASES AND DATABASE USERS</dc:title>
  <dc:creator>rishab y</dc:creator>
  <cp:lastModifiedBy>rishab y</cp:lastModifiedBy>
  <cp:revision>113</cp:revision>
  <dcterms:created xsi:type="dcterms:W3CDTF">2023-04-28T17:55:38Z</dcterms:created>
  <dcterms:modified xsi:type="dcterms:W3CDTF">2023-05-15T10:11:09Z</dcterms:modified>
</cp:coreProperties>
</file>