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78" d="100"/>
          <a:sy n="78" d="100"/>
        </p:scale>
        <p:origin x="82"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874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346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80223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49795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5848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57126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883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1823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135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0624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927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054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1984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375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542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5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2/6/2024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70100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46EC9C-478F-4104-A2C3-56B78E9BC673}"/>
              </a:ext>
            </a:extLst>
          </p:cNvPr>
          <p:cNvSpPr/>
          <p:nvPr/>
        </p:nvSpPr>
        <p:spPr>
          <a:xfrm>
            <a:off x="-80683" y="1900518"/>
            <a:ext cx="12407153" cy="2435988"/>
          </a:xfrm>
          <a:prstGeom prst="rect">
            <a:avLst/>
          </a:prstGeom>
        </p:spPr>
        <p:txBody>
          <a:bodyPr wrap="square">
            <a:spAutoFit/>
          </a:bodyPr>
          <a:lstStyle/>
          <a:p>
            <a:pPr algn="ctr">
              <a:lnSpc>
                <a:spcPct val="150000"/>
              </a:lnSpc>
            </a:pPr>
            <a:r>
              <a:rPr lang="en-US" sz="5400" dirty="0">
                <a:latin typeface="Times New Roman" panose="02020603050405020304" pitchFamily="18" charset="0"/>
                <a:cs typeface="Times New Roman" panose="02020603050405020304" pitchFamily="18" charset="0"/>
              </a:rPr>
              <a:t>CHAPTER -3 </a:t>
            </a:r>
          </a:p>
          <a:p>
            <a:pPr algn="ctr">
              <a:lnSpc>
                <a:spcPct val="150000"/>
              </a:lnSpc>
            </a:pPr>
            <a:r>
              <a:rPr lang="en-US" sz="5400" dirty="0">
                <a:latin typeface="Times New Roman" panose="02020603050405020304" pitchFamily="18" charset="0"/>
                <a:cs typeface="Times New Roman" panose="02020603050405020304" pitchFamily="18" charset="0"/>
              </a:rPr>
              <a:t>DECISION MAKING AND BRANCHING</a:t>
            </a:r>
          </a:p>
        </p:txBody>
      </p:sp>
    </p:spTree>
    <p:extLst>
      <p:ext uri="{BB962C8B-B14F-4D97-AF65-F5344CB8AC3E}">
        <p14:creationId xmlns:p14="http://schemas.microsoft.com/office/powerpoint/2010/main" val="2172437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D76D9D-A7ED-44D7-9FEF-369DD32B9C1A}"/>
              </a:ext>
            </a:extLst>
          </p:cNvPr>
          <p:cNvSpPr/>
          <p:nvPr/>
        </p:nvSpPr>
        <p:spPr>
          <a:xfrm>
            <a:off x="1406013" y="1"/>
            <a:ext cx="10785987" cy="2120068"/>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SWITCH STATEMENT :</a:t>
            </a:r>
          </a:p>
          <a:p>
            <a:pPr algn="just">
              <a:lnSpc>
                <a:spcPct val="150000"/>
              </a:lnSpc>
            </a:pPr>
            <a:r>
              <a:rPr lang="en-US" dirty="0">
                <a:latin typeface="Times New Roman" panose="02020603050405020304" pitchFamily="18" charset="0"/>
                <a:cs typeface="Times New Roman" panose="02020603050405020304" pitchFamily="18" charset="0"/>
              </a:rPr>
              <a:t>The switch statement tests the value of a given variable (or expression) against a list of case values and when a match is found, a block of statements associated with that case is executed. </a:t>
            </a:r>
          </a:p>
          <a:p>
            <a:pPr algn="just">
              <a:lnSpc>
                <a:spcPct val="150000"/>
              </a:lnSpc>
            </a:pPr>
            <a:r>
              <a:rPr lang="en-US" b="1" u="sng" dirty="0">
                <a:latin typeface="Times New Roman" panose="02020603050405020304" pitchFamily="18" charset="0"/>
                <a:cs typeface="Times New Roman" panose="02020603050405020304" pitchFamily="18" charset="0"/>
              </a:rPr>
              <a:t>General Form:</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0FB5E32-6AC8-456F-8834-39F670941DC6}"/>
              </a:ext>
            </a:extLst>
          </p:cNvPr>
          <p:cNvPicPr>
            <a:picLocks noChangeAspect="1"/>
          </p:cNvPicPr>
          <p:nvPr/>
        </p:nvPicPr>
        <p:blipFill>
          <a:blip r:embed="rId2"/>
          <a:stretch>
            <a:fillRect/>
          </a:stretch>
        </p:blipFill>
        <p:spPr>
          <a:xfrm>
            <a:off x="1936956" y="1828800"/>
            <a:ext cx="6125496" cy="42966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9859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7D9F74-3728-4A63-A316-190A755083A6}"/>
              </a:ext>
            </a:extLst>
          </p:cNvPr>
          <p:cNvPicPr>
            <a:picLocks noChangeAspect="1"/>
          </p:cNvPicPr>
          <p:nvPr/>
        </p:nvPicPr>
        <p:blipFill>
          <a:blip r:embed="rId2"/>
          <a:stretch>
            <a:fillRect/>
          </a:stretch>
        </p:blipFill>
        <p:spPr>
          <a:xfrm>
            <a:off x="1710813" y="589935"/>
            <a:ext cx="8386916" cy="61549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E592A382-3517-4DF3-8601-892C16F183F7}"/>
              </a:ext>
            </a:extLst>
          </p:cNvPr>
          <p:cNvSpPr/>
          <p:nvPr/>
        </p:nvSpPr>
        <p:spPr>
          <a:xfrm>
            <a:off x="993058" y="0"/>
            <a:ext cx="5669764" cy="498663"/>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354702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192040-0687-4FFC-B357-78F8DCC4ACDE}"/>
              </a:ext>
            </a:extLst>
          </p:cNvPr>
          <p:cNvSpPr/>
          <p:nvPr/>
        </p:nvSpPr>
        <p:spPr>
          <a:xfrm>
            <a:off x="1415845" y="-167148"/>
            <a:ext cx="10609007" cy="6154057"/>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THE ?: OPERATOR </a:t>
            </a:r>
          </a:p>
          <a:p>
            <a:pPr algn="just">
              <a:lnSpc>
                <a:spcPct val="200000"/>
              </a:lnSpc>
            </a:pPr>
            <a:r>
              <a:rPr lang="en-US" sz="2000" dirty="0">
                <a:latin typeface="Times New Roman" panose="02020603050405020304" pitchFamily="18" charset="0"/>
                <a:cs typeface="Times New Roman" panose="02020603050405020304" pitchFamily="18" charset="0"/>
              </a:rPr>
              <a:t>The Java language has an unusual operator, useful for making two-way decisions. This operator is a combination of </a:t>
            </a:r>
            <a:r>
              <a:rPr lang="en-US" sz="2000" b="1" u="sng" dirty="0">
                <a:latin typeface="Times New Roman" panose="02020603050405020304" pitchFamily="18" charset="0"/>
                <a:cs typeface="Times New Roman" panose="02020603050405020304" pitchFamily="18" charset="0"/>
              </a:rPr>
              <a:t>? and : </a:t>
            </a:r>
            <a:r>
              <a:rPr lang="en-US" sz="2000" dirty="0">
                <a:latin typeface="Times New Roman" panose="02020603050405020304" pitchFamily="18" charset="0"/>
                <a:cs typeface="Times New Roman" panose="02020603050405020304" pitchFamily="18" charset="0"/>
              </a:rPr>
              <a:t>and takes three operands. This operator is popularly known as the </a:t>
            </a:r>
            <a:r>
              <a:rPr lang="en-US" sz="2000" b="1" dirty="0">
                <a:latin typeface="Times New Roman" panose="02020603050405020304" pitchFamily="18" charset="0"/>
                <a:cs typeface="Times New Roman" panose="02020603050405020304" pitchFamily="18" charset="0"/>
              </a:rPr>
              <a:t>conditional operator. </a:t>
            </a:r>
          </a:p>
          <a:p>
            <a:pPr algn="just">
              <a:lnSpc>
                <a:spcPct val="200000"/>
              </a:lnSpc>
            </a:pPr>
            <a:r>
              <a:rPr lang="en-US" sz="2000" b="1" u="sng" dirty="0">
                <a:latin typeface="Times New Roman" panose="02020603050405020304" pitchFamily="18" charset="0"/>
                <a:cs typeface="Times New Roman" panose="02020603050405020304" pitchFamily="18" charset="0"/>
              </a:rPr>
              <a:t>The general form:</a:t>
            </a:r>
          </a:p>
          <a:p>
            <a:pPr algn="just">
              <a:lnSpc>
                <a:spcPct val="200000"/>
              </a:lnSpc>
            </a:pPr>
            <a:endParaRPr lang="en-US" sz="2000" dirty="0">
              <a:latin typeface="Times New Roman" panose="02020603050405020304" pitchFamily="18" charset="0"/>
              <a:cs typeface="Times New Roman" panose="02020603050405020304" pitchFamily="18" charset="0"/>
            </a:endParaRPr>
          </a:p>
          <a:p>
            <a:pPr algn="just">
              <a:lnSpc>
                <a:spcPct val="200000"/>
              </a:lnSpc>
            </a:pPr>
            <a:endParaRPr lang="en-US" sz="2000" dirty="0">
              <a:latin typeface="Times New Roman" panose="02020603050405020304" pitchFamily="18" charset="0"/>
              <a:cs typeface="Times New Roman" panose="02020603050405020304" pitchFamily="18" charset="0"/>
            </a:endParaRPr>
          </a:p>
          <a:p>
            <a:pPr algn="just">
              <a:lnSpc>
                <a:spcPct val="200000"/>
              </a:lnSpc>
            </a:pPr>
            <a:r>
              <a:rPr lang="en-US" sz="2000" dirty="0">
                <a:latin typeface="Times New Roman" panose="02020603050405020304" pitchFamily="18" charset="0"/>
                <a:cs typeface="Times New Roman" panose="02020603050405020304" pitchFamily="18" charset="0"/>
              </a:rPr>
              <a:t>The conditional expression is evaluated first. If the result is true, expression is evaluated and is returned as the value of the conditional expression. Otherwise, expression 2 is evaluated and its value is returned. </a:t>
            </a:r>
          </a:p>
        </p:txBody>
      </p:sp>
      <p:pic>
        <p:nvPicPr>
          <p:cNvPr id="3" name="Picture 2">
            <a:extLst>
              <a:ext uri="{FF2B5EF4-FFF2-40B4-BE49-F238E27FC236}">
                <a16:creationId xmlns:a16="http://schemas.microsoft.com/office/drawing/2014/main" id="{9310DA97-1ACF-402E-92BA-A9CFA2B837BB}"/>
              </a:ext>
            </a:extLst>
          </p:cNvPr>
          <p:cNvPicPr>
            <a:picLocks noChangeAspect="1"/>
          </p:cNvPicPr>
          <p:nvPr/>
        </p:nvPicPr>
        <p:blipFill>
          <a:blip r:embed="rId2"/>
          <a:stretch>
            <a:fillRect/>
          </a:stretch>
        </p:blipFill>
        <p:spPr>
          <a:xfrm>
            <a:off x="1856274" y="3216085"/>
            <a:ext cx="7179571" cy="6479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9667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59E019-3B6F-4FA7-8171-33BBCBB01575}"/>
              </a:ext>
            </a:extLst>
          </p:cNvPr>
          <p:cNvSpPr/>
          <p:nvPr/>
        </p:nvSpPr>
        <p:spPr>
          <a:xfrm>
            <a:off x="1573161" y="78658"/>
            <a:ext cx="10491019" cy="6163482"/>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Decision making and Looping</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process of repeatedly executing a block of statements is known as </a:t>
            </a:r>
            <a:r>
              <a:rPr lang="en-US" b="1" dirty="0">
                <a:latin typeface="Times New Roman" panose="02020603050405020304" pitchFamily="18" charset="0"/>
                <a:cs typeface="Times New Roman" panose="02020603050405020304" pitchFamily="18" charset="0"/>
              </a:rPr>
              <a:t>looping</a:t>
            </a:r>
            <a:r>
              <a:rPr lang="en-US" dirty="0">
                <a:latin typeface="Times New Roman" panose="02020603050405020304" pitchFamily="18" charset="0"/>
                <a:cs typeface="Times New Roman" panose="02020603050405020304" pitchFamily="18" charset="0"/>
              </a:rPr>
              <a:t>. If a loop continues forever, it is called an </a:t>
            </a:r>
            <a:r>
              <a:rPr lang="en-US" b="1" dirty="0">
                <a:latin typeface="Times New Roman" panose="02020603050405020304" pitchFamily="18" charset="0"/>
                <a:cs typeface="Times New Roman" panose="02020603050405020304" pitchFamily="18" charset="0"/>
              </a:rPr>
              <a:t>infinite loop</a:t>
            </a:r>
            <a:r>
              <a:rPr lang="en-US" dirty="0">
                <a:latin typeface="Times New Roman" panose="02020603050405020304" pitchFamily="18" charset="0"/>
                <a:cs typeface="Times New Roman" panose="02020603050405020304" pitchFamily="18" charset="0"/>
              </a:rPr>
              <a:t>.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control structure may be classified either as the entry controlled loop or as exit-controlled loop. </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a:t>
            </a:r>
            <a:r>
              <a:rPr lang="en-US" b="1" u="sng" dirty="0">
                <a:latin typeface="Times New Roman" panose="02020603050405020304" pitchFamily="18" charset="0"/>
                <a:cs typeface="Times New Roman" panose="02020603050405020304" pitchFamily="18" charset="0"/>
              </a:rPr>
              <a:t>the entry-controlled loop</a:t>
            </a:r>
            <a:r>
              <a:rPr lang="en-US" dirty="0">
                <a:latin typeface="Times New Roman" panose="02020603050405020304" pitchFamily="18" charset="0"/>
                <a:cs typeface="Times New Roman" panose="02020603050405020304" pitchFamily="18" charset="0"/>
              </a:rPr>
              <a:t>, the control conditions are tested before the start of the loop execution.</a:t>
            </a:r>
          </a:p>
          <a:p>
            <a:pPr marL="285750" indent="-285750" algn="just">
              <a:lnSpc>
                <a:spcPct val="20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In an </a:t>
            </a:r>
            <a:r>
              <a:rPr lang="en-US" b="1" u="sng" dirty="0">
                <a:latin typeface="Times New Roman" panose="02020603050405020304" pitchFamily="18" charset="0"/>
                <a:cs typeface="Times New Roman" panose="02020603050405020304" pitchFamily="18" charset="0"/>
              </a:rPr>
              <a:t>exit-controlled loop, </a:t>
            </a:r>
            <a:r>
              <a:rPr lang="en-US" dirty="0">
                <a:latin typeface="Times New Roman" panose="02020603050405020304" pitchFamily="18" charset="0"/>
                <a:cs typeface="Times New Roman" panose="02020603050405020304" pitchFamily="18" charset="0"/>
              </a:rPr>
              <a:t>the test is performed at the end of the body of the loop and therefore the body is executed unconditionally for the first time. </a:t>
            </a:r>
          </a:p>
          <a:p>
            <a:pPr algn="just">
              <a:lnSpc>
                <a:spcPct val="200000"/>
              </a:lnSpc>
            </a:pPr>
            <a:r>
              <a:rPr lang="en-US" b="1" u="sng" dirty="0">
                <a:latin typeface="Times New Roman" panose="02020603050405020304" pitchFamily="18" charset="0"/>
                <a:cs typeface="Times New Roman" panose="02020603050405020304" pitchFamily="18" charset="0"/>
              </a:rPr>
              <a:t>The Java language provides for three constructs for performing loop operations. They are: </a:t>
            </a:r>
          </a:p>
          <a:p>
            <a:pPr algn="just">
              <a:lnSpc>
                <a:spcPct val="200000"/>
              </a:lnSpc>
            </a:pPr>
            <a:r>
              <a:rPr lang="en-US" dirty="0">
                <a:latin typeface="Times New Roman" panose="02020603050405020304" pitchFamily="18" charset="0"/>
                <a:cs typeface="Times New Roman" panose="02020603050405020304" pitchFamily="18" charset="0"/>
              </a:rPr>
              <a:t>1 The while statement </a:t>
            </a:r>
          </a:p>
          <a:p>
            <a:pPr algn="just">
              <a:lnSpc>
                <a:spcPct val="200000"/>
              </a:lnSpc>
            </a:pPr>
            <a:r>
              <a:rPr lang="en-US" dirty="0">
                <a:latin typeface="Times New Roman" panose="02020603050405020304" pitchFamily="18" charset="0"/>
                <a:cs typeface="Times New Roman" panose="02020603050405020304" pitchFamily="18" charset="0"/>
              </a:rPr>
              <a:t>2 The do statement </a:t>
            </a:r>
          </a:p>
          <a:p>
            <a:pPr algn="just">
              <a:lnSpc>
                <a:spcPct val="200000"/>
              </a:lnSpc>
            </a:pPr>
            <a:r>
              <a:rPr lang="en-US" dirty="0">
                <a:latin typeface="Times New Roman" panose="02020603050405020304" pitchFamily="18" charset="0"/>
                <a:cs typeface="Times New Roman" panose="02020603050405020304" pitchFamily="18" charset="0"/>
              </a:rPr>
              <a:t>3 The for statement</a:t>
            </a:r>
          </a:p>
        </p:txBody>
      </p:sp>
    </p:spTree>
    <p:extLst>
      <p:ext uri="{BB962C8B-B14F-4D97-AF65-F5344CB8AC3E}">
        <p14:creationId xmlns:p14="http://schemas.microsoft.com/office/powerpoint/2010/main" val="356893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88F09B-BE10-42D0-B9FB-198BCF82F8B4}"/>
              </a:ext>
            </a:extLst>
          </p:cNvPr>
          <p:cNvSpPr/>
          <p:nvPr/>
        </p:nvSpPr>
        <p:spPr>
          <a:xfrm>
            <a:off x="1337187" y="78658"/>
            <a:ext cx="10766323" cy="6275051"/>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While loop :</a:t>
            </a:r>
          </a:p>
          <a:p>
            <a:pPr algn="just">
              <a:lnSpc>
                <a:spcPct val="150000"/>
              </a:lnSpc>
            </a:pPr>
            <a:r>
              <a:rPr lang="en-US" dirty="0">
                <a:latin typeface="Times New Roman" panose="02020603050405020304" pitchFamily="18" charset="0"/>
                <a:cs typeface="Times New Roman" panose="02020603050405020304" pitchFamily="18" charset="0"/>
              </a:rPr>
              <a:t>The simplest of all the looping structures in Java is the while statement. </a:t>
            </a:r>
          </a:p>
          <a:p>
            <a:pPr algn="just">
              <a:lnSpc>
                <a:spcPct val="150000"/>
              </a:lnSpc>
            </a:pPr>
            <a:r>
              <a:rPr lang="en-US" b="1" u="sng" dirty="0">
                <a:latin typeface="Times New Roman" panose="02020603050405020304" pitchFamily="18" charset="0"/>
                <a:cs typeface="Times New Roman" panose="02020603050405020304" pitchFamily="18" charset="0"/>
              </a:rPr>
              <a:t>The basic format of the while statement is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while is an </a:t>
            </a:r>
            <a:r>
              <a:rPr lang="en-US" b="1" dirty="0">
                <a:latin typeface="Times New Roman" panose="02020603050405020304" pitchFamily="18" charset="0"/>
                <a:cs typeface="Times New Roman" panose="02020603050405020304" pitchFamily="18" charset="0"/>
              </a:rPr>
              <a:t>entry-controlled </a:t>
            </a:r>
            <a:r>
              <a:rPr lang="en-US" dirty="0">
                <a:latin typeface="Times New Roman" panose="02020603050405020304" pitchFamily="18" charset="0"/>
                <a:cs typeface="Times New Roman" panose="02020603050405020304" pitchFamily="18" charset="0"/>
              </a:rPr>
              <a:t>loop statement.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test condition is evaluated and if the condition is true, then the body of the loop is executed.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After execution of the body, the test condition is once again evaluated and if it is true, the body is executed once again.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process of repeated execution of the body continues until the test condition finally becomes false and the control is transferred out of the 1oop. On exit, the program continues with the statement immediately after the body of the loop. </a:t>
            </a:r>
          </a:p>
        </p:txBody>
      </p:sp>
      <p:pic>
        <p:nvPicPr>
          <p:cNvPr id="3" name="Picture 2">
            <a:extLst>
              <a:ext uri="{FF2B5EF4-FFF2-40B4-BE49-F238E27FC236}">
                <a16:creationId xmlns:a16="http://schemas.microsoft.com/office/drawing/2014/main" id="{D2EEF12B-BDCB-477E-ACC8-B5B8191E2DA8}"/>
              </a:ext>
            </a:extLst>
          </p:cNvPr>
          <p:cNvPicPr>
            <a:picLocks noChangeAspect="1"/>
          </p:cNvPicPr>
          <p:nvPr/>
        </p:nvPicPr>
        <p:blipFill>
          <a:blip r:embed="rId2"/>
          <a:stretch>
            <a:fillRect/>
          </a:stretch>
        </p:blipFill>
        <p:spPr>
          <a:xfrm>
            <a:off x="2216378" y="1445344"/>
            <a:ext cx="4961170" cy="1789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31652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8B2B51-25B7-4BDB-BA8F-1ADA543E1377}"/>
              </a:ext>
            </a:extLst>
          </p:cNvPr>
          <p:cNvSpPr/>
          <p:nvPr/>
        </p:nvSpPr>
        <p:spPr>
          <a:xfrm>
            <a:off x="580104" y="176981"/>
            <a:ext cx="11031793" cy="646331"/>
          </a:xfrm>
          <a:prstGeom prst="rect">
            <a:avLst/>
          </a:prstGeom>
        </p:spPr>
        <p:txBody>
          <a:bodyPr wrap="square">
            <a:spAutoFit/>
          </a:bodyPr>
          <a:lstStyle/>
          <a:p>
            <a:r>
              <a:rPr lang="en-US" b="1" u="sng" dirty="0">
                <a:latin typeface="Times New Roman" panose="02020603050405020304" pitchFamily="18" charset="0"/>
                <a:cs typeface="Times New Roman" panose="02020603050405020304" pitchFamily="18" charset="0"/>
              </a:rPr>
              <a:t>Example:-</a:t>
            </a:r>
          </a:p>
          <a:p>
            <a:endParaRPr lang="en-US" dirty="0"/>
          </a:p>
        </p:txBody>
      </p:sp>
      <p:pic>
        <p:nvPicPr>
          <p:cNvPr id="3" name="Picture 2">
            <a:extLst>
              <a:ext uri="{FF2B5EF4-FFF2-40B4-BE49-F238E27FC236}">
                <a16:creationId xmlns:a16="http://schemas.microsoft.com/office/drawing/2014/main" id="{405ACC76-7CF3-49FC-BA19-A53377D39AC6}"/>
              </a:ext>
            </a:extLst>
          </p:cNvPr>
          <p:cNvPicPr>
            <a:picLocks noChangeAspect="1"/>
          </p:cNvPicPr>
          <p:nvPr/>
        </p:nvPicPr>
        <p:blipFill>
          <a:blip r:embed="rId2"/>
          <a:stretch>
            <a:fillRect/>
          </a:stretch>
        </p:blipFill>
        <p:spPr>
          <a:xfrm>
            <a:off x="707923" y="658763"/>
            <a:ext cx="5909186" cy="28882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EBFCFE39-EBD4-4566-BCB4-130CD297AB69}"/>
              </a:ext>
            </a:extLst>
          </p:cNvPr>
          <p:cNvSpPr/>
          <p:nvPr/>
        </p:nvSpPr>
        <p:spPr>
          <a:xfrm>
            <a:off x="511277" y="3657600"/>
            <a:ext cx="11375923"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Do-while: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Do-while is an </a:t>
            </a:r>
            <a:r>
              <a:rPr lang="en-US" b="1" dirty="0">
                <a:latin typeface="Times New Roman" panose="02020603050405020304" pitchFamily="18" charset="0"/>
                <a:cs typeface="Times New Roman" panose="02020603050405020304" pitchFamily="18" charset="0"/>
              </a:rPr>
              <a:t>exit-controlled </a:t>
            </a:r>
            <a:r>
              <a:rPr lang="en-US" dirty="0">
                <a:latin typeface="Times New Roman" panose="02020603050405020304" pitchFamily="18" charset="0"/>
                <a:cs typeface="Times New Roman" panose="02020603050405020304" pitchFamily="18" charset="0"/>
              </a:rPr>
              <a:t>loop statement. </a:t>
            </a:r>
            <a:endParaRPr lang="en-US" b="1" u="sng"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while loop construct makes a test condition before the loop is executed.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Therefore, the body of the loop may not be executed at all if the condition is not satisfied at the very first attempt.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 some occasions it might be necessary to execute the body of the loop before the test is performed. Such situations can be handled with the help of the </a:t>
            </a:r>
            <a:r>
              <a:rPr lang="en-US" b="1" dirty="0">
                <a:latin typeface="Times New Roman" panose="02020603050405020304" pitchFamily="18" charset="0"/>
                <a:cs typeface="Times New Roman" panose="02020603050405020304" pitchFamily="18" charset="0"/>
              </a:rPr>
              <a:t>do statement</a:t>
            </a: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299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A34D76-006E-4219-BD0E-F6FFEF2FD8F4}"/>
              </a:ext>
            </a:extLst>
          </p:cNvPr>
          <p:cNvPicPr>
            <a:picLocks noChangeAspect="1"/>
          </p:cNvPicPr>
          <p:nvPr/>
        </p:nvPicPr>
        <p:blipFill>
          <a:blip r:embed="rId2"/>
          <a:stretch>
            <a:fillRect/>
          </a:stretch>
        </p:blipFill>
        <p:spPr>
          <a:xfrm>
            <a:off x="1288026" y="543884"/>
            <a:ext cx="4807974" cy="23664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a:extLst>
              <a:ext uri="{FF2B5EF4-FFF2-40B4-BE49-F238E27FC236}">
                <a16:creationId xmlns:a16="http://schemas.microsoft.com/office/drawing/2014/main" id="{39CCC769-C075-43AE-ADC8-B285271CD7E1}"/>
              </a:ext>
            </a:extLst>
          </p:cNvPr>
          <p:cNvSpPr/>
          <p:nvPr/>
        </p:nvSpPr>
        <p:spPr>
          <a:xfrm>
            <a:off x="462116" y="0"/>
            <a:ext cx="6309710" cy="336656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Syntax: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Example:-</a:t>
            </a:r>
          </a:p>
        </p:txBody>
      </p:sp>
      <p:pic>
        <p:nvPicPr>
          <p:cNvPr id="4" name="Picture 3">
            <a:extLst>
              <a:ext uri="{FF2B5EF4-FFF2-40B4-BE49-F238E27FC236}">
                <a16:creationId xmlns:a16="http://schemas.microsoft.com/office/drawing/2014/main" id="{569DE14B-A03E-49E9-A7E6-F7DAF56E5C9C}"/>
              </a:ext>
            </a:extLst>
          </p:cNvPr>
          <p:cNvPicPr>
            <a:picLocks noChangeAspect="1"/>
          </p:cNvPicPr>
          <p:nvPr/>
        </p:nvPicPr>
        <p:blipFill>
          <a:blip r:embed="rId3"/>
          <a:stretch>
            <a:fillRect/>
          </a:stretch>
        </p:blipFill>
        <p:spPr>
          <a:xfrm>
            <a:off x="1288027" y="3491438"/>
            <a:ext cx="4886632" cy="29827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274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4E3135-661E-4ED7-A1A5-1CDA72CC306B}"/>
              </a:ext>
            </a:extLst>
          </p:cNvPr>
          <p:cNvSpPr/>
          <p:nvPr/>
        </p:nvSpPr>
        <p:spPr>
          <a:xfrm>
            <a:off x="698090" y="167149"/>
            <a:ext cx="11257937" cy="502855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FOR STATEMENT:</a:t>
            </a:r>
          </a:p>
          <a:p>
            <a:pPr algn="just">
              <a:lnSpc>
                <a:spcPct val="150000"/>
              </a:lnSpc>
            </a:pPr>
            <a:r>
              <a:rPr lang="en-US" dirty="0">
                <a:latin typeface="Times New Roman" panose="02020603050405020304" pitchFamily="18" charset="0"/>
                <a:cs typeface="Times New Roman" panose="02020603050405020304" pitchFamily="18" charset="0"/>
              </a:rPr>
              <a:t>              The for loop is another entry-controlled loop that provides a more concise loop control structure. </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The general form of the for loop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 </a:t>
            </a:r>
          </a:p>
          <a:p>
            <a:pPr marL="342900" indent="-342900" algn="just">
              <a:lnSpc>
                <a:spcPct val="150000"/>
              </a:lnSpc>
              <a:buAutoNum type="arabicPeriod"/>
            </a:pP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Initialization of the control variables is done first, using assignment statements such as i = 1 and count = o. The variables i and count are known as loop-control variables. </a:t>
            </a:r>
          </a:p>
          <a:p>
            <a:pPr algn="just">
              <a:lnSpc>
                <a:spcPct val="150000"/>
              </a:lnSpc>
            </a:pPr>
            <a:r>
              <a:rPr lang="en-US" dirty="0">
                <a:latin typeface="Times New Roman" panose="02020603050405020304" pitchFamily="18" charset="0"/>
                <a:cs typeface="Times New Roman" panose="02020603050405020304" pitchFamily="18" charset="0"/>
              </a:rPr>
              <a:t>2. The value of the control variable is tested using the test condition. </a:t>
            </a:r>
          </a:p>
          <a:p>
            <a:pPr algn="just">
              <a:lnSpc>
                <a:spcPct val="150000"/>
              </a:lnSpc>
            </a:pPr>
            <a:r>
              <a:rPr lang="en-US" dirty="0">
                <a:latin typeface="Times New Roman" panose="02020603050405020304" pitchFamily="18" charset="0"/>
                <a:cs typeface="Times New Roman" panose="02020603050405020304" pitchFamily="18" charset="0"/>
              </a:rPr>
              <a:t>3. The control variable is incremented using an assignment statement such as i = i+ 1 and the new value of the control variable is again tested to see whether it satisfies the loop condition</a:t>
            </a:r>
          </a:p>
          <a:p>
            <a:pPr algn="just">
              <a:lnSpc>
                <a:spcPct val="150000"/>
              </a:lnSpc>
            </a:pPr>
            <a:r>
              <a:rPr lang="en-US" b="1" u="sng">
                <a:latin typeface="Times New Roman" panose="02020603050405020304" pitchFamily="18" charset="0"/>
                <a:cs typeface="Times New Roman" panose="02020603050405020304" pitchFamily="18" charset="0"/>
              </a:rPr>
              <a:t>Example:</a:t>
            </a:r>
            <a:endParaRPr lang="en-US" b="1"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CA7FC90-C36E-4008-9B8C-BC17720E66C6}"/>
              </a:ext>
            </a:extLst>
          </p:cNvPr>
          <p:cNvPicPr>
            <a:picLocks noChangeAspect="1"/>
          </p:cNvPicPr>
          <p:nvPr/>
        </p:nvPicPr>
        <p:blipFill>
          <a:blip r:embed="rId2"/>
          <a:stretch>
            <a:fillRect/>
          </a:stretch>
        </p:blipFill>
        <p:spPr>
          <a:xfrm>
            <a:off x="1816615" y="1552595"/>
            <a:ext cx="5587075" cy="10627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a:extLst>
              <a:ext uri="{FF2B5EF4-FFF2-40B4-BE49-F238E27FC236}">
                <a16:creationId xmlns:a16="http://schemas.microsoft.com/office/drawing/2014/main" id="{8E2EC0E2-C97C-498C-A7F5-C9D5839A707E}"/>
              </a:ext>
            </a:extLst>
          </p:cNvPr>
          <p:cNvPicPr>
            <a:picLocks noChangeAspect="1"/>
          </p:cNvPicPr>
          <p:nvPr/>
        </p:nvPicPr>
        <p:blipFill>
          <a:blip r:embed="rId3"/>
          <a:stretch>
            <a:fillRect/>
          </a:stretch>
        </p:blipFill>
        <p:spPr>
          <a:xfrm>
            <a:off x="874901" y="5483751"/>
            <a:ext cx="3985591" cy="10021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648501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AD275-5449-4213-BC57-DDC0413494E7}"/>
              </a:ext>
            </a:extLst>
          </p:cNvPr>
          <p:cNvSpPr/>
          <p:nvPr/>
        </p:nvSpPr>
        <p:spPr>
          <a:xfrm>
            <a:off x="1435510" y="108155"/>
            <a:ext cx="10638503" cy="253556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Additional Features of for Loop: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for loop has several capabilities that are not found in other loop constructs.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For example, more than one variable can be initialized at a time in the for statement. The statements initialization section has two parts p = 1 and n = 1 separated by a comma. Like the initialization section, the increment section may also have more than one part. </a:t>
            </a: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C994263-B97E-4B1E-843F-F6B1713795D2}"/>
              </a:ext>
            </a:extLst>
          </p:cNvPr>
          <p:cNvPicPr>
            <a:picLocks noChangeAspect="1"/>
          </p:cNvPicPr>
          <p:nvPr/>
        </p:nvPicPr>
        <p:blipFill>
          <a:blip r:embed="rId2"/>
          <a:stretch>
            <a:fillRect/>
          </a:stretch>
        </p:blipFill>
        <p:spPr>
          <a:xfrm>
            <a:off x="1289921" y="2450457"/>
            <a:ext cx="5315691" cy="14431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BB763C5E-7D7D-4705-8B19-1D199FC08112}"/>
              </a:ext>
            </a:extLst>
          </p:cNvPr>
          <p:cNvPicPr>
            <a:picLocks noChangeAspect="1"/>
          </p:cNvPicPr>
          <p:nvPr/>
        </p:nvPicPr>
        <p:blipFill>
          <a:blip r:embed="rId3"/>
          <a:stretch>
            <a:fillRect/>
          </a:stretch>
        </p:blipFill>
        <p:spPr>
          <a:xfrm>
            <a:off x="7276002" y="2450456"/>
            <a:ext cx="4168876" cy="14431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292875F0-9E50-494C-937C-31A5DFB81BD9}"/>
              </a:ext>
            </a:extLst>
          </p:cNvPr>
          <p:cNvPicPr>
            <a:picLocks noChangeAspect="1"/>
          </p:cNvPicPr>
          <p:nvPr/>
        </p:nvPicPr>
        <p:blipFill>
          <a:blip r:embed="rId4"/>
          <a:stretch>
            <a:fillRect/>
          </a:stretch>
        </p:blipFill>
        <p:spPr>
          <a:xfrm>
            <a:off x="2418736" y="4286865"/>
            <a:ext cx="7846142" cy="20472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56419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209594-515F-4C15-9EC1-9E432AE00925}"/>
              </a:ext>
            </a:extLst>
          </p:cNvPr>
          <p:cNvSpPr/>
          <p:nvPr/>
        </p:nvSpPr>
        <p:spPr>
          <a:xfrm>
            <a:off x="1474839" y="0"/>
            <a:ext cx="10717161" cy="4653646"/>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Nesting of for Loops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Nesting of loops, that is, one for statement within another for statement is allowed in Java.</a:t>
            </a:r>
            <a:r>
              <a:rPr lang="en-US" sz="2000" b="1" u="sng" dirty="0">
                <a:latin typeface="Times New Roman" panose="02020603050405020304" pitchFamily="18" charset="0"/>
                <a:cs typeface="Times New Roman" panose="02020603050405020304" pitchFamily="18" charset="0"/>
              </a:rPr>
              <a:t>                  </a:t>
            </a: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Example:</a:t>
            </a: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6A1A005-999C-4FFB-B3B4-EB1C238924AC}"/>
              </a:ext>
            </a:extLst>
          </p:cNvPr>
          <p:cNvPicPr>
            <a:picLocks noChangeAspect="1"/>
          </p:cNvPicPr>
          <p:nvPr/>
        </p:nvPicPr>
        <p:blipFill>
          <a:blip r:embed="rId2"/>
          <a:stretch>
            <a:fillRect/>
          </a:stretch>
        </p:blipFill>
        <p:spPr>
          <a:xfrm>
            <a:off x="658761" y="1638999"/>
            <a:ext cx="5437239" cy="4653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08DA54D-53E5-4A0C-8AB0-17F0F780DC43}"/>
              </a:ext>
            </a:extLst>
          </p:cNvPr>
          <p:cNvPicPr>
            <a:picLocks noChangeAspect="1"/>
          </p:cNvPicPr>
          <p:nvPr/>
        </p:nvPicPr>
        <p:blipFill>
          <a:blip r:embed="rId3"/>
          <a:stretch>
            <a:fillRect/>
          </a:stretch>
        </p:blipFill>
        <p:spPr>
          <a:xfrm>
            <a:off x="6744928" y="1638999"/>
            <a:ext cx="5309419" cy="4653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1026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C748AB-A664-44FE-829F-1F0974DB520B}"/>
              </a:ext>
            </a:extLst>
          </p:cNvPr>
          <p:cNvSpPr/>
          <p:nvPr/>
        </p:nvSpPr>
        <p:spPr>
          <a:xfrm>
            <a:off x="1568824" y="188260"/>
            <a:ext cx="10363200" cy="5669309"/>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INTRODUCTION</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Decision making </a:t>
            </a:r>
            <a:r>
              <a:rPr lang="en-US" sz="2000" dirty="0">
                <a:latin typeface="Times New Roman" panose="02020603050405020304" pitchFamily="18" charset="0"/>
                <a:cs typeface="Times New Roman" panose="02020603050405020304" pitchFamily="18" charset="0"/>
              </a:rPr>
              <a:t>is used to see whether a particular condition has occurred or not and then direct the computer to execute certain statements accordingly.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a program breaks the sequential flow and jumps to another part of the code, it is called </a:t>
            </a:r>
            <a:r>
              <a:rPr lang="en-US" sz="2000" b="1" dirty="0">
                <a:latin typeface="Times New Roman" panose="02020603050405020304" pitchFamily="18" charset="0"/>
                <a:cs typeface="Times New Roman" panose="02020603050405020304" pitchFamily="18" charset="0"/>
              </a:rPr>
              <a:t>branching.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the branching is based on a particular condition, it is known as </a:t>
            </a:r>
            <a:r>
              <a:rPr lang="en-US" sz="2000" b="1" u="sng" dirty="0">
                <a:latin typeface="Times New Roman" panose="02020603050405020304" pitchFamily="18" charset="0"/>
                <a:cs typeface="Times New Roman" panose="02020603050405020304" pitchFamily="18" charset="0"/>
              </a:rPr>
              <a:t>conditional branching</a:t>
            </a:r>
            <a:r>
              <a:rPr lang="en-US" sz="200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branching takes place without any decision, it is known as </a:t>
            </a:r>
            <a:r>
              <a:rPr lang="en-US" sz="2000" b="1" u="sng" dirty="0">
                <a:latin typeface="Times New Roman" panose="02020603050405020304" pitchFamily="18" charset="0"/>
                <a:cs typeface="Times New Roman" panose="02020603050405020304" pitchFamily="18" charset="0"/>
              </a:rPr>
              <a:t>unconditional branching</a:t>
            </a:r>
            <a:r>
              <a:rPr lang="en-US" sz="2000" dirty="0">
                <a:latin typeface="Times New Roman" panose="02020603050405020304" pitchFamily="18" charset="0"/>
                <a:cs typeface="Times New Roman" panose="02020603050405020304" pitchFamily="18" charset="0"/>
              </a:rPr>
              <a:t>. </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400" b="1" u="sng" dirty="0">
                <a:latin typeface="Times New Roman" panose="02020603050405020304" pitchFamily="18" charset="0"/>
                <a:cs typeface="Times New Roman" panose="02020603050405020304" pitchFamily="18" charset="0"/>
              </a:rPr>
              <a:t>Control or decision making statements. </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If statement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Switch statement </a:t>
            </a:r>
          </a:p>
          <a:p>
            <a:pPr marL="342900" indent="-342900" algn="just">
              <a:lnSpc>
                <a:spcPct val="150000"/>
              </a:lnSpc>
              <a:buAutoNum type="arabicPeriod" startAt="2"/>
            </a:pPr>
            <a:r>
              <a:rPr lang="en-US" sz="2000" dirty="0">
                <a:latin typeface="Times New Roman" panose="02020603050405020304" pitchFamily="18" charset="0"/>
                <a:cs typeface="Times New Roman" panose="02020603050405020304" pitchFamily="18" charset="0"/>
              </a:rPr>
              <a:t>conditional operator statement</a:t>
            </a:r>
          </a:p>
        </p:txBody>
      </p:sp>
    </p:spTree>
    <p:extLst>
      <p:ext uri="{BB962C8B-B14F-4D97-AF65-F5344CB8AC3E}">
        <p14:creationId xmlns:p14="http://schemas.microsoft.com/office/powerpoint/2010/main" val="4098404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5EAA5E-961B-44DF-9200-CB4965564848}"/>
              </a:ext>
            </a:extLst>
          </p:cNvPr>
          <p:cNvSpPr/>
          <p:nvPr/>
        </p:nvSpPr>
        <p:spPr>
          <a:xfrm>
            <a:off x="1504334" y="324464"/>
            <a:ext cx="10687665" cy="7106048"/>
          </a:xfrm>
          <a:prstGeom prst="rect">
            <a:avLst/>
          </a:prstGeom>
        </p:spPr>
        <p:txBody>
          <a:bodyPr wrap="square">
            <a:spAutoFit/>
          </a:bodyPr>
          <a:lstStyle/>
          <a:p>
            <a:pPr algn="just">
              <a:lnSpc>
                <a:spcPct val="150000"/>
              </a:lnSpc>
            </a:pPr>
            <a:r>
              <a:rPr lang="en-US" b="1" u="sng" dirty="0">
                <a:solidFill>
                  <a:srgbClr val="000000"/>
                </a:solidFill>
                <a:latin typeface="Times New Roman" panose="02020603050405020304" pitchFamily="18" charset="0"/>
                <a:cs typeface="Times New Roman" panose="02020603050405020304" pitchFamily="18" charset="0"/>
              </a:rPr>
              <a:t>Jumps in Loop:</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The </a:t>
            </a:r>
            <a:r>
              <a:rPr lang="en-US" b="1" dirty="0">
                <a:solidFill>
                  <a:srgbClr val="000000"/>
                </a:solidFill>
                <a:latin typeface="Times New Roman" panose="02020603050405020304" pitchFamily="18" charset="0"/>
                <a:cs typeface="Times New Roman" panose="02020603050405020304" pitchFamily="18" charset="0"/>
              </a:rPr>
              <a:t>jumping statements are the control statements </a:t>
            </a:r>
            <a:r>
              <a:rPr lang="en-US" dirty="0">
                <a:solidFill>
                  <a:srgbClr val="000000"/>
                </a:solidFill>
                <a:latin typeface="Times New Roman" panose="02020603050405020304" pitchFamily="18" charset="0"/>
                <a:cs typeface="Times New Roman" panose="02020603050405020304" pitchFamily="18" charset="0"/>
              </a:rPr>
              <a:t>which transfer the program execution control to a specific statements.</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Java has three types of jumping statements they are break, continue, and return. </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Java Break Statement:</a:t>
            </a:r>
          </a:p>
          <a:p>
            <a:pPr algn="just">
              <a:lnSpc>
                <a:spcPct val="150000"/>
              </a:lnSpc>
            </a:pPr>
            <a:r>
              <a:rPr lang="en-US" b="1" u="sng" dirty="0">
                <a:latin typeface="Times New Roman" panose="02020603050405020304" pitchFamily="18" charset="0"/>
                <a:cs typeface="Times New Roman" panose="02020603050405020304" pitchFamily="18" charset="0"/>
              </a:rPr>
              <a:t>We can use break statement in the following cases.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Inside the switch case to come out of the switch block.</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Within the loops to break the loop execution based on some condition.</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break cannot be used outside the loops and switch statement.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Java Continue Statement: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statement is used only within looping statements.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When the continue statement is encountered, then it skip the current iteration and the next iteration starts.</a:t>
            </a:r>
          </a:p>
          <a:p>
            <a:pPr algn="just">
              <a:lnSpc>
                <a:spcPct val="150000"/>
              </a:lnSpc>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248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5EAD2D-E90F-4E5F-9849-54A9FBC3C293}"/>
              </a:ext>
            </a:extLst>
          </p:cNvPr>
          <p:cNvSpPr/>
          <p:nvPr/>
        </p:nvSpPr>
        <p:spPr>
          <a:xfrm>
            <a:off x="1494503" y="68826"/>
            <a:ext cx="9920749" cy="5028556"/>
          </a:xfrm>
          <a:prstGeom prst="rect">
            <a:avLst/>
          </a:prstGeom>
        </p:spPr>
        <p:txBody>
          <a:bodyPr wrap="square">
            <a:spAutoFit/>
          </a:bodyPr>
          <a:lstStyle/>
          <a:p>
            <a:pPr algn="just">
              <a:lnSpc>
                <a:spcPct val="150000"/>
              </a:lnSpc>
            </a:pPr>
            <a:r>
              <a:rPr lang="en-US" b="1" u="sng" dirty="0">
                <a:solidFill>
                  <a:srgbClr val="000000"/>
                </a:solidFill>
                <a:latin typeface="Times New Roman" panose="02020603050405020304" pitchFamily="18" charset="0"/>
                <a:cs typeface="Times New Roman" panose="02020603050405020304" pitchFamily="18" charset="0"/>
              </a:rPr>
              <a:t>Java Return Jumping Statement</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The return statement is mainly used in methods in order to terminate a method in between and return back to the caller method. It is an optional statement. </a:t>
            </a:r>
          </a:p>
          <a:p>
            <a:pPr marL="285750" indent="-285750" algn="just">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Return statement may or may not return parameters to the caller method.</a:t>
            </a:r>
          </a:p>
          <a:p>
            <a:pPr algn="just">
              <a:lnSpc>
                <a:spcPct val="150000"/>
              </a:lnSpc>
            </a:pPr>
            <a:endParaRPr lang="en-US"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b="1" u="sng" dirty="0">
                <a:latin typeface="Times New Roman" panose="02020603050405020304" pitchFamily="18" charset="0"/>
                <a:cs typeface="Times New Roman" panose="02020603050405020304" pitchFamily="18" charset="0"/>
              </a:rPr>
              <a:t>LABELLED LOOPS</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label</a:t>
            </a:r>
            <a:r>
              <a:rPr lang="en-US" dirty="0">
                <a:latin typeface="Times New Roman" panose="02020603050405020304" pitchFamily="18" charset="0"/>
                <a:cs typeface="Times New Roman" panose="02020603050405020304" pitchFamily="18" charset="0"/>
              </a:rPr>
              <a:t> is a valid variable name that denotes the name of the loop to where the control of execution should jump. To label a loop, place the label before the loop with a colon at the end. Therefore, a loop with the label is called a </a:t>
            </a:r>
            <a:r>
              <a:rPr lang="en-US" b="1" dirty="0">
                <a:latin typeface="Times New Roman" panose="02020603050405020304" pitchFamily="18" charset="0"/>
                <a:cs typeface="Times New Roman" panose="02020603050405020304" pitchFamily="18" charset="0"/>
              </a:rPr>
              <a:t>labeled loop</a:t>
            </a:r>
            <a:r>
              <a:rPr lang="en-US"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can also use labels with </a:t>
            </a:r>
            <a:r>
              <a:rPr lang="en-US" b="1" dirty="0">
                <a:latin typeface="Times New Roman" panose="02020603050405020304" pitchFamily="18" charset="0"/>
                <a:cs typeface="Times New Roman" panose="02020603050405020304" pitchFamily="18" charset="0"/>
              </a:rPr>
              <a:t>continue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break</a:t>
            </a:r>
            <a:r>
              <a:rPr lang="en-US" dirty="0">
                <a:latin typeface="Times New Roman" panose="02020603050405020304" pitchFamily="18" charset="0"/>
                <a:cs typeface="Times New Roman" panose="02020603050405020304" pitchFamily="18" charset="0"/>
              </a:rPr>
              <a:t> statements.</a:t>
            </a:r>
          </a:p>
          <a:p>
            <a:pPr algn="just">
              <a:lnSpc>
                <a:spcPct val="150000"/>
              </a:lnSpc>
            </a:pP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386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2CF8C8-46C8-4DCB-B96E-3C79F5A365EF}"/>
              </a:ext>
            </a:extLst>
          </p:cNvPr>
          <p:cNvSpPr/>
          <p:nvPr/>
        </p:nvSpPr>
        <p:spPr>
          <a:xfrm>
            <a:off x="367553" y="143435"/>
            <a:ext cx="11761694" cy="5538504"/>
          </a:xfrm>
          <a:prstGeom prst="rect">
            <a:avLst/>
          </a:prstGeom>
        </p:spPr>
        <p:txBody>
          <a:bodyPr wrap="square">
            <a:spAutoFit/>
          </a:bodyPr>
          <a:lstStyle/>
          <a:p>
            <a:pPr algn="just">
              <a:lnSpc>
                <a:spcPct val="200000"/>
              </a:lnSpc>
            </a:pPr>
            <a:r>
              <a:rPr lang="en-US" sz="2000" b="1" u="sng" dirty="0">
                <a:latin typeface="Times New Roman" panose="02020603050405020304" pitchFamily="18" charset="0"/>
                <a:cs typeface="Times New Roman" panose="02020603050405020304" pitchFamily="18" charset="0"/>
              </a:rPr>
              <a:t>DECISION MAKING WITH IF STATEMENT :</a:t>
            </a:r>
          </a:p>
          <a:p>
            <a:pPr algn="just">
              <a:lnSpc>
                <a:spcPct val="200000"/>
              </a:lnSpc>
            </a:pPr>
            <a:r>
              <a:rPr lang="en-US" sz="2000" dirty="0">
                <a:latin typeface="Times New Roman" panose="02020603050405020304" pitchFamily="18" charset="0"/>
                <a:cs typeface="Times New Roman" panose="02020603050405020304" pitchFamily="18" charset="0"/>
              </a:rPr>
              <a:t>                     The if statement is a powerful decision making statement and is used to control the flow of execution of statements. It is basically a two-way decision statement and is used in conjunction with an expression.</a:t>
            </a:r>
          </a:p>
          <a:p>
            <a:pPr algn="just">
              <a:lnSpc>
                <a:spcPct val="200000"/>
              </a:lnSpc>
            </a:pPr>
            <a:r>
              <a:rPr lang="en-US" sz="2000" b="1" u="sng" dirty="0">
                <a:latin typeface="Times New Roman" panose="02020603050405020304" pitchFamily="18" charset="0"/>
                <a:cs typeface="Times New Roman" panose="02020603050405020304" pitchFamily="18" charset="0"/>
              </a:rPr>
              <a:t>Different forms of if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Simple if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if. . else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Nested if. .else statement </a:t>
            </a:r>
          </a:p>
          <a:p>
            <a:pPr marL="285750" indent="-285750" algn="just">
              <a:lnSpc>
                <a:spcPct val="2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else if ladder </a:t>
            </a:r>
          </a:p>
        </p:txBody>
      </p:sp>
    </p:spTree>
    <p:extLst>
      <p:ext uri="{BB962C8B-B14F-4D97-AF65-F5344CB8AC3E}">
        <p14:creationId xmlns:p14="http://schemas.microsoft.com/office/powerpoint/2010/main" val="1946583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637D65-D2A6-4564-A1F6-CB30E2E4B256}"/>
              </a:ext>
            </a:extLst>
          </p:cNvPr>
          <p:cNvSpPr/>
          <p:nvPr/>
        </p:nvSpPr>
        <p:spPr>
          <a:xfrm>
            <a:off x="188259" y="0"/>
            <a:ext cx="12003741" cy="5576976"/>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SIMPLE IFSTATEMENT </a:t>
            </a:r>
          </a:p>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The general form of a simple if statement:</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'statement-block' may be a single statement or a group of statements.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test expression is true, the statement-block will be executed; otherwise the statement-block will be skipped and the execution will jump to the statement-x.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should be remembered that when the condition is true both the statement-block and the statement-x are executed in sequence. </a:t>
            </a:r>
          </a:p>
        </p:txBody>
      </p:sp>
      <p:pic>
        <p:nvPicPr>
          <p:cNvPr id="3" name="Picture 2">
            <a:extLst>
              <a:ext uri="{FF2B5EF4-FFF2-40B4-BE49-F238E27FC236}">
                <a16:creationId xmlns:a16="http://schemas.microsoft.com/office/drawing/2014/main" id="{DD8720B0-1325-4F09-956C-1C99B4C42ED4}"/>
              </a:ext>
            </a:extLst>
          </p:cNvPr>
          <p:cNvPicPr>
            <a:picLocks noChangeAspect="1"/>
          </p:cNvPicPr>
          <p:nvPr/>
        </p:nvPicPr>
        <p:blipFill>
          <a:blip r:embed="rId2"/>
          <a:stretch>
            <a:fillRect/>
          </a:stretch>
        </p:blipFill>
        <p:spPr>
          <a:xfrm>
            <a:off x="2323305" y="1281024"/>
            <a:ext cx="3514164" cy="15506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1766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EC8F67-B592-4C09-91CF-B2D3ABA29A39}"/>
              </a:ext>
            </a:extLst>
          </p:cNvPr>
          <p:cNvSpPr/>
          <p:nvPr/>
        </p:nvSpPr>
        <p:spPr>
          <a:xfrm>
            <a:off x="1445343" y="580103"/>
            <a:ext cx="10746658" cy="4653005"/>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Consider a case having two test conditions, one for weight and another for height. This is done using the compound relation </a:t>
            </a:r>
          </a:p>
          <a:p>
            <a:pPr algn="just">
              <a:lnSpc>
                <a:spcPct val="150000"/>
              </a:lnSpc>
            </a:pPr>
            <a:r>
              <a:rPr lang="en-US" sz="2000" dirty="0">
                <a:latin typeface="Times New Roman" panose="02020603050405020304" pitchFamily="18" charset="0"/>
                <a:cs typeface="Times New Roman" panose="02020603050405020304" pitchFamily="18" charset="0"/>
              </a:rPr>
              <a:t>if (weight &lt; 50 &amp;&amp; height&gt; 170)  count = count +1; </a:t>
            </a:r>
          </a:p>
          <a:p>
            <a:pPr algn="just">
              <a:lnSpc>
                <a:spcPct val="150000"/>
              </a:lnSpc>
            </a:pPr>
            <a:r>
              <a:rPr lang="en-US" sz="2000" b="1" u="sng" dirty="0">
                <a:latin typeface="Times New Roman" panose="02020603050405020304" pitchFamily="18" charset="0"/>
                <a:cs typeface="Times New Roman" panose="02020603050405020304" pitchFamily="18" charset="0"/>
              </a:rPr>
              <a:t>This would have been equivalently done using two if statements as follows: </a:t>
            </a:r>
          </a:p>
          <a:p>
            <a:pPr algn="just">
              <a:lnSpc>
                <a:spcPct val="150000"/>
              </a:lnSpc>
            </a:pPr>
            <a:r>
              <a:rPr lang="en-US" sz="2000" dirty="0">
                <a:latin typeface="Times New Roman" panose="02020603050405020304" pitchFamily="18" charset="0"/>
                <a:cs typeface="Times New Roman" panose="02020603050405020304" pitchFamily="18" charset="0"/>
              </a:rPr>
              <a:t>if(weight&lt;50)</a:t>
            </a:r>
          </a:p>
          <a:p>
            <a:pPr algn="just">
              <a:lnSpc>
                <a:spcPct val="150000"/>
              </a:lnSpc>
            </a:pPr>
            <a:r>
              <a:rPr lang="en-US" sz="2000" dirty="0">
                <a:latin typeface="Times New Roman" panose="02020603050405020304" pitchFamily="18" charset="0"/>
                <a:cs typeface="Times New Roman" panose="02020603050405020304" pitchFamily="18" charset="0"/>
              </a:rPr>
              <a:t>if(height&gt;170) </a:t>
            </a:r>
          </a:p>
          <a:p>
            <a:pPr algn="just">
              <a:lnSpc>
                <a:spcPct val="150000"/>
              </a:lnSpc>
            </a:pPr>
            <a:r>
              <a:rPr lang="en-US" sz="2000" dirty="0">
                <a:latin typeface="Times New Roman" panose="02020603050405020304" pitchFamily="18" charset="0"/>
                <a:cs typeface="Times New Roman" panose="02020603050405020304" pitchFamily="18" charset="0"/>
              </a:rPr>
              <a:t>count =count+l; </a:t>
            </a:r>
          </a:p>
          <a:p>
            <a:pPr algn="just">
              <a:lnSpc>
                <a:spcPct val="150000"/>
              </a:lnSpc>
            </a:pPr>
            <a:r>
              <a:rPr lang="en-US" sz="2000" dirty="0">
                <a:latin typeface="Times New Roman" panose="02020603050405020304" pitchFamily="18" charset="0"/>
                <a:cs typeface="Times New Roman" panose="02020603050405020304" pitchFamily="18" charset="0"/>
              </a:rPr>
              <a:t>If the value of weight is less than 50, then the following statement is executed. Which in turn is another if statement. </a:t>
            </a:r>
          </a:p>
          <a:p>
            <a:pPr algn="just">
              <a:lnSpc>
                <a:spcPct val="150000"/>
              </a:lnSpc>
            </a:pPr>
            <a:r>
              <a:rPr lang="en-US" sz="2000" dirty="0">
                <a:latin typeface="Times New Roman" panose="02020603050405020304" pitchFamily="18" charset="0"/>
                <a:cs typeface="Times New Roman" panose="02020603050405020304" pitchFamily="18" charset="0"/>
              </a:rPr>
              <a:t>This if statement tests height and if the height is greater than 170, then the count is incremented by 1 </a:t>
            </a:r>
            <a:endParaRPr lang="en-US" sz="2000" dirty="0"/>
          </a:p>
        </p:txBody>
      </p:sp>
    </p:spTree>
    <p:extLst>
      <p:ext uri="{BB962C8B-B14F-4D97-AF65-F5344CB8AC3E}">
        <p14:creationId xmlns:p14="http://schemas.microsoft.com/office/powerpoint/2010/main" val="179360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432756-4F74-4F70-836B-CC7B164157D3}"/>
              </a:ext>
            </a:extLst>
          </p:cNvPr>
          <p:cNvSpPr/>
          <p:nvPr/>
        </p:nvSpPr>
        <p:spPr>
          <a:xfrm>
            <a:off x="1366684" y="88490"/>
            <a:ext cx="10825316" cy="5028556"/>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IF...ELSE STATEMENT </a:t>
            </a:r>
          </a:p>
          <a:p>
            <a:pPr algn="just">
              <a:lnSpc>
                <a:spcPct val="150000"/>
              </a:lnSpc>
            </a:pPr>
            <a:r>
              <a:rPr lang="en-US" dirty="0">
                <a:latin typeface="Times New Roman" panose="02020603050405020304" pitchFamily="18" charset="0"/>
                <a:cs typeface="Times New Roman" panose="02020603050405020304" pitchFamily="18" charset="0"/>
              </a:rPr>
              <a:t>The if else statement is an extension of the simple if statement.</a:t>
            </a:r>
          </a:p>
          <a:p>
            <a:pPr algn="just">
              <a:lnSpc>
                <a:spcPct val="150000"/>
              </a:lnSpc>
            </a:pPr>
            <a:r>
              <a:rPr lang="en-US" b="1" u="sng" dirty="0">
                <a:latin typeface="Times New Roman" panose="02020603050405020304" pitchFamily="18" charset="0"/>
                <a:cs typeface="Times New Roman" panose="02020603050405020304" pitchFamily="18" charset="0"/>
              </a:rPr>
              <a:t> The general form is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BBDDC3-71E8-47C4-B437-BCCC739064EB}"/>
              </a:ext>
            </a:extLst>
          </p:cNvPr>
          <p:cNvPicPr>
            <a:picLocks noChangeAspect="1"/>
          </p:cNvPicPr>
          <p:nvPr/>
        </p:nvPicPr>
        <p:blipFill>
          <a:blip r:embed="rId2"/>
          <a:stretch>
            <a:fillRect/>
          </a:stretch>
        </p:blipFill>
        <p:spPr>
          <a:xfrm>
            <a:off x="1258529" y="1455174"/>
            <a:ext cx="4650658" cy="15436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53E20CF6-017E-481C-996C-B5A643D51398}"/>
              </a:ext>
            </a:extLst>
          </p:cNvPr>
          <p:cNvSpPr/>
          <p:nvPr/>
        </p:nvSpPr>
        <p:spPr>
          <a:xfrm>
            <a:off x="648929" y="2998840"/>
            <a:ext cx="11543071"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If the test expression is true, then the </a:t>
            </a:r>
            <a:r>
              <a:rPr lang="en-US" b="1" dirty="0">
                <a:latin typeface="Times New Roman" panose="02020603050405020304" pitchFamily="18" charset="0"/>
                <a:cs typeface="Times New Roman" panose="02020603050405020304" pitchFamily="18" charset="0"/>
              </a:rPr>
              <a:t>true-block statement(s) </a:t>
            </a:r>
          </a:p>
          <a:p>
            <a:pPr algn="just">
              <a:lnSpc>
                <a:spcPct val="150000"/>
              </a:lnSpc>
            </a:pPr>
            <a:r>
              <a:rPr lang="en-US" dirty="0">
                <a:latin typeface="Times New Roman" panose="02020603050405020304" pitchFamily="18" charset="0"/>
                <a:cs typeface="Times New Roman" panose="02020603050405020304" pitchFamily="18" charset="0"/>
              </a:rPr>
              <a:t>are executed; otherwise, the false-block statement(s) are executed. </a:t>
            </a:r>
          </a:p>
          <a:p>
            <a:pPr algn="just">
              <a:lnSpc>
                <a:spcPct val="150000"/>
              </a:lnSpc>
            </a:pPr>
            <a:r>
              <a:rPr lang="en-US" dirty="0">
                <a:latin typeface="Times New Roman" panose="02020603050405020304" pitchFamily="18" charset="0"/>
                <a:cs typeface="Times New Roman" panose="02020603050405020304" pitchFamily="18" charset="0"/>
              </a:rPr>
              <a:t>In either case, either true-block or false-block will be executed, </a:t>
            </a:r>
          </a:p>
          <a:p>
            <a:pPr algn="just">
              <a:lnSpc>
                <a:spcPct val="150000"/>
              </a:lnSpc>
            </a:pPr>
            <a:r>
              <a:rPr lang="en-US" dirty="0">
                <a:latin typeface="Times New Roman" panose="02020603050405020304" pitchFamily="18" charset="0"/>
                <a:cs typeface="Times New Roman" panose="02020603050405020304" pitchFamily="18" charset="0"/>
              </a:rPr>
              <a:t>not both. In both the cases, the control is transferred</a:t>
            </a:r>
          </a:p>
          <a:p>
            <a:pPr algn="just">
              <a:lnSpc>
                <a:spcPct val="150000"/>
              </a:lnSpc>
            </a:pPr>
            <a:r>
              <a:rPr lang="en-US" dirty="0">
                <a:latin typeface="Times New Roman" panose="02020603050405020304" pitchFamily="18" charset="0"/>
                <a:cs typeface="Times New Roman" panose="02020603050405020304" pitchFamily="18" charset="0"/>
              </a:rPr>
              <a:t> subsequently to the statement-x. </a:t>
            </a:r>
          </a:p>
          <a:p>
            <a:pPr algn="just">
              <a:lnSpc>
                <a:spcPct val="150000"/>
              </a:lnSpc>
            </a:pPr>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Example</a:t>
            </a:r>
            <a:r>
              <a:rPr lang="en-US" b="1" u="sng">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(code == 1) </a:t>
            </a:r>
          </a:p>
          <a:p>
            <a:pPr algn="just">
              <a:lnSpc>
                <a:spcPct val="150000"/>
              </a:lnSpc>
            </a:pPr>
            <a:r>
              <a:rPr lang="en-US" dirty="0">
                <a:latin typeface="Times New Roman" panose="02020603050405020304" pitchFamily="18" charset="0"/>
                <a:cs typeface="Times New Roman" panose="02020603050405020304" pitchFamily="18" charset="0"/>
              </a:rPr>
              <a:t>                            {boy = boy + 1; }</a:t>
            </a:r>
          </a:p>
          <a:p>
            <a:pPr algn="just">
              <a:lnSpc>
                <a:spcPct val="150000"/>
              </a:lnSpc>
            </a:pPr>
            <a:r>
              <a:rPr lang="en-US" dirty="0">
                <a:latin typeface="Times New Roman" panose="02020603050405020304" pitchFamily="18" charset="0"/>
                <a:cs typeface="Times New Roman" panose="02020603050405020304" pitchFamily="18" charset="0"/>
              </a:rPr>
              <a:t>                              else </a:t>
            </a:r>
          </a:p>
          <a:p>
            <a:pPr algn="just">
              <a:lnSpc>
                <a:spcPct val="150000"/>
              </a:lnSpc>
            </a:pPr>
            <a:r>
              <a:rPr lang="en-US" dirty="0">
                <a:latin typeface="Times New Roman" panose="02020603050405020304" pitchFamily="18" charset="0"/>
                <a:cs typeface="Times New Roman" panose="02020603050405020304" pitchFamily="18" charset="0"/>
              </a:rPr>
              <a:t>                            {girl = girl + 1;}    XXX;</a:t>
            </a:r>
          </a:p>
        </p:txBody>
      </p:sp>
      <p:pic>
        <p:nvPicPr>
          <p:cNvPr id="5" name="Picture 4">
            <a:extLst>
              <a:ext uri="{FF2B5EF4-FFF2-40B4-BE49-F238E27FC236}">
                <a16:creationId xmlns:a16="http://schemas.microsoft.com/office/drawing/2014/main" id="{BEAE5A45-9AFC-483D-B0BD-20A369617B4B}"/>
              </a:ext>
            </a:extLst>
          </p:cNvPr>
          <p:cNvPicPr>
            <a:picLocks noChangeAspect="1"/>
          </p:cNvPicPr>
          <p:nvPr/>
        </p:nvPicPr>
        <p:blipFill>
          <a:blip r:embed="rId3"/>
          <a:stretch>
            <a:fillRect/>
          </a:stretch>
        </p:blipFill>
        <p:spPr>
          <a:xfrm>
            <a:off x="7187381" y="1455174"/>
            <a:ext cx="4916129" cy="52848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05126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20BFB1-1E05-4629-9A18-5D37ACF52F22}"/>
              </a:ext>
            </a:extLst>
          </p:cNvPr>
          <p:cNvSpPr/>
          <p:nvPr/>
        </p:nvSpPr>
        <p:spPr>
          <a:xfrm>
            <a:off x="481781" y="117987"/>
            <a:ext cx="10579509" cy="873572"/>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NESTING OF IF ELSESTATEMENTS :</a:t>
            </a:r>
          </a:p>
          <a:p>
            <a:pPr marL="285750"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The nested if statement represents the if block within another if block.</a:t>
            </a:r>
            <a:endParaRPr lang="en-US"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E7B1DDB-06C7-4B1B-847F-506C83811FED}"/>
              </a:ext>
            </a:extLst>
          </p:cNvPr>
          <p:cNvPicPr>
            <a:picLocks noChangeAspect="1"/>
          </p:cNvPicPr>
          <p:nvPr/>
        </p:nvPicPr>
        <p:blipFill>
          <a:blip r:embed="rId2"/>
          <a:stretch>
            <a:fillRect/>
          </a:stretch>
        </p:blipFill>
        <p:spPr>
          <a:xfrm>
            <a:off x="1789471" y="1238865"/>
            <a:ext cx="6825157" cy="339212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Rectangle 3">
            <a:extLst>
              <a:ext uri="{FF2B5EF4-FFF2-40B4-BE49-F238E27FC236}">
                <a16:creationId xmlns:a16="http://schemas.microsoft.com/office/drawing/2014/main" id="{4199967F-D7AD-41EC-862C-43B6099DB256}"/>
              </a:ext>
            </a:extLst>
          </p:cNvPr>
          <p:cNvSpPr/>
          <p:nvPr/>
        </p:nvSpPr>
        <p:spPr>
          <a:xfrm>
            <a:off x="973394" y="4878301"/>
            <a:ext cx="11071122" cy="128907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If the condition-1 is false, the statement-3 will be executed; otherwise it continues to perform the second test. If the condition-2 is true, the statement-1 will be evaluated; otherwise the statement-2 will be evaluated and then the control is transferred to the statement-x. </a:t>
            </a:r>
          </a:p>
        </p:txBody>
      </p:sp>
    </p:spTree>
    <p:extLst>
      <p:ext uri="{BB962C8B-B14F-4D97-AF65-F5344CB8AC3E}">
        <p14:creationId xmlns:p14="http://schemas.microsoft.com/office/powerpoint/2010/main" val="275341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1A6DA8-04D1-4FAA-9650-1D01E70FE1C9}"/>
              </a:ext>
            </a:extLst>
          </p:cNvPr>
          <p:cNvSpPr/>
          <p:nvPr/>
        </p:nvSpPr>
        <p:spPr>
          <a:xfrm>
            <a:off x="1435510" y="117988"/>
            <a:ext cx="10668000" cy="5859553"/>
          </a:xfrm>
          <a:prstGeom prst="rect">
            <a:avLst/>
          </a:prstGeom>
        </p:spPr>
        <p:txBody>
          <a:bodyPr wrap="square">
            <a:spAutoFit/>
          </a:bodyPr>
          <a:lstStyle/>
          <a:p>
            <a:pPr algn="just">
              <a:lnSpc>
                <a:spcPct val="150000"/>
              </a:lnSpc>
            </a:pPr>
            <a:r>
              <a:rPr lang="en-US" b="1" u="sng" dirty="0">
                <a:latin typeface="Times New Roman" panose="02020603050405020304" pitchFamily="18" charset="0"/>
                <a:cs typeface="Times New Roman" panose="02020603050405020304" pitchFamily="18" charset="0"/>
              </a:rPr>
              <a:t>THE ELSE IF LADDER </a:t>
            </a:r>
          </a:p>
          <a:p>
            <a:pPr algn="just">
              <a:lnSpc>
                <a:spcPct val="150000"/>
              </a:lnSpc>
            </a:pPr>
            <a:r>
              <a:rPr lang="en-US" dirty="0">
                <a:latin typeface="Times New Roman" panose="02020603050405020304" pitchFamily="18" charset="0"/>
                <a:cs typeface="Times New Roman" panose="02020603050405020304" pitchFamily="18" charset="0"/>
              </a:rPr>
              <a:t>There is another way of putting ifs together when multipath decisions are involved. A multipath decision is a chain of ifs in which the statement associated with each else is an if.</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construct is known as the else if ladder. The conditions are evaluated from the top (of the ladder), downwards. As soon as the true condition is found, the statement associated with it is executed and the control is transferred to the .when all the n conditions become false, then the final else containing the default-statement will be executed.</a:t>
            </a:r>
          </a:p>
        </p:txBody>
      </p:sp>
      <p:pic>
        <p:nvPicPr>
          <p:cNvPr id="4" name="Picture 3">
            <a:extLst>
              <a:ext uri="{FF2B5EF4-FFF2-40B4-BE49-F238E27FC236}">
                <a16:creationId xmlns:a16="http://schemas.microsoft.com/office/drawing/2014/main" id="{322BB29B-D376-4766-B995-C801D075ADDB}"/>
              </a:ext>
            </a:extLst>
          </p:cNvPr>
          <p:cNvPicPr>
            <a:picLocks noChangeAspect="1"/>
          </p:cNvPicPr>
          <p:nvPr/>
        </p:nvPicPr>
        <p:blipFill>
          <a:blip r:embed="rId2"/>
          <a:stretch>
            <a:fillRect/>
          </a:stretch>
        </p:blipFill>
        <p:spPr>
          <a:xfrm>
            <a:off x="2369574" y="1435509"/>
            <a:ext cx="6410632" cy="315615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19119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765C5BB-4FB9-4E79-91BD-6342D460C787}"/>
              </a:ext>
            </a:extLst>
          </p:cNvPr>
          <p:cNvSpPr/>
          <p:nvPr/>
        </p:nvSpPr>
        <p:spPr>
          <a:xfrm>
            <a:off x="934065" y="0"/>
            <a:ext cx="11090787" cy="1421992"/>
          </a:xfrm>
          <a:prstGeom prst="rect">
            <a:avLst/>
          </a:prstGeom>
        </p:spPr>
        <p:txBody>
          <a:bodyPr wrap="square">
            <a:spAutoFit/>
          </a:bodyPr>
          <a:lstStyle/>
          <a:p>
            <a:pPr algn="just">
              <a:lnSpc>
                <a:spcPct val="150000"/>
              </a:lnSpc>
            </a:pPr>
            <a:r>
              <a:rPr lang="en-US" sz="2000" b="1" u="sng" dirty="0">
                <a:latin typeface="Times New Roman" panose="02020603050405020304" pitchFamily="18" charset="0"/>
                <a:cs typeface="Times New Roman" panose="02020603050405020304" pitchFamily="18" charset="0"/>
              </a:rPr>
              <a:t>Example of grading the students in an academic institution.</a:t>
            </a:r>
          </a:p>
          <a:p>
            <a:pPr algn="just">
              <a:lnSpc>
                <a:spcPct val="150000"/>
              </a:lnSpc>
            </a:pPr>
            <a:r>
              <a:rPr lang="en-US" sz="2000" dirty="0">
                <a:latin typeface="Times New Roman" panose="02020603050405020304" pitchFamily="18" charset="0"/>
                <a:cs typeface="Times New Roman" panose="02020603050405020304" pitchFamily="18" charset="0"/>
              </a:rPr>
              <a:t>          The grading is done according to the following rules: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10D664D-1520-42CA-BFE9-7233AF8BF2B1}"/>
              </a:ext>
            </a:extLst>
          </p:cNvPr>
          <p:cNvPicPr>
            <a:picLocks noChangeAspect="1"/>
          </p:cNvPicPr>
          <p:nvPr/>
        </p:nvPicPr>
        <p:blipFill>
          <a:blip r:embed="rId2"/>
          <a:stretch>
            <a:fillRect/>
          </a:stretch>
        </p:blipFill>
        <p:spPr>
          <a:xfrm>
            <a:off x="1543666" y="1042219"/>
            <a:ext cx="9045676" cy="5555226"/>
          </a:xfrm>
          <a:prstGeom prst="rect">
            <a:avLst/>
          </a:prstGeom>
        </p:spPr>
      </p:pic>
    </p:spTree>
    <p:extLst>
      <p:ext uri="{BB962C8B-B14F-4D97-AF65-F5344CB8AC3E}">
        <p14:creationId xmlns:p14="http://schemas.microsoft.com/office/powerpoint/2010/main" val="15726940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760</TotalTime>
  <Words>1432</Words>
  <Application>Microsoft Office PowerPoint</Application>
  <PresentationFormat>Widescreen</PresentationFormat>
  <Paragraphs>160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Indushree Ullal</dc:creator>
  <cp:lastModifiedBy>Indushree Ullal</cp:lastModifiedBy>
  <cp:revision>108</cp:revision>
  <dcterms:created xsi:type="dcterms:W3CDTF">2023-12-30T05:30:17Z</dcterms:created>
  <dcterms:modified xsi:type="dcterms:W3CDTF">2024-02-06T01:00:05Z</dcterms:modified>
</cp:coreProperties>
</file>