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7" r:id="rId2"/>
    <p:sldId id="258" r:id="rId3"/>
    <p:sldId id="259" r:id="rId4"/>
    <p:sldId id="298" r:id="rId5"/>
    <p:sldId id="301" r:id="rId6"/>
    <p:sldId id="260" r:id="rId7"/>
    <p:sldId id="261" r:id="rId8"/>
    <p:sldId id="262" r:id="rId9"/>
    <p:sldId id="263" r:id="rId10"/>
    <p:sldId id="299" r:id="rId11"/>
    <p:sldId id="264" r:id="rId12"/>
    <p:sldId id="303" r:id="rId13"/>
    <p:sldId id="265" r:id="rId14"/>
    <p:sldId id="266" r:id="rId15"/>
    <p:sldId id="267" r:id="rId16"/>
    <p:sldId id="268" r:id="rId17"/>
    <p:sldId id="269" r:id="rId18"/>
    <p:sldId id="270" r:id="rId19"/>
    <p:sldId id="271" r:id="rId20"/>
    <p:sldId id="275" r:id="rId21"/>
    <p:sldId id="276" r:id="rId22"/>
    <p:sldId id="277" r:id="rId23"/>
    <p:sldId id="279" r:id="rId24"/>
    <p:sldId id="280" r:id="rId25"/>
    <p:sldId id="281" r:id="rId26"/>
    <p:sldId id="304" r:id="rId27"/>
    <p:sldId id="282" r:id="rId28"/>
    <p:sldId id="283" r:id="rId29"/>
    <p:sldId id="305" r:id="rId30"/>
    <p:sldId id="284" r:id="rId31"/>
    <p:sldId id="285" r:id="rId32"/>
    <p:sldId id="286" r:id="rId33"/>
    <p:sldId id="287" r:id="rId34"/>
    <p:sldId id="288" r:id="rId35"/>
    <p:sldId id="289" r:id="rId36"/>
    <p:sldId id="290" r:id="rId37"/>
    <p:sldId id="291" r:id="rId38"/>
    <p:sldId id="293" r:id="rId39"/>
    <p:sldId id="292" r:id="rId40"/>
    <p:sldId id="294"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86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09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559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04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5177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5133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9544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65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40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11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9878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5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320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73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046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50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200799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C917DA-EB73-4D03-A1E8-9DCF1E2EE28C}"/>
              </a:ext>
            </a:extLst>
          </p:cNvPr>
          <p:cNvSpPr/>
          <p:nvPr/>
        </p:nvSpPr>
        <p:spPr>
          <a:xfrm>
            <a:off x="2059709" y="1173018"/>
            <a:ext cx="8719127" cy="3139321"/>
          </a:xfrm>
          <a:prstGeom prst="rect">
            <a:avLst/>
          </a:prstGeom>
        </p:spPr>
        <p:txBody>
          <a:bodyPr wrap="square">
            <a:spAutoFit/>
          </a:bodyPr>
          <a:lstStyle/>
          <a:p>
            <a:pPr algn="ctr"/>
            <a:endParaRPr lang="en-US" sz="6600" dirty="0">
              <a:latin typeface="Times New Roman" panose="02020603050405020304" pitchFamily="18" charset="0"/>
              <a:cs typeface="Times New Roman" panose="02020603050405020304" pitchFamily="18" charset="0"/>
            </a:endParaRPr>
          </a:p>
          <a:p>
            <a:pPr algn="ctr"/>
            <a:r>
              <a:rPr lang="en-US" sz="6600" dirty="0">
                <a:latin typeface="Times New Roman" panose="02020603050405020304" pitchFamily="18" charset="0"/>
                <a:cs typeface="Times New Roman" panose="02020603050405020304" pitchFamily="18" charset="0"/>
              </a:rPr>
              <a:t>Chapter-2 </a:t>
            </a:r>
          </a:p>
          <a:p>
            <a:pPr algn="ctr"/>
            <a:r>
              <a:rPr lang="en-US" sz="6600" dirty="0">
                <a:latin typeface="Times New Roman" panose="02020603050405020304" pitchFamily="18" charset="0"/>
                <a:cs typeface="Times New Roman" panose="02020603050405020304" pitchFamily="18" charset="0"/>
              </a:rPr>
              <a:t>Language Reference</a:t>
            </a:r>
          </a:p>
        </p:txBody>
      </p:sp>
    </p:spTree>
    <p:extLst>
      <p:ext uri="{BB962C8B-B14F-4D97-AF65-F5344CB8AC3E}">
        <p14:creationId xmlns:p14="http://schemas.microsoft.com/office/powerpoint/2010/main" val="219756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7D9EB0-D45A-4DCB-B672-3E8D911908C2}"/>
              </a:ext>
            </a:extLst>
          </p:cNvPr>
          <p:cNvSpPr/>
          <p:nvPr/>
        </p:nvSpPr>
        <p:spPr>
          <a:xfrm>
            <a:off x="98323" y="0"/>
            <a:ext cx="12015019" cy="3331746"/>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Operators :</a:t>
            </a:r>
          </a:p>
          <a:p>
            <a:pPr algn="just">
              <a:lnSpc>
                <a:spcPct val="200000"/>
              </a:lnSpc>
            </a:pPr>
            <a:r>
              <a:rPr lang="en-US" dirty="0">
                <a:latin typeface="Times New Roman" panose="02020603050405020304" pitchFamily="18" charset="0"/>
                <a:cs typeface="Times New Roman" panose="02020603050405020304" pitchFamily="18" charset="0"/>
              </a:rPr>
              <a:t>An operator is a symbol that takes one or more arguments and operates on them to produce a result. </a:t>
            </a:r>
          </a:p>
          <a:p>
            <a:pPr algn="just">
              <a:lnSpc>
                <a:spcPct val="200000"/>
              </a:lnSpc>
            </a:pPr>
            <a:r>
              <a:rPr lang="en-US" b="1" u="sng" dirty="0">
                <a:latin typeface="Times New Roman" panose="02020603050405020304" pitchFamily="18" charset="0"/>
                <a:cs typeface="Times New Roman" panose="02020603050405020304" pitchFamily="18" charset="0"/>
              </a:rPr>
              <a:t>Separators:</a:t>
            </a:r>
          </a:p>
          <a:p>
            <a:pPr algn="just">
              <a:lnSpc>
                <a:spcPct val="200000"/>
              </a:lnSpc>
            </a:pPr>
            <a:r>
              <a:rPr lang="en-US" dirty="0">
                <a:latin typeface="Times New Roman" panose="02020603050405020304" pitchFamily="18" charset="0"/>
                <a:cs typeface="Times New Roman" panose="02020603050405020304" pitchFamily="18" charset="0"/>
              </a:rPr>
              <a:t> Separators are symbols used to indicate where groups of code are divided and arranged. </a:t>
            </a:r>
          </a:p>
          <a:p>
            <a:pPr algn="just">
              <a:lnSpc>
                <a:spcPct val="200000"/>
              </a:lnSpc>
            </a:pPr>
            <a:r>
              <a:rPr lang="en-US" dirty="0">
                <a:latin typeface="Times New Roman" panose="02020603050405020304" pitchFamily="18" charset="0"/>
                <a:cs typeface="Times New Roman" panose="02020603050405020304" pitchFamily="18" charset="0"/>
              </a:rPr>
              <a:t>They basically define the shape and function of our code. </a:t>
            </a:r>
          </a:p>
          <a:p>
            <a:pPr algn="just">
              <a:lnSpc>
                <a:spcPct val="200000"/>
              </a:lnSpc>
            </a:pPr>
            <a:r>
              <a:rPr lang="en-US" dirty="0">
                <a:latin typeface="Times New Roman" panose="02020603050405020304" pitchFamily="18" charset="0"/>
                <a:cs typeface="Times New Roman" panose="02020603050405020304" pitchFamily="18" charset="0"/>
              </a:rPr>
              <a:t>Some of the separators are : </a:t>
            </a:r>
            <a:r>
              <a:rPr lang="en-US" b="1" dirty="0">
                <a:latin typeface="Times New Roman" panose="02020603050405020304" pitchFamily="18" charset="0"/>
                <a:cs typeface="Times New Roman" panose="02020603050405020304" pitchFamily="18" charset="0"/>
              </a:rPr>
              <a:t>parentheses( ), braces{ },brackets[ ], semicolon; comma , period.</a:t>
            </a:r>
            <a:endParaRPr lang="en-US" dirty="0"/>
          </a:p>
        </p:txBody>
      </p:sp>
    </p:spTree>
    <p:extLst>
      <p:ext uri="{BB962C8B-B14F-4D97-AF65-F5344CB8AC3E}">
        <p14:creationId xmlns:p14="http://schemas.microsoft.com/office/powerpoint/2010/main" val="37707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9404F3-473B-44FB-B844-465BD8400411}"/>
              </a:ext>
            </a:extLst>
          </p:cNvPr>
          <p:cNvSpPr/>
          <p:nvPr/>
        </p:nvSpPr>
        <p:spPr>
          <a:xfrm>
            <a:off x="0" y="0"/>
            <a:ext cx="12192000" cy="5732595"/>
          </a:xfrm>
          <a:prstGeom prst="rect">
            <a:avLst/>
          </a:prstGeom>
        </p:spPr>
        <p:txBody>
          <a:bodyPr wrap="square">
            <a:spAutoFit/>
          </a:bodyPr>
          <a:lstStyle/>
          <a:p>
            <a:pPr algn="just">
              <a:lnSpc>
                <a:spcPct val="200000"/>
              </a:lnSpc>
            </a:pPr>
            <a:r>
              <a:rPr lang="en-US" sz="2400" b="1" u="sng" dirty="0">
                <a:latin typeface="Times New Roman" panose="02020603050405020304" pitchFamily="18" charset="0"/>
                <a:cs typeface="Times New Roman" panose="02020603050405020304" pitchFamily="18" charset="0"/>
              </a:rPr>
              <a:t>Java statements :</a:t>
            </a:r>
          </a:p>
          <a:p>
            <a:pPr algn="just">
              <a:lnSpc>
                <a:spcPct val="200000"/>
              </a:lnSpc>
            </a:pPr>
            <a:r>
              <a:rPr lang="en-US" dirty="0">
                <a:latin typeface="Times New Roman" panose="02020603050405020304" pitchFamily="18" charset="0"/>
                <a:cs typeface="Times New Roman" panose="02020603050405020304" pitchFamily="18" charset="0"/>
              </a:rPr>
              <a:t>A statement is an executable combination of tokens ending with a semicolon ( ; ) mark. </a:t>
            </a:r>
          </a:p>
          <a:p>
            <a:pPr algn="just">
              <a:lnSpc>
                <a:spcPct val="200000"/>
              </a:lnSpc>
            </a:pPr>
            <a:r>
              <a:rPr lang="en-US" b="1" u="sng" dirty="0">
                <a:latin typeface="Times New Roman" panose="02020603050405020304" pitchFamily="18" charset="0"/>
                <a:cs typeface="Times New Roman" panose="02020603050405020304" pitchFamily="18" charset="0"/>
              </a:rPr>
              <a:t>1. Empty Statements: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used when the syntax of a statement is required, but no action is desired or necessary. </a:t>
            </a:r>
          </a:p>
          <a:p>
            <a:pPr algn="just">
              <a:lnSpc>
                <a:spcPct val="200000"/>
              </a:lnSpc>
            </a:pPr>
            <a:r>
              <a:rPr lang="en-US" b="1" u="sng" dirty="0">
                <a:latin typeface="Times New Roman" panose="02020603050405020304" pitchFamily="18" charset="0"/>
                <a:cs typeface="Times New Roman" panose="02020603050405020304" pitchFamily="18" charset="0"/>
              </a:rPr>
              <a:t>2. Labeled Statements:</a:t>
            </a:r>
            <a:endParaRPr lang="en-US" u="sng"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labeled statement in Java is a statement preceded by an identifier (label) and a colon.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Labeled statements are used with break and continue statements to specify which loop or switch statement should be affected.</a:t>
            </a:r>
          </a:p>
          <a:p>
            <a:pPr algn="just">
              <a:lnSpc>
                <a:spcPct val="200000"/>
              </a:lnSpc>
            </a:pPr>
            <a:r>
              <a:rPr lang="en-US" b="1" u="sng" dirty="0">
                <a:latin typeface="Times New Roman" panose="02020603050405020304" pitchFamily="18" charset="0"/>
                <a:cs typeface="Times New Roman" panose="02020603050405020304" pitchFamily="18" charset="0"/>
              </a:rPr>
              <a:t>3. Expression Statements: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purpose of an expression statement is to evaluate the expression, and the result is often used for its side effects.</a:t>
            </a: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07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0C67B-6360-4339-AC74-35BB6EA7D7FC}"/>
              </a:ext>
            </a:extLst>
          </p:cNvPr>
          <p:cNvSpPr/>
          <p:nvPr/>
        </p:nvSpPr>
        <p:spPr>
          <a:xfrm>
            <a:off x="98611" y="62754"/>
            <a:ext cx="11878235" cy="8871916"/>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4. Iteration Statements: </a:t>
            </a:r>
          </a:p>
          <a:p>
            <a:pPr marL="342900" indent="-34290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Iteration statements, also known as looping statements or loops, allow you to repeatedly execute a block of code as long as a certain condition is true.</a:t>
            </a:r>
          </a:p>
          <a:p>
            <a:pPr algn="just">
              <a:lnSpc>
                <a:spcPct val="200000"/>
              </a:lnSpc>
            </a:pPr>
            <a:r>
              <a:rPr lang="en-US" b="1" u="sng" dirty="0">
                <a:latin typeface="Times New Roman" panose="02020603050405020304" pitchFamily="18" charset="0"/>
                <a:cs typeface="Times New Roman" panose="02020603050405020304" pitchFamily="18" charset="0"/>
              </a:rPr>
              <a:t>5. Selection Statements: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Selection statements in Java allow you to control the flow of your program based on certain conditions.</a:t>
            </a:r>
          </a:p>
          <a:p>
            <a:pPr algn="just">
              <a:lnSpc>
                <a:spcPct val="200000"/>
              </a:lnSpc>
            </a:pPr>
            <a:r>
              <a:rPr lang="en-US" b="1" u="sng" dirty="0">
                <a:latin typeface="Times New Roman" panose="02020603050405020304" pitchFamily="18" charset="0"/>
                <a:cs typeface="Times New Roman" panose="02020603050405020304" pitchFamily="18" charset="0"/>
              </a:rPr>
              <a:t>6. Jump Statements: </a:t>
            </a:r>
          </a:p>
          <a:p>
            <a:pPr marL="285750" indent="-285750" algn="just">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Jump </a:t>
            </a:r>
            <a:r>
              <a:rPr lang="en-US" dirty="0">
                <a:latin typeface="Times New Roman" panose="02020603050405020304" pitchFamily="18" charset="0"/>
                <a:cs typeface="Times New Roman" panose="02020603050405020304" pitchFamily="18" charset="0"/>
              </a:rPr>
              <a:t>statements in java are break, continue, return and throw. They are used to alter the normal flow of a program.</a:t>
            </a:r>
          </a:p>
          <a:p>
            <a:pPr algn="just">
              <a:lnSpc>
                <a:spcPct val="200000"/>
              </a:lnSpc>
            </a:pPr>
            <a:r>
              <a:rPr lang="en-US" b="1" u="sng" dirty="0">
                <a:latin typeface="Times New Roman" panose="02020603050405020304" pitchFamily="18" charset="0"/>
                <a:cs typeface="Times New Roman" panose="02020603050405020304" pitchFamily="18" charset="0"/>
              </a:rPr>
              <a:t>7. Synchronization Statements:</a:t>
            </a:r>
            <a:endParaRPr lang="en-US" u="sng"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Java, synchronization is essential when dealing with multithreading to ensure that multiple threads can access shared resources in a coordinated way.</a:t>
            </a: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33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78CB3B-B0C5-4D7F-A167-DB52E70F309D}"/>
              </a:ext>
            </a:extLst>
          </p:cNvPr>
          <p:cNvSpPr/>
          <p:nvPr/>
        </p:nvSpPr>
        <p:spPr>
          <a:xfrm>
            <a:off x="0" y="0"/>
            <a:ext cx="12192000"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IMPLEMENTING A JAVAPROGRAM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Creating the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Compiling the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Running the program </a:t>
            </a:r>
          </a:p>
          <a:p>
            <a:pPr algn="just">
              <a:lnSpc>
                <a:spcPct val="150000"/>
              </a:lnSpc>
            </a:pPr>
            <a:r>
              <a:rPr lang="en-US" b="1" u="sng" dirty="0">
                <a:latin typeface="Times New Roman" panose="02020603050405020304" pitchFamily="18" charset="0"/>
                <a:cs typeface="Times New Roman" panose="02020603050405020304" pitchFamily="18" charset="0"/>
              </a:rPr>
              <a:t>Creating the Program: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create a program using any text editor. Assume that we have entered the following code</a:t>
            </a:r>
          </a:p>
        </p:txBody>
      </p:sp>
      <p:pic>
        <p:nvPicPr>
          <p:cNvPr id="3" name="Picture 2">
            <a:extLst>
              <a:ext uri="{FF2B5EF4-FFF2-40B4-BE49-F238E27FC236}">
                <a16:creationId xmlns:a16="http://schemas.microsoft.com/office/drawing/2014/main" id="{7455B235-1739-472F-A423-6BDA701930FB}"/>
              </a:ext>
            </a:extLst>
          </p:cNvPr>
          <p:cNvPicPr>
            <a:picLocks noChangeAspect="1"/>
          </p:cNvPicPr>
          <p:nvPr/>
        </p:nvPicPr>
        <p:blipFill>
          <a:blip r:embed="rId2"/>
          <a:stretch>
            <a:fillRect/>
          </a:stretch>
        </p:blipFill>
        <p:spPr>
          <a:xfrm>
            <a:off x="855406" y="2605547"/>
            <a:ext cx="6656440" cy="2379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7578FCBE-891F-42C2-933E-7694F7BA0502}"/>
              </a:ext>
            </a:extLst>
          </p:cNvPr>
          <p:cNvSpPr/>
          <p:nvPr/>
        </p:nvSpPr>
        <p:spPr>
          <a:xfrm>
            <a:off x="245806" y="5220929"/>
            <a:ext cx="11739718" cy="128907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must save this program in a file called Test.java ensuring that the filename contains the class name properly.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file is called the source file. All Java source files will have the extension java.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a program contains multiple classes, the file name must be the class name of the class containing the main method.</a:t>
            </a:r>
          </a:p>
        </p:txBody>
      </p:sp>
    </p:spTree>
    <p:extLst>
      <p:ext uri="{BB962C8B-B14F-4D97-AF65-F5344CB8AC3E}">
        <p14:creationId xmlns:p14="http://schemas.microsoft.com/office/powerpoint/2010/main" val="314371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813B8-F7B7-4338-AE11-9795D82688C2}"/>
              </a:ext>
            </a:extLst>
          </p:cNvPr>
          <p:cNvSpPr/>
          <p:nvPr/>
        </p:nvSpPr>
        <p:spPr>
          <a:xfrm>
            <a:off x="0" y="1"/>
            <a:ext cx="12192000" cy="3885936"/>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Compiling the Program: </a:t>
            </a:r>
          </a:p>
          <a:p>
            <a:pPr algn="just">
              <a:lnSpc>
                <a:spcPct val="200000"/>
              </a:lnSpc>
            </a:pPr>
            <a:r>
              <a:rPr lang="en-US" dirty="0">
                <a:latin typeface="Times New Roman" panose="02020603050405020304" pitchFamily="18" charset="0"/>
                <a:cs typeface="Times New Roman" panose="02020603050405020304" pitchFamily="18" charset="0"/>
              </a:rPr>
              <a:t>To compile the program, we must run the Java Compiler javac, with the name of the source file on the command line</a:t>
            </a:r>
          </a:p>
          <a:p>
            <a:pPr algn="just">
              <a:lnSpc>
                <a:spcPct val="200000"/>
              </a:lnSpc>
            </a:pPr>
            <a:r>
              <a:rPr lang="en-US" dirty="0">
                <a:latin typeface="Times New Roman" panose="02020603050405020304" pitchFamily="18" charset="0"/>
                <a:cs typeface="Times New Roman" panose="02020603050405020304" pitchFamily="18" charset="0"/>
              </a:rPr>
              <a:t> as javac Test.java . If everything is OK, the javac compiler creates a file called </a:t>
            </a:r>
            <a:r>
              <a:rPr lang="en-US" dirty="0" err="1">
                <a:latin typeface="Times New Roman" panose="02020603050405020304" pitchFamily="18" charset="0"/>
                <a:cs typeface="Times New Roman" panose="02020603050405020304" pitchFamily="18" charset="0"/>
              </a:rPr>
              <a:t>Test.class</a:t>
            </a:r>
            <a:r>
              <a:rPr lang="en-US" dirty="0">
                <a:latin typeface="Times New Roman" panose="02020603050405020304" pitchFamily="18" charset="0"/>
                <a:cs typeface="Times New Roman" panose="02020603050405020304" pitchFamily="18" charset="0"/>
              </a:rPr>
              <a:t> containing the bytecodes of the program. The compiler automatically names the bytecode file as .class </a:t>
            </a:r>
          </a:p>
          <a:p>
            <a:pPr algn="just">
              <a:lnSpc>
                <a:spcPct val="200000"/>
              </a:lnSpc>
            </a:pPr>
            <a:r>
              <a:rPr lang="en-US" b="1" u="sng" dirty="0">
                <a:latin typeface="Times New Roman" panose="02020603050405020304" pitchFamily="18" charset="0"/>
                <a:cs typeface="Times New Roman" panose="02020603050405020304" pitchFamily="18" charset="0"/>
              </a:rPr>
              <a:t>Running the Program :</a:t>
            </a:r>
          </a:p>
          <a:p>
            <a:pPr algn="just">
              <a:lnSpc>
                <a:spcPct val="200000"/>
              </a:lnSpc>
            </a:pPr>
            <a:r>
              <a:rPr lang="en-US" dirty="0">
                <a:latin typeface="Times New Roman" panose="02020603050405020304" pitchFamily="18" charset="0"/>
                <a:cs typeface="Times New Roman" panose="02020603050405020304" pitchFamily="18" charset="0"/>
              </a:rPr>
              <a:t>We need to use the Java interpreter to run a stand-alone program. At the command prompt, type java Test. When executed program displays the following: Hello! Welcome to the world of Java. Let us learn Java.</a:t>
            </a:r>
          </a:p>
        </p:txBody>
      </p:sp>
    </p:spTree>
    <p:extLst>
      <p:ext uri="{BB962C8B-B14F-4D97-AF65-F5344CB8AC3E}">
        <p14:creationId xmlns:p14="http://schemas.microsoft.com/office/powerpoint/2010/main" val="181681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9AAFD3-D80B-49D5-B474-432DA0AA393E}"/>
              </a:ext>
            </a:extLst>
          </p:cNvPr>
          <p:cNvSpPr/>
          <p:nvPr/>
        </p:nvSpPr>
        <p:spPr>
          <a:xfrm>
            <a:off x="0" y="0"/>
            <a:ext cx="12191999"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JAVA VIRTUAL MACHINE: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language compilers translate source code into machine code for a specific computer. Java compiler also does the same thing.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Java compiler produces an intermediate code known as bytecode for a machine that does not exist. This machine is called the Java Virtual Machine and it exists only inside the computer memory.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simulated computer within the computer and does all major functions of a real computer.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virtual machine code is not machine specific. The machine code is generated by the Java interpreter by acting as an intermediary between the virtual machine and the real machine.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113975-E5D7-4976-B990-F6E4D92B5E0A}"/>
              </a:ext>
            </a:extLst>
          </p:cNvPr>
          <p:cNvPicPr>
            <a:picLocks noChangeAspect="1"/>
          </p:cNvPicPr>
          <p:nvPr/>
        </p:nvPicPr>
        <p:blipFill>
          <a:blip r:embed="rId2"/>
          <a:stretch>
            <a:fillRect/>
          </a:stretch>
        </p:blipFill>
        <p:spPr>
          <a:xfrm>
            <a:off x="1248698" y="2635045"/>
            <a:ext cx="8544232" cy="1469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98C3D9FC-6378-470A-8C51-260CE5EEEDC4}"/>
              </a:ext>
            </a:extLst>
          </p:cNvPr>
          <p:cNvPicPr>
            <a:picLocks noChangeAspect="1"/>
          </p:cNvPicPr>
          <p:nvPr/>
        </p:nvPicPr>
        <p:blipFill>
          <a:blip r:embed="rId3"/>
          <a:stretch>
            <a:fillRect/>
          </a:stretch>
        </p:blipFill>
        <p:spPr>
          <a:xfrm>
            <a:off x="1248698" y="5053781"/>
            <a:ext cx="8544232" cy="180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377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7A5123-8256-4D9D-A5C3-7D52054E84C3}"/>
              </a:ext>
            </a:extLst>
          </p:cNvPr>
          <p:cNvPicPr>
            <a:picLocks noChangeAspect="1"/>
          </p:cNvPicPr>
          <p:nvPr/>
        </p:nvPicPr>
        <p:blipFill>
          <a:blip r:embed="rId2"/>
          <a:stretch>
            <a:fillRect/>
          </a:stretch>
        </p:blipFill>
        <p:spPr>
          <a:xfrm>
            <a:off x="776748" y="265471"/>
            <a:ext cx="10382865" cy="6312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666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98D6A-65C9-4CD5-96C5-4DB7F275396D}"/>
              </a:ext>
            </a:extLst>
          </p:cNvPr>
          <p:cNvSpPr/>
          <p:nvPr/>
        </p:nvSpPr>
        <p:spPr>
          <a:xfrm>
            <a:off x="0" y="-167147"/>
            <a:ext cx="12192000" cy="4197559"/>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COMMAND LINE ARGUMENTS: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may be occasions when we may like our program to act in a particular way depending on the input provided at the time of execution.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achieved in Java programs by using what are known as </a:t>
            </a:r>
            <a:r>
              <a:rPr lang="en-US" b="1" u="sng" dirty="0">
                <a:solidFill>
                  <a:schemeClr val="bg2">
                    <a:lumMod val="25000"/>
                  </a:schemeClr>
                </a:solidFill>
                <a:latin typeface="Times New Roman" panose="02020603050405020304" pitchFamily="18" charset="0"/>
                <a:cs typeface="Times New Roman" panose="02020603050405020304" pitchFamily="18" charset="0"/>
              </a:rPr>
              <a:t>command line arguments.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Command line arguments are parameters that are supplied to the application program at the time of invoking it for execution.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write Java programs that can receive and use the arguments provided in the command line.</a:t>
            </a:r>
          </a:p>
          <a:p>
            <a:pPr algn="just">
              <a:lnSpc>
                <a:spcPct val="150000"/>
              </a:lnSpc>
            </a:pPr>
            <a:r>
              <a:rPr lang="en-US" b="1" u="sng" dirty="0">
                <a:latin typeface="Times New Roman" panose="02020603050405020304" pitchFamily="18" charset="0"/>
                <a:cs typeface="Times New Roman" panose="02020603050405020304" pitchFamily="18" charset="0"/>
              </a:rPr>
              <a:t>Example: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FF33B4-318F-4DD8-962E-2563080581E6}"/>
              </a:ext>
            </a:extLst>
          </p:cNvPr>
          <p:cNvPicPr>
            <a:picLocks noChangeAspect="1"/>
          </p:cNvPicPr>
          <p:nvPr/>
        </p:nvPicPr>
        <p:blipFill>
          <a:blip r:embed="rId2"/>
          <a:stretch>
            <a:fillRect/>
          </a:stretch>
        </p:blipFill>
        <p:spPr>
          <a:xfrm>
            <a:off x="855407" y="2812026"/>
            <a:ext cx="8770374"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012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BE7AE-FD80-4CEC-892D-A8DAC53B68D4}"/>
              </a:ext>
            </a:extLst>
          </p:cNvPr>
          <p:cNvSpPr/>
          <p:nvPr/>
        </p:nvSpPr>
        <p:spPr>
          <a:xfrm>
            <a:off x="78658" y="88490"/>
            <a:ext cx="11975690"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Compile and run the program with the command line as follows: </a:t>
            </a:r>
          </a:p>
          <a:p>
            <a:pPr algn="just">
              <a:lnSpc>
                <a:spcPct val="150000"/>
              </a:lnSpc>
            </a:pPr>
            <a:r>
              <a:rPr lang="en-US" dirty="0">
                <a:latin typeface="Times New Roman" panose="02020603050405020304" pitchFamily="18" charset="0"/>
                <a:cs typeface="Times New Roman" panose="02020603050405020304" pitchFamily="18" charset="0"/>
              </a:rPr>
              <a:t>JavaComLineTest Simple Object_Oriented Distributed Robust Secure Portable Multithreaded Dynamic . </a:t>
            </a:r>
          </a:p>
          <a:p>
            <a:pPr algn="just">
              <a:lnSpc>
                <a:spcPct val="150000"/>
              </a:lnSpc>
            </a:pPr>
            <a:r>
              <a:rPr lang="en-US" dirty="0">
                <a:latin typeface="Times New Roman" panose="02020603050405020304" pitchFamily="18" charset="0"/>
                <a:cs typeface="Times New Roman" panose="02020603050405020304" pitchFamily="18" charset="0"/>
              </a:rPr>
              <a:t>The number of arguments is obtained by statement count = args.length; </a:t>
            </a:r>
          </a:p>
          <a:p>
            <a:pPr algn="just">
              <a:lnSpc>
                <a:spcPct val="150000"/>
              </a:lnSpc>
            </a:pPr>
            <a:r>
              <a:rPr lang="en-US" b="1" u="sng" dirty="0">
                <a:latin typeface="Times New Roman" panose="02020603050405020304" pitchFamily="18" charset="0"/>
                <a:cs typeface="Times New Roman" panose="02020603050405020304" pitchFamily="18" charset="0"/>
              </a:rPr>
              <a:t>The output of the program would be as follows: </a:t>
            </a:r>
          </a:p>
          <a:p>
            <a:pPr algn="just">
              <a:lnSpc>
                <a:spcPct val="150000"/>
              </a:lnSpc>
            </a:pPr>
            <a:r>
              <a:rPr lang="en-US" dirty="0">
                <a:latin typeface="Times New Roman" panose="02020603050405020304" pitchFamily="18" charset="0"/>
                <a:cs typeface="Times New Roman" panose="02020603050405020304" pitchFamily="18" charset="0"/>
              </a:rPr>
              <a:t>Number of arguments = 8 </a:t>
            </a:r>
          </a:p>
          <a:p>
            <a:pPr algn="just">
              <a:lnSpc>
                <a:spcPct val="150000"/>
              </a:lnSpc>
            </a:pPr>
            <a:r>
              <a:rPr lang="en-US" dirty="0">
                <a:latin typeface="Times New Roman" panose="02020603050405020304" pitchFamily="18" charset="0"/>
                <a:cs typeface="Times New Roman" panose="02020603050405020304" pitchFamily="18" charset="0"/>
              </a:rPr>
              <a:t>1 : Java is Simple! </a:t>
            </a:r>
          </a:p>
          <a:p>
            <a:pPr algn="just">
              <a:lnSpc>
                <a:spcPct val="150000"/>
              </a:lnSpc>
            </a:pPr>
            <a:r>
              <a:rPr lang="en-US" dirty="0">
                <a:latin typeface="Times New Roman" panose="02020603050405020304" pitchFamily="18" charset="0"/>
                <a:cs typeface="Times New Roman" panose="02020603050405020304" pitchFamily="18" charset="0"/>
              </a:rPr>
              <a:t>2 : Java is  Object_Oriented! </a:t>
            </a:r>
          </a:p>
          <a:p>
            <a:pPr algn="just">
              <a:lnSpc>
                <a:spcPct val="150000"/>
              </a:lnSpc>
            </a:pPr>
            <a:r>
              <a:rPr lang="en-US" dirty="0">
                <a:latin typeface="Times New Roman" panose="02020603050405020304" pitchFamily="18" charset="0"/>
                <a:cs typeface="Times New Roman" panose="02020603050405020304" pitchFamily="18" charset="0"/>
              </a:rPr>
              <a:t>3 : Java is Distributed! </a:t>
            </a:r>
          </a:p>
          <a:p>
            <a:pPr algn="just">
              <a:lnSpc>
                <a:spcPct val="150000"/>
              </a:lnSpc>
            </a:pPr>
            <a:r>
              <a:rPr lang="en-US" dirty="0">
                <a:latin typeface="Times New Roman" panose="02020603050405020304" pitchFamily="18" charset="0"/>
                <a:cs typeface="Times New Roman" panose="02020603050405020304" pitchFamily="18" charset="0"/>
              </a:rPr>
              <a:t>4 : Java is Robust! </a:t>
            </a:r>
          </a:p>
          <a:p>
            <a:pPr algn="just">
              <a:lnSpc>
                <a:spcPct val="150000"/>
              </a:lnSpc>
            </a:pPr>
            <a:r>
              <a:rPr lang="en-US" dirty="0">
                <a:latin typeface="Times New Roman" panose="02020603050405020304" pitchFamily="18" charset="0"/>
                <a:cs typeface="Times New Roman" panose="02020603050405020304" pitchFamily="18" charset="0"/>
              </a:rPr>
              <a:t>5 : Java is Secure! </a:t>
            </a:r>
          </a:p>
          <a:p>
            <a:pPr algn="just">
              <a:lnSpc>
                <a:spcPct val="150000"/>
              </a:lnSpc>
            </a:pPr>
            <a:r>
              <a:rPr lang="en-US" dirty="0">
                <a:latin typeface="Times New Roman" panose="02020603050405020304" pitchFamily="18" charset="0"/>
                <a:cs typeface="Times New Roman" panose="02020603050405020304" pitchFamily="18" charset="0"/>
              </a:rPr>
              <a:t>6 : Java is Portable! </a:t>
            </a:r>
          </a:p>
          <a:p>
            <a:pPr algn="just">
              <a:lnSpc>
                <a:spcPct val="150000"/>
              </a:lnSpc>
            </a:pPr>
            <a:r>
              <a:rPr lang="en-US" dirty="0">
                <a:latin typeface="Times New Roman" panose="02020603050405020304" pitchFamily="18" charset="0"/>
                <a:cs typeface="Times New Roman" panose="02020603050405020304" pitchFamily="18" charset="0"/>
              </a:rPr>
              <a:t>7 : Java is Multithreaded!  </a:t>
            </a:r>
          </a:p>
          <a:p>
            <a:pPr algn="just">
              <a:lnSpc>
                <a:spcPct val="150000"/>
              </a:lnSpc>
            </a:pPr>
            <a:r>
              <a:rPr lang="en-US" dirty="0">
                <a:latin typeface="Times New Roman" panose="02020603050405020304" pitchFamily="18" charset="0"/>
                <a:cs typeface="Times New Roman" panose="02020603050405020304" pitchFamily="18" charset="0"/>
              </a:rPr>
              <a:t>8 : Java is Dynamic! </a:t>
            </a:r>
          </a:p>
          <a:p>
            <a:pPr algn="just">
              <a:lnSpc>
                <a:spcPct val="150000"/>
              </a:lnSpc>
            </a:pPr>
            <a:r>
              <a:rPr lang="en-US" dirty="0">
                <a:latin typeface="Times New Roman" panose="02020603050405020304" pitchFamily="18" charset="0"/>
                <a:cs typeface="Times New Roman" panose="02020603050405020304" pitchFamily="18" charset="0"/>
              </a:rPr>
              <a:t>Note how the output statement concatenates the strings while printing. </a:t>
            </a:r>
          </a:p>
        </p:txBody>
      </p:sp>
    </p:spTree>
    <p:extLst>
      <p:ext uri="{BB962C8B-B14F-4D97-AF65-F5344CB8AC3E}">
        <p14:creationId xmlns:p14="http://schemas.microsoft.com/office/powerpoint/2010/main" val="2801622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99C8D4-27F3-4B93-BE53-373ADE0A6B5E}"/>
              </a:ext>
            </a:extLst>
          </p:cNvPr>
          <p:cNvSpPr/>
          <p:nvPr/>
        </p:nvSpPr>
        <p:spPr>
          <a:xfrm>
            <a:off x="0" y="0"/>
            <a:ext cx="12192000"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PROGRAMMING STYLE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a freeform language.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not have to indent any lines to make the program work properly.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system does not care where on the line we begin typing.</a:t>
            </a:r>
          </a:p>
          <a:p>
            <a:pPr algn="just">
              <a:lnSpc>
                <a:spcPct val="150000"/>
              </a:lnSpc>
            </a:pPr>
            <a:r>
              <a:rPr lang="en-US" b="1" u="sng" dirty="0">
                <a:latin typeface="Times New Roman" panose="02020603050405020304" pitchFamily="18" charset="0"/>
                <a:cs typeface="Times New Roman" panose="02020603050405020304" pitchFamily="18" charset="0"/>
              </a:rPr>
              <a:t>Example: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6EB666-E9BA-46AD-87D0-A80BCA860B6D}"/>
              </a:ext>
            </a:extLst>
          </p:cNvPr>
          <p:cNvPicPr>
            <a:picLocks noChangeAspect="1"/>
          </p:cNvPicPr>
          <p:nvPr/>
        </p:nvPicPr>
        <p:blipFill>
          <a:blip r:embed="rId2"/>
          <a:stretch>
            <a:fillRect/>
          </a:stretch>
        </p:blipFill>
        <p:spPr>
          <a:xfrm>
            <a:off x="589935" y="2212258"/>
            <a:ext cx="4709652" cy="4385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37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52EF5D-528A-4200-A019-5CD2D2D25CC6}"/>
              </a:ext>
            </a:extLst>
          </p:cNvPr>
          <p:cNvSpPr/>
          <p:nvPr/>
        </p:nvSpPr>
        <p:spPr>
          <a:xfrm>
            <a:off x="0" y="101600"/>
            <a:ext cx="12108873" cy="5444054"/>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Introduction </a:t>
            </a:r>
          </a:p>
          <a:p>
            <a:pPr algn="just">
              <a:lnSpc>
                <a:spcPct val="150000"/>
              </a:lnSpc>
            </a:pPr>
            <a:r>
              <a:rPr lang="en-US" b="1" u="sng" dirty="0">
                <a:latin typeface="Times New Roman" panose="02020603050405020304" pitchFamily="18" charset="0"/>
                <a:cs typeface="Times New Roman" panose="02020603050405020304" pitchFamily="18" charset="0"/>
              </a:rPr>
              <a:t>We can develop two types of java programs: </a:t>
            </a:r>
          </a:p>
          <a:p>
            <a:pPr marL="285750" indent="-285750" algn="just">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Stand-alone applications:</a:t>
            </a:r>
            <a:r>
              <a:rPr lang="en-US" dirty="0">
                <a:latin typeface="Times New Roman" panose="02020603050405020304" pitchFamily="18" charset="0"/>
                <a:cs typeface="Times New Roman" panose="02020603050405020304" pitchFamily="18" charset="0"/>
              </a:rPr>
              <a:t>are programs written in Java to carry out certain tasks on a standalone local computer. </a:t>
            </a:r>
          </a:p>
          <a:p>
            <a:pPr algn="just">
              <a:lnSpc>
                <a:spcPct val="150000"/>
              </a:lnSpc>
            </a:pPr>
            <a:r>
              <a:rPr lang="en-US" b="1" u="sng" dirty="0">
                <a:latin typeface="Times New Roman" panose="02020603050405020304" pitchFamily="18" charset="0"/>
                <a:cs typeface="Times New Roman" panose="02020603050405020304" pitchFamily="18" charset="0"/>
              </a:rPr>
              <a:t>Executing a stand-alone Java program involves two steps: </a:t>
            </a:r>
          </a:p>
          <a:p>
            <a:pPr marL="457200" indent="-457200" algn="just">
              <a:lnSpc>
                <a:spcPct val="150000"/>
              </a:lnSpc>
              <a:buAutoNum type="arabicPeriod"/>
            </a:pPr>
            <a:r>
              <a:rPr lang="en-US" dirty="0">
                <a:latin typeface="Times New Roman" panose="02020603050405020304" pitchFamily="18" charset="0"/>
                <a:cs typeface="Times New Roman" panose="02020603050405020304" pitchFamily="18" charset="0"/>
              </a:rPr>
              <a:t>Compiling source code into byte code using javac compiler. </a:t>
            </a:r>
          </a:p>
          <a:p>
            <a:pPr marL="457200" indent="-457200" algn="just">
              <a:lnSpc>
                <a:spcPct val="150000"/>
              </a:lnSpc>
              <a:buAutoNum type="arabicPeriod" startAt="2"/>
            </a:pPr>
            <a:r>
              <a:rPr lang="en-US" dirty="0">
                <a:latin typeface="Times New Roman" panose="02020603050405020304" pitchFamily="18" charset="0"/>
                <a:cs typeface="Times New Roman" panose="02020603050405020304" pitchFamily="18" charset="0"/>
              </a:rPr>
              <a:t>Executing the bytecode program using java interpreter. </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Web applets : </a:t>
            </a:r>
            <a:r>
              <a:rPr lang="en-US" dirty="0">
                <a:latin typeface="Times New Roman" panose="02020603050405020304" pitchFamily="18" charset="0"/>
                <a:cs typeface="Times New Roman" panose="02020603050405020304" pitchFamily="18" charset="0"/>
              </a:rPr>
              <a:t>Applets are small Java programs developed for Internet applications. An applet located on a distant computer (Server) can be downloaded via Internet and executed on a local computer (Client) using a Java-capable browser. We can develop applets for doing everything from simple animated graphics to complex games and utilities.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Stand-alone programs </a:t>
            </a:r>
            <a:r>
              <a:rPr lang="en-US" dirty="0">
                <a:latin typeface="Times New Roman" panose="02020603050405020304" pitchFamily="18" charset="0"/>
                <a:cs typeface="Times New Roman" panose="02020603050405020304" pitchFamily="18" charset="0"/>
              </a:rPr>
              <a:t>can read and write files and perform certain operations that applets cannot do. </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An applet </a:t>
            </a:r>
            <a:r>
              <a:rPr lang="en-US" dirty="0">
                <a:latin typeface="Times New Roman" panose="02020603050405020304" pitchFamily="18" charset="0"/>
                <a:cs typeface="Times New Roman" panose="02020603050405020304" pitchFamily="18" charset="0"/>
              </a:rPr>
              <a:t>can only run within a Web browser. </a:t>
            </a:r>
          </a:p>
        </p:txBody>
      </p:sp>
    </p:spTree>
    <p:extLst>
      <p:ext uri="{BB962C8B-B14F-4D97-AF65-F5344CB8AC3E}">
        <p14:creationId xmlns:p14="http://schemas.microsoft.com/office/powerpoint/2010/main" val="166998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31AF4B-3234-4CCB-8F04-F646D1F81A36}"/>
              </a:ext>
            </a:extLst>
          </p:cNvPr>
          <p:cNvSpPr/>
          <p:nvPr/>
        </p:nvSpPr>
        <p:spPr>
          <a:xfrm>
            <a:off x="117986" y="255639"/>
            <a:ext cx="11769213" cy="6275051"/>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Constants variables and Data Types </a:t>
            </a:r>
          </a:p>
          <a:p>
            <a:pPr algn="just">
              <a:lnSpc>
                <a:spcPct val="150000"/>
              </a:lnSpc>
            </a:pPr>
            <a:r>
              <a:rPr lang="en-US" b="1" u="sng" dirty="0">
                <a:latin typeface="Times New Roman" panose="02020603050405020304" pitchFamily="18" charset="0"/>
                <a:cs typeface="Times New Roman" panose="02020603050405020304" pitchFamily="18" charset="0"/>
              </a:rPr>
              <a:t>CONSTANTS: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Constants in Java refer to fixed values that do not change during the execution of a program. </a:t>
            </a:r>
          </a:p>
          <a:p>
            <a:pPr algn="just">
              <a:lnSpc>
                <a:spcPct val="150000"/>
              </a:lnSpc>
            </a:pPr>
            <a:r>
              <a:rPr lang="en-US" b="1" u="sng" dirty="0">
                <a:latin typeface="Times New Roman" panose="02020603050405020304" pitchFamily="18" charset="0"/>
                <a:cs typeface="Times New Roman" panose="02020603050405020304" pitchFamily="18" charset="0"/>
              </a:rPr>
              <a:t>Integer Constants:</a:t>
            </a:r>
            <a:r>
              <a:rPr lang="en-US" dirty="0">
                <a:latin typeface="Times New Roman" panose="02020603050405020304" pitchFamily="18" charset="0"/>
                <a:cs typeface="Times New Roman" panose="02020603050405020304" pitchFamily="18" charset="0"/>
              </a:rPr>
              <a:t>An integer constant refers to a sequence of digits. </a:t>
            </a:r>
          </a:p>
          <a:p>
            <a:pPr algn="just">
              <a:lnSpc>
                <a:spcPct val="150000"/>
              </a:lnSpc>
            </a:pPr>
            <a:r>
              <a:rPr lang="en-US" b="1" u="sng" dirty="0">
                <a:latin typeface="Times New Roman" panose="02020603050405020304" pitchFamily="18" charset="0"/>
                <a:cs typeface="Times New Roman" panose="02020603050405020304" pitchFamily="18" charset="0"/>
              </a:rPr>
              <a:t>There are three types of integers</a:t>
            </a:r>
            <a:r>
              <a:rPr lang="en-US" dirty="0">
                <a:latin typeface="Times New Roman" panose="02020603050405020304" pitchFamily="18" charset="0"/>
                <a:cs typeface="Times New Roman" panose="02020603050405020304" pitchFamily="18" charset="0"/>
              </a:rPr>
              <a:t>:</a:t>
            </a:r>
          </a:p>
          <a:p>
            <a:pPr marL="342900" indent="-342900" algn="just">
              <a:lnSpc>
                <a:spcPct val="150000"/>
              </a:lnSpc>
              <a:buAutoNum type="arabicPeriod"/>
            </a:pPr>
            <a:r>
              <a:rPr lang="en-US" b="1" u="sng" dirty="0">
                <a:latin typeface="Times New Roman" panose="02020603050405020304" pitchFamily="18" charset="0"/>
                <a:cs typeface="Times New Roman" panose="02020603050405020304" pitchFamily="18" charset="0"/>
              </a:rPr>
              <a:t>Decimal integers </a:t>
            </a:r>
          </a:p>
          <a:p>
            <a:pPr algn="just">
              <a:lnSpc>
                <a:spcPct val="150000"/>
              </a:lnSpc>
            </a:pPr>
            <a:r>
              <a:rPr lang="en-US" b="1" u="sng"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123   -321    0    654321 </a:t>
            </a:r>
          </a:p>
          <a:p>
            <a:pPr algn="just">
              <a:lnSpc>
                <a:spcPct val="150000"/>
              </a:lnSpc>
            </a:pPr>
            <a:r>
              <a:rPr lang="en-US" b="1" u="sng" dirty="0">
                <a:latin typeface="Times New Roman" panose="02020603050405020304" pitchFamily="18" charset="0"/>
                <a:cs typeface="Times New Roman" panose="02020603050405020304" pitchFamily="18" charset="0"/>
              </a:rPr>
              <a:t>Octal integer:</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combination of digits from the set 0 through 7, with a leading O. </a:t>
            </a:r>
          </a:p>
          <a:p>
            <a:pPr marL="285750" indent="-285750" algn="just">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Examples : </a:t>
            </a:r>
            <a:r>
              <a:rPr lang="en-US" dirty="0">
                <a:latin typeface="Times New Roman" panose="02020603050405020304" pitchFamily="18" charset="0"/>
                <a:cs typeface="Times New Roman" panose="02020603050405020304" pitchFamily="18" charset="0"/>
              </a:rPr>
              <a:t>037 0 0435 0551 </a:t>
            </a:r>
          </a:p>
          <a:p>
            <a:pPr algn="just">
              <a:lnSpc>
                <a:spcPct val="150000"/>
              </a:lnSpc>
            </a:pPr>
            <a:r>
              <a:rPr lang="en-US" b="1" u="sng" dirty="0">
                <a:latin typeface="Times New Roman" panose="02020603050405020304" pitchFamily="18" charset="0"/>
                <a:cs typeface="Times New Roman" panose="02020603050405020304" pitchFamily="18" charset="0"/>
              </a:rPr>
              <a:t>Hexadecimal integer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sequence of digits preceded by Ox or OX .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Include alphabets A through F or a through f.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through F represents the numbers 10 through 15. </a:t>
            </a:r>
          </a:p>
          <a:p>
            <a:pPr algn="just">
              <a:lnSpc>
                <a:spcPct val="150000"/>
              </a:lnSpc>
            </a:pPr>
            <a:r>
              <a:rPr lang="en-US" b="1" u="sng" dirty="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OX2 OX9F </a:t>
            </a:r>
            <a:r>
              <a:rPr lang="en-US" dirty="0" err="1">
                <a:latin typeface="Times New Roman" panose="02020603050405020304" pitchFamily="18" charset="0"/>
                <a:cs typeface="Times New Roman" panose="02020603050405020304" pitchFamily="18" charset="0"/>
              </a:rPr>
              <a:t>Oxbcd</a:t>
            </a:r>
            <a:r>
              <a:rPr lang="en-US" dirty="0">
                <a:latin typeface="Times New Roman" panose="02020603050405020304" pitchFamily="18" charset="0"/>
                <a:cs typeface="Times New Roman" panose="02020603050405020304" pitchFamily="18" charset="0"/>
              </a:rPr>
              <a:t> Ox.</a:t>
            </a:r>
          </a:p>
        </p:txBody>
      </p:sp>
    </p:spTree>
    <p:extLst>
      <p:ext uri="{BB962C8B-B14F-4D97-AF65-F5344CB8AC3E}">
        <p14:creationId xmlns:p14="http://schemas.microsoft.com/office/powerpoint/2010/main" val="351328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9E44C-EE68-435F-8F37-47D37F5F3E22}"/>
              </a:ext>
            </a:extLst>
          </p:cNvPr>
          <p:cNvSpPr/>
          <p:nvPr/>
        </p:nvSpPr>
        <p:spPr>
          <a:xfrm>
            <a:off x="0" y="0"/>
            <a:ext cx="12191999" cy="5951886"/>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Real Constants /floating point Constants: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Contain fractional parts like 17.548.</a:t>
            </a: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Examples : </a:t>
            </a:r>
          </a:p>
          <a:p>
            <a:pPr algn="just">
              <a:lnSpc>
                <a:spcPct val="150000"/>
              </a:lnSpc>
            </a:pPr>
            <a:r>
              <a:rPr lang="en-US" dirty="0">
                <a:latin typeface="Times New Roman" panose="02020603050405020304" pitchFamily="18" charset="0"/>
                <a:cs typeface="Times New Roman" panose="02020603050405020304" pitchFamily="18" charset="0"/>
              </a:rPr>
              <a:t>0.0083 -0.75 435.36 </a:t>
            </a:r>
          </a:p>
          <a:p>
            <a:pPr algn="just">
              <a:lnSpc>
                <a:spcPct val="150000"/>
              </a:lnSpc>
            </a:pPr>
            <a:r>
              <a:rPr lang="en-US" sz="2000" b="1" u="sng" dirty="0">
                <a:latin typeface="Times New Roman" panose="02020603050405020304" pitchFamily="18" charset="0"/>
                <a:cs typeface="Times New Roman" panose="02020603050405020304" pitchFamily="18" charset="0"/>
              </a:rPr>
              <a:t>A floating point constant has four parts: </a:t>
            </a:r>
          </a:p>
          <a:p>
            <a:pPr algn="just">
              <a:lnSpc>
                <a:spcPct val="150000"/>
              </a:lnSpc>
            </a:pPr>
            <a:r>
              <a:rPr lang="en-US" dirty="0">
                <a:latin typeface="Times New Roman" panose="02020603050405020304" pitchFamily="18" charset="0"/>
                <a:cs typeface="Times New Roman" panose="02020603050405020304" pitchFamily="18" charset="0"/>
              </a:rPr>
              <a:t>   (1)A whole number        </a:t>
            </a:r>
          </a:p>
          <a:p>
            <a:pPr algn="just">
              <a:lnSpc>
                <a:spcPct val="150000"/>
              </a:lnSpc>
            </a:pPr>
            <a:r>
              <a:rPr lang="en-US" dirty="0">
                <a:latin typeface="Times New Roman" panose="02020603050405020304" pitchFamily="18" charset="0"/>
                <a:cs typeface="Times New Roman" panose="02020603050405020304" pitchFamily="18" charset="0"/>
              </a:rPr>
              <a:t>   (2)A decimal point        </a:t>
            </a:r>
          </a:p>
          <a:p>
            <a:pPr algn="just">
              <a:lnSpc>
                <a:spcPct val="150000"/>
              </a:lnSpc>
            </a:pPr>
            <a:r>
              <a:rPr lang="en-US" dirty="0">
                <a:latin typeface="Times New Roman" panose="02020603050405020304" pitchFamily="18" charset="0"/>
                <a:cs typeface="Times New Roman" panose="02020603050405020304" pitchFamily="18" charset="0"/>
              </a:rPr>
              <a:t>   (3)A fractional part      </a:t>
            </a:r>
          </a:p>
          <a:p>
            <a:pPr algn="just">
              <a:lnSpc>
                <a:spcPct val="150000"/>
              </a:lnSpc>
            </a:pPr>
            <a:r>
              <a:rPr lang="en-US" dirty="0">
                <a:latin typeface="Times New Roman" panose="02020603050405020304" pitchFamily="18" charset="0"/>
                <a:cs typeface="Times New Roman" panose="02020603050405020304" pitchFamily="18" charset="0"/>
              </a:rPr>
              <a:t>   (4)An exponent</a:t>
            </a:r>
          </a:p>
          <a:p>
            <a:pPr algn="just">
              <a:lnSpc>
                <a:spcPct val="150000"/>
              </a:lnSpc>
            </a:pP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sz="2000" b="1" u="sng" dirty="0">
                <a:latin typeface="Times New Roman" panose="02020603050405020304" pitchFamily="18" charset="0"/>
                <a:cs typeface="Times New Roman" panose="02020603050405020304" pitchFamily="18" charset="0"/>
              </a:rPr>
              <a:t>Single Character Constants:</a:t>
            </a:r>
          </a:p>
          <a:p>
            <a:pPr algn="just">
              <a:lnSpc>
                <a:spcPct val="150000"/>
              </a:lnSpc>
            </a:pPr>
            <a:r>
              <a:rPr lang="en-US" dirty="0">
                <a:latin typeface="Times New Roman" panose="02020603050405020304" pitchFamily="18" charset="0"/>
                <a:cs typeface="Times New Roman" panose="02020603050405020304" pitchFamily="18" charset="0"/>
              </a:rPr>
              <a:t> A single character contains a single character enclosed within a pair of single quote marks. </a:t>
            </a:r>
          </a:p>
          <a:p>
            <a:pPr algn="just">
              <a:lnSpc>
                <a:spcPct val="150000"/>
              </a:lnSpc>
            </a:pPr>
            <a:r>
              <a:rPr lang="en-US" b="1" u="sng"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’5’    'X'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329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CD6B3D-2326-4178-AEB6-D1B40F45FE49}"/>
              </a:ext>
            </a:extLst>
          </p:cNvPr>
          <p:cNvSpPr/>
          <p:nvPr/>
        </p:nvSpPr>
        <p:spPr>
          <a:xfrm>
            <a:off x="98323" y="117987"/>
            <a:ext cx="11995354" cy="336656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String Constants: </a:t>
            </a:r>
          </a:p>
          <a:p>
            <a:pPr algn="just">
              <a:lnSpc>
                <a:spcPct val="150000"/>
              </a:lnSpc>
            </a:pPr>
            <a:r>
              <a:rPr lang="en-US" dirty="0">
                <a:latin typeface="Times New Roman" panose="02020603050405020304" pitchFamily="18" charset="0"/>
                <a:cs typeface="Times New Roman" panose="02020603050405020304" pitchFamily="18" charset="0"/>
              </a:rPr>
              <a:t>A string constant is a sequence of characters enclosed between double quotes. </a:t>
            </a:r>
          </a:p>
          <a:p>
            <a:pPr algn="just">
              <a:lnSpc>
                <a:spcPct val="150000"/>
              </a:lnSpc>
            </a:pPr>
            <a:r>
              <a:rPr lang="en-US" dirty="0">
                <a:latin typeface="Times New Roman" panose="02020603050405020304" pitchFamily="18" charset="0"/>
                <a:cs typeface="Times New Roman" panose="02020603050405020304" pitchFamily="18" charset="0"/>
              </a:rPr>
              <a:t>The characters may be alphabets, digits, special characters and blank spaces. </a:t>
            </a:r>
          </a:p>
          <a:p>
            <a:pPr algn="just">
              <a:lnSpc>
                <a:spcPct val="150000"/>
              </a:lnSpc>
            </a:pPr>
            <a:r>
              <a:rPr lang="en-US" b="1" u="sng" dirty="0">
                <a:latin typeface="Times New Roman" panose="02020603050405020304" pitchFamily="18" charset="0"/>
                <a:cs typeface="Times New Roman" panose="02020603050405020304" pitchFamily="18" charset="0"/>
              </a:rPr>
              <a:t>Examples : </a:t>
            </a:r>
            <a:r>
              <a:rPr lang="en-US" dirty="0">
                <a:latin typeface="Times New Roman" panose="02020603050405020304" pitchFamily="18" charset="0"/>
                <a:cs typeface="Times New Roman" panose="02020603050405020304" pitchFamily="18" charset="0"/>
              </a:rPr>
              <a:t>"Hello Java" "1997" "WELL DONE" "?..!" "5+3""X“</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Backslash Character Constants :</a:t>
            </a:r>
          </a:p>
          <a:p>
            <a:pPr algn="just">
              <a:lnSpc>
                <a:spcPct val="150000"/>
              </a:lnSpc>
            </a:pPr>
            <a:r>
              <a:rPr lang="en-US" dirty="0">
                <a:latin typeface="Times New Roman" panose="02020603050405020304" pitchFamily="18" charset="0"/>
                <a:cs typeface="Times New Roman" panose="02020603050405020304" pitchFamily="18" charset="0"/>
              </a:rPr>
              <a:t>Java supports some special backslash character constants that are used in output methods.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55EFA1-FC08-4B64-A223-39B4E2C788DC}"/>
              </a:ext>
            </a:extLst>
          </p:cNvPr>
          <p:cNvPicPr>
            <a:picLocks noChangeAspect="1"/>
          </p:cNvPicPr>
          <p:nvPr/>
        </p:nvPicPr>
        <p:blipFill>
          <a:blip r:embed="rId2"/>
          <a:stretch>
            <a:fillRect/>
          </a:stretch>
        </p:blipFill>
        <p:spPr>
          <a:xfrm>
            <a:off x="1573161" y="3175819"/>
            <a:ext cx="7148052" cy="3460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4836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35B88-1776-4BA1-BE8C-EA6F8FC90B0F}"/>
              </a:ext>
            </a:extLst>
          </p:cNvPr>
          <p:cNvSpPr/>
          <p:nvPr/>
        </p:nvSpPr>
        <p:spPr>
          <a:xfrm>
            <a:off x="0" y="0"/>
            <a:ext cx="12192000"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Data Types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variable in Java has a data type. Data types specify the size and type of values that can be stored. </a:t>
            </a:r>
          </a:p>
          <a:p>
            <a:pPr algn="just">
              <a:lnSpc>
                <a:spcPct val="150000"/>
              </a:lnSpc>
            </a:pPr>
            <a:r>
              <a:rPr lang="en-US" b="1" u="sng" dirty="0">
                <a:latin typeface="Times New Roman" panose="02020603050405020304" pitchFamily="18" charset="0"/>
                <a:cs typeface="Times New Roman" panose="02020603050405020304" pitchFamily="18" charset="0"/>
              </a:rPr>
              <a:t>Integer Types: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Integer types can hold whole numbers such as 123, -96, and 5639.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size of the values that can be stored depends on the integer data type we choose. </a:t>
            </a:r>
          </a:p>
          <a:p>
            <a:pPr algn="just">
              <a:lnSpc>
                <a:spcPct val="150000"/>
              </a:lnSpc>
            </a:pPr>
            <a:r>
              <a:rPr lang="en-US" b="1" u="sng" dirty="0">
                <a:latin typeface="Times New Roman" panose="02020603050405020304" pitchFamily="18" charset="0"/>
                <a:cs typeface="Times New Roman" panose="02020603050405020304" pitchFamily="18" charset="0"/>
              </a:rPr>
              <a:t>Floating Point Types: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Integer types can hold only whole numbers so we use another type known as floating point type to hold numbers containing fractional parts such as 27.59 and -1. </a:t>
            </a:r>
          </a:p>
          <a:p>
            <a:pPr algn="just">
              <a:lnSpc>
                <a:spcPct val="150000"/>
              </a:lnSpc>
            </a:pPr>
            <a:r>
              <a:rPr lang="en-US" b="1" u="sng" dirty="0">
                <a:latin typeface="Times New Roman" panose="02020603050405020304" pitchFamily="18" charset="0"/>
                <a:cs typeface="Times New Roman" panose="02020603050405020304" pitchFamily="18" charset="0"/>
              </a:rPr>
              <a:t>Character Type: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order to store character constants in memory, Java provides a character data type called char.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char type assumes a size of 2 bytes but, basically, it can hold only a single character. </a:t>
            </a:r>
          </a:p>
          <a:p>
            <a:pPr algn="just">
              <a:lnSpc>
                <a:spcPct val="150000"/>
              </a:lnSpc>
            </a:pPr>
            <a:r>
              <a:rPr lang="en-US" b="1" u="sng" dirty="0">
                <a:latin typeface="Times New Roman" panose="02020603050405020304" pitchFamily="18" charset="0"/>
                <a:cs typeface="Times New Roman" panose="02020603050405020304" pitchFamily="18" charset="0"/>
              </a:rPr>
              <a:t>Boolean Type: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Boolean type is used when we want to test a particular condition during the execution of the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Two values that a boolean type can take: </a:t>
            </a:r>
            <a:r>
              <a:rPr lang="en-US" b="1" dirty="0">
                <a:latin typeface="Times New Roman" panose="02020603050405020304" pitchFamily="18" charset="0"/>
                <a:cs typeface="Times New Roman" panose="02020603050405020304" pitchFamily="18" charset="0"/>
              </a:rPr>
              <a:t>true or false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0988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EC80F0-6967-45C4-94A4-38CF12E4AC80}"/>
              </a:ext>
            </a:extLst>
          </p:cNvPr>
          <p:cNvPicPr>
            <a:picLocks noChangeAspect="1"/>
          </p:cNvPicPr>
          <p:nvPr/>
        </p:nvPicPr>
        <p:blipFill>
          <a:blip r:embed="rId2"/>
          <a:stretch>
            <a:fillRect/>
          </a:stretch>
        </p:blipFill>
        <p:spPr>
          <a:xfrm>
            <a:off x="1461247" y="633022"/>
            <a:ext cx="8859680" cy="5591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695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383697-BF2C-4D1E-9AB0-CF372A127CFE}"/>
              </a:ext>
            </a:extLst>
          </p:cNvPr>
          <p:cNvSpPr/>
          <p:nvPr/>
        </p:nvSpPr>
        <p:spPr>
          <a:xfrm>
            <a:off x="0" y="-79653"/>
            <a:ext cx="12192000" cy="5669309"/>
          </a:xfrm>
          <a:prstGeom prst="rect">
            <a:avLst/>
          </a:prstGeom>
        </p:spPr>
        <p:txBody>
          <a:bodyPr wrap="square">
            <a:sp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Variables: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variable is an identifier that denotes a storage location used to store a data value.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Unlike constants that remain unchanged during the execution of a program, a variable may take different values at different times during the execution of the program .</a:t>
            </a:r>
          </a:p>
          <a:p>
            <a:pPr algn="just">
              <a:lnSpc>
                <a:spcPct val="150000"/>
              </a:lnSpc>
            </a:pPr>
            <a:r>
              <a:rPr lang="en-US" sz="2000" dirty="0">
                <a:latin typeface="Times New Roman" panose="02020603050405020304" pitchFamily="18" charset="0"/>
                <a:cs typeface="Times New Roman" panose="02020603050405020304" pitchFamily="18" charset="0"/>
              </a:rPr>
              <a:t>Variable names may consist of alphabets, digits, the underscore ( -) and dollar characters, subject to the following conditions: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They must not begin with a digit.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Uppercase and lowercase are distinct.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It should not be a keyword. </a:t>
            </a:r>
          </a:p>
          <a:p>
            <a:pPr algn="just">
              <a:lnSpc>
                <a:spcPct val="150000"/>
              </a:lnSpc>
            </a:pPr>
            <a:r>
              <a:rPr lang="en-US" sz="2000" dirty="0">
                <a:latin typeface="Times New Roman" panose="02020603050405020304" pitchFamily="18" charset="0"/>
                <a:cs typeface="Times New Roman" panose="02020603050405020304" pitchFamily="18" charset="0"/>
              </a:rPr>
              <a:t>4.   White space is not allowed.              </a:t>
            </a:r>
          </a:p>
          <a:p>
            <a:pPr algn="just">
              <a:lnSpc>
                <a:spcPct val="150000"/>
              </a:lnSpc>
            </a:pPr>
            <a:r>
              <a:rPr lang="en-US" sz="2000" dirty="0">
                <a:latin typeface="Times New Roman" panose="02020603050405020304" pitchFamily="18" charset="0"/>
                <a:cs typeface="Times New Roman" panose="02020603050405020304" pitchFamily="18" charset="0"/>
              </a:rPr>
              <a:t>5.    Variable names can be of any length</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815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260259-515A-458A-87EE-E1E17D476A0E}"/>
              </a:ext>
            </a:extLst>
          </p:cNvPr>
          <p:cNvSpPr/>
          <p:nvPr/>
        </p:nvSpPr>
        <p:spPr>
          <a:xfrm>
            <a:off x="0" y="98323"/>
            <a:ext cx="12192001" cy="5167056"/>
          </a:xfrm>
          <a:prstGeom prst="rect">
            <a:avLst/>
          </a:prstGeom>
        </p:spPr>
        <p:txBody>
          <a:bodyPr wrap="square">
            <a:sp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Declaration Of variables:</a:t>
            </a:r>
          </a:p>
          <a:p>
            <a:pPr algn="just">
              <a:lnSpc>
                <a:spcPct val="150000"/>
              </a:lnSpc>
            </a:pPr>
            <a:r>
              <a:rPr lang="en-US" b="1" u="sng" dirty="0">
                <a:latin typeface="Times New Roman" panose="02020603050405020304" pitchFamily="18" charset="0"/>
                <a:cs typeface="Times New Roman" panose="02020603050405020304" pitchFamily="18" charset="0"/>
              </a:rPr>
              <a:t>Declaration does three things: </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It tells the compiler what the variable name is.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It specifies what type of data the variable will hold.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The place of declaration (in the program) decides the scope of the variable. </a:t>
            </a:r>
          </a:p>
          <a:p>
            <a:pPr algn="just">
              <a:lnSpc>
                <a:spcPct val="150000"/>
              </a:lnSpc>
            </a:pPr>
            <a:r>
              <a:rPr lang="en-US" b="1" u="sng" dirty="0">
                <a:latin typeface="Times New Roman" panose="02020603050405020304" pitchFamily="18" charset="0"/>
                <a:cs typeface="Times New Roman" panose="02020603050405020304" pitchFamily="18" charset="0"/>
              </a:rPr>
              <a:t>The general form of declaration of a </a:t>
            </a:r>
            <a:r>
              <a:rPr lang="en-US" b="1" u="sng" dirty="0" err="1">
                <a:latin typeface="Times New Roman" panose="02020603050405020304" pitchFamily="18" charset="0"/>
                <a:cs typeface="Times New Roman" panose="02020603050405020304" pitchFamily="18" charset="0"/>
              </a:rPr>
              <a:t>variableis</a:t>
            </a:r>
            <a:r>
              <a:rPr lang="en-US" b="1" u="sng"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 variable must be declared before it is used in the program. A variable can be used to store a value of any data type.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Variables are separated by commas, A declaration statement must end with a semicolon.</a:t>
            </a:r>
          </a:p>
          <a:p>
            <a:pPr algn="just">
              <a:lnSpc>
                <a:spcPct val="150000"/>
              </a:lnSpc>
            </a:pPr>
            <a:r>
              <a:rPr lang="en-US" b="1" u="sng" dirty="0">
                <a:latin typeface="Times New Roman" panose="02020603050405020304" pitchFamily="18" charset="0"/>
                <a:cs typeface="Times New Roman" panose="02020603050405020304" pitchFamily="18" charset="0"/>
              </a:rPr>
              <a:t>Some valid declarations are: </a:t>
            </a:r>
            <a:r>
              <a:rPr lang="en-US" dirty="0">
                <a:latin typeface="Times New Roman" panose="02020603050405020304" pitchFamily="18" charset="0"/>
                <a:cs typeface="Times New Roman" panose="02020603050405020304" pitchFamily="18" charset="0"/>
              </a:rPr>
              <a:t>int count; float x, y; double pi;</a:t>
            </a:r>
          </a:p>
        </p:txBody>
      </p:sp>
      <p:pic>
        <p:nvPicPr>
          <p:cNvPr id="3" name="Picture 2">
            <a:extLst>
              <a:ext uri="{FF2B5EF4-FFF2-40B4-BE49-F238E27FC236}">
                <a16:creationId xmlns:a16="http://schemas.microsoft.com/office/drawing/2014/main" id="{C57E4E9A-FBE7-4442-A738-0886EE6BB820}"/>
              </a:ext>
            </a:extLst>
          </p:cNvPr>
          <p:cNvPicPr>
            <a:picLocks noChangeAspect="1"/>
          </p:cNvPicPr>
          <p:nvPr/>
        </p:nvPicPr>
        <p:blipFill>
          <a:blip r:embed="rId2"/>
          <a:stretch>
            <a:fillRect/>
          </a:stretch>
        </p:blipFill>
        <p:spPr>
          <a:xfrm>
            <a:off x="884220" y="3333135"/>
            <a:ext cx="8084422" cy="924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39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599445-18C1-4BEF-827F-91D72D45EA6C}"/>
              </a:ext>
            </a:extLst>
          </p:cNvPr>
          <p:cNvSpPr/>
          <p:nvPr/>
        </p:nvSpPr>
        <p:spPr>
          <a:xfrm>
            <a:off x="68825" y="196646"/>
            <a:ext cx="11995355" cy="7271478"/>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GIVING VALUES TO VARIABLES</a:t>
            </a:r>
          </a:p>
          <a:p>
            <a:pPr algn="just">
              <a:lnSpc>
                <a:spcPct val="200000"/>
              </a:lnSpc>
            </a:pPr>
            <a:r>
              <a:rPr lang="en-US" b="1" u="sng" dirty="0">
                <a:latin typeface="Times New Roman" panose="02020603050405020304" pitchFamily="18" charset="0"/>
                <a:cs typeface="Times New Roman" panose="02020603050405020304" pitchFamily="18" charset="0"/>
              </a:rPr>
              <a:t>This can be achieved in two ways: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By using an assignment statement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By using a read statement </a:t>
            </a:r>
            <a:endParaRPr lang="en-US" b="1" u="sng" dirty="0">
              <a:latin typeface="Times New Roman" panose="02020603050405020304" pitchFamily="18" charset="0"/>
              <a:cs typeface="Times New Roman" panose="02020603050405020304" pitchFamily="18" charset="0"/>
            </a:endParaRPr>
          </a:p>
          <a:p>
            <a:pPr algn="just">
              <a:lnSpc>
                <a:spcPct val="200000"/>
              </a:lnSpc>
            </a:pPr>
            <a:r>
              <a:rPr lang="en-US" b="1" u="sng" dirty="0">
                <a:latin typeface="Times New Roman" panose="02020603050405020304" pitchFamily="18" charset="0"/>
                <a:cs typeface="Times New Roman" panose="02020603050405020304" pitchFamily="18" charset="0"/>
              </a:rPr>
              <a:t>Assignment Statement :</a:t>
            </a:r>
          </a:p>
          <a:p>
            <a:pPr algn="just">
              <a:lnSpc>
                <a:spcPct val="20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//Giving value to the variable.               </a:t>
            </a:r>
          </a:p>
          <a:p>
            <a:pPr algn="just">
              <a:lnSpc>
                <a:spcPct val="200000"/>
              </a:lnSpc>
            </a:pPr>
            <a:endParaRPr lang="en-US" b="1" u="sng" dirty="0">
              <a:latin typeface="Times New Roman" panose="02020603050405020304" pitchFamily="18" charset="0"/>
              <a:cs typeface="Times New Roman" panose="02020603050405020304" pitchFamily="18" charset="0"/>
            </a:endParaRPr>
          </a:p>
          <a:p>
            <a:pPr algn="just">
              <a:lnSpc>
                <a:spcPct val="200000"/>
              </a:lnSpc>
            </a:pPr>
            <a:r>
              <a:rPr lang="en-US" b="1" u="sng" dirty="0">
                <a:latin typeface="Times New Roman" panose="02020603050405020304" pitchFamily="18" charset="0"/>
                <a:cs typeface="Times New Roman" panose="02020603050405020304" pitchFamily="18" charset="0"/>
              </a:rPr>
              <a:t>Example:</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i=0;</a:t>
            </a:r>
            <a:endParaRPr lang="en-US" b="1" u="sng" dirty="0">
              <a:latin typeface="Times New Roman" panose="02020603050405020304" pitchFamily="18" charset="0"/>
              <a:cs typeface="Times New Roman" panose="02020603050405020304" pitchFamily="18" charset="0"/>
            </a:endParaRPr>
          </a:p>
          <a:p>
            <a:pPr algn="just">
              <a:lnSpc>
                <a:spcPct val="200000"/>
              </a:lnSpc>
            </a:pPr>
            <a:r>
              <a:rPr lang="en-US" b="1" u="sng" dirty="0">
                <a:latin typeface="Times New Roman" panose="02020603050405020304" pitchFamily="18" charset="0"/>
                <a:cs typeface="Times New Roman" panose="02020603050405020304" pitchFamily="18" charset="0"/>
              </a:rPr>
              <a:t>Read Statement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u="sng" dirty="0">
                <a:solidFill>
                  <a:schemeClr val="tx2">
                    <a:lumMod val="75000"/>
                  </a:schemeClr>
                </a:solidFill>
                <a:latin typeface="Times New Roman" panose="02020603050405020304" pitchFamily="18" charset="0"/>
                <a:cs typeface="Times New Roman" panose="02020603050405020304" pitchFamily="18" charset="0"/>
              </a:rPr>
              <a:t>readLine() </a:t>
            </a:r>
            <a:r>
              <a:rPr lang="en-US" dirty="0">
                <a:latin typeface="Times New Roman" panose="02020603050405020304" pitchFamily="18" charset="0"/>
                <a:cs typeface="Times New Roman" panose="02020603050405020304" pitchFamily="18" charset="0"/>
              </a:rPr>
              <a:t>method is used to read a line of text entered by the user.</a:t>
            </a:r>
            <a:endParaRPr lang="en-US" b="1" u="sng"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entered line of text is then displayed.</a:t>
            </a:r>
            <a:endParaRPr lang="en-US" b="1" u="sng"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701F0C8-D931-4D47-8C0C-2B60924E9968}"/>
              </a:ext>
            </a:extLst>
          </p:cNvPr>
          <p:cNvPicPr>
            <a:picLocks noChangeAspect="1"/>
          </p:cNvPicPr>
          <p:nvPr/>
        </p:nvPicPr>
        <p:blipFill>
          <a:blip r:embed="rId2"/>
          <a:stretch>
            <a:fillRect/>
          </a:stretch>
        </p:blipFill>
        <p:spPr>
          <a:xfrm>
            <a:off x="312902" y="3267492"/>
            <a:ext cx="3956030" cy="580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5921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585368-1408-40A4-8CD4-7C6D71F461E4}"/>
              </a:ext>
            </a:extLst>
          </p:cNvPr>
          <p:cNvSpPr/>
          <p:nvPr/>
        </p:nvSpPr>
        <p:spPr>
          <a:xfrm>
            <a:off x="0" y="0"/>
            <a:ext cx="11493910" cy="369332"/>
          </a:xfrm>
          <a:prstGeom prst="rect">
            <a:avLst/>
          </a:prstGeom>
        </p:spPr>
        <p:txBody>
          <a:bodyPr wrap="square">
            <a:spAutoFit/>
          </a:bodyPr>
          <a:lstStyle/>
          <a:p>
            <a:endParaRPr lang="en-US" dirty="0"/>
          </a:p>
        </p:txBody>
      </p:sp>
      <p:sp>
        <p:nvSpPr>
          <p:cNvPr id="5" name="Rectangle 4">
            <a:extLst>
              <a:ext uri="{FF2B5EF4-FFF2-40B4-BE49-F238E27FC236}">
                <a16:creationId xmlns:a16="http://schemas.microsoft.com/office/drawing/2014/main" id="{873EDA96-1B0D-4F38-9FF7-46E73CCCCCD7}"/>
              </a:ext>
            </a:extLst>
          </p:cNvPr>
          <p:cNvSpPr/>
          <p:nvPr/>
        </p:nvSpPr>
        <p:spPr>
          <a:xfrm>
            <a:off x="88491" y="68826"/>
            <a:ext cx="11946194" cy="6690550"/>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SCOPE OF VARIABLES:</a:t>
            </a:r>
          </a:p>
          <a:p>
            <a:pPr algn="just">
              <a:lnSpc>
                <a:spcPct val="150000"/>
              </a:lnSpc>
            </a:pPr>
            <a:r>
              <a:rPr lang="en-US" b="1" u="sng" dirty="0">
                <a:latin typeface="Times New Roman" panose="02020603050405020304" pitchFamily="18" charset="0"/>
                <a:cs typeface="Times New Roman" panose="02020603050405020304" pitchFamily="18" charset="0"/>
              </a:rPr>
              <a:t>Java variables are classified into  3 Types: </a:t>
            </a:r>
          </a:p>
          <a:p>
            <a:pPr algn="just">
              <a:lnSpc>
                <a:spcPct val="150000"/>
              </a:lnSpc>
            </a:pPr>
            <a:r>
              <a:rPr lang="en-US" dirty="0">
                <a:latin typeface="Times New Roman" panose="02020603050405020304" pitchFamily="18" charset="0"/>
                <a:cs typeface="Times New Roman" panose="02020603050405020304" pitchFamily="18" charset="0"/>
              </a:rPr>
              <a:t>1.instance variables  </a:t>
            </a:r>
          </a:p>
          <a:p>
            <a:pPr algn="just">
              <a:lnSpc>
                <a:spcPct val="150000"/>
              </a:lnSpc>
            </a:pPr>
            <a:r>
              <a:rPr lang="en-US" dirty="0">
                <a:latin typeface="Times New Roman" panose="02020603050405020304" pitchFamily="18" charset="0"/>
                <a:cs typeface="Times New Roman" panose="02020603050405020304" pitchFamily="18" charset="0"/>
              </a:rPr>
              <a:t>2.class variables </a:t>
            </a:r>
          </a:p>
          <a:p>
            <a:pPr algn="just">
              <a:lnSpc>
                <a:spcPct val="150000"/>
              </a:lnSpc>
            </a:pPr>
            <a:r>
              <a:rPr lang="en-US" dirty="0">
                <a:latin typeface="Times New Roman" panose="02020603050405020304" pitchFamily="18" charset="0"/>
                <a:cs typeface="Times New Roman" panose="02020603050405020304" pitchFamily="18" charset="0"/>
              </a:rPr>
              <a:t>3.local variables </a:t>
            </a:r>
          </a:p>
          <a:p>
            <a:pPr algn="just">
              <a:lnSpc>
                <a:spcPct val="150000"/>
              </a:lnSpc>
            </a:pPr>
            <a:r>
              <a:rPr lang="en-US" b="1" dirty="0">
                <a:latin typeface="Times New Roman" panose="02020603050405020304" pitchFamily="18" charset="0"/>
                <a:cs typeface="Times New Roman" panose="02020603050405020304" pitchFamily="18" charset="0"/>
              </a:rPr>
              <a:t>Instance and class variables </a:t>
            </a:r>
            <a:r>
              <a:rPr lang="en-US" dirty="0">
                <a:latin typeface="Times New Roman" panose="02020603050405020304" pitchFamily="18" charset="0"/>
                <a:cs typeface="Times New Roman" panose="02020603050405020304" pitchFamily="18" charset="0"/>
              </a:rPr>
              <a:t>are declared inside a class. </a:t>
            </a:r>
          </a:p>
          <a:p>
            <a:pPr algn="just">
              <a:lnSpc>
                <a:spcPct val="150000"/>
              </a:lnSpc>
            </a:pPr>
            <a:r>
              <a:rPr lang="en-US" b="1" u="sng" dirty="0">
                <a:latin typeface="Times New Roman" panose="02020603050405020304" pitchFamily="18" charset="0"/>
                <a:cs typeface="Times New Roman" panose="02020603050405020304" pitchFamily="18" charset="0"/>
              </a:rPr>
              <a:t>Instance variables: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when the objects are instantiated and therefore they are associated with the objects.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take different values for each object. </a:t>
            </a:r>
          </a:p>
          <a:p>
            <a:pPr algn="just">
              <a:lnSpc>
                <a:spcPct val="150000"/>
              </a:lnSpc>
            </a:pPr>
            <a:r>
              <a:rPr lang="en-US" b="1" u="sng" dirty="0">
                <a:latin typeface="Times New Roman" panose="02020603050405020304" pitchFamily="18" charset="0"/>
                <a:cs typeface="Times New Roman" panose="02020603050405020304" pitchFamily="18" charset="0"/>
              </a:rPr>
              <a:t>class variables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Are global to a class and belong to the entire set of objects that class creates.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Only one memory location is created for each class variable. </a:t>
            </a:r>
          </a:p>
          <a:p>
            <a:pPr algn="just">
              <a:lnSpc>
                <a:spcPct val="150000"/>
              </a:lnSpc>
            </a:pPr>
            <a:r>
              <a:rPr lang="en-US" b="1" u="sng" dirty="0">
                <a:latin typeface="Times New Roman" panose="02020603050405020304" pitchFamily="18" charset="0"/>
                <a:cs typeface="Times New Roman" panose="02020603050405020304" pitchFamily="18" charset="0"/>
              </a:rPr>
              <a:t>Local Variables: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Are Variables declared and used inside methods .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are called so because they are not available for use outside the method definition.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Local variables can  be declared inside program blocks that are defined between an opening brace { and a closing brace }. </a:t>
            </a:r>
          </a:p>
        </p:txBody>
      </p:sp>
    </p:spTree>
    <p:extLst>
      <p:ext uri="{BB962C8B-B14F-4D97-AF65-F5344CB8AC3E}">
        <p14:creationId xmlns:p14="http://schemas.microsoft.com/office/powerpoint/2010/main" val="1776019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311F48-DDA8-47B3-AC91-CFA5FB7C74FF}"/>
              </a:ext>
            </a:extLst>
          </p:cNvPr>
          <p:cNvPicPr>
            <a:picLocks noChangeAspect="1"/>
          </p:cNvPicPr>
          <p:nvPr/>
        </p:nvPicPr>
        <p:blipFill>
          <a:blip r:embed="rId2"/>
          <a:stretch>
            <a:fillRect/>
          </a:stretch>
        </p:blipFill>
        <p:spPr>
          <a:xfrm>
            <a:off x="865239" y="1976284"/>
            <a:ext cx="8278761" cy="3824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2DFC0C1A-3D80-4F29-BFAE-B474110AB77C}"/>
              </a:ext>
            </a:extLst>
          </p:cNvPr>
          <p:cNvSpPr/>
          <p:nvPr/>
        </p:nvSpPr>
        <p:spPr>
          <a:xfrm>
            <a:off x="0" y="0"/>
            <a:ext cx="12192000" cy="212006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variables are visible to the program only from the beginning of its program block to the end of the program block.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program control leaves a block, all the variables in the block will cease to exist.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area of the program where the variable is accessible is called its </a:t>
            </a:r>
            <a:r>
              <a:rPr lang="en-US" b="1" u="sng" dirty="0">
                <a:latin typeface="Times New Roman" panose="02020603050405020304" pitchFamily="18" charset="0"/>
                <a:cs typeface="Times New Roman" panose="02020603050405020304" pitchFamily="18" charset="0"/>
              </a:rPr>
              <a:t>scope. </a:t>
            </a:r>
          </a:p>
          <a:p>
            <a:pPr algn="just">
              <a:lnSpc>
                <a:spcPct val="150000"/>
              </a:lnSpc>
            </a:pPr>
            <a:r>
              <a:rPr lang="en-US" b="1" u="sng" dirty="0">
                <a:latin typeface="Times New Roman" panose="02020603050405020304" pitchFamily="18" charset="0"/>
                <a:cs typeface="Times New Roman" panose="02020603050405020304" pitchFamily="18" charset="0"/>
              </a:rPr>
              <a:t>In Java, every variable has a default value.</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7868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C9E65-4A56-4635-97C7-BDB731D7576F}"/>
              </a:ext>
            </a:extLst>
          </p:cNvPr>
          <p:cNvPicPr>
            <a:picLocks noChangeAspect="1"/>
          </p:cNvPicPr>
          <p:nvPr/>
        </p:nvPicPr>
        <p:blipFill>
          <a:blip r:embed="rId2"/>
          <a:stretch>
            <a:fillRect/>
          </a:stretch>
        </p:blipFill>
        <p:spPr>
          <a:xfrm>
            <a:off x="317588" y="609600"/>
            <a:ext cx="7376303" cy="1976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ED41C20A-3BC4-4E9E-BCF3-6F49DF9E1388}"/>
              </a:ext>
            </a:extLst>
          </p:cNvPr>
          <p:cNvSpPr/>
          <p:nvPr/>
        </p:nvSpPr>
        <p:spPr>
          <a:xfrm>
            <a:off x="64656" y="101600"/>
            <a:ext cx="7289894" cy="369332"/>
          </a:xfrm>
          <a:prstGeom prst="rect">
            <a:avLst/>
          </a:prstGeom>
        </p:spPr>
        <p:txBody>
          <a:bodyPr wrap="square">
            <a:spAutoFit/>
          </a:bodyPr>
          <a:lstStyle/>
          <a:p>
            <a:pPr algn="just"/>
            <a:r>
              <a:rPr lang="en-US" b="1" u="sng" dirty="0">
                <a:latin typeface="Times New Roman" panose="02020603050405020304" pitchFamily="18" charset="0"/>
                <a:cs typeface="Times New Roman" panose="02020603050405020304" pitchFamily="18" charset="0"/>
              </a:rPr>
              <a:t>A simple Java program:</a:t>
            </a:r>
          </a:p>
        </p:txBody>
      </p:sp>
      <p:sp>
        <p:nvSpPr>
          <p:cNvPr id="5" name="Rectangle 4">
            <a:extLst>
              <a:ext uri="{FF2B5EF4-FFF2-40B4-BE49-F238E27FC236}">
                <a16:creationId xmlns:a16="http://schemas.microsoft.com/office/drawing/2014/main" id="{0F8A0C40-9D65-439E-AF8A-6900333B5C14}"/>
              </a:ext>
            </a:extLst>
          </p:cNvPr>
          <p:cNvSpPr/>
          <p:nvPr/>
        </p:nvSpPr>
        <p:spPr>
          <a:xfrm>
            <a:off x="212436" y="2724851"/>
            <a:ext cx="11891074"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Class Declaration :</a:t>
            </a:r>
            <a:r>
              <a:rPr lang="en-US" dirty="0">
                <a:latin typeface="Times New Roman" panose="02020603050405020304" pitchFamily="18" charset="0"/>
                <a:cs typeface="Times New Roman" panose="02020603050405020304" pitchFamily="18" charset="0"/>
              </a:rPr>
              <a:t>The first line .</a:t>
            </a:r>
          </a:p>
          <a:p>
            <a:pPr algn="just">
              <a:lnSpc>
                <a:spcPct val="150000"/>
              </a:lnSpc>
            </a:pPr>
            <a:r>
              <a:rPr lang="en-US" b="1" u="sng" dirty="0">
                <a:latin typeface="Times New Roman" panose="02020603050405020304" pitchFamily="18" charset="0"/>
                <a:cs typeface="Times New Roman" panose="02020603050405020304" pitchFamily="18" charset="0"/>
              </a:rPr>
              <a:t>Class </a:t>
            </a:r>
            <a:r>
              <a:rPr lang="en-US" b="1" u="sng">
                <a:latin typeface="Times New Roman" panose="02020603050405020304" pitchFamily="18" charset="0"/>
                <a:cs typeface="Times New Roman" panose="02020603050405020304" pitchFamily="18" charset="0"/>
              </a:rPr>
              <a:t>Sample One </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Declares a class, which is an object-oriented construct. </a:t>
            </a:r>
          </a:p>
          <a:p>
            <a:pPr algn="just">
              <a:lnSpc>
                <a:spcPct val="150000"/>
              </a:lnSpc>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is a keyword and declares that a new class definition. </a:t>
            </a:r>
            <a:r>
              <a:rPr lang="en-US" b="1" dirty="0" err="1">
                <a:latin typeface="Times New Roman" panose="02020603050405020304" pitchFamily="18" charset="0"/>
                <a:cs typeface="Times New Roman" panose="02020603050405020304" pitchFamily="18" charset="0"/>
              </a:rPr>
              <a:t>SampleOne</a:t>
            </a:r>
            <a:r>
              <a:rPr lang="en-US" dirty="0">
                <a:latin typeface="Times New Roman" panose="02020603050405020304" pitchFamily="18" charset="0"/>
                <a:cs typeface="Times New Roman" panose="02020603050405020304" pitchFamily="18" charset="0"/>
              </a:rPr>
              <a:t> is a Java identifier.</a:t>
            </a:r>
          </a:p>
          <a:p>
            <a:pPr algn="just">
              <a:lnSpc>
                <a:spcPct val="150000"/>
              </a:lnSpc>
            </a:pPr>
            <a:r>
              <a:rPr lang="en-US" b="1" u="sng" dirty="0">
                <a:latin typeface="Times New Roman" panose="02020603050405020304" pitchFamily="18" charset="0"/>
                <a:cs typeface="Times New Roman" panose="02020603050405020304" pitchFamily="18" charset="0"/>
              </a:rPr>
              <a:t>Opening Brace: </a:t>
            </a:r>
            <a:r>
              <a:rPr lang="en-US" dirty="0">
                <a:latin typeface="Times New Roman" panose="02020603050405020304" pitchFamily="18" charset="0"/>
                <a:cs typeface="Times New Roman" panose="02020603050405020304" pitchFamily="18" charset="0"/>
              </a:rPr>
              <a:t>Every class definition in Java begins with an opening brace "{" and ends with a matching closing brace"}" appearing in the last line.</a:t>
            </a:r>
          </a:p>
          <a:p>
            <a:pPr algn="just">
              <a:lnSpc>
                <a:spcPct val="150000"/>
              </a:lnSpc>
            </a:pPr>
            <a:r>
              <a:rPr lang="en-US" b="1" u="sng" dirty="0">
                <a:latin typeface="Times New Roman" panose="02020603050405020304" pitchFamily="18" charset="0"/>
                <a:cs typeface="Times New Roman" panose="02020603050405020304" pitchFamily="18" charset="0"/>
              </a:rPr>
              <a:t>The main Line: </a:t>
            </a:r>
            <a:r>
              <a:rPr lang="en-US" dirty="0">
                <a:latin typeface="Times New Roman" panose="02020603050405020304" pitchFamily="18" charset="0"/>
                <a:cs typeface="Times New Roman" panose="02020603050405020304" pitchFamily="18" charset="0"/>
              </a:rPr>
              <a:t>The third line .</a:t>
            </a:r>
          </a:p>
        </p:txBody>
      </p:sp>
    </p:spTree>
    <p:extLst>
      <p:ext uri="{BB962C8B-B14F-4D97-AF65-F5344CB8AC3E}">
        <p14:creationId xmlns:p14="http://schemas.microsoft.com/office/powerpoint/2010/main" val="29544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5A05E-8C81-4EB0-800E-D23BDF08F12A}"/>
              </a:ext>
            </a:extLst>
          </p:cNvPr>
          <p:cNvSpPr/>
          <p:nvPr/>
        </p:nvSpPr>
        <p:spPr>
          <a:xfrm>
            <a:off x="68826" y="88490"/>
            <a:ext cx="11956026"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SYMBOLIC CONSTANTS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Symbolic constants are declared using the final keyword. </a:t>
            </a:r>
            <a:endParaRPr lang="en-US"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  unique constants in a program that may appear repeatedly in a number of places in the program. </a:t>
            </a:r>
          </a:p>
          <a:p>
            <a:pPr algn="just">
              <a:lnSpc>
                <a:spcPct val="150000"/>
              </a:lnSpc>
            </a:pPr>
            <a:r>
              <a:rPr lang="en-US" b="1" u="sng"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3.142, representing the value of the mathematical constant "pi". </a:t>
            </a:r>
          </a:p>
          <a:p>
            <a:pPr algn="just">
              <a:lnSpc>
                <a:spcPct val="150000"/>
              </a:lnSpc>
            </a:pPr>
            <a:r>
              <a:rPr lang="en-US" b="1" u="sng" dirty="0">
                <a:latin typeface="Times New Roman" panose="02020603050405020304" pitchFamily="18" charset="0"/>
                <a:cs typeface="Times New Roman" panose="02020603050405020304" pitchFamily="18" charset="0"/>
              </a:rPr>
              <a:t>Modifiability: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We may like to change the value of "pi" from 3.142 to 3.14159 to improve the accuracy of calculations or the number 50 to 100 to process the test results of another class.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both the cases, we will have to search throughout the program and explicitly change the value of the constant wherever it has been used.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any value is left unchanged, the program may produce incorrect outputs. </a:t>
            </a:r>
          </a:p>
          <a:p>
            <a:pPr algn="just">
              <a:lnSpc>
                <a:spcPct val="150000"/>
              </a:lnSpc>
            </a:pPr>
            <a:r>
              <a:rPr lang="en-US" b="1" u="sng" dirty="0">
                <a:latin typeface="Times New Roman" panose="02020603050405020304" pitchFamily="18" charset="0"/>
                <a:cs typeface="Times New Roman" panose="02020603050405020304" pitchFamily="18" charset="0"/>
              </a:rPr>
              <a:t>Understandability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 numeric value appears in a program, its use is not always clear, especially when the same value means different things in different places </a:t>
            </a:r>
          </a:p>
          <a:p>
            <a:pPr algn="just">
              <a:lnSpc>
                <a:spcPct val="150000"/>
              </a:lnSpc>
            </a:pPr>
            <a:r>
              <a:rPr lang="en-US" b="1" u="sng" dirty="0">
                <a:latin typeface="Times New Roman" panose="02020603050405020304" pitchFamily="18" charset="0"/>
                <a:cs typeface="Times New Roman" panose="02020603050405020304" pitchFamily="18" charset="0"/>
              </a:rPr>
              <a:t>Examples of constant declaration are:</a:t>
            </a:r>
            <a:r>
              <a:rPr lang="en-US" dirty="0">
                <a:latin typeface="Times New Roman" panose="02020603050405020304" pitchFamily="18" charset="0"/>
                <a:cs typeface="Times New Roman" panose="02020603050405020304" pitchFamily="18" charset="0"/>
              </a:rPr>
              <a:t> final int STRENGTH = 100; final int PASS MARK = 50; </a:t>
            </a:r>
          </a:p>
        </p:txBody>
      </p:sp>
    </p:spTree>
    <p:extLst>
      <p:ext uri="{BB962C8B-B14F-4D97-AF65-F5344CB8AC3E}">
        <p14:creationId xmlns:p14="http://schemas.microsoft.com/office/powerpoint/2010/main" val="66128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0819-244B-4FD3-94A6-429388B9FBEF}"/>
              </a:ext>
            </a:extLst>
          </p:cNvPr>
          <p:cNvSpPr/>
          <p:nvPr/>
        </p:nvSpPr>
        <p:spPr>
          <a:xfrm>
            <a:off x="88490" y="0"/>
            <a:ext cx="12103510" cy="3814955"/>
          </a:xfrm>
          <a:prstGeom prst="rect">
            <a:avLst/>
          </a:prstGeom>
        </p:spPr>
        <p:txBody>
          <a:bodyPr wrap="square">
            <a:spAutoFit/>
          </a:bodyPr>
          <a:lstStyle/>
          <a:p>
            <a:pPr algn="just">
              <a:lnSpc>
                <a:spcPct val="200000"/>
              </a:lnSpc>
            </a:pPr>
            <a:r>
              <a:rPr lang="en-US" sz="2400" b="1" u="sng" dirty="0">
                <a:latin typeface="Times New Roman" panose="02020603050405020304" pitchFamily="18" charset="0"/>
                <a:cs typeface="Times New Roman" panose="02020603050405020304" pitchFamily="18" charset="0"/>
              </a:rPr>
              <a:t>Note : </a:t>
            </a:r>
          </a:p>
          <a:p>
            <a:pPr marL="342900" indent="-342900" algn="just">
              <a:lnSpc>
                <a:spcPct val="200000"/>
              </a:lnSpc>
              <a:buAutoNum type="arabicPeriod"/>
            </a:pPr>
            <a:r>
              <a:rPr lang="en-US" sz="2000" dirty="0">
                <a:latin typeface="Times New Roman" panose="02020603050405020304" pitchFamily="18" charset="0"/>
                <a:cs typeface="Times New Roman" panose="02020603050405020304" pitchFamily="18" charset="0"/>
              </a:rPr>
              <a:t>Symbolic names take the same form as variable names. </a:t>
            </a:r>
          </a:p>
          <a:p>
            <a:pPr marL="342900" indent="-342900" algn="just">
              <a:lnSpc>
                <a:spcPct val="200000"/>
              </a:lnSpc>
              <a:buAutoNum type="arabicPeriod"/>
            </a:pPr>
            <a:r>
              <a:rPr lang="en-US" sz="2000" dirty="0">
                <a:latin typeface="Times New Roman" panose="02020603050405020304" pitchFamily="18" charset="0"/>
                <a:cs typeface="Times New Roman" panose="02020603050405020304" pitchFamily="18" charset="0"/>
              </a:rPr>
              <a:t>After declaration of symbolic constants, they should not be assigned any other value within the program by using an assignment statement. </a:t>
            </a:r>
          </a:p>
          <a:p>
            <a:pPr algn="just">
              <a:lnSpc>
                <a:spcPct val="200000"/>
              </a:lnSpc>
            </a:pPr>
            <a:r>
              <a:rPr lang="en-US" sz="2000" dirty="0">
                <a:latin typeface="Times New Roman" panose="02020603050405020304" pitchFamily="18" charset="0"/>
                <a:cs typeface="Times New Roman" panose="02020603050405020304" pitchFamily="18" charset="0"/>
              </a:rPr>
              <a:t>3. Symbolic constants are declared for types. </a:t>
            </a:r>
          </a:p>
          <a:p>
            <a:pPr algn="just">
              <a:lnSpc>
                <a:spcPct val="200000"/>
              </a:lnSpc>
            </a:pPr>
            <a:r>
              <a:rPr lang="en-US" sz="2000" dirty="0">
                <a:latin typeface="Times New Roman" panose="02020603050405020304" pitchFamily="18" charset="0"/>
                <a:cs typeface="Times New Roman" panose="02020603050405020304" pitchFamily="18" charset="0"/>
              </a:rPr>
              <a:t>4. They can NOT be declared inside a method</a:t>
            </a:r>
          </a:p>
        </p:txBody>
      </p:sp>
    </p:spTree>
    <p:extLst>
      <p:ext uri="{BB962C8B-B14F-4D97-AF65-F5344CB8AC3E}">
        <p14:creationId xmlns:p14="http://schemas.microsoft.com/office/powerpoint/2010/main" val="384621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89FB5C-2F2D-4564-8D98-0CBF0035295D}"/>
              </a:ext>
            </a:extLst>
          </p:cNvPr>
          <p:cNvSpPr/>
          <p:nvPr/>
        </p:nvSpPr>
        <p:spPr>
          <a:xfrm>
            <a:off x="0" y="0"/>
            <a:ext cx="12093678" cy="8871916"/>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TYPECASTING </a:t>
            </a:r>
          </a:p>
          <a:p>
            <a:pPr algn="just">
              <a:lnSpc>
                <a:spcPct val="200000"/>
              </a:lnSpc>
            </a:pPr>
            <a:r>
              <a:rPr lang="en-US" dirty="0">
                <a:latin typeface="Times New Roman" panose="02020603050405020304" pitchFamily="18" charset="0"/>
                <a:cs typeface="Times New Roman" panose="02020603050405020304" pitchFamily="18" charset="0"/>
              </a:rPr>
              <a:t>Type casting in Java refers to the </a:t>
            </a:r>
            <a:r>
              <a:rPr lang="en-US" b="1" u="sng" dirty="0">
                <a:solidFill>
                  <a:schemeClr val="accent2">
                    <a:lumMod val="75000"/>
                  </a:schemeClr>
                </a:solidFill>
                <a:latin typeface="Times New Roman" panose="02020603050405020304" pitchFamily="18" charset="0"/>
                <a:cs typeface="Times New Roman" panose="02020603050405020304" pitchFamily="18" charset="0"/>
              </a:rPr>
              <a:t>conversion of one data type into another. </a:t>
            </a:r>
          </a:p>
          <a:p>
            <a:pPr algn="just">
              <a:lnSpc>
                <a:spcPct val="200000"/>
              </a:lnSpc>
            </a:pPr>
            <a:r>
              <a:rPr lang="en-US" b="1" u="sng" dirty="0">
                <a:latin typeface="Times New Roman" panose="02020603050405020304" pitchFamily="18" charset="0"/>
                <a:cs typeface="Times New Roman" panose="02020603050405020304" pitchFamily="18" charset="0"/>
              </a:rPr>
              <a:t>Java has two types of casting: </a:t>
            </a:r>
          </a:p>
          <a:p>
            <a:pPr algn="just">
              <a:lnSpc>
                <a:spcPct val="200000"/>
              </a:lnSpc>
            </a:pPr>
            <a:r>
              <a:rPr lang="en-US" dirty="0">
                <a:latin typeface="Times New Roman" panose="02020603050405020304" pitchFamily="18" charset="0"/>
                <a:cs typeface="Times New Roman" panose="02020603050405020304" pitchFamily="18" charset="0"/>
              </a:rPr>
              <a:t>1.</a:t>
            </a:r>
            <a:r>
              <a:rPr lang="en-US" b="1" u="sng" dirty="0">
                <a:latin typeface="Times New Roman" panose="02020603050405020304" pitchFamily="18" charset="0"/>
                <a:cs typeface="Times New Roman" panose="02020603050405020304" pitchFamily="18" charset="0"/>
              </a:rPr>
              <a:t>Implicit casting (also known as widening or automatic casting)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of assigning a </a:t>
            </a:r>
            <a:r>
              <a:rPr lang="en-US" b="1" u="sng" dirty="0">
                <a:solidFill>
                  <a:schemeClr val="accent2">
                    <a:lumMod val="75000"/>
                  </a:schemeClr>
                </a:solidFill>
                <a:latin typeface="Times New Roman" panose="02020603050405020304" pitchFamily="18" charset="0"/>
                <a:cs typeface="Times New Roman" panose="02020603050405020304" pitchFamily="18" charset="0"/>
              </a:rPr>
              <a:t>smaller type to a larger one </a:t>
            </a:r>
            <a:r>
              <a:rPr lang="en-US" dirty="0">
                <a:latin typeface="Times New Roman" panose="02020603050405020304" pitchFamily="18" charset="0"/>
                <a:cs typeface="Times New Roman" panose="02020603050405020304" pitchFamily="18" charset="0"/>
              </a:rPr>
              <a:t>is known as widening </a:t>
            </a:r>
          </a:p>
          <a:p>
            <a:pPr algn="just">
              <a:lnSpc>
                <a:spcPct val="200000"/>
              </a:lnSpc>
            </a:pPr>
            <a:r>
              <a:rPr lang="en-US" b="1" u="sng" dirty="0">
                <a:latin typeface="Times New Roman" panose="02020603050405020304" pitchFamily="18" charset="0"/>
                <a:cs typeface="Times New Roman" panose="02020603050405020304" pitchFamily="18" charset="0"/>
              </a:rPr>
              <a:t>Example: </a:t>
            </a:r>
          </a:p>
          <a:p>
            <a:pPr algn="just">
              <a:lnSpc>
                <a:spcPct val="200000"/>
              </a:lnSpc>
            </a:pPr>
            <a:r>
              <a:rPr lang="en-US" b="1" dirty="0">
                <a:latin typeface="Times New Roman" panose="02020603050405020304" pitchFamily="18" charset="0"/>
                <a:cs typeface="Times New Roman" panose="02020603050405020304" pitchFamily="18" charset="0"/>
              </a:rPr>
              <a:t>‘int’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‘long’, ‘float’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‘double’</a:t>
            </a:r>
          </a:p>
          <a:p>
            <a:pPr algn="just">
              <a:lnSpc>
                <a:spcPct val="200000"/>
              </a:lnSpc>
            </a:pPr>
            <a:r>
              <a:rPr lang="en-US" b="1" u="sng" dirty="0">
                <a:latin typeface="Times New Roman" panose="02020603050405020304" pitchFamily="18" charset="0"/>
                <a:cs typeface="Times New Roman" panose="02020603050405020304" pitchFamily="18" charset="0"/>
              </a:rPr>
              <a:t>2.Explicit casting (also known as narrowing or manual casting).</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Assigning a </a:t>
            </a:r>
            <a:r>
              <a:rPr lang="en-US" b="1" u="sng" dirty="0">
                <a:solidFill>
                  <a:schemeClr val="accent2">
                    <a:lumMod val="75000"/>
                  </a:schemeClr>
                </a:solidFill>
                <a:latin typeface="Times New Roman" panose="02020603050405020304" pitchFamily="18" charset="0"/>
                <a:cs typeface="Times New Roman" panose="02020603050405020304" pitchFamily="18" charset="0"/>
              </a:rPr>
              <a:t>larger type to a smaller one</a:t>
            </a:r>
            <a:r>
              <a:rPr lang="en-US" dirty="0">
                <a:latin typeface="Times New Roman" panose="02020603050405020304" pitchFamily="18" charset="0"/>
                <a:cs typeface="Times New Roman" panose="02020603050405020304" pitchFamily="18" charset="0"/>
              </a:rPr>
              <a:t> is known as narrowing.</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Narrowing may result in loss of information</a:t>
            </a:r>
          </a:p>
          <a:p>
            <a:pPr algn="just">
              <a:lnSpc>
                <a:spcPct val="200000"/>
              </a:lnSpc>
            </a:pPr>
            <a:r>
              <a:rPr lang="en-US" b="1" u="sng" dirty="0">
                <a:latin typeface="Times New Roman" panose="02020603050405020304" pitchFamily="18" charset="0"/>
                <a:cs typeface="Times New Roman" panose="02020603050405020304" pitchFamily="18" charset="0"/>
              </a:rPr>
              <a:t>Example </a:t>
            </a:r>
          </a:p>
          <a:p>
            <a:pPr algn="just">
              <a:lnSpc>
                <a:spcPct val="200000"/>
              </a:lnSpc>
            </a:pPr>
            <a:r>
              <a:rPr lang="en-US" b="1" dirty="0">
                <a:latin typeface="Times New Roman" panose="02020603050405020304" pitchFamily="18" charset="0"/>
                <a:cs typeface="Times New Roman" panose="02020603050405020304" pitchFamily="18" charset="0"/>
              </a:rPr>
              <a:t>‘double’</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int’</a:t>
            </a: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889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90C51-3650-4456-B6E8-7F536DB4212D}"/>
              </a:ext>
            </a:extLst>
          </p:cNvPr>
          <p:cNvSpPr/>
          <p:nvPr/>
        </p:nvSpPr>
        <p:spPr>
          <a:xfrm>
            <a:off x="1" y="127819"/>
            <a:ext cx="11965858" cy="5055487"/>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Automatic Conversion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Automatic type conversion, also known as automatic casting, allows assigning a value of one data type to a variable of a different data type without the need for explicit casting.</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Automatic type conversion is possible only if the destination type has enough precision to store the source value. </a:t>
            </a:r>
          </a:p>
          <a:p>
            <a:pPr marL="285750" indent="-285750" algn="just">
              <a:lnSpc>
                <a:spcPct val="20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int is large enough to hold a byte value. Therefore, byte b= 75; int a = b; are valid statements. </a:t>
            </a:r>
          </a:p>
          <a:p>
            <a:pPr algn="just">
              <a:lnSpc>
                <a:spcPct val="200000"/>
              </a:lnSpc>
            </a:pPr>
            <a:r>
              <a:rPr lang="en-US" b="1" u="sng" dirty="0">
                <a:latin typeface="Times New Roman" panose="02020603050405020304" pitchFamily="18" charset="0"/>
                <a:cs typeface="Times New Roman" panose="02020603050405020304" pitchFamily="18" charset="0"/>
              </a:rPr>
              <a:t>Changes are introduced during the final assignment.</a:t>
            </a:r>
          </a:p>
          <a:p>
            <a:pPr algn="just">
              <a:lnSpc>
                <a:spcPct val="200000"/>
              </a:lnSpc>
            </a:pPr>
            <a:r>
              <a:rPr lang="en-US" dirty="0">
                <a:latin typeface="Times New Roman" panose="02020603050405020304" pitchFamily="18" charset="0"/>
                <a:cs typeface="Times New Roman" panose="02020603050405020304" pitchFamily="18" charset="0"/>
              </a:rPr>
              <a:t> 1. float to int causes truncation of the fractional part.</a:t>
            </a:r>
          </a:p>
          <a:p>
            <a:pPr algn="just">
              <a:lnSpc>
                <a:spcPct val="200000"/>
              </a:lnSpc>
            </a:pPr>
            <a:r>
              <a:rPr lang="en-US" dirty="0">
                <a:latin typeface="Times New Roman" panose="02020603050405020304" pitchFamily="18" charset="0"/>
                <a:cs typeface="Times New Roman" panose="02020603050405020304" pitchFamily="18" charset="0"/>
              </a:rPr>
              <a:t> 2. double to float Causes rounding of digits. </a:t>
            </a:r>
          </a:p>
          <a:p>
            <a:pPr algn="just">
              <a:lnSpc>
                <a:spcPct val="200000"/>
              </a:lnSpc>
            </a:pPr>
            <a:r>
              <a:rPr lang="en-US" dirty="0">
                <a:latin typeface="Times New Roman" panose="02020603050405020304" pitchFamily="18" charset="0"/>
                <a:cs typeface="Times New Roman" panose="02020603050405020304" pitchFamily="18" charset="0"/>
              </a:rPr>
              <a:t>3. long to int causes dropping of the excess higher order bits</a:t>
            </a:r>
          </a:p>
        </p:txBody>
      </p:sp>
    </p:spTree>
    <p:extLst>
      <p:ext uri="{BB962C8B-B14F-4D97-AF65-F5344CB8AC3E}">
        <p14:creationId xmlns:p14="http://schemas.microsoft.com/office/powerpoint/2010/main" val="3485197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80EB2A-8690-4ABE-8AB1-7AD37DEAB5A7}"/>
              </a:ext>
            </a:extLst>
          </p:cNvPr>
          <p:cNvSpPr/>
          <p:nvPr/>
        </p:nvSpPr>
        <p:spPr>
          <a:xfrm>
            <a:off x="78657" y="88490"/>
            <a:ext cx="11916697" cy="5547929"/>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GETTING VALUES OF VARIABLES :</a:t>
            </a:r>
          </a:p>
          <a:p>
            <a:pPr algn="just">
              <a:lnSpc>
                <a:spcPct val="200000"/>
              </a:lnSpc>
            </a:pPr>
            <a:r>
              <a:rPr lang="en-US" dirty="0">
                <a:latin typeface="Times New Roman" panose="02020603050405020304" pitchFamily="18" charset="0"/>
                <a:cs typeface="Times New Roman" panose="02020603050405020304" pitchFamily="18" charset="0"/>
              </a:rPr>
              <a:t>A computer program is written to manipulate a given set of data and to display or print the results. </a:t>
            </a:r>
          </a:p>
          <a:p>
            <a:pPr algn="just">
              <a:lnSpc>
                <a:spcPct val="200000"/>
              </a:lnSpc>
            </a:pPr>
            <a:r>
              <a:rPr lang="en-US" b="1" u="sng" dirty="0">
                <a:latin typeface="Times New Roman" panose="02020603050405020304" pitchFamily="18" charset="0"/>
                <a:cs typeface="Times New Roman" panose="02020603050405020304" pitchFamily="18" charset="0"/>
              </a:rPr>
              <a:t>Java supports two output methods that can be used to send the results to the screen. </a:t>
            </a:r>
          </a:p>
          <a:p>
            <a:pPr algn="just">
              <a:lnSpc>
                <a:spcPct val="200000"/>
              </a:lnSpc>
            </a:pPr>
            <a:r>
              <a:rPr lang="en-US" b="1" dirty="0">
                <a:latin typeface="Times New Roman" panose="02020603050405020304" pitchFamily="18" charset="0"/>
                <a:cs typeface="Times New Roman" panose="02020603050405020304" pitchFamily="18" charset="0"/>
              </a:rPr>
              <a:t>print ( ) method </a:t>
            </a:r>
            <a:r>
              <a:rPr lang="en-US" dirty="0">
                <a:latin typeface="Times New Roman" panose="02020603050405020304" pitchFamily="18" charset="0"/>
                <a:cs typeface="Times New Roman" panose="02020603050405020304" pitchFamily="18" charset="0"/>
              </a:rPr>
              <a:t>/ / print and wait </a:t>
            </a:r>
          </a:p>
          <a:p>
            <a:pPr algn="just">
              <a:lnSpc>
                <a:spcPct val="200000"/>
              </a:lnSpc>
            </a:pPr>
            <a:r>
              <a:rPr lang="en-US" b="1" dirty="0">
                <a:latin typeface="Times New Roman" panose="02020603050405020304" pitchFamily="18" charset="0"/>
                <a:cs typeface="Times New Roman" panose="02020603050405020304" pitchFamily="18" charset="0"/>
              </a:rPr>
              <a:t>println( ) method </a:t>
            </a:r>
            <a:r>
              <a:rPr lang="en-US" dirty="0">
                <a:latin typeface="Times New Roman" panose="02020603050405020304" pitchFamily="18" charset="0"/>
                <a:cs typeface="Times New Roman" panose="02020603050405020304" pitchFamily="18" charset="0"/>
              </a:rPr>
              <a:t>/ / print a line and move to next line  </a:t>
            </a:r>
          </a:p>
          <a:p>
            <a:pPr algn="just">
              <a:lnSpc>
                <a:spcPct val="200000"/>
              </a:lnSpc>
            </a:pPr>
            <a:r>
              <a:rPr lang="en-US" b="1" u="sng" dirty="0">
                <a:latin typeface="Times New Roman" panose="02020603050405020304" pitchFamily="18" charset="0"/>
                <a:cs typeface="Times New Roman" panose="02020603050405020304" pitchFamily="18" charset="0"/>
              </a:rPr>
              <a:t>print() method :</a:t>
            </a:r>
          </a:p>
          <a:p>
            <a:pPr algn="just">
              <a:lnSpc>
                <a:spcPct val="200000"/>
              </a:lnSpc>
            </a:pPr>
            <a:r>
              <a:rPr lang="en-US" dirty="0">
                <a:latin typeface="Times New Roman" panose="02020603050405020304" pitchFamily="18" charset="0"/>
                <a:cs typeface="Times New Roman" panose="02020603050405020304" pitchFamily="18" charset="0"/>
              </a:rPr>
              <a:t>prints output on one line until a newline character is encountered. </a:t>
            </a:r>
          </a:p>
          <a:p>
            <a:pPr algn="just">
              <a:lnSpc>
                <a:spcPct val="200000"/>
              </a:lnSpc>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the statements </a:t>
            </a:r>
            <a:r>
              <a:rPr lang="en-US" dirty="0" err="1">
                <a:latin typeface="Times New Roman" panose="02020603050405020304" pitchFamily="18" charset="0"/>
                <a:cs typeface="Times New Roman" panose="02020603050405020304" pitchFamily="18" charset="0"/>
              </a:rPr>
              <a:t>System.out.print</a:t>
            </a:r>
            <a:r>
              <a:rPr lang="en-US" dirty="0">
                <a:latin typeface="Times New Roman" panose="02020603050405020304" pitchFamily="18" charset="0"/>
                <a:cs typeface="Times New Roman" panose="02020603050405020304" pitchFamily="18" charset="0"/>
              </a:rPr>
              <a:t>("Hello "); </a:t>
            </a:r>
          </a:p>
          <a:p>
            <a:pPr algn="just">
              <a:lnSpc>
                <a:spcPct val="20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a:t>
            </a:r>
            <a:r>
              <a:rPr lang="en-US" dirty="0">
                <a:latin typeface="Times New Roman" panose="02020603050405020304" pitchFamily="18" charset="0"/>
                <a:cs typeface="Times New Roman" panose="02020603050405020304" pitchFamily="18" charset="0"/>
              </a:rPr>
              <a:t>("Java!"); </a:t>
            </a:r>
          </a:p>
          <a:p>
            <a:pPr algn="just">
              <a:lnSpc>
                <a:spcPct val="200000"/>
              </a:lnSpc>
            </a:pPr>
            <a:r>
              <a:rPr lang="en-US" dirty="0">
                <a:latin typeface="Times New Roman" panose="02020603050405020304" pitchFamily="18" charset="0"/>
                <a:cs typeface="Times New Roman" panose="02020603050405020304" pitchFamily="18" charset="0"/>
              </a:rPr>
              <a:t>It display the words Hello Java! on one line and waits for displaying further information on the same line. </a:t>
            </a:r>
          </a:p>
        </p:txBody>
      </p:sp>
    </p:spTree>
    <p:extLst>
      <p:ext uri="{BB962C8B-B14F-4D97-AF65-F5344CB8AC3E}">
        <p14:creationId xmlns:p14="http://schemas.microsoft.com/office/powerpoint/2010/main" val="2115492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164D4C-D0FD-471B-A2DB-96DAC4BAF0C3}"/>
              </a:ext>
            </a:extLst>
          </p:cNvPr>
          <p:cNvPicPr>
            <a:picLocks noChangeAspect="1"/>
          </p:cNvPicPr>
          <p:nvPr/>
        </p:nvPicPr>
        <p:blipFill>
          <a:blip r:embed="rId2"/>
          <a:stretch>
            <a:fillRect/>
          </a:stretch>
        </p:blipFill>
        <p:spPr>
          <a:xfrm>
            <a:off x="2084440" y="1818968"/>
            <a:ext cx="6941574" cy="4414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CB4B5F93-8508-4E04-BE66-7A56C6F9426D}"/>
              </a:ext>
            </a:extLst>
          </p:cNvPr>
          <p:cNvSpPr/>
          <p:nvPr/>
        </p:nvSpPr>
        <p:spPr>
          <a:xfrm>
            <a:off x="0" y="0"/>
            <a:ext cx="12192000" cy="1668855"/>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STANDARD DEFAULT VALUES</a:t>
            </a:r>
          </a:p>
          <a:p>
            <a:pPr algn="just">
              <a:lnSpc>
                <a:spcPct val="200000"/>
              </a:lnSpc>
            </a:pPr>
            <a:r>
              <a:rPr lang="en-US" dirty="0">
                <a:latin typeface="Times New Roman" panose="02020603050405020304" pitchFamily="18" charset="0"/>
                <a:cs typeface="Times New Roman" panose="02020603050405020304" pitchFamily="18" charset="0"/>
              </a:rPr>
              <a:t> In Java, every variable has a default value. If we don't initialize a variable when it is first created, Java provides default value to that variable type automatically.</a:t>
            </a:r>
          </a:p>
        </p:txBody>
      </p:sp>
    </p:spTree>
    <p:extLst>
      <p:ext uri="{BB962C8B-B14F-4D97-AF65-F5344CB8AC3E}">
        <p14:creationId xmlns:p14="http://schemas.microsoft.com/office/powerpoint/2010/main" val="1614959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8C79C3-AD8D-450A-8C1A-9CE142203EFF}"/>
              </a:ext>
            </a:extLst>
          </p:cNvPr>
          <p:cNvSpPr/>
          <p:nvPr/>
        </p:nvSpPr>
        <p:spPr>
          <a:xfrm>
            <a:off x="78657" y="176982"/>
            <a:ext cx="12005187" cy="6100837"/>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Operators and Expressions :</a:t>
            </a:r>
          </a:p>
          <a:p>
            <a:pPr algn="just">
              <a:lnSpc>
                <a:spcPct val="200000"/>
              </a:lnSpc>
            </a:pPr>
            <a:r>
              <a:rPr lang="en-US" dirty="0">
                <a:latin typeface="Times New Roman" panose="02020603050405020304" pitchFamily="18" charset="0"/>
                <a:cs typeface="Times New Roman" panose="02020603050405020304" pitchFamily="18" charset="0"/>
              </a:rPr>
              <a:t>Operator is a symbol that tells the computer to perform certain mathematical or logical manipulations.</a:t>
            </a:r>
          </a:p>
          <a:p>
            <a:pPr algn="just">
              <a:lnSpc>
                <a:spcPct val="200000"/>
              </a:lnSpc>
            </a:pPr>
            <a:r>
              <a:rPr lang="en-US" b="1" u="sng" dirty="0">
                <a:latin typeface="Times New Roman" panose="02020603050405020304" pitchFamily="18" charset="0"/>
                <a:cs typeface="Times New Roman" panose="02020603050405020304" pitchFamily="18" charset="0"/>
              </a:rPr>
              <a:t>Types Of Java Operators</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Arithmetic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Relational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Logical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Assignment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Increment and decrement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Conditional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Bitwise operators </a:t>
            </a:r>
          </a:p>
          <a:p>
            <a:pPr marL="342900" indent="-342900" algn="just">
              <a:lnSpc>
                <a:spcPct val="200000"/>
              </a:lnSpc>
              <a:buAutoNum type="arabicPeriod"/>
            </a:pPr>
            <a:r>
              <a:rPr lang="en-US" dirty="0">
                <a:latin typeface="Times New Roman" panose="02020603050405020304" pitchFamily="18" charset="0"/>
                <a:cs typeface="Times New Roman" panose="02020603050405020304" pitchFamily="18" charset="0"/>
              </a:rPr>
              <a:t>Special operators</a:t>
            </a:r>
          </a:p>
        </p:txBody>
      </p:sp>
    </p:spTree>
    <p:extLst>
      <p:ext uri="{BB962C8B-B14F-4D97-AF65-F5344CB8AC3E}">
        <p14:creationId xmlns:p14="http://schemas.microsoft.com/office/powerpoint/2010/main" val="557413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F474BE-0058-4CD6-8F55-BA0A70C2CFAE}"/>
              </a:ext>
            </a:extLst>
          </p:cNvPr>
          <p:cNvSpPr/>
          <p:nvPr/>
        </p:nvSpPr>
        <p:spPr>
          <a:xfrm>
            <a:off x="0" y="235974"/>
            <a:ext cx="11975690" cy="3691844"/>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ARITHMETIC OPERATORS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provides all the basic arithmetic operators. These can operate on any built-in numeric data type of Java.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cannot use these operators on boolean type </a:t>
            </a:r>
          </a:p>
          <a:p>
            <a:pPr algn="just">
              <a:lnSpc>
                <a:spcPct val="200000"/>
              </a:lnSpc>
            </a:pPr>
            <a:r>
              <a:rPr lang="en-US" sz="2000" b="1" u="sng" dirty="0">
                <a:latin typeface="Times New Roman" panose="02020603050405020304" pitchFamily="18" charset="0"/>
                <a:cs typeface="Times New Roman" panose="02020603050405020304" pitchFamily="18" charset="0"/>
              </a:rPr>
              <a:t>Arithmetic operators are used as shown below: </a:t>
            </a:r>
          </a:p>
          <a:p>
            <a:pPr algn="just">
              <a:lnSpc>
                <a:spcPct val="200000"/>
              </a:lnSpc>
            </a:pPr>
            <a:r>
              <a:rPr lang="en-US" sz="2000" dirty="0">
                <a:latin typeface="Times New Roman" panose="02020603050405020304" pitchFamily="18" charset="0"/>
                <a:cs typeface="Times New Roman" panose="02020603050405020304" pitchFamily="18" charset="0"/>
              </a:rPr>
              <a:t>a-b    a*b    a%b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    a/b    -a*b </a:t>
            </a:r>
          </a:p>
          <a:p>
            <a:pPr algn="just">
              <a:lnSpc>
                <a:spcPct val="200000"/>
              </a:lnSpc>
            </a:pPr>
            <a:r>
              <a:rPr lang="en-US" sz="2000" dirty="0">
                <a:latin typeface="Times New Roman" panose="02020603050405020304" pitchFamily="18" charset="0"/>
                <a:cs typeface="Times New Roman" panose="02020603050405020304" pitchFamily="18" charset="0"/>
              </a:rPr>
              <a:t>Here a and b may be variables or constants and are known as operands.</a:t>
            </a:r>
          </a:p>
        </p:txBody>
      </p:sp>
    </p:spTree>
    <p:extLst>
      <p:ext uri="{BB962C8B-B14F-4D97-AF65-F5344CB8AC3E}">
        <p14:creationId xmlns:p14="http://schemas.microsoft.com/office/powerpoint/2010/main" val="3277435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81283-9D43-4288-ACA2-A2218FDFA43C}"/>
              </a:ext>
            </a:extLst>
          </p:cNvPr>
          <p:cNvSpPr/>
          <p:nvPr/>
        </p:nvSpPr>
        <p:spPr>
          <a:xfrm>
            <a:off x="157316" y="137652"/>
            <a:ext cx="11680723" cy="502855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RELATIONALOPERATORS </a:t>
            </a:r>
          </a:p>
          <a:p>
            <a:pPr algn="just">
              <a:lnSpc>
                <a:spcPct val="150000"/>
              </a:lnSpc>
            </a:pPr>
            <a:r>
              <a:rPr lang="en-US" b="1" u="sng" dirty="0">
                <a:latin typeface="Times New Roman" panose="02020603050405020304" pitchFamily="18" charset="0"/>
                <a:cs typeface="Times New Roman" panose="02020603050405020304" pitchFamily="18" charset="0"/>
              </a:rPr>
              <a:t>Example:</a:t>
            </a:r>
          </a:p>
          <a:p>
            <a:pPr algn="just">
              <a:lnSpc>
                <a:spcPct val="150000"/>
              </a:lnSpc>
            </a:pPr>
            <a:r>
              <a:rPr lang="en-US" dirty="0">
                <a:latin typeface="Times New Roman" panose="02020603050405020304" pitchFamily="18" charset="0"/>
                <a:cs typeface="Times New Roman" panose="02020603050405020304" pitchFamily="18" charset="0"/>
              </a:rPr>
              <a:t>we may compare the age of two persons, or the price of two items, and so on. These comparisons can be done with the help of relational operators.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1B516E-3734-4AF9-98F2-21698FE26E6B}"/>
              </a:ext>
            </a:extLst>
          </p:cNvPr>
          <p:cNvPicPr>
            <a:picLocks noChangeAspect="1"/>
          </p:cNvPicPr>
          <p:nvPr/>
        </p:nvPicPr>
        <p:blipFill>
          <a:blip r:embed="rId2"/>
          <a:stretch>
            <a:fillRect/>
          </a:stretch>
        </p:blipFill>
        <p:spPr>
          <a:xfrm>
            <a:off x="1995948" y="2337620"/>
            <a:ext cx="6251130" cy="3130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1166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F3C5C6-35B6-48F0-83A9-A5A20CF7DA83}"/>
              </a:ext>
            </a:extLst>
          </p:cNvPr>
          <p:cNvSpPr/>
          <p:nvPr/>
        </p:nvSpPr>
        <p:spPr>
          <a:xfrm>
            <a:off x="0" y="0"/>
            <a:ext cx="12192000" cy="6275051"/>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LOGICAL OPERATORS</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addition to the relational operators, Java has three logical operators,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logical operators &amp;&amp; and | | are used when we want to form compound conditions by combining two or more relations. </a:t>
            </a:r>
          </a:p>
          <a:p>
            <a:pPr algn="just">
              <a:lnSpc>
                <a:spcPct val="150000"/>
              </a:lnSpc>
            </a:pPr>
            <a:r>
              <a:rPr lang="en-US" b="1" u="sng"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x &gt; 3 &amp;&amp; y &lt; 10</a:t>
            </a:r>
          </a:p>
          <a:p>
            <a:pPr algn="just">
              <a:lnSpc>
                <a:spcPct val="150000"/>
              </a:lnSpc>
            </a:pPr>
            <a:r>
              <a:rPr lang="en-US" b="1" u="sng" dirty="0">
                <a:latin typeface="Times New Roman" panose="02020603050405020304" pitchFamily="18" charset="0"/>
                <a:cs typeface="Times New Roman" panose="02020603050405020304" pitchFamily="18" charset="0"/>
              </a:rPr>
              <a:t>ASSIGNMENT OPERATORS </a:t>
            </a:r>
          </a:p>
          <a:p>
            <a:pPr algn="just">
              <a:lnSpc>
                <a:spcPct val="150000"/>
              </a:lnSpc>
            </a:pPr>
            <a:r>
              <a:rPr lang="en-US" dirty="0">
                <a:latin typeface="Times New Roman" panose="02020603050405020304" pitchFamily="18" charset="0"/>
                <a:cs typeface="Times New Roman" panose="02020603050405020304" pitchFamily="18" charset="0"/>
              </a:rPr>
              <a:t>Assignment operators are used to assign the value of an expression to a variable.</a:t>
            </a:r>
          </a:p>
          <a:p>
            <a:pPr algn="just">
              <a:lnSpc>
                <a:spcPct val="150000"/>
              </a:lnSpc>
            </a:pPr>
            <a:r>
              <a:rPr lang="en-US" dirty="0">
                <a:latin typeface="Times New Roman" panose="02020603050405020304" pitchFamily="18" charset="0"/>
                <a:cs typeface="Times New Roman" panose="02020603050405020304" pitchFamily="18" charset="0"/>
              </a:rPr>
              <a:t>assignment operator  </a:t>
            </a:r>
            <a:r>
              <a:rPr lang="en-US" b="1" dirty="0">
                <a:latin typeface="Times New Roman" panose="02020603050405020304" pitchFamily="18" charset="0"/>
                <a:cs typeface="Times New Roman" panose="02020603050405020304" pitchFamily="18" charset="0"/>
              </a:rPr>
              <a:t>‘ = ‘.</a:t>
            </a:r>
          </a:p>
          <a:p>
            <a:pPr algn="just">
              <a:lnSpc>
                <a:spcPct val="150000"/>
              </a:lnSpc>
            </a:pPr>
            <a:r>
              <a:rPr lang="en-US" b="1" u="sng" dirty="0">
                <a:latin typeface="Times New Roman" panose="02020603050405020304" pitchFamily="18" charset="0"/>
                <a:cs typeface="Times New Roman" panose="02020603050405020304" pitchFamily="18" charset="0"/>
              </a:rPr>
              <a:t>INCREMENT AND DECREMENTOPERATORS </a:t>
            </a:r>
          </a:p>
          <a:p>
            <a:pPr algn="just">
              <a:lnSpc>
                <a:spcPct val="150000"/>
              </a:lnSpc>
            </a:pPr>
            <a:r>
              <a:rPr lang="en-US" dirty="0">
                <a:latin typeface="Times New Roman" panose="02020603050405020304" pitchFamily="18" charset="0"/>
                <a:cs typeface="Times New Roman" panose="02020603050405020304" pitchFamily="18" charset="0"/>
              </a:rPr>
              <a:t>Java has two very useful operators not generally found in many other languages. These are the increment and decrement operators: ++ and—. </a:t>
            </a:r>
          </a:p>
          <a:p>
            <a:pPr algn="just">
              <a:lnSpc>
                <a:spcPct val="150000"/>
              </a:lnSpc>
            </a:pPr>
            <a:r>
              <a:rPr lang="en-US" dirty="0">
                <a:latin typeface="Times New Roman" panose="02020603050405020304" pitchFamily="18" charset="0"/>
                <a:cs typeface="Times New Roman" panose="02020603050405020304" pitchFamily="18" charset="0"/>
              </a:rPr>
              <a:t>The operator + + adds 1 to the operand while - - subtracts 1.</a:t>
            </a:r>
          </a:p>
        </p:txBody>
      </p:sp>
      <p:pic>
        <p:nvPicPr>
          <p:cNvPr id="3" name="Picture 2">
            <a:extLst>
              <a:ext uri="{FF2B5EF4-FFF2-40B4-BE49-F238E27FC236}">
                <a16:creationId xmlns:a16="http://schemas.microsoft.com/office/drawing/2014/main" id="{3AC400F0-F840-41E3-97BC-69F6B47A17DD}"/>
              </a:ext>
            </a:extLst>
          </p:cNvPr>
          <p:cNvPicPr>
            <a:picLocks noChangeAspect="1"/>
          </p:cNvPicPr>
          <p:nvPr/>
        </p:nvPicPr>
        <p:blipFill>
          <a:blip r:embed="rId2"/>
          <a:stretch>
            <a:fillRect/>
          </a:stretch>
        </p:blipFill>
        <p:spPr>
          <a:xfrm>
            <a:off x="1514169" y="1052051"/>
            <a:ext cx="5594420" cy="1445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754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120B7C-B633-45B5-9A10-7C9C1D410FD7}"/>
              </a:ext>
            </a:extLst>
          </p:cNvPr>
          <p:cNvSpPr/>
          <p:nvPr/>
        </p:nvSpPr>
        <p:spPr>
          <a:xfrm>
            <a:off x="68826" y="206478"/>
            <a:ext cx="11985522" cy="4439933"/>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public static void main (String </a:t>
            </a:r>
            <a:r>
              <a:rPr lang="en-US" b="1" u="sng" dirty="0" err="1">
                <a:latin typeface="Times New Roman" panose="02020603050405020304" pitchFamily="18" charset="0"/>
                <a:cs typeface="Times New Roman" panose="02020603050405020304" pitchFamily="18" charset="0"/>
              </a:rPr>
              <a:t>args</a:t>
            </a:r>
            <a:r>
              <a:rPr lang="en-US" b="1" u="sng" dirty="0">
                <a:latin typeface="Times New Roman" panose="02020603050405020304" pitchFamily="18" charset="0"/>
                <a:cs typeface="Times New Roman" panose="02020603050405020304" pitchFamily="18" charset="0"/>
              </a:rPr>
              <a:t>[ ])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Defines a method named main. Every Java application program must include the main( ) method.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the starting point for the interpreter to begin the execution of the program.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line contains a number of keywords, public, static and void. </a:t>
            </a:r>
          </a:p>
          <a:p>
            <a:pPr algn="just">
              <a:lnSpc>
                <a:spcPct val="200000"/>
              </a:lnSpc>
            </a:pPr>
            <a:r>
              <a:rPr lang="en-US" b="1" u="sng" dirty="0">
                <a:latin typeface="Times New Roman" panose="02020603050405020304" pitchFamily="18" charset="0"/>
                <a:cs typeface="Times New Roman" panose="02020603050405020304" pitchFamily="18" charset="0"/>
              </a:rPr>
              <a:t>The Output Line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only executable statement in the program is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("Java is better than C++.");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println method prints the string Java is better than C++ to the screen.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Java statement must end with a semicolon. </a:t>
            </a:r>
          </a:p>
        </p:txBody>
      </p:sp>
    </p:spTree>
    <p:extLst>
      <p:ext uri="{BB962C8B-B14F-4D97-AF65-F5344CB8AC3E}">
        <p14:creationId xmlns:p14="http://schemas.microsoft.com/office/powerpoint/2010/main" val="1273429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05F39-83AC-44A3-997C-BCBC8F32CFAB}"/>
              </a:ext>
            </a:extLst>
          </p:cNvPr>
          <p:cNvSpPr/>
          <p:nvPr/>
        </p:nvSpPr>
        <p:spPr>
          <a:xfrm>
            <a:off x="88490" y="117987"/>
            <a:ext cx="11965858" cy="6275051"/>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CONDITIONAL OPERATOR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character pair ?: is a ternary operator available in Java.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operator is used to construct conditional expressions of the form</a:t>
            </a:r>
          </a:p>
          <a:p>
            <a:pPr algn="just">
              <a:lnSpc>
                <a:spcPct val="150000"/>
              </a:lnSpc>
            </a:pPr>
            <a:r>
              <a:rPr lang="en-US" dirty="0">
                <a:latin typeface="Times New Roman" panose="02020603050405020304" pitchFamily="18" charset="0"/>
                <a:cs typeface="Times New Roman" panose="02020603050405020304" pitchFamily="18" charset="0"/>
              </a:rPr>
              <a:t> Where expl, exp2, and exp3 are expressions.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BITWISE OPERATORS </a:t>
            </a:r>
          </a:p>
          <a:p>
            <a:pPr algn="just">
              <a:lnSpc>
                <a:spcPct val="150000"/>
              </a:lnSpc>
            </a:pPr>
            <a:r>
              <a:rPr lang="en-US" dirty="0">
                <a:latin typeface="Times New Roman" panose="02020603050405020304" pitchFamily="18" charset="0"/>
                <a:cs typeface="Times New Roman" panose="02020603050405020304" pitchFamily="18" charset="0"/>
              </a:rPr>
              <a:t>Java has a distinction of supporting special operators known as bitwise operators for manipulation of data at values of bit level.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SPECIAL OPERATORS </a:t>
            </a:r>
          </a:p>
          <a:p>
            <a:pPr algn="just">
              <a:lnSpc>
                <a:spcPct val="150000"/>
              </a:lnSpc>
            </a:pPr>
            <a:r>
              <a:rPr lang="en-US" dirty="0">
                <a:latin typeface="Times New Roman" panose="02020603050405020304" pitchFamily="18" charset="0"/>
                <a:cs typeface="Times New Roman" panose="02020603050405020304" pitchFamily="18" charset="0"/>
              </a:rPr>
              <a:t>Java supports some special operators of interest such as </a:t>
            </a:r>
            <a:r>
              <a:rPr lang="en-US" b="1" dirty="0">
                <a:solidFill>
                  <a:schemeClr val="tx2">
                    <a:lumMod val="75000"/>
                  </a:schemeClr>
                </a:solidFill>
                <a:latin typeface="Times New Roman" panose="02020603050405020304" pitchFamily="18" charset="0"/>
                <a:cs typeface="Times New Roman" panose="02020603050405020304" pitchFamily="18" charset="0"/>
              </a:rPr>
              <a:t>instance of operator and member selection operator(.). </a:t>
            </a:r>
          </a:p>
        </p:txBody>
      </p:sp>
      <p:pic>
        <p:nvPicPr>
          <p:cNvPr id="3" name="Picture 2">
            <a:extLst>
              <a:ext uri="{FF2B5EF4-FFF2-40B4-BE49-F238E27FC236}">
                <a16:creationId xmlns:a16="http://schemas.microsoft.com/office/drawing/2014/main" id="{6449A65B-AF0E-4DE1-9C06-8BF864D08B37}"/>
              </a:ext>
            </a:extLst>
          </p:cNvPr>
          <p:cNvPicPr>
            <a:picLocks noChangeAspect="1"/>
          </p:cNvPicPr>
          <p:nvPr/>
        </p:nvPicPr>
        <p:blipFill>
          <a:blip r:embed="rId2"/>
          <a:stretch>
            <a:fillRect/>
          </a:stretch>
        </p:blipFill>
        <p:spPr>
          <a:xfrm>
            <a:off x="884903" y="1887794"/>
            <a:ext cx="6390221" cy="363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65316C54-0C78-44FE-831C-DB188396A003}"/>
              </a:ext>
            </a:extLst>
          </p:cNvPr>
          <p:cNvPicPr>
            <a:picLocks noChangeAspect="1"/>
          </p:cNvPicPr>
          <p:nvPr/>
        </p:nvPicPr>
        <p:blipFill>
          <a:blip r:embed="rId3"/>
          <a:stretch>
            <a:fillRect/>
          </a:stretch>
        </p:blipFill>
        <p:spPr>
          <a:xfrm>
            <a:off x="1022556" y="3519949"/>
            <a:ext cx="6390222" cy="1976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6171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BD42C-D077-459A-9D0F-D3E45D0CC52A}"/>
              </a:ext>
            </a:extLst>
          </p:cNvPr>
          <p:cNvSpPr/>
          <p:nvPr/>
        </p:nvSpPr>
        <p:spPr>
          <a:xfrm>
            <a:off x="0" y="0"/>
            <a:ext cx="12103511" cy="6690550"/>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ARITHMETIC EXPRESSIONS :</a:t>
            </a:r>
          </a:p>
          <a:p>
            <a:pPr algn="just">
              <a:lnSpc>
                <a:spcPct val="150000"/>
              </a:lnSpc>
            </a:pPr>
            <a:r>
              <a:rPr lang="en-US" dirty="0">
                <a:latin typeface="Times New Roman" panose="02020603050405020304" pitchFamily="18" charset="0"/>
                <a:cs typeface="Times New Roman" panose="02020603050405020304" pitchFamily="18" charset="0"/>
              </a:rPr>
              <a:t>An arithmetic expression is a </a:t>
            </a:r>
            <a:r>
              <a:rPr lang="en-US" b="1" dirty="0">
                <a:solidFill>
                  <a:schemeClr val="bg2">
                    <a:lumMod val="25000"/>
                  </a:schemeClr>
                </a:solidFill>
                <a:latin typeface="Times New Roman" panose="02020603050405020304" pitchFamily="18" charset="0"/>
                <a:cs typeface="Times New Roman" panose="02020603050405020304" pitchFamily="18" charset="0"/>
              </a:rPr>
              <a:t>combination of variables, constants, and operators </a:t>
            </a:r>
            <a:r>
              <a:rPr lang="en-US" dirty="0">
                <a:latin typeface="Times New Roman" panose="02020603050405020304" pitchFamily="18" charset="0"/>
                <a:cs typeface="Times New Roman" panose="02020603050405020304" pitchFamily="18" charset="0"/>
              </a:rPr>
              <a:t>arranged as per the syntax of the language. Java can handle any complex mathematical expressions.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EVALUATION OF  EXPRESSIONS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Expressions are evaluated using an assignment statement of the form </a:t>
            </a:r>
          </a:p>
          <a:p>
            <a:pPr marL="285750" indent="-28575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 is any valid Java variable name. When the statement is encountered, the expression is evaluated first and the result then replaces the previous value of the variable on the left- hand side. All variables used in the expression must be assigned values before evaluation is attempted. </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Examples of evaluation statements are : </a:t>
            </a:r>
            <a:r>
              <a:rPr lang="en-US" dirty="0">
                <a:latin typeface="Times New Roman" panose="02020603050405020304" pitchFamily="18" charset="0"/>
                <a:cs typeface="Times New Roman" panose="02020603050405020304" pitchFamily="18" charset="0"/>
              </a:rPr>
              <a:t>x= a*b-c; y = b/c*a; z= a-b/</a:t>
            </a:r>
            <a:r>
              <a:rPr lang="en-US" dirty="0" err="1">
                <a:latin typeface="Times New Roman" panose="02020603050405020304" pitchFamily="18" charset="0"/>
                <a:cs typeface="Times New Roman" panose="02020603050405020304" pitchFamily="18" charset="0"/>
              </a:rPr>
              <a:t>c+d</a:t>
            </a:r>
            <a:r>
              <a:rPr lang="en-US"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6C2316B8-3BB1-45C6-AC12-F71390204A52}"/>
              </a:ext>
            </a:extLst>
          </p:cNvPr>
          <p:cNvPicPr>
            <a:picLocks noChangeAspect="1"/>
          </p:cNvPicPr>
          <p:nvPr/>
        </p:nvPicPr>
        <p:blipFill>
          <a:blip r:embed="rId2"/>
          <a:stretch>
            <a:fillRect/>
          </a:stretch>
        </p:blipFill>
        <p:spPr>
          <a:xfrm>
            <a:off x="1722481" y="1524000"/>
            <a:ext cx="6129468" cy="2025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258B9994-F616-4CD5-A6C9-167D8847992C}"/>
              </a:ext>
            </a:extLst>
          </p:cNvPr>
          <p:cNvPicPr>
            <a:picLocks noChangeAspect="1"/>
          </p:cNvPicPr>
          <p:nvPr/>
        </p:nvPicPr>
        <p:blipFill>
          <a:blip r:embed="rId3"/>
          <a:stretch>
            <a:fillRect/>
          </a:stretch>
        </p:blipFill>
        <p:spPr>
          <a:xfrm>
            <a:off x="1504335" y="4611176"/>
            <a:ext cx="4149213" cy="339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5426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BCFC37-1E3C-4906-A499-E7DF3714373B}"/>
              </a:ext>
            </a:extLst>
          </p:cNvPr>
          <p:cNvSpPr/>
          <p:nvPr/>
        </p:nvSpPr>
        <p:spPr>
          <a:xfrm>
            <a:off x="98323" y="127819"/>
            <a:ext cx="11956025" cy="6777305"/>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OPERATOR PRECEDENCE AND ASSOCIATIVITY: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operator in Java has a level of importance known as </a:t>
            </a:r>
            <a:r>
              <a:rPr lang="en-US" b="1" dirty="0">
                <a:latin typeface="Times New Roman" panose="02020603050405020304" pitchFamily="18" charset="0"/>
                <a:cs typeface="Times New Roman" panose="02020603050405020304" pitchFamily="18" charset="0"/>
              </a:rPr>
              <a:t>precedence.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Higher precedence means that an operator will be evaluated before operators with lower precedence.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multiplication (‘*’) has higher precedence than addition (‘+’) so multiplication is performed before addition.</a:t>
            </a:r>
          </a:p>
          <a:p>
            <a:pPr algn="just">
              <a:lnSpc>
                <a:spcPct val="150000"/>
              </a:lnSpc>
            </a:pPr>
            <a:r>
              <a:rPr lang="en-US" dirty="0">
                <a:latin typeface="Times New Roman" panose="02020603050405020304" pitchFamily="18" charset="0"/>
                <a:cs typeface="Times New Roman" panose="02020603050405020304" pitchFamily="18" charset="0"/>
              </a:rPr>
              <a:t>Example: int result = 2 + 3 * 4;</a:t>
            </a:r>
          </a:p>
          <a:p>
            <a:pPr algn="just">
              <a:lnSpc>
                <a:spcPct val="150000"/>
              </a:lnSpc>
            </a:pPr>
            <a:r>
              <a:rPr lang="en-US" dirty="0">
                <a:latin typeface="Times New Roman" panose="02020603050405020304" pitchFamily="18" charset="0"/>
                <a:cs typeface="Times New Roman" panose="02020603050405020304" pitchFamily="18" charset="0"/>
              </a:rPr>
              <a:t>Here, Multiplication has higher precedence, so ‘3*4’ is evaluated first, and then the result is added to ‘2’ </a:t>
            </a:r>
          </a:p>
          <a:p>
            <a:pPr algn="just">
              <a:lnSpc>
                <a:spcPct val="150000"/>
              </a:lnSpc>
            </a:pPr>
            <a:r>
              <a:rPr lang="en-US" b="1" u="sng" dirty="0">
                <a:latin typeface="Times New Roman" panose="02020603050405020304" pitchFamily="18" charset="0"/>
                <a:cs typeface="Times New Roman" panose="02020603050405020304" pitchFamily="18" charset="0"/>
              </a:rPr>
              <a:t>Associativity: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operators have the same precedence, associativity determines the order of evaluation.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Associativity can be left-to-right or right-to-left.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addition and subtraction (‘+’ and ‘-’) have the same precedence and left-to-right associativity.</a:t>
            </a:r>
          </a:p>
          <a:p>
            <a:pPr algn="just">
              <a:lnSpc>
                <a:spcPct val="150000"/>
              </a:lnSpc>
            </a:pPr>
            <a:r>
              <a:rPr lang="en-US" b="1" u="sng" dirty="0">
                <a:latin typeface="Times New Roman" panose="02020603050405020304" pitchFamily="18" charset="0"/>
                <a:cs typeface="Times New Roman" panose="02020603050405020304" pitchFamily="18" charset="0"/>
              </a:rPr>
              <a:t>Example:</a:t>
            </a:r>
          </a:p>
          <a:p>
            <a:pPr algn="just">
              <a:lnSpc>
                <a:spcPct val="150000"/>
              </a:lnSpc>
            </a:pPr>
            <a:r>
              <a:rPr lang="en-US" dirty="0">
                <a:latin typeface="Times New Roman" panose="02020603050405020304" pitchFamily="18" charset="0"/>
                <a:cs typeface="Times New Roman" panose="02020603050405020304" pitchFamily="18" charset="0"/>
              </a:rPr>
              <a:t>int result = 10 - 5 + 3;</a:t>
            </a:r>
          </a:p>
          <a:p>
            <a:pPr algn="just">
              <a:lnSpc>
                <a:spcPct val="150000"/>
              </a:lnSpc>
            </a:pPr>
            <a:r>
              <a:rPr lang="en-US" dirty="0">
                <a:latin typeface="Times New Roman" panose="02020603050405020304" pitchFamily="18" charset="0"/>
                <a:cs typeface="Times New Roman" panose="02020603050405020304" pitchFamily="18" charset="0"/>
              </a:rPr>
              <a:t>In this example, with left-to-right associativity, (‘10’-’5’) is evaluated first, and then the result is added to ‘3’.</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81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8D5E06-03E2-407B-A342-A66287378BD2}"/>
              </a:ext>
            </a:extLst>
          </p:cNvPr>
          <p:cNvPicPr>
            <a:picLocks noChangeAspect="1"/>
          </p:cNvPicPr>
          <p:nvPr/>
        </p:nvPicPr>
        <p:blipFill>
          <a:blip r:embed="rId2"/>
          <a:stretch>
            <a:fillRect/>
          </a:stretch>
        </p:blipFill>
        <p:spPr>
          <a:xfrm>
            <a:off x="2182762" y="827282"/>
            <a:ext cx="5250426" cy="573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A74C157A-9CBC-4F86-856F-8B7E56A711E5}"/>
              </a:ext>
            </a:extLst>
          </p:cNvPr>
          <p:cNvSpPr/>
          <p:nvPr/>
        </p:nvSpPr>
        <p:spPr>
          <a:xfrm>
            <a:off x="1" y="0"/>
            <a:ext cx="7877032" cy="579967"/>
          </a:xfrm>
          <a:prstGeom prst="rect">
            <a:avLst/>
          </a:prstGeom>
        </p:spPr>
        <p:txBody>
          <a:bodyPr wrap="square">
            <a:sp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JAVA PROGRAM STRUCTURE:</a:t>
            </a:r>
          </a:p>
        </p:txBody>
      </p:sp>
    </p:spTree>
    <p:extLst>
      <p:ext uri="{BB962C8B-B14F-4D97-AF65-F5344CB8AC3E}">
        <p14:creationId xmlns:p14="http://schemas.microsoft.com/office/powerpoint/2010/main" val="163917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5DDCF3-ADED-4F66-8D25-9102CA6C3386}"/>
              </a:ext>
            </a:extLst>
          </p:cNvPr>
          <p:cNvSpPr/>
          <p:nvPr/>
        </p:nvSpPr>
        <p:spPr>
          <a:xfrm>
            <a:off x="0" y="127819"/>
            <a:ext cx="12192000" cy="6592639"/>
          </a:xfrm>
          <a:prstGeom prst="rect">
            <a:avLst/>
          </a:prstGeom>
        </p:spPr>
        <p:txBody>
          <a:bodyPr wrap="square">
            <a:sp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JAVA PROGRAM STRUCTURE:</a:t>
            </a:r>
          </a:p>
          <a:p>
            <a:pPr algn="just">
              <a:lnSpc>
                <a:spcPct val="150000"/>
              </a:lnSpc>
            </a:pPr>
            <a:r>
              <a:rPr lang="en-US" sz="2000" b="1" u="sng" dirty="0">
                <a:latin typeface="Times New Roman" panose="02020603050405020304" pitchFamily="18" charset="0"/>
                <a:cs typeface="Times New Roman" panose="02020603050405020304" pitchFamily="18" charset="0"/>
              </a:rPr>
              <a:t>Documentation Section: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documentation section comprises a set of comment lines giving the name of the program, the author and other details,.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permits both the single-line comments and multi-line comments.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single-line comments begin with // and end at the end of the line.</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multi-line comments begins with /* and ending with*/.</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 known as documentation comment. This form of comment is used for generating documentation automatically. </a:t>
            </a:r>
          </a:p>
          <a:p>
            <a:pPr algn="just">
              <a:lnSpc>
                <a:spcPct val="150000"/>
              </a:lnSpc>
            </a:pPr>
            <a:r>
              <a:rPr lang="en-US" sz="2000" b="1" u="sng" dirty="0">
                <a:latin typeface="Times New Roman" panose="02020603050405020304" pitchFamily="18" charset="0"/>
                <a:cs typeface="Times New Roman" panose="02020603050405020304" pitchFamily="18" charset="0"/>
              </a:rPr>
              <a:t>Package Statement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statement allowed in a Java file is a package statement.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statement declares a package name and informs the compiler that the classes defined here belong to this package.</a:t>
            </a:r>
          </a:p>
          <a:p>
            <a:pPr marL="342900" indent="-342900" algn="just">
              <a:lnSpc>
                <a:spcPct val="150000"/>
              </a:lnSpc>
              <a:buFont typeface="Wingdings" panose="05000000000000000000" pitchFamily="2" charset="2"/>
              <a:buChar char="Ø"/>
            </a:pPr>
            <a:r>
              <a:rPr lang="en-US" sz="2000" b="1" u="sng" dirty="0">
                <a:latin typeface="Times New Roman" panose="02020603050405020304" pitchFamily="18" charset="0"/>
                <a:cs typeface="Times New Roman" panose="02020603050405020304" pitchFamily="18" charset="0"/>
              </a:rPr>
              <a:t> For example: </a:t>
            </a:r>
            <a:r>
              <a:rPr lang="en-US" sz="2000" dirty="0">
                <a:latin typeface="Times New Roman" panose="02020603050405020304" pitchFamily="18" charset="0"/>
                <a:cs typeface="Times New Roman" panose="02020603050405020304" pitchFamily="18" charset="0"/>
              </a:rPr>
              <a:t>package student; The package statement is optional.</a:t>
            </a:r>
          </a:p>
        </p:txBody>
      </p:sp>
    </p:spTree>
    <p:extLst>
      <p:ext uri="{BB962C8B-B14F-4D97-AF65-F5344CB8AC3E}">
        <p14:creationId xmlns:p14="http://schemas.microsoft.com/office/powerpoint/2010/main" val="139915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81D15-D50B-4D0D-BF7F-063FDB5A2907}"/>
              </a:ext>
            </a:extLst>
          </p:cNvPr>
          <p:cNvSpPr/>
          <p:nvPr/>
        </p:nvSpPr>
        <p:spPr>
          <a:xfrm>
            <a:off x="0" y="137652"/>
            <a:ext cx="12054348" cy="5628720"/>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 Import Statements: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next thing after a package statement (but before any class definitions) may be a number of import statements.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import student test. This statement instructs the interpreter to load the test class contained in the package student. </a:t>
            </a:r>
          </a:p>
          <a:p>
            <a:pPr algn="just">
              <a:lnSpc>
                <a:spcPct val="150000"/>
              </a:lnSpc>
            </a:pPr>
            <a:r>
              <a:rPr lang="en-US" sz="2000" b="1" u="sng" dirty="0">
                <a:latin typeface="Times New Roman" panose="02020603050405020304" pitchFamily="18" charset="0"/>
                <a:cs typeface="Times New Roman" panose="02020603050405020304" pitchFamily="18" charset="0"/>
              </a:rPr>
              <a:t>Interface Statements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interface is like a class but includes a group of method declarations.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also an optional section and is used only when we wish to implement the multiple inheritance features in the program.</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Class Definitions: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Java program may contain multiple class definitions. Classes are the primary and essential elements of a Java program. </a:t>
            </a:r>
          </a:p>
          <a:p>
            <a:pPr algn="just">
              <a:lnSpc>
                <a:spcPct val="150000"/>
              </a:lnSpc>
            </a:pPr>
            <a:r>
              <a:rPr lang="en-US" sz="2000" b="1" u="sng" dirty="0">
                <a:latin typeface="Times New Roman" panose="02020603050405020304" pitchFamily="18" charset="0"/>
                <a:cs typeface="Times New Roman" panose="02020603050405020304" pitchFamily="18" charset="0"/>
              </a:rPr>
              <a:t>Main Method Class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Since every Java stand-alone program requires a main method as its starting point, this class is the essential part of a Java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simple Java program may contain only this part.</a:t>
            </a:r>
          </a:p>
        </p:txBody>
      </p:sp>
    </p:spTree>
    <p:extLst>
      <p:ext uri="{BB962C8B-B14F-4D97-AF65-F5344CB8AC3E}">
        <p14:creationId xmlns:p14="http://schemas.microsoft.com/office/powerpoint/2010/main" val="147579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87D566-DF30-499A-BC39-56C4E97F0F29}"/>
              </a:ext>
            </a:extLst>
          </p:cNvPr>
          <p:cNvSpPr/>
          <p:nvPr/>
        </p:nvSpPr>
        <p:spPr>
          <a:xfrm>
            <a:off x="0" y="0"/>
            <a:ext cx="12192000" cy="5444054"/>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JAVA TOKENS: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Smallest individual units in a program are known as tokens.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simple terms, a Java program is a collection of tokens, comments and white spaces. </a:t>
            </a:r>
          </a:p>
          <a:p>
            <a:pPr marL="285750" indent="-285750" algn="just">
              <a:lnSpc>
                <a:spcPct val="150000"/>
              </a:lnSpc>
              <a:buFont typeface="Wingdings" panose="05000000000000000000" pitchFamily="2" charset="2"/>
              <a:buChar char="Ø"/>
            </a:pP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Java language includes five types of tokens. They are:</a:t>
            </a:r>
          </a:p>
          <a:p>
            <a:pPr algn="just">
              <a:lnSpc>
                <a:spcPct val="150000"/>
              </a:lnSpc>
            </a:pPr>
            <a:r>
              <a:rPr lang="en-US" b="1" u="sng" dirty="0">
                <a:latin typeface="Times New Roman" panose="02020603050405020304" pitchFamily="18" charset="0"/>
                <a:cs typeface="Times New Roman" panose="02020603050405020304" pitchFamily="18" charset="0"/>
              </a:rPr>
              <a:t>Keywords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Keywords are an essential part of a language definition. They implement specific features of the language.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language has reserved 60 words as keywords.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keywords, combined with operators and separators according to syntax, form definition of the Java language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keywords are to be written in lower-case letters.</a:t>
            </a:r>
          </a:p>
          <a:p>
            <a:pPr algn="just">
              <a:lnSpc>
                <a:spcPct val="150000"/>
              </a:lnSpc>
            </a:pPr>
            <a:r>
              <a:rPr lang="en-US" b="1" u="sng" dirty="0">
                <a:latin typeface="Times New Roman" panose="02020603050405020304" pitchFamily="18" charset="0"/>
                <a:cs typeface="Times New Roman" panose="02020603050405020304" pitchFamily="18" charset="0"/>
              </a:rPr>
              <a:t>Identifiers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Identifiers are programmer-designed tokens.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are used for naming classes, methods, variables, objects, labels, packages and interfaces in a program.</a:t>
            </a:r>
          </a:p>
        </p:txBody>
      </p:sp>
    </p:spTree>
    <p:extLst>
      <p:ext uri="{BB962C8B-B14F-4D97-AF65-F5344CB8AC3E}">
        <p14:creationId xmlns:p14="http://schemas.microsoft.com/office/powerpoint/2010/main" val="338486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B4D20-87D3-43A4-8F82-DA1B5CD11D26}"/>
              </a:ext>
            </a:extLst>
          </p:cNvPr>
          <p:cNvSpPr/>
          <p:nvPr/>
        </p:nvSpPr>
        <p:spPr>
          <a:xfrm>
            <a:off x="0" y="0"/>
            <a:ext cx="12093677" cy="6690550"/>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Java identifiers follow the following rules: </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They can have alphabets, digits, and the underscore and dollar sign characters.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They must not begin with a digit.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Uppercase and lowercase letters are distinct.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They can be of any length.</a:t>
            </a:r>
          </a:p>
          <a:p>
            <a:pPr algn="just">
              <a:lnSpc>
                <a:spcPct val="150000"/>
              </a:lnSpc>
            </a:pP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Literals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Literals in Java are a sequence of characters (digits, letters, and other characters) that represent constant values to be stored in variables. </a:t>
            </a:r>
          </a:p>
          <a:p>
            <a:pPr algn="just">
              <a:lnSpc>
                <a:spcPct val="150000"/>
              </a:lnSpc>
            </a:pPr>
            <a:r>
              <a:rPr lang="en-US" b="1" u="sng" dirty="0">
                <a:latin typeface="Times New Roman" panose="02020603050405020304" pitchFamily="18" charset="0"/>
                <a:cs typeface="Times New Roman" panose="02020603050405020304" pitchFamily="18" charset="0"/>
              </a:rPr>
              <a:t>Java language specifies five major types of literals. They are: </a:t>
            </a:r>
          </a:p>
          <a:p>
            <a:pPr algn="just">
              <a:lnSpc>
                <a:spcPct val="150000"/>
              </a:lnSpc>
            </a:pPr>
            <a:r>
              <a:rPr lang="en-US" dirty="0">
                <a:latin typeface="Times New Roman" panose="02020603050405020304" pitchFamily="18" charset="0"/>
                <a:cs typeface="Times New Roman" panose="02020603050405020304" pitchFamily="18" charset="0"/>
              </a:rPr>
              <a:t>Integer literals </a:t>
            </a:r>
          </a:p>
          <a:p>
            <a:pPr algn="just">
              <a:lnSpc>
                <a:spcPct val="150000"/>
              </a:lnSpc>
            </a:pPr>
            <a:r>
              <a:rPr lang="en-US" dirty="0">
                <a:latin typeface="Times New Roman" panose="02020603050405020304" pitchFamily="18" charset="0"/>
                <a:cs typeface="Times New Roman" panose="02020603050405020304" pitchFamily="18" charset="0"/>
              </a:rPr>
              <a:t>Floating point literals </a:t>
            </a:r>
          </a:p>
          <a:p>
            <a:pPr algn="just">
              <a:lnSpc>
                <a:spcPct val="150000"/>
              </a:lnSpc>
            </a:pPr>
            <a:r>
              <a:rPr lang="en-US" dirty="0">
                <a:latin typeface="Times New Roman" panose="02020603050405020304" pitchFamily="18" charset="0"/>
                <a:cs typeface="Times New Roman" panose="02020603050405020304" pitchFamily="18" charset="0"/>
              </a:rPr>
              <a:t>Character literals </a:t>
            </a:r>
          </a:p>
          <a:p>
            <a:pPr algn="just">
              <a:lnSpc>
                <a:spcPct val="150000"/>
              </a:lnSpc>
            </a:pPr>
            <a:r>
              <a:rPr lang="en-US" dirty="0">
                <a:latin typeface="Times New Roman" panose="02020603050405020304" pitchFamily="18" charset="0"/>
                <a:cs typeface="Times New Roman" panose="02020603050405020304" pitchFamily="18" charset="0"/>
              </a:rPr>
              <a:t>String literals </a:t>
            </a:r>
          </a:p>
          <a:p>
            <a:pPr algn="just">
              <a:lnSpc>
                <a:spcPct val="150000"/>
              </a:lnSpc>
            </a:pPr>
            <a:r>
              <a:rPr lang="en-US" dirty="0">
                <a:latin typeface="Times New Roman" panose="02020603050405020304" pitchFamily="18" charset="0"/>
                <a:cs typeface="Times New Roman" panose="02020603050405020304" pitchFamily="18" charset="0"/>
              </a:rPr>
              <a:t> Boolean literals </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3083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1487</TotalTime>
  <Words>3672</Words>
  <Application>Microsoft Office PowerPoint</Application>
  <PresentationFormat>Widescreen</PresentationFormat>
  <Paragraphs>387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Indushree Ullal</dc:creator>
  <cp:lastModifiedBy>Indushree Ullal</cp:lastModifiedBy>
  <cp:revision>241</cp:revision>
  <dcterms:created xsi:type="dcterms:W3CDTF">2023-12-26T07:35:44Z</dcterms:created>
  <dcterms:modified xsi:type="dcterms:W3CDTF">2024-01-31T15:58:54Z</dcterms:modified>
</cp:coreProperties>
</file>