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2" r:id="rId4"/>
    <p:sldId id="302" r:id="rId5"/>
    <p:sldId id="263" r:id="rId6"/>
    <p:sldId id="291" r:id="rId7"/>
    <p:sldId id="298" r:id="rId8"/>
    <p:sldId id="287" r:id="rId9"/>
    <p:sldId id="289" r:id="rId10"/>
    <p:sldId id="290" r:id="rId11"/>
    <p:sldId id="301" r:id="rId12"/>
    <p:sldId id="321" r:id="rId13"/>
    <p:sldId id="299" r:id="rId14"/>
    <p:sldId id="327" r:id="rId15"/>
    <p:sldId id="300" r:id="rId16"/>
    <p:sldId id="324" r:id="rId17"/>
    <p:sldId id="326" r:id="rId18"/>
    <p:sldId id="267" r:id="rId19"/>
    <p:sldId id="268" r:id="rId20"/>
    <p:sldId id="269" r:id="rId21"/>
    <p:sldId id="271" r:id="rId22"/>
    <p:sldId id="322" r:id="rId23"/>
    <p:sldId id="323"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37372FDB-6946-450D-902A-6460E73B8CED}">
          <p14:sldIdLst>
            <p14:sldId id="256"/>
            <p14:sldId id="257"/>
            <p14:sldId id="262"/>
            <p14:sldId id="302"/>
            <p14:sldId id="263"/>
            <p14:sldId id="291"/>
            <p14:sldId id="298"/>
            <p14:sldId id="287"/>
            <p14:sldId id="289"/>
            <p14:sldId id="290"/>
            <p14:sldId id="301"/>
            <p14:sldId id="321"/>
            <p14:sldId id="299"/>
            <p14:sldId id="327"/>
            <p14:sldId id="300"/>
            <p14:sldId id="324"/>
            <p14:sldId id="326"/>
            <p14:sldId id="267"/>
            <p14:sldId id="268"/>
            <p14:sldId id="269"/>
            <p14:sldId id="271"/>
            <p14:sldId id="322"/>
            <p14:sldId id="32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9F9F9"/>
    <a:srgbClr val="003399"/>
    <a:srgbClr val="06D888"/>
    <a:srgbClr val="FFFCF3"/>
    <a:srgbClr val="FDFDFD"/>
    <a:srgbClr val="FACD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6" autoAdjust="0"/>
    <p:restoredTop sz="59456"/>
  </p:normalViewPr>
  <p:slideViewPr>
    <p:cSldViewPr snapToGrid="0">
      <p:cViewPr varScale="1">
        <p:scale>
          <a:sx n="53" d="100"/>
          <a:sy n="53" d="100"/>
        </p:scale>
        <p:origin x="1443"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823CFD-C7CF-481F-947C-E1B66839E05A}" type="datetimeFigureOut">
              <a:rPr lang="es-ES" smtClean="0"/>
              <a:t>15/07/2019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52D7A-7A12-4852-8A7E-4F47077FCA36}" type="slidenum">
              <a:rPr lang="es-ES" smtClean="0"/>
              <a:t>‹Nº›</a:t>
            </a:fld>
            <a:endParaRPr lang="es-ES"/>
          </a:p>
        </p:txBody>
      </p:sp>
    </p:spTree>
    <p:extLst>
      <p:ext uri="{BB962C8B-B14F-4D97-AF65-F5344CB8AC3E}">
        <p14:creationId xmlns:p14="http://schemas.microsoft.com/office/powerpoint/2010/main" val="3956596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Buenos días a todos,</a:t>
            </a:r>
          </a:p>
          <a:p>
            <a:endParaRPr lang="es-ES" dirty="0"/>
          </a:p>
          <a:p>
            <a:r>
              <a:rPr lang="es-ES" dirty="0"/>
              <a:t>Muchas gracias por la presentación. Como dijo XXXX mi proyecto se titula Herramienta de </a:t>
            </a:r>
            <a:r>
              <a:rPr lang="es-ES" dirty="0" err="1"/>
              <a:t>pentesting</a:t>
            </a:r>
            <a:r>
              <a:rPr lang="es-ES" dirty="0"/>
              <a:t> para los protocolos de redundancia de capa 3.</a:t>
            </a:r>
          </a:p>
        </p:txBody>
      </p:sp>
      <p:sp>
        <p:nvSpPr>
          <p:cNvPr id="4" name="Marcador de número de diapositiva 3"/>
          <p:cNvSpPr>
            <a:spLocks noGrp="1"/>
          </p:cNvSpPr>
          <p:nvPr>
            <p:ph type="sldNum" sz="quarter" idx="5"/>
          </p:nvPr>
        </p:nvSpPr>
        <p:spPr/>
        <p:txBody>
          <a:bodyPr/>
          <a:lstStyle/>
          <a:p>
            <a:fld id="{E4F52D7A-7A12-4852-8A7E-4F47077FCA36}" type="slidenum">
              <a:rPr lang="es-ES" smtClean="0"/>
              <a:t>1</a:t>
            </a:fld>
            <a:endParaRPr lang="es-ES"/>
          </a:p>
        </p:txBody>
      </p:sp>
    </p:spTree>
    <p:extLst>
      <p:ext uri="{BB962C8B-B14F-4D97-AF65-F5344CB8AC3E}">
        <p14:creationId xmlns:p14="http://schemas.microsoft.com/office/powerpoint/2010/main" val="3247340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Mitigaciones posibles de los protocolos</a:t>
            </a:r>
          </a:p>
          <a:p>
            <a:endParaRPr lang="es-ES" dirty="0"/>
          </a:p>
          <a:p>
            <a:r>
              <a:rPr lang="es-ES" dirty="0"/>
              <a:t>Los protocolos FHRP incluyen un campo en la cabecera para una contraseña. Esta puede ser ir en texto plano o se puede usar un algoritmo MD5 para comprobar la integridad del mensaje. </a:t>
            </a:r>
          </a:p>
          <a:p>
            <a:endParaRPr lang="es-ES" dirty="0"/>
          </a:p>
          <a:p>
            <a:r>
              <a:rPr lang="es-ES" dirty="0"/>
              <a:t>La contraseña en texto plano no es segura ya que un atacante que este escuchando la red la puede averiguar de una forma muy sencilla</a:t>
            </a:r>
          </a:p>
          <a:p>
            <a:endParaRPr lang="es-ES" dirty="0"/>
          </a:p>
          <a:p>
            <a:r>
              <a:rPr lang="es-ES" dirty="0"/>
              <a:t>El cifrado MD5 aunque este roto y herramientas como </a:t>
            </a:r>
            <a:r>
              <a:rPr lang="es-ES" dirty="0" err="1"/>
              <a:t>jon</a:t>
            </a:r>
            <a:r>
              <a:rPr lang="es-ES" dirty="0"/>
              <a:t> de Ripper romper con facilidad lo que se trata es de poner mas barreras al atacante</a:t>
            </a:r>
          </a:p>
          <a:p>
            <a:endParaRPr lang="es-ES" dirty="0"/>
          </a:p>
          <a:p>
            <a:r>
              <a:rPr lang="es-ES" dirty="0" err="1"/>
              <a:t>Finalmete</a:t>
            </a:r>
            <a:r>
              <a:rPr lang="es-ES" dirty="0"/>
              <a:t> la medida de la listas de control de acceso: con ellas queremos conseguir que el </a:t>
            </a:r>
            <a:r>
              <a:rPr lang="es-ES" dirty="0" err="1"/>
              <a:t>router</a:t>
            </a:r>
            <a:r>
              <a:rPr lang="es-ES" dirty="0"/>
              <a:t> acepte solo el trafico del protocolo </a:t>
            </a:r>
            <a:r>
              <a:rPr lang="es-ES" dirty="0" err="1"/>
              <a:t>fhrp</a:t>
            </a:r>
            <a:r>
              <a:rPr lang="es-ES" dirty="0"/>
              <a:t> que venga de la </a:t>
            </a:r>
            <a:r>
              <a:rPr lang="es-ES" dirty="0" err="1"/>
              <a:t>ip</a:t>
            </a:r>
            <a:r>
              <a:rPr lang="es-ES" dirty="0"/>
              <a:t> que a nosotros como administradores nos interese. De esta manera comprobamos que el trafico es legitimo</a:t>
            </a:r>
          </a:p>
          <a:p>
            <a:endParaRPr lang="es-ES" dirty="0"/>
          </a:p>
          <a:p>
            <a:endParaRPr lang="es-ES" dirty="0"/>
          </a:p>
        </p:txBody>
      </p:sp>
      <p:sp>
        <p:nvSpPr>
          <p:cNvPr id="4" name="Marcador de número de diapositiva 3"/>
          <p:cNvSpPr>
            <a:spLocks noGrp="1"/>
          </p:cNvSpPr>
          <p:nvPr>
            <p:ph type="sldNum" sz="quarter" idx="5"/>
          </p:nvPr>
        </p:nvSpPr>
        <p:spPr/>
        <p:txBody>
          <a:bodyPr/>
          <a:lstStyle/>
          <a:p>
            <a:fld id="{E4F52D7A-7A12-4852-8A7E-4F47077FCA36}" type="slidenum">
              <a:rPr lang="es-ES" smtClean="0"/>
              <a:t>10</a:t>
            </a:fld>
            <a:endParaRPr lang="es-ES"/>
          </a:p>
        </p:txBody>
      </p:sp>
    </p:spTree>
    <p:extLst>
      <p:ext uri="{BB962C8B-B14F-4D97-AF65-F5344CB8AC3E}">
        <p14:creationId xmlns:p14="http://schemas.microsoft.com/office/powerpoint/2010/main" val="3681005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He </a:t>
            </a:r>
            <a:r>
              <a:rPr lang="es-ES" dirty="0" err="1"/>
              <a:t>desarroolado</a:t>
            </a:r>
            <a:r>
              <a:rPr lang="es-ES" dirty="0"/>
              <a:t> un entorno de trabajo virtual para aprovechar y aprender a usar otro simulador que no se ve en la carrera</a:t>
            </a:r>
          </a:p>
        </p:txBody>
      </p:sp>
      <p:sp>
        <p:nvSpPr>
          <p:cNvPr id="4" name="Marcador de número de diapositiva 3"/>
          <p:cNvSpPr>
            <a:spLocks noGrp="1"/>
          </p:cNvSpPr>
          <p:nvPr>
            <p:ph type="sldNum" sz="quarter" idx="5"/>
          </p:nvPr>
        </p:nvSpPr>
        <p:spPr/>
        <p:txBody>
          <a:bodyPr/>
          <a:lstStyle/>
          <a:p>
            <a:fld id="{E4F52D7A-7A12-4852-8A7E-4F47077FCA36}" type="slidenum">
              <a:rPr lang="es-ES" smtClean="0"/>
              <a:t>11</a:t>
            </a:fld>
            <a:endParaRPr lang="es-ES"/>
          </a:p>
        </p:txBody>
      </p:sp>
    </p:spTree>
    <p:extLst>
      <p:ext uri="{BB962C8B-B14F-4D97-AF65-F5344CB8AC3E}">
        <p14:creationId xmlns:p14="http://schemas.microsoft.com/office/powerpoint/2010/main" val="3127775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pruebas realizada:</a:t>
            </a:r>
          </a:p>
          <a:p>
            <a:endParaRPr lang="es-ES" dirty="0"/>
          </a:p>
          <a:p>
            <a:r>
              <a:rPr lang="es-ES" dirty="0"/>
              <a:t>Se han realizado pruebas tanto en entorno virtual presentado anteriormente como en el entorno real. </a:t>
            </a:r>
          </a:p>
          <a:p>
            <a:endParaRPr lang="es-ES" dirty="0"/>
          </a:p>
          <a:p>
            <a:r>
              <a:rPr lang="es-ES" dirty="0"/>
              <a:t>Desde el primer momento se ha cumplido con los objetivos del trabajo que era corromper los protocolos como se puede ver en la denegación de servicio.</a:t>
            </a:r>
          </a:p>
          <a:p>
            <a:r>
              <a:rPr lang="es-ES" dirty="0"/>
              <a:t>Para ampliar funcionalidad se quiso incluir el ataque </a:t>
            </a:r>
            <a:r>
              <a:rPr lang="es-ES" dirty="0" err="1"/>
              <a:t>man</a:t>
            </a:r>
            <a:r>
              <a:rPr lang="es-ES" dirty="0"/>
              <a:t> in </a:t>
            </a:r>
            <a:r>
              <a:rPr lang="es-ES" dirty="0" err="1"/>
              <a:t>the</a:t>
            </a:r>
            <a:r>
              <a:rPr lang="es-ES" dirty="0"/>
              <a:t> </a:t>
            </a:r>
            <a:r>
              <a:rPr lang="es-ES" dirty="0" err="1"/>
              <a:t>middle</a:t>
            </a:r>
            <a:r>
              <a:rPr lang="es-ES" dirty="0"/>
              <a:t> obteniendo resultado satisfactorios para HSRP y VRRP</a:t>
            </a:r>
          </a:p>
          <a:p>
            <a:endParaRPr lang="es-ES" dirty="0"/>
          </a:p>
          <a:p>
            <a:r>
              <a:rPr lang="es-ES" dirty="0" err="1"/>
              <a:t>Tambien</a:t>
            </a:r>
            <a:r>
              <a:rPr lang="es-ES" dirty="0"/>
              <a:t> se han </a:t>
            </a:r>
            <a:r>
              <a:rPr lang="es-ES" dirty="0" err="1"/>
              <a:t>realidado</a:t>
            </a:r>
            <a:r>
              <a:rPr lang="es-ES" dirty="0"/>
              <a:t> pruebas configurando un cifrado en texto plano. </a:t>
            </a:r>
            <a:r>
              <a:rPr lang="es-ES" dirty="0" err="1"/>
              <a:t>Scorpy</a:t>
            </a:r>
            <a:r>
              <a:rPr lang="es-ES" dirty="0"/>
              <a:t> es capaz de romperlo ya que en la fase del </a:t>
            </a:r>
            <a:r>
              <a:rPr lang="es-ES" dirty="0" err="1"/>
              <a:t>sniffer</a:t>
            </a:r>
            <a:r>
              <a:rPr lang="es-ES" dirty="0"/>
              <a:t> que vimos antes capturamos los paquetes y en la fase del ataque se modifican los campos que se interesan enviando de nuevo ese paquete modificado.</a:t>
            </a:r>
          </a:p>
          <a:p>
            <a:endParaRPr lang="es-ES" dirty="0"/>
          </a:p>
          <a:p>
            <a:r>
              <a:rPr lang="es-ES" dirty="0"/>
              <a:t>Por ultimo se han realizado pruebas de MD5, se sabia desde el primer momento que no se iba a romper, lo que se pretendía era observar el comportamiento de los </a:t>
            </a:r>
            <a:r>
              <a:rPr lang="es-ES" dirty="0" err="1"/>
              <a:t>router</a:t>
            </a:r>
            <a:r>
              <a:rPr lang="es-ES" dirty="0"/>
              <a:t> cuando recibe un paquete no legitimo</a:t>
            </a:r>
          </a:p>
        </p:txBody>
      </p:sp>
      <p:sp>
        <p:nvSpPr>
          <p:cNvPr id="4" name="Marcador de número de diapositiva 3"/>
          <p:cNvSpPr>
            <a:spLocks noGrp="1"/>
          </p:cNvSpPr>
          <p:nvPr>
            <p:ph type="sldNum" sz="quarter" idx="5"/>
          </p:nvPr>
        </p:nvSpPr>
        <p:spPr/>
        <p:txBody>
          <a:bodyPr/>
          <a:lstStyle/>
          <a:p>
            <a:fld id="{E4F52D7A-7A12-4852-8A7E-4F47077FCA36}" type="slidenum">
              <a:rPr lang="es-ES" smtClean="0"/>
              <a:t>15</a:t>
            </a:fld>
            <a:endParaRPr lang="es-ES"/>
          </a:p>
        </p:txBody>
      </p:sp>
    </p:spTree>
    <p:extLst>
      <p:ext uri="{BB962C8B-B14F-4D97-AF65-F5344CB8AC3E}">
        <p14:creationId xmlns:p14="http://schemas.microsoft.com/office/powerpoint/2010/main" val="1083200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ha demostrado que los protocolo son vulnerables ya que viaja toda la información en el paquete</a:t>
            </a:r>
          </a:p>
          <a:p>
            <a:endParaRPr lang="es-ES" dirty="0"/>
          </a:p>
          <a:p>
            <a:r>
              <a:rPr lang="es-ES" dirty="0" err="1"/>
              <a:t>Scorpy</a:t>
            </a:r>
            <a:r>
              <a:rPr lang="es-ES" dirty="0"/>
              <a:t> facilita la penetración de una forma muy sencilla</a:t>
            </a:r>
          </a:p>
          <a:p>
            <a:endParaRPr lang="es-ES" dirty="0"/>
          </a:p>
          <a:p>
            <a:r>
              <a:rPr lang="es-ES" dirty="0"/>
              <a:t>Quiero remarcar que se ha realizado trabajo de investigación  sobre el protocolo GLBP. Porque al ser un protocolo propietario de cisco no se dispone de ningún tipo de información del formato de los paquetes y </a:t>
            </a:r>
            <a:r>
              <a:rPr lang="es-ES" dirty="0" err="1"/>
              <a:t>admas</a:t>
            </a:r>
            <a:r>
              <a:rPr lang="es-ES" dirty="0"/>
              <a:t> el modulo de </a:t>
            </a:r>
            <a:r>
              <a:rPr lang="es-ES" dirty="0" err="1"/>
              <a:t>scapy</a:t>
            </a:r>
            <a:r>
              <a:rPr lang="es-ES" dirty="0"/>
              <a:t> que se utiliza para manipular los paquetes no lo tenia incluido</a:t>
            </a:r>
          </a:p>
          <a:p>
            <a:endParaRPr lang="es-ES" dirty="0"/>
          </a:p>
          <a:p>
            <a:r>
              <a:rPr lang="es-ES" dirty="0"/>
              <a:t>Por tanto se ha tenido que aprende a programar un protocolo desde cero en </a:t>
            </a:r>
            <a:r>
              <a:rPr lang="es-ES" dirty="0" err="1"/>
              <a:t>scapy</a:t>
            </a:r>
            <a:r>
              <a:rPr lang="es-ES" dirty="0"/>
              <a:t>.</a:t>
            </a:r>
          </a:p>
          <a:p>
            <a:endParaRPr lang="es-ES" dirty="0"/>
          </a:p>
          <a:p>
            <a:r>
              <a:rPr lang="es-ES" dirty="0"/>
              <a:t>Durante este proyecto he tenido que ser autodidacta por que programas como GNS3, </a:t>
            </a:r>
            <a:r>
              <a:rPr lang="es-ES" dirty="0" err="1"/>
              <a:t>relaizar</a:t>
            </a:r>
            <a:r>
              <a:rPr lang="es-ES" dirty="0"/>
              <a:t> interfaces graficas, técnicas de programación multihilo en Python, no se dan en la carrera.</a:t>
            </a:r>
          </a:p>
          <a:p>
            <a:endParaRPr lang="es-ES" dirty="0"/>
          </a:p>
          <a:p>
            <a:r>
              <a:rPr lang="es-ES" dirty="0"/>
              <a:t>Finalmente considero que </a:t>
            </a:r>
            <a:r>
              <a:rPr lang="es-ES" dirty="0" err="1"/>
              <a:t>Scorpy</a:t>
            </a:r>
            <a:r>
              <a:rPr lang="es-ES" dirty="0"/>
              <a:t> puede tener posibilidades en el mundo del </a:t>
            </a:r>
            <a:r>
              <a:rPr lang="es-ES" dirty="0" err="1"/>
              <a:t>pentesting</a:t>
            </a:r>
            <a:r>
              <a:rPr lang="es-ES" dirty="0"/>
              <a:t> porque viene a suplir un hueco que </a:t>
            </a:r>
            <a:r>
              <a:rPr lang="es-ES" dirty="0" err="1"/>
              <a:t>yersinia</a:t>
            </a:r>
            <a:r>
              <a:rPr lang="es-ES" dirty="0"/>
              <a:t> que es una herramienta que realiza ataque a </a:t>
            </a:r>
            <a:r>
              <a:rPr lang="es-ES" dirty="0" err="1"/>
              <a:t>hsrp</a:t>
            </a:r>
            <a:r>
              <a:rPr lang="es-ES" dirty="0"/>
              <a:t> no cubre. Y lo que hago con esta herramienta es atacar a 3 protocolo nuevos que nadie hace.</a:t>
            </a:r>
          </a:p>
          <a:p>
            <a:endParaRPr lang="es-ES" dirty="0"/>
          </a:p>
          <a:p>
            <a:endParaRPr lang="es-ES" dirty="0"/>
          </a:p>
          <a:p>
            <a:endParaRPr lang="es-ES" dirty="0"/>
          </a:p>
        </p:txBody>
      </p:sp>
      <p:sp>
        <p:nvSpPr>
          <p:cNvPr id="4" name="Marcador de número de diapositiva 3"/>
          <p:cNvSpPr>
            <a:spLocks noGrp="1"/>
          </p:cNvSpPr>
          <p:nvPr>
            <p:ph type="sldNum" sz="quarter" idx="5"/>
          </p:nvPr>
        </p:nvSpPr>
        <p:spPr/>
        <p:txBody>
          <a:bodyPr/>
          <a:lstStyle/>
          <a:p>
            <a:fld id="{E4F52D7A-7A12-4852-8A7E-4F47077FCA36}" type="slidenum">
              <a:rPr lang="es-ES" smtClean="0"/>
              <a:t>19</a:t>
            </a:fld>
            <a:endParaRPr lang="es-ES"/>
          </a:p>
        </p:txBody>
      </p:sp>
    </p:spTree>
    <p:extLst>
      <p:ext uri="{BB962C8B-B14F-4D97-AF65-F5344CB8AC3E}">
        <p14:creationId xmlns:p14="http://schemas.microsoft.com/office/powerpoint/2010/main" val="3128091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Durante esta presentación trataremos los siguientes puntos.</a:t>
            </a:r>
          </a:p>
          <a:p>
            <a:endParaRPr lang="es-ES" dirty="0"/>
          </a:p>
          <a:p>
            <a:r>
              <a:rPr lang="es-ES" dirty="0"/>
              <a:t>Los objetivos del proyectos</a:t>
            </a:r>
          </a:p>
          <a:p>
            <a:r>
              <a:rPr lang="es-ES" dirty="0"/>
              <a:t>Una breve </a:t>
            </a:r>
            <a:r>
              <a:rPr lang="es-ES" dirty="0" err="1"/>
              <a:t>introducion</a:t>
            </a:r>
            <a:r>
              <a:rPr lang="es-ES" dirty="0"/>
              <a:t> a los protocolos de </a:t>
            </a:r>
            <a:r>
              <a:rPr lang="es-ES" dirty="0" err="1"/>
              <a:t>redundandcia</a:t>
            </a:r>
            <a:r>
              <a:rPr lang="es-ES" dirty="0"/>
              <a:t> de capa 3</a:t>
            </a:r>
          </a:p>
          <a:p>
            <a:r>
              <a:rPr lang="es-ES" dirty="0" err="1"/>
              <a:t>Analisis</a:t>
            </a:r>
            <a:r>
              <a:rPr lang="es-ES" dirty="0"/>
              <a:t>, vulnerabilidades y mitigaciones de los mismo</a:t>
            </a:r>
          </a:p>
          <a:p>
            <a:r>
              <a:rPr lang="es-ES" dirty="0"/>
              <a:t>El entorno de trabajo donde se desarrollo la herramienta</a:t>
            </a:r>
          </a:p>
          <a:p>
            <a:r>
              <a:rPr lang="es-ES" dirty="0"/>
              <a:t>La herramienta de pentesting y sus fases</a:t>
            </a:r>
          </a:p>
          <a:p>
            <a:r>
              <a:rPr lang="es-ES" dirty="0"/>
              <a:t>Las pruebas realizadas y las tecnologías utilizadas</a:t>
            </a:r>
          </a:p>
          <a:p>
            <a:r>
              <a:rPr lang="es-ES" dirty="0"/>
              <a:t>Conclusiones y líneas futuras</a:t>
            </a:r>
          </a:p>
        </p:txBody>
      </p:sp>
      <p:sp>
        <p:nvSpPr>
          <p:cNvPr id="4" name="Marcador de número de diapositiva 3"/>
          <p:cNvSpPr>
            <a:spLocks noGrp="1"/>
          </p:cNvSpPr>
          <p:nvPr>
            <p:ph type="sldNum" sz="quarter" idx="5"/>
          </p:nvPr>
        </p:nvSpPr>
        <p:spPr/>
        <p:txBody>
          <a:bodyPr/>
          <a:lstStyle/>
          <a:p>
            <a:fld id="{E4F52D7A-7A12-4852-8A7E-4F47077FCA36}" type="slidenum">
              <a:rPr lang="es-ES" smtClean="0"/>
              <a:t>2</a:t>
            </a:fld>
            <a:endParaRPr lang="es-ES"/>
          </a:p>
        </p:txBody>
      </p:sp>
    </p:spTree>
    <p:extLst>
      <p:ext uri="{BB962C8B-B14F-4D97-AF65-F5344CB8AC3E}">
        <p14:creationId xmlns:p14="http://schemas.microsoft.com/office/powerpoint/2010/main" val="609703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objetivos principales del proyecto son los siguientes:</a:t>
            </a:r>
          </a:p>
          <a:p>
            <a:endParaRPr lang="es-ES" dirty="0"/>
          </a:p>
          <a:p>
            <a:endParaRPr lang="es-ES" dirty="0"/>
          </a:p>
          <a:p>
            <a:r>
              <a:rPr lang="es-ES" dirty="0"/>
              <a:t>Identificar el funcionamiento de los protocolos de redundancia de primer salto. Quiere decir, comprender como funcionan, como interaccionan unos </a:t>
            </a:r>
            <a:r>
              <a:rPr lang="es-ES" dirty="0" err="1"/>
              <a:t>routers</a:t>
            </a:r>
            <a:r>
              <a:rPr lang="es-ES" dirty="0"/>
              <a:t> con otros, estudiar la estructura de los paquetes y el intercambio de los mensajes.</a:t>
            </a:r>
          </a:p>
          <a:p>
            <a:endParaRPr lang="es-ES" dirty="0"/>
          </a:p>
          <a:p>
            <a:r>
              <a:rPr lang="es-ES" dirty="0"/>
              <a:t>Buscar vulnerabilidades y mitigaciones sobre los mismos.  Veremos de donde proceden estas vulnerabilidades, como explotarlas y los mecanismos necesarios para paliarlas.</a:t>
            </a:r>
          </a:p>
          <a:p>
            <a:endParaRPr lang="es-ES" dirty="0"/>
          </a:p>
          <a:p>
            <a:r>
              <a:rPr lang="es-ES" dirty="0"/>
              <a:t>Elaboración de un escenario de pruebas. Se desarrollo en entorno de trabajo virtual con una herramienta de simulación de redes que no se ha visto durante el grado.</a:t>
            </a:r>
          </a:p>
          <a:p>
            <a:endParaRPr lang="es-ES" dirty="0"/>
          </a:p>
          <a:p>
            <a:r>
              <a:rPr lang="es-ES" dirty="0"/>
              <a:t>Desarrollar la herramienta de </a:t>
            </a:r>
            <a:r>
              <a:rPr lang="es-ES" dirty="0" err="1"/>
              <a:t>pentesting</a:t>
            </a:r>
            <a:r>
              <a:rPr lang="es-ES" dirty="0"/>
              <a:t> para que sea usada con el titulo de Experto Universitario de Seguridad perimetral </a:t>
            </a:r>
          </a:p>
        </p:txBody>
      </p:sp>
      <p:sp>
        <p:nvSpPr>
          <p:cNvPr id="4" name="Marcador de número de diapositiva 3"/>
          <p:cNvSpPr>
            <a:spLocks noGrp="1"/>
          </p:cNvSpPr>
          <p:nvPr>
            <p:ph type="sldNum" sz="quarter" idx="5"/>
          </p:nvPr>
        </p:nvSpPr>
        <p:spPr/>
        <p:txBody>
          <a:bodyPr/>
          <a:lstStyle/>
          <a:p>
            <a:fld id="{E4F52D7A-7A12-4852-8A7E-4F47077FCA36}" type="slidenum">
              <a:rPr lang="es-ES" smtClean="0"/>
              <a:t>3</a:t>
            </a:fld>
            <a:endParaRPr lang="es-ES"/>
          </a:p>
        </p:txBody>
      </p:sp>
    </p:spTree>
    <p:extLst>
      <p:ext uri="{BB962C8B-B14F-4D97-AF65-F5344CB8AC3E}">
        <p14:creationId xmlns:p14="http://schemas.microsoft.com/office/powerpoint/2010/main" val="2054149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protocolos FHRP.</a:t>
            </a:r>
          </a:p>
          <a:p>
            <a:endParaRPr lang="es-ES" dirty="0"/>
          </a:p>
          <a:p>
            <a:r>
              <a:rPr lang="es-ES" dirty="0"/>
              <a:t>Tratan de solucionar el problema de la puerta de enlace. Como lo hacen ? Replicando recursos.</a:t>
            </a:r>
          </a:p>
          <a:p>
            <a:endParaRPr lang="es-ES" u="none" dirty="0"/>
          </a:p>
          <a:p>
            <a:r>
              <a:rPr lang="es-ES" dirty="0" err="1"/>
              <a:t>Hacie</a:t>
            </a:r>
            <a:r>
              <a:rPr lang="es-ES" dirty="0"/>
              <a:t> que varios </a:t>
            </a:r>
            <a:r>
              <a:rPr lang="es-ES" dirty="0" err="1"/>
              <a:t>routers</a:t>
            </a:r>
            <a:r>
              <a:rPr lang="es-ES" dirty="0"/>
              <a:t> físicos en los que se ha configurado el protocolo se comporten como un único </a:t>
            </a:r>
            <a:r>
              <a:rPr lang="es-ES" dirty="0" err="1"/>
              <a:t>router</a:t>
            </a:r>
            <a:r>
              <a:rPr lang="es-ES" dirty="0"/>
              <a:t> virtual de cara al usuario. Es decir el usuario lo único que ve es que aquí hay un </a:t>
            </a:r>
            <a:r>
              <a:rPr lang="es-ES" dirty="0" err="1"/>
              <a:t>router</a:t>
            </a:r>
            <a:r>
              <a:rPr lang="es-ES" dirty="0"/>
              <a:t> solo.</a:t>
            </a:r>
          </a:p>
          <a:p>
            <a:endParaRPr lang="es-ES" u="none" dirty="0"/>
          </a:p>
          <a:p>
            <a:r>
              <a:rPr lang="es-ES" dirty="0"/>
              <a:t>Los protocolos FHRP tratados en este trabajo son HSRP, VRRP y GLBP</a:t>
            </a:r>
          </a:p>
        </p:txBody>
      </p:sp>
      <p:sp>
        <p:nvSpPr>
          <p:cNvPr id="4" name="Marcador de número de diapositiva 3"/>
          <p:cNvSpPr>
            <a:spLocks noGrp="1"/>
          </p:cNvSpPr>
          <p:nvPr>
            <p:ph type="sldNum" sz="quarter" idx="5"/>
          </p:nvPr>
        </p:nvSpPr>
        <p:spPr/>
        <p:txBody>
          <a:bodyPr/>
          <a:lstStyle/>
          <a:p>
            <a:fld id="{E4F52D7A-7A12-4852-8A7E-4F47077FCA36}" type="slidenum">
              <a:rPr lang="es-ES" smtClean="0"/>
              <a:t>4</a:t>
            </a:fld>
            <a:endParaRPr lang="es-ES"/>
          </a:p>
        </p:txBody>
      </p:sp>
    </p:spTree>
    <p:extLst>
      <p:ext uri="{BB962C8B-B14F-4D97-AF65-F5344CB8AC3E}">
        <p14:creationId xmlns:p14="http://schemas.microsoft.com/office/powerpoint/2010/main" val="3530438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HSRP </a:t>
            </a:r>
          </a:p>
          <a:p>
            <a:endParaRPr lang="es-ES" dirty="0"/>
          </a:p>
          <a:p>
            <a:r>
              <a:rPr lang="es-ES" dirty="0"/>
              <a:t>Es un protocolo propietario de cisco.</a:t>
            </a:r>
          </a:p>
          <a:p>
            <a:endParaRPr lang="es-ES" dirty="0"/>
          </a:p>
          <a:p>
            <a:r>
              <a:rPr lang="es-ES" dirty="0"/>
              <a:t>Lo que hace es designar a un </a:t>
            </a:r>
            <a:r>
              <a:rPr lang="es-ES" dirty="0" err="1"/>
              <a:t>router</a:t>
            </a:r>
            <a:r>
              <a:rPr lang="es-ES" dirty="0"/>
              <a:t> Activo para que </a:t>
            </a:r>
            <a:r>
              <a:rPr lang="es-ES" dirty="0" err="1"/>
              <a:t>reenvie</a:t>
            </a:r>
            <a:r>
              <a:rPr lang="es-ES" dirty="0"/>
              <a:t> todo el tráfico de la red</a:t>
            </a:r>
          </a:p>
          <a:p>
            <a:endParaRPr lang="es-ES" dirty="0"/>
          </a:p>
          <a:p>
            <a:r>
              <a:rPr lang="es-ES" dirty="0"/>
              <a:t>Es un protocolo basado en estados. Tiene 6 estados disponible y 3 de ellos están presentes en la convergencia.  Active, </a:t>
            </a:r>
            <a:r>
              <a:rPr lang="es-ES" dirty="0" err="1"/>
              <a:t>Standby</a:t>
            </a:r>
            <a:r>
              <a:rPr lang="es-ES" dirty="0"/>
              <a:t> y Listen</a:t>
            </a:r>
          </a:p>
          <a:p>
            <a:endParaRPr lang="es-ES" dirty="0"/>
          </a:p>
          <a:p>
            <a:r>
              <a:rPr lang="es-ES" dirty="0"/>
              <a:t>Como característica principal, este protocolo puede repartir la carga configurando varios grupos HSRP</a:t>
            </a:r>
          </a:p>
          <a:p>
            <a:endParaRPr lang="es-ES" dirty="0"/>
          </a:p>
          <a:p>
            <a:endParaRPr lang="es-ES" dirty="0"/>
          </a:p>
        </p:txBody>
      </p:sp>
      <p:sp>
        <p:nvSpPr>
          <p:cNvPr id="4" name="Marcador de número de diapositiva 3"/>
          <p:cNvSpPr>
            <a:spLocks noGrp="1"/>
          </p:cNvSpPr>
          <p:nvPr>
            <p:ph type="sldNum" sz="quarter" idx="5"/>
          </p:nvPr>
        </p:nvSpPr>
        <p:spPr/>
        <p:txBody>
          <a:bodyPr/>
          <a:lstStyle/>
          <a:p>
            <a:fld id="{E4F52D7A-7A12-4852-8A7E-4F47077FCA36}" type="slidenum">
              <a:rPr lang="es-ES" smtClean="0"/>
              <a:t>5</a:t>
            </a:fld>
            <a:endParaRPr lang="es-ES"/>
          </a:p>
        </p:txBody>
      </p:sp>
    </p:spTree>
    <p:extLst>
      <p:ext uri="{BB962C8B-B14F-4D97-AF65-F5344CB8AC3E}">
        <p14:creationId xmlns:p14="http://schemas.microsoft.com/office/powerpoint/2010/main" val="910808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protocolo VRRP también designa un </a:t>
            </a:r>
            <a:r>
              <a:rPr lang="es-ES" dirty="0" err="1"/>
              <a:t>router</a:t>
            </a:r>
            <a:r>
              <a:rPr lang="es-ES" dirty="0"/>
              <a:t> Activo para renviar todo el </a:t>
            </a:r>
            <a:r>
              <a:rPr lang="es-ES" dirty="0" err="1"/>
              <a:t>trafijo</a:t>
            </a:r>
            <a:r>
              <a:rPr lang="es-ES" dirty="0"/>
              <a:t> de la red. En este caso se llama </a:t>
            </a:r>
            <a:r>
              <a:rPr lang="es-ES" dirty="0" err="1"/>
              <a:t>router</a:t>
            </a:r>
            <a:r>
              <a:rPr lang="es-ES" dirty="0"/>
              <a:t> maestro.</a:t>
            </a:r>
          </a:p>
          <a:p>
            <a:endParaRPr lang="es-ES" dirty="0"/>
          </a:p>
          <a:p>
            <a:r>
              <a:rPr lang="es-ES" dirty="0"/>
              <a:t>Es un protocolo </a:t>
            </a:r>
            <a:r>
              <a:rPr lang="es-ES" dirty="0" err="1"/>
              <a:t>estadar</a:t>
            </a:r>
            <a:r>
              <a:rPr lang="es-ES" dirty="0"/>
              <a:t> no depende de ningún fabricante y esta basado en estados</a:t>
            </a:r>
          </a:p>
          <a:p>
            <a:endParaRPr lang="es-ES" dirty="0"/>
          </a:p>
          <a:p>
            <a:r>
              <a:rPr lang="es-ES" dirty="0"/>
              <a:t>Tiene 3 estado Master </a:t>
            </a:r>
            <a:r>
              <a:rPr lang="es-ES" dirty="0" err="1"/>
              <a:t>Backup</a:t>
            </a:r>
            <a:r>
              <a:rPr lang="es-ES" dirty="0"/>
              <a:t> y </a:t>
            </a:r>
            <a:r>
              <a:rPr lang="es-ES" dirty="0" err="1"/>
              <a:t>Initial</a:t>
            </a:r>
            <a:r>
              <a:rPr lang="es-ES" dirty="0"/>
              <a:t> y 2 de ellos están presentes en la convergencia Master y </a:t>
            </a:r>
            <a:r>
              <a:rPr lang="es-ES" dirty="0" err="1"/>
              <a:t>Backup</a:t>
            </a:r>
            <a:endParaRPr lang="es-ES" dirty="0"/>
          </a:p>
          <a:p>
            <a:endParaRPr lang="es-ES" dirty="0"/>
          </a:p>
          <a:p>
            <a:r>
              <a:rPr lang="es-ES" dirty="0"/>
              <a:t>Como característica principal puede repartir la carga configurando varios grupos VRRP</a:t>
            </a:r>
          </a:p>
        </p:txBody>
      </p:sp>
      <p:sp>
        <p:nvSpPr>
          <p:cNvPr id="4" name="Marcador de número de diapositiva 3"/>
          <p:cNvSpPr>
            <a:spLocks noGrp="1"/>
          </p:cNvSpPr>
          <p:nvPr>
            <p:ph type="sldNum" sz="quarter" idx="5"/>
          </p:nvPr>
        </p:nvSpPr>
        <p:spPr/>
        <p:txBody>
          <a:bodyPr/>
          <a:lstStyle/>
          <a:p>
            <a:fld id="{E4F52D7A-7A12-4852-8A7E-4F47077FCA36}" type="slidenum">
              <a:rPr lang="es-ES" smtClean="0"/>
              <a:t>6</a:t>
            </a:fld>
            <a:endParaRPr lang="es-ES"/>
          </a:p>
        </p:txBody>
      </p:sp>
    </p:spTree>
    <p:extLst>
      <p:ext uri="{BB962C8B-B14F-4D97-AF65-F5344CB8AC3E}">
        <p14:creationId xmlns:p14="http://schemas.microsoft.com/office/powerpoint/2010/main" val="305832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GLBP es un protocolo propietario de cisco  y es algo distinto a los otros dos. </a:t>
            </a:r>
          </a:p>
          <a:p>
            <a:endParaRPr lang="es-ES" dirty="0"/>
          </a:p>
          <a:p>
            <a:r>
              <a:rPr lang="es-ES" dirty="0"/>
              <a:t>Tiene 2 procesos de selección:</a:t>
            </a:r>
          </a:p>
          <a:p>
            <a:endParaRPr lang="es-ES" dirty="0"/>
          </a:p>
          <a:p>
            <a:r>
              <a:rPr lang="es-ES" dirty="0"/>
              <a:t>	Uno para el </a:t>
            </a:r>
            <a:r>
              <a:rPr lang="es-ES" dirty="0" err="1"/>
              <a:t>router</a:t>
            </a:r>
            <a:r>
              <a:rPr lang="es-ES" dirty="0"/>
              <a:t> virtual Gateway  que es el que responde a las peticiones ARP de los </a:t>
            </a:r>
            <a:r>
              <a:rPr lang="es-ES" dirty="0" err="1"/>
              <a:t>PCs</a:t>
            </a:r>
            <a:r>
              <a:rPr lang="es-ES" dirty="0"/>
              <a:t> y le dice al resto de </a:t>
            </a:r>
            <a:r>
              <a:rPr lang="es-ES" dirty="0" err="1"/>
              <a:t>router</a:t>
            </a:r>
            <a:r>
              <a:rPr lang="es-ES" dirty="0"/>
              <a:t> 	que </a:t>
            </a:r>
            <a:r>
              <a:rPr lang="es-ES" dirty="0" err="1"/>
              <a:t>mac</a:t>
            </a:r>
            <a:r>
              <a:rPr lang="es-ES" dirty="0"/>
              <a:t> virtual deben usar</a:t>
            </a:r>
          </a:p>
          <a:p>
            <a:endParaRPr lang="es-ES" dirty="0"/>
          </a:p>
          <a:p>
            <a:r>
              <a:rPr lang="es-ES" dirty="0"/>
              <a:t>	Los reenviadores activos tienen la funcionalidad de reenviar el trafico de la red. Se </a:t>
            </a:r>
            <a:r>
              <a:rPr lang="es-ES" dirty="0" err="1"/>
              <a:t>eleigen</a:t>
            </a:r>
            <a:r>
              <a:rPr lang="es-ES" dirty="0"/>
              <a:t> dependiendo de un balanceo de carga.</a:t>
            </a:r>
          </a:p>
          <a:p>
            <a:endParaRPr lang="es-ES" dirty="0"/>
          </a:p>
          <a:p>
            <a:r>
              <a:rPr lang="es-ES" dirty="0"/>
              <a:t>Como característica principal este protocolo puede balancear la carga</a:t>
            </a:r>
          </a:p>
        </p:txBody>
      </p:sp>
      <p:sp>
        <p:nvSpPr>
          <p:cNvPr id="4" name="Marcador de número de diapositiva 3"/>
          <p:cNvSpPr>
            <a:spLocks noGrp="1"/>
          </p:cNvSpPr>
          <p:nvPr>
            <p:ph type="sldNum" sz="quarter" idx="5"/>
          </p:nvPr>
        </p:nvSpPr>
        <p:spPr/>
        <p:txBody>
          <a:bodyPr/>
          <a:lstStyle/>
          <a:p>
            <a:fld id="{E4F52D7A-7A12-4852-8A7E-4F47077FCA36}" type="slidenum">
              <a:rPr lang="es-ES" smtClean="0"/>
              <a:t>7</a:t>
            </a:fld>
            <a:endParaRPr lang="es-ES"/>
          </a:p>
        </p:txBody>
      </p:sp>
    </p:spTree>
    <p:extLst>
      <p:ext uri="{BB962C8B-B14F-4D97-AF65-F5344CB8AC3E}">
        <p14:creationId xmlns:p14="http://schemas.microsoft.com/office/powerpoint/2010/main" val="1696710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Vulnerabilidades.</a:t>
            </a:r>
          </a:p>
          <a:p>
            <a:endParaRPr lang="es-ES" dirty="0"/>
          </a:p>
          <a:p>
            <a:r>
              <a:rPr lang="es-ES" dirty="0"/>
              <a:t>Los </a:t>
            </a:r>
            <a:r>
              <a:rPr lang="es-ES" dirty="0" err="1"/>
              <a:t>protocol</a:t>
            </a:r>
            <a:r>
              <a:rPr lang="es-ES" dirty="0"/>
              <a:t> FHRP se </a:t>
            </a:r>
            <a:r>
              <a:rPr lang="es-ES" dirty="0" err="1"/>
              <a:t>apallos</a:t>
            </a:r>
            <a:r>
              <a:rPr lang="es-ES" dirty="0"/>
              <a:t> en el direccionamiento </a:t>
            </a:r>
            <a:r>
              <a:rPr lang="es-ES" dirty="0" err="1"/>
              <a:t>multicast</a:t>
            </a:r>
            <a:r>
              <a:rPr lang="es-ES" dirty="0"/>
              <a:t> para enviar sus paquetes. Esto es una desventaja, porque encima envían todo la información en el </a:t>
            </a:r>
            <a:r>
              <a:rPr lang="es-ES" dirty="0" err="1"/>
              <a:t>paqutete</a:t>
            </a:r>
            <a:r>
              <a:rPr lang="es-ES" dirty="0"/>
              <a:t> por lo que se pueden inyectar paquetes falsos a la red.</a:t>
            </a:r>
          </a:p>
          <a:p>
            <a:endParaRPr lang="es-ES" dirty="0"/>
          </a:p>
          <a:p>
            <a:r>
              <a:rPr lang="es-ES" dirty="0"/>
              <a:t>La denegación de servicio es uno de los ataques posibles.</a:t>
            </a:r>
          </a:p>
          <a:p>
            <a:endParaRPr lang="es-ES" dirty="0"/>
          </a:p>
          <a:p>
            <a:r>
              <a:rPr lang="es-ES" dirty="0"/>
              <a:t>El objetivo es robar el rol del </a:t>
            </a:r>
            <a:r>
              <a:rPr lang="es-ES" dirty="0" err="1"/>
              <a:t>router</a:t>
            </a:r>
            <a:r>
              <a:rPr lang="es-ES" dirty="0"/>
              <a:t> activo. Es decir se </a:t>
            </a:r>
            <a:r>
              <a:rPr lang="es-ES" dirty="0" err="1"/>
              <a:t>envia</a:t>
            </a:r>
            <a:r>
              <a:rPr lang="es-ES" dirty="0"/>
              <a:t> paquete del protocolo FHRP que sea cambiando el campo de la prioridad por una prioridad mayor. Esto hace que el atacante se convierta en el </a:t>
            </a:r>
            <a:r>
              <a:rPr lang="es-ES" dirty="0" err="1"/>
              <a:t>router</a:t>
            </a:r>
            <a:r>
              <a:rPr lang="es-ES" dirty="0"/>
              <a:t> activo..</a:t>
            </a:r>
          </a:p>
          <a:p>
            <a:endParaRPr lang="es-ES" dirty="0"/>
          </a:p>
          <a:p>
            <a:r>
              <a:rPr lang="es-ES" dirty="0"/>
              <a:t>Como vector de ataque solo se necesita estar conectado al puerto de un </a:t>
            </a:r>
            <a:r>
              <a:rPr lang="es-ES" dirty="0" err="1"/>
              <a:t>switch</a:t>
            </a:r>
            <a:r>
              <a:rPr lang="es-ES" dirty="0"/>
              <a:t>.</a:t>
            </a:r>
          </a:p>
          <a:p>
            <a:endParaRPr lang="es-ES" dirty="0"/>
          </a:p>
        </p:txBody>
      </p:sp>
      <p:sp>
        <p:nvSpPr>
          <p:cNvPr id="4" name="Marcador de número de diapositiva 3"/>
          <p:cNvSpPr>
            <a:spLocks noGrp="1"/>
          </p:cNvSpPr>
          <p:nvPr>
            <p:ph type="sldNum" sz="quarter" idx="5"/>
          </p:nvPr>
        </p:nvSpPr>
        <p:spPr/>
        <p:txBody>
          <a:bodyPr/>
          <a:lstStyle/>
          <a:p>
            <a:fld id="{E4F52D7A-7A12-4852-8A7E-4F47077FCA36}" type="slidenum">
              <a:rPr lang="es-ES" smtClean="0"/>
              <a:t>8</a:t>
            </a:fld>
            <a:endParaRPr lang="es-ES"/>
          </a:p>
        </p:txBody>
      </p:sp>
    </p:spTree>
    <p:extLst>
      <p:ext uri="{BB962C8B-B14F-4D97-AF65-F5344CB8AC3E}">
        <p14:creationId xmlns:p14="http://schemas.microsoft.com/office/powerpoint/2010/main" val="4112354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Otro ataque posible es el </a:t>
            </a:r>
            <a:r>
              <a:rPr lang="es-ES" dirty="0" err="1"/>
              <a:t>man</a:t>
            </a:r>
            <a:r>
              <a:rPr lang="es-ES" dirty="0"/>
              <a:t> in </a:t>
            </a:r>
            <a:r>
              <a:rPr lang="es-ES" dirty="0" err="1"/>
              <a:t>the</a:t>
            </a:r>
            <a:r>
              <a:rPr lang="es-ES" dirty="0"/>
              <a:t> </a:t>
            </a:r>
            <a:r>
              <a:rPr lang="es-ES" dirty="0" err="1"/>
              <a:t>middle</a:t>
            </a:r>
            <a:endParaRPr lang="es-ES" dirty="0"/>
          </a:p>
          <a:p>
            <a:endParaRPr lang="es-ES" dirty="0"/>
          </a:p>
          <a:p>
            <a:r>
              <a:rPr lang="es-ES" dirty="0"/>
              <a:t>Parte de la misma filosofía que la denegación de servicio. Se roba el rol del </a:t>
            </a:r>
            <a:r>
              <a:rPr lang="es-ES" dirty="0" err="1"/>
              <a:t>router</a:t>
            </a:r>
            <a:r>
              <a:rPr lang="es-ES" dirty="0"/>
              <a:t> Activo.</a:t>
            </a:r>
          </a:p>
          <a:p>
            <a:endParaRPr lang="es-ES" dirty="0"/>
          </a:p>
          <a:p>
            <a:r>
              <a:rPr lang="es-ES" dirty="0" err="1"/>
              <a:t>Ademas</a:t>
            </a:r>
            <a:r>
              <a:rPr lang="es-ES" dirty="0"/>
              <a:t> este ataque genera paquetes ARP que es un protocolo en el que se </a:t>
            </a:r>
            <a:r>
              <a:rPr lang="es-ES" dirty="0" err="1"/>
              <a:t>apolla</a:t>
            </a:r>
            <a:r>
              <a:rPr lang="es-ES" dirty="0"/>
              <a:t> FHRP para manipular la tabla MAC del </a:t>
            </a:r>
            <a:r>
              <a:rPr lang="es-ES" dirty="0" err="1"/>
              <a:t>switch</a:t>
            </a:r>
            <a:r>
              <a:rPr lang="es-ES" dirty="0"/>
              <a:t> haciendo que vincule nuestra interfaz con la MAC virtual del atacante.</a:t>
            </a:r>
          </a:p>
          <a:p>
            <a:endParaRPr lang="es-ES" dirty="0"/>
          </a:p>
          <a:p>
            <a:r>
              <a:rPr lang="es-ES" dirty="0" err="1"/>
              <a:t>Tambien</a:t>
            </a:r>
            <a:r>
              <a:rPr lang="es-ES" dirty="0"/>
              <a:t> tendremos que hacer de alguna manera de puerta de enlace ya que nos la cargamos al hacer la denegación de servicio.</a:t>
            </a:r>
          </a:p>
          <a:p>
            <a:endParaRPr lang="es-ES" dirty="0"/>
          </a:p>
          <a:p>
            <a:r>
              <a:rPr lang="es-ES" dirty="0"/>
              <a:t>Como vector de ataque el mismo, estar conectado al puerto de un </a:t>
            </a:r>
            <a:r>
              <a:rPr lang="es-ES" dirty="0" err="1"/>
              <a:t>switch</a:t>
            </a:r>
            <a:r>
              <a:rPr lang="es-ES" dirty="0"/>
              <a:t>.</a:t>
            </a:r>
          </a:p>
          <a:p>
            <a:endParaRPr lang="es-ES" dirty="0"/>
          </a:p>
        </p:txBody>
      </p:sp>
      <p:sp>
        <p:nvSpPr>
          <p:cNvPr id="4" name="Marcador de número de diapositiva 3"/>
          <p:cNvSpPr>
            <a:spLocks noGrp="1"/>
          </p:cNvSpPr>
          <p:nvPr>
            <p:ph type="sldNum" sz="quarter" idx="5"/>
          </p:nvPr>
        </p:nvSpPr>
        <p:spPr/>
        <p:txBody>
          <a:bodyPr/>
          <a:lstStyle/>
          <a:p>
            <a:fld id="{E4F52D7A-7A12-4852-8A7E-4F47077FCA36}" type="slidenum">
              <a:rPr lang="es-ES" smtClean="0"/>
              <a:t>9</a:t>
            </a:fld>
            <a:endParaRPr lang="es-ES"/>
          </a:p>
        </p:txBody>
      </p:sp>
    </p:spTree>
    <p:extLst>
      <p:ext uri="{BB962C8B-B14F-4D97-AF65-F5344CB8AC3E}">
        <p14:creationId xmlns:p14="http://schemas.microsoft.com/office/powerpoint/2010/main" val="1892213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62EADA-918D-4A6B-96E1-0DFE511D05A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EC77297-2144-430D-8739-3DA81439F5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3678B20-EF5F-4AE8-9EDE-350388813DAB}"/>
              </a:ext>
            </a:extLst>
          </p:cNvPr>
          <p:cNvSpPr>
            <a:spLocks noGrp="1"/>
          </p:cNvSpPr>
          <p:nvPr>
            <p:ph type="dt" sz="half" idx="10"/>
          </p:nvPr>
        </p:nvSpPr>
        <p:spPr/>
        <p:txBody>
          <a:bodyPr/>
          <a:lstStyle/>
          <a:p>
            <a:fld id="{935828F2-FD34-4E67-8ABF-1536271CCE51}" type="datetime1">
              <a:rPr lang="es-ES" smtClean="0"/>
              <a:t>15/07/2019</a:t>
            </a:fld>
            <a:endParaRPr lang="es-ES"/>
          </a:p>
        </p:txBody>
      </p:sp>
      <p:sp>
        <p:nvSpPr>
          <p:cNvPr id="5" name="Marcador de pie de página 4">
            <a:extLst>
              <a:ext uri="{FF2B5EF4-FFF2-40B4-BE49-F238E27FC236}">
                <a16:creationId xmlns:a16="http://schemas.microsoft.com/office/drawing/2014/main" id="{6EE899D3-27AB-4348-81FC-0CFDB3A35D7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A0DC31A-56B9-4F8A-A92C-90B00214CF68}"/>
              </a:ext>
            </a:extLst>
          </p:cNvPr>
          <p:cNvSpPr>
            <a:spLocks noGrp="1"/>
          </p:cNvSpPr>
          <p:nvPr>
            <p:ph type="sldNum" sz="quarter" idx="12"/>
          </p:nvPr>
        </p:nvSpPr>
        <p:spPr/>
        <p:txBody>
          <a:bodyPr/>
          <a:lstStyle/>
          <a:p>
            <a:fld id="{B0698E0B-B221-49A4-B0B2-1A2232FC1C89}" type="slidenum">
              <a:rPr lang="es-ES" smtClean="0"/>
              <a:t>‹Nº›</a:t>
            </a:fld>
            <a:endParaRPr lang="es-ES"/>
          </a:p>
        </p:txBody>
      </p:sp>
    </p:spTree>
    <p:extLst>
      <p:ext uri="{BB962C8B-B14F-4D97-AF65-F5344CB8AC3E}">
        <p14:creationId xmlns:p14="http://schemas.microsoft.com/office/powerpoint/2010/main" val="202711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CB349E-530F-4159-9F36-288C0ABBC87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A363C0E-D7A2-49B1-90D5-14444271B211}"/>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685463E-92C9-430E-AD1E-E89BE5B798D5}"/>
              </a:ext>
            </a:extLst>
          </p:cNvPr>
          <p:cNvSpPr>
            <a:spLocks noGrp="1"/>
          </p:cNvSpPr>
          <p:nvPr>
            <p:ph type="dt" sz="half" idx="10"/>
          </p:nvPr>
        </p:nvSpPr>
        <p:spPr/>
        <p:txBody>
          <a:bodyPr/>
          <a:lstStyle/>
          <a:p>
            <a:fld id="{0B6AD2DE-DD90-455D-9F00-D2784907CD62}" type="datetime1">
              <a:rPr lang="es-ES" smtClean="0"/>
              <a:t>15/07/2019</a:t>
            </a:fld>
            <a:endParaRPr lang="es-ES"/>
          </a:p>
        </p:txBody>
      </p:sp>
      <p:sp>
        <p:nvSpPr>
          <p:cNvPr id="5" name="Marcador de pie de página 4">
            <a:extLst>
              <a:ext uri="{FF2B5EF4-FFF2-40B4-BE49-F238E27FC236}">
                <a16:creationId xmlns:a16="http://schemas.microsoft.com/office/drawing/2014/main" id="{E0F56072-E842-47CD-A226-E22DF14C1F8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8150706-6DAF-4284-861D-984D3AC19F44}"/>
              </a:ext>
            </a:extLst>
          </p:cNvPr>
          <p:cNvSpPr>
            <a:spLocks noGrp="1"/>
          </p:cNvSpPr>
          <p:nvPr>
            <p:ph type="sldNum" sz="quarter" idx="12"/>
          </p:nvPr>
        </p:nvSpPr>
        <p:spPr/>
        <p:txBody>
          <a:bodyPr/>
          <a:lstStyle/>
          <a:p>
            <a:fld id="{B0698E0B-B221-49A4-B0B2-1A2232FC1C89}" type="slidenum">
              <a:rPr lang="es-ES" smtClean="0"/>
              <a:t>‹Nº›</a:t>
            </a:fld>
            <a:endParaRPr lang="es-ES"/>
          </a:p>
        </p:txBody>
      </p:sp>
    </p:spTree>
    <p:extLst>
      <p:ext uri="{BB962C8B-B14F-4D97-AF65-F5344CB8AC3E}">
        <p14:creationId xmlns:p14="http://schemas.microsoft.com/office/powerpoint/2010/main" val="1899313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9F8FDA8-9B58-4537-9BFB-2F71CE620D1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F92B49A-4EA5-48BF-A677-F679894B8A78}"/>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15A2292-80D9-4BE0-9135-0E3937BFD381}"/>
              </a:ext>
            </a:extLst>
          </p:cNvPr>
          <p:cNvSpPr>
            <a:spLocks noGrp="1"/>
          </p:cNvSpPr>
          <p:nvPr>
            <p:ph type="dt" sz="half" idx="10"/>
          </p:nvPr>
        </p:nvSpPr>
        <p:spPr/>
        <p:txBody>
          <a:bodyPr/>
          <a:lstStyle/>
          <a:p>
            <a:fld id="{CB05A095-B2DF-49C5-AF97-1B3B41A8CD78}" type="datetime1">
              <a:rPr lang="es-ES" smtClean="0"/>
              <a:t>15/07/2019</a:t>
            </a:fld>
            <a:endParaRPr lang="es-ES"/>
          </a:p>
        </p:txBody>
      </p:sp>
      <p:sp>
        <p:nvSpPr>
          <p:cNvPr id="5" name="Marcador de pie de página 4">
            <a:extLst>
              <a:ext uri="{FF2B5EF4-FFF2-40B4-BE49-F238E27FC236}">
                <a16:creationId xmlns:a16="http://schemas.microsoft.com/office/drawing/2014/main" id="{E8DEBEE5-2CC4-4C95-AAB0-3804B3EFF1D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DB27B7B-0E41-438B-A4A6-6C5D73E7FC1F}"/>
              </a:ext>
            </a:extLst>
          </p:cNvPr>
          <p:cNvSpPr>
            <a:spLocks noGrp="1"/>
          </p:cNvSpPr>
          <p:nvPr>
            <p:ph type="sldNum" sz="quarter" idx="12"/>
          </p:nvPr>
        </p:nvSpPr>
        <p:spPr/>
        <p:txBody>
          <a:bodyPr/>
          <a:lstStyle/>
          <a:p>
            <a:fld id="{B0698E0B-B221-49A4-B0B2-1A2232FC1C89}" type="slidenum">
              <a:rPr lang="es-ES" smtClean="0"/>
              <a:t>‹Nº›</a:t>
            </a:fld>
            <a:endParaRPr lang="es-ES"/>
          </a:p>
        </p:txBody>
      </p:sp>
    </p:spTree>
    <p:extLst>
      <p:ext uri="{BB962C8B-B14F-4D97-AF65-F5344CB8AC3E}">
        <p14:creationId xmlns:p14="http://schemas.microsoft.com/office/powerpoint/2010/main" val="3905404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528C91-DBEB-441C-93F3-F08DABA037F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BC7EC8F-8FDE-48BB-8A5E-8B76DA5D4CFE}"/>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36AC325-23B6-4BA7-A01F-B29787D4400B}"/>
              </a:ext>
            </a:extLst>
          </p:cNvPr>
          <p:cNvSpPr>
            <a:spLocks noGrp="1"/>
          </p:cNvSpPr>
          <p:nvPr>
            <p:ph type="dt" sz="half" idx="10"/>
          </p:nvPr>
        </p:nvSpPr>
        <p:spPr/>
        <p:txBody>
          <a:bodyPr/>
          <a:lstStyle/>
          <a:p>
            <a:fld id="{952FB115-9CED-4ABE-BC9A-D8B402A4039C}" type="datetime1">
              <a:rPr lang="es-ES" smtClean="0"/>
              <a:t>15/07/2019</a:t>
            </a:fld>
            <a:endParaRPr lang="es-ES"/>
          </a:p>
        </p:txBody>
      </p:sp>
      <p:sp>
        <p:nvSpPr>
          <p:cNvPr id="5" name="Marcador de pie de página 4">
            <a:extLst>
              <a:ext uri="{FF2B5EF4-FFF2-40B4-BE49-F238E27FC236}">
                <a16:creationId xmlns:a16="http://schemas.microsoft.com/office/drawing/2014/main" id="{18E02F60-D0BC-4146-9D11-0FDD0B32744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22643EC-6494-4FF8-882A-0E35E5E838B6}"/>
              </a:ext>
            </a:extLst>
          </p:cNvPr>
          <p:cNvSpPr>
            <a:spLocks noGrp="1"/>
          </p:cNvSpPr>
          <p:nvPr>
            <p:ph type="sldNum" sz="quarter" idx="12"/>
          </p:nvPr>
        </p:nvSpPr>
        <p:spPr/>
        <p:txBody>
          <a:bodyPr/>
          <a:lstStyle/>
          <a:p>
            <a:fld id="{B0698E0B-B221-49A4-B0B2-1A2232FC1C89}" type="slidenum">
              <a:rPr lang="es-ES" smtClean="0"/>
              <a:t>‹Nº›</a:t>
            </a:fld>
            <a:endParaRPr lang="es-ES"/>
          </a:p>
        </p:txBody>
      </p:sp>
    </p:spTree>
    <p:extLst>
      <p:ext uri="{BB962C8B-B14F-4D97-AF65-F5344CB8AC3E}">
        <p14:creationId xmlns:p14="http://schemas.microsoft.com/office/powerpoint/2010/main" val="3452289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5763DE-9BFC-4D5A-8140-8ADE5824E6B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244D1D5-64DD-4C5B-B2C6-057665544C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F13458FD-F49E-49EA-AE47-E9B3236058D7}"/>
              </a:ext>
            </a:extLst>
          </p:cNvPr>
          <p:cNvSpPr>
            <a:spLocks noGrp="1"/>
          </p:cNvSpPr>
          <p:nvPr>
            <p:ph type="dt" sz="half" idx="10"/>
          </p:nvPr>
        </p:nvSpPr>
        <p:spPr/>
        <p:txBody>
          <a:bodyPr/>
          <a:lstStyle/>
          <a:p>
            <a:fld id="{D2E07042-9C27-4EFD-80FD-425FF5557326}" type="datetime1">
              <a:rPr lang="es-ES" smtClean="0"/>
              <a:t>15/07/2019</a:t>
            </a:fld>
            <a:endParaRPr lang="es-ES"/>
          </a:p>
        </p:txBody>
      </p:sp>
      <p:sp>
        <p:nvSpPr>
          <p:cNvPr id="5" name="Marcador de pie de página 4">
            <a:extLst>
              <a:ext uri="{FF2B5EF4-FFF2-40B4-BE49-F238E27FC236}">
                <a16:creationId xmlns:a16="http://schemas.microsoft.com/office/drawing/2014/main" id="{9CD98A9A-6DC7-4BB9-96CB-D9A53579A47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0A02874-78C1-4861-8FD3-B696E3711C4B}"/>
              </a:ext>
            </a:extLst>
          </p:cNvPr>
          <p:cNvSpPr>
            <a:spLocks noGrp="1"/>
          </p:cNvSpPr>
          <p:nvPr>
            <p:ph type="sldNum" sz="quarter" idx="12"/>
          </p:nvPr>
        </p:nvSpPr>
        <p:spPr/>
        <p:txBody>
          <a:bodyPr/>
          <a:lstStyle/>
          <a:p>
            <a:fld id="{B0698E0B-B221-49A4-B0B2-1A2232FC1C89}" type="slidenum">
              <a:rPr lang="es-ES" smtClean="0"/>
              <a:t>‹Nº›</a:t>
            </a:fld>
            <a:endParaRPr lang="es-ES"/>
          </a:p>
        </p:txBody>
      </p:sp>
    </p:spTree>
    <p:extLst>
      <p:ext uri="{BB962C8B-B14F-4D97-AF65-F5344CB8AC3E}">
        <p14:creationId xmlns:p14="http://schemas.microsoft.com/office/powerpoint/2010/main" val="700981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C1741-10A6-4A9B-9BE1-6049A8F6454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725C73B-DF45-4CAE-9AD4-4B1CFFF1A2A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328FDC6-1D53-475C-80A2-A6A8C6A40F36}"/>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DFAF20A-28C3-483E-B9E2-4EDBBF0E0627}"/>
              </a:ext>
            </a:extLst>
          </p:cNvPr>
          <p:cNvSpPr>
            <a:spLocks noGrp="1"/>
          </p:cNvSpPr>
          <p:nvPr>
            <p:ph type="dt" sz="half" idx="10"/>
          </p:nvPr>
        </p:nvSpPr>
        <p:spPr/>
        <p:txBody>
          <a:bodyPr/>
          <a:lstStyle/>
          <a:p>
            <a:fld id="{D04DDD17-DBEF-4D30-8FC7-BAC867DCAD83}" type="datetime1">
              <a:rPr lang="es-ES" smtClean="0"/>
              <a:t>15/07/2019</a:t>
            </a:fld>
            <a:endParaRPr lang="es-ES"/>
          </a:p>
        </p:txBody>
      </p:sp>
      <p:sp>
        <p:nvSpPr>
          <p:cNvPr id="6" name="Marcador de pie de página 5">
            <a:extLst>
              <a:ext uri="{FF2B5EF4-FFF2-40B4-BE49-F238E27FC236}">
                <a16:creationId xmlns:a16="http://schemas.microsoft.com/office/drawing/2014/main" id="{2B19445C-B363-4D41-9870-7C52779F0C4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D18AF40-1E21-484A-8422-2AC13B8D375E}"/>
              </a:ext>
            </a:extLst>
          </p:cNvPr>
          <p:cNvSpPr>
            <a:spLocks noGrp="1"/>
          </p:cNvSpPr>
          <p:nvPr>
            <p:ph type="sldNum" sz="quarter" idx="12"/>
          </p:nvPr>
        </p:nvSpPr>
        <p:spPr/>
        <p:txBody>
          <a:bodyPr/>
          <a:lstStyle/>
          <a:p>
            <a:fld id="{B0698E0B-B221-49A4-B0B2-1A2232FC1C89}" type="slidenum">
              <a:rPr lang="es-ES" smtClean="0"/>
              <a:t>‹Nº›</a:t>
            </a:fld>
            <a:endParaRPr lang="es-ES"/>
          </a:p>
        </p:txBody>
      </p:sp>
    </p:spTree>
    <p:extLst>
      <p:ext uri="{BB962C8B-B14F-4D97-AF65-F5344CB8AC3E}">
        <p14:creationId xmlns:p14="http://schemas.microsoft.com/office/powerpoint/2010/main" val="428254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E3DD99-C945-4478-AC35-0ACCFEAAAED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F948E13-49CE-4997-A655-AECEE04B12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23CEB9C4-43C6-4ADF-94D0-9ED2258E2C51}"/>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2E057C9-0628-48DC-8FB8-0E5B711D5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29423394-49FF-4E26-AD43-1DC98D6270C8}"/>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2C8C605-ED17-41A4-B64C-48BB44195326}"/>
              </a:ext>
            </a:extLst>
          </p:cNvPr>
          <p:cNvSpPr>
            <a:spLocks noGrp="1"/>
          </p:cNvSpPr>
          <p:nvPr>
            <p:ph type="dt" sz="half" idx="10"/>
          </p:nvPr>
        </p:nvSpPr>
        <p:spPr/>
        <p:txBody>
          <a:bodyPr/>
          <a:lstStyle/>
          <a:p>
            <a:fld id="{A2D73D60-B300-4FFE-A3EA-F9B501863940}" type="datetime1">
              <a:rPr lang="es-ES" smtClean="0"/>
              <a:t>15/07/2019</a:t>
            </a:fld>
            <a:endParaRPr lang="es-ES"/>
          </a:p>
        </p:txBody>
      </p:sp>
      <p:sp>
        <p:nvSpPr>
          <p:cNvPr id="8" name="Marcador de pie de página 7">
            <a:extLst>
              <a:ext uri="{FF2B5EF4-FFF2-40B4-BE49-F238E27FC236}">
                <a16:creationId xmlns:a16="http://schemas.microsoft.com/office/drawing/2014/main" id="{3B7C8EEE-5D91-4FBA-A987-8D6629020CA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DE882E40-31D1-4FBF-8B00-3267C2867D13}"/>
              </a:ext>
            </a:extLst>
          </p:cNvPr>
          <p:cNvSpPr>
            <a:spLocks noGrp="1"/>
          </p:cNvSpPr>
          <p:nvPr>
            <p:ph type="sldNum" sz="quarter" idx="12"/>
          </p:nvPr>
        </p:nvSpPr>
        <p:spPr/>
        <p:txBody>
          <a:bodyPr/>
          <a:lstStyle/>
          <a:p>
            <a:fld id="{B0698E0B-B221-49A4-B0B2-1A2232FC1C89}" type="slidenum">
              <a:rPr lang="es-ES" smtClean="0"/>
              <a:t>‹Nº›</a:t>
            </a:fld>
            <a:endParaRPr lang="es-ES"/>
          </a:p>
        </p:txBody>
      </p:sp>
    </p:spTree>
    <p:extLst>
      <p:ext uri="{BB962C8B-B14F-4D97-AF65-F5344CB8AC3E}">
        <p14:creationId xmlns:p14="http://schemas.microsoft.com/office/powerpoint/2010/main" val="172786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2295B9-635C-43AE-AB06-B1BC99613E0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9C5E58E-6C17-4DF7-A556-30E8CB24D569}"/>
              </a:ext>
            </a:extLst>
          </p:cNvPr>
          <p:cNvSpPr>
            <a:spLocks noGrp="1"/>
          </p:cNvSpPr>
          <p:nvPr>
            <p:ph type="dt" sz="half" idx="10"/>
          </p:nvPr>
        </p:nvSpPr>
        <p:spPr/>
        <p:txBody>
          <a:bodyPr/>
          <a:lstStyle/>
          <a:p>
            <a:fld id="{78B4B2B4-CAAE-4462-B98F-6266676720D2}" type="datetime1">
              <a:rPr lang="es-ES" smtClean="0"/>
              <a:t>15/07/2019</a:t>
            </a:fld>
            <a:endParaRPr lang="es-ES"/>
          </a:p>
        </p:txBody>
      </p:sp>
      <p:sp>
        <p:nvSpPr>
          <p:cNvPr id="4" name="Marcador de pie de página 3">
            <a:extLst>
              <a:ext uri="{FF2B5EF4-FFF2-40B4-BE49-F238E27FC236}">
                <a16:creationId xmlns:a16="http://schemas.microsoft.com/office/drawing/2014/main" id="{35332482-448D-400C-9F46-C330CC65E34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34CF568-C9FA-4763-9499-425069C92F8F}"/>
              </a:ext>
            </a:extLst>
          </p:cNvPr>
          <p:cNvSpPr>
            <a:spLocks noGrp="1"/>
          </p:cNvSpPr>
          <p:nvPr>
            <p:ph type="sldNum" sz="quarter" idx="12"/>
          </p:nvPr>
        </p:nvSpPr>
        <p:spPr/>
        <p:txBody>
          <a:bodyPr/>
          <a:lstStyle/>
          <a:p>
            <a:fld id="{B0698E0B-B221-49A4-B0B2-1A2232FC1C89}" type="slidenum">
              <a:rPr lang="es-ES" smtClean="0"/>
              <a:t>‹Nº›</a:t>
            </a:fld>
            <a:endParaRPr lang="es-ES"/>
          </a:p>
        </p:txBody>
      </p:sp>
    </p:spTree>
    <p:extLst>
      <p:ext uri="{BB962C8B-B14F-4D97-AF65-F5344CB8AC3E}">
        <p14:creationId xmlns:p14="http://schemas.microsoft.com/office/powerpoint/2010/main" val="144058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A20757D-28C2-465F-A5EB-E62A9739DF44}"/>
              </a:ext>
            </a:extLst>
          </p:cNvPr>
          <p:cNvSpPr>
            <a:spLocks noGrp="1"/>
          </p:cNvSpPr>
          <p:nvPr>
            <p:ph type="dt" sz="half" idx="10"/>
          </p:nvPr>
        </p:nvSpPr>
        <p:spPr/>
        <p:txBody>
          <a:bodyPr/>
          <a:lstStyle/>
          <a:p>
            <a:fld id="{AB9B4412-CF37-4988-AF82-90A7A1922FEE}" type="datetime1">
              <a:rPr lang="es-ES" smtClean="0"/>
              <a:t>15/07/2019</a:t>
            </a:fld>
            <a:endParaRPr lang="es-ES"/>
          </a:p>
        </p:txBody>
      </p:sp>
      <p:sp>
        <p:nvSpPr>
          <p:cNvPr id="3" name="Marcador de pie de página 2">
            <a:extLst>
              <a:ext uri="{FF2B5EF4-FFF2-40B4-BE49-F238E27FC236}">
                <a16:creationId xmlns:a16="http://schemas.microsoft.com/office/drawing/2014/main" id="{1E45908E-17E9-4642-BDC1-DCC62B05065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19FD970-435D-49FD-9269-C77B889E2B04}"/>
              </a:ext>
            </a:extLst>
          </p:cNvPr>
          <p:cNvSpPr>
            <a:spLocks noGrp="1"/>
          </p:cNvSpPr>
          <p:nvPr>
            <p:ph type="sldNum" sz="quarter" idx="12"/>
          </p:nvPr>
        </p:nvSpPr>
        <p:spPr/>
        <p:txBody>
          <a:bodyPr/>
          <a:lstStyle/>
          <a:p>
            <a:fld id="{B0698E0B-B221-49A4-B0B2-1A2232FC1C89}" type="slidenum">
              <a:rPr lang="es-ES" smtClean="0"/>
              <a:t>‹Nº›</a:t>
            </a:fld>
            <a:endParaRPr lang="es-ES"/>
          </a:p>
        </p:txBody>
      </p:sp>
    </p:spTree>
    <p:extLst>
      <p:ext uri="{BB962C8B-B14F-4D97-AF65-F5344CB8AC3E}">
        <p14:creationId xmlns:p14="http://schemas.microsoft.com/office/powerpoint/2010/main" val="1977668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1319A-4387-4714-B842-D21D9B8A7F9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F8F296F-FD5E-4007-BC1E-544598C393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33D98B9-F37A-429E-B55E-180436125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3FE718D-CAAF-4E03-986A-61112813B128}"/>
              </a:ext>
            </a:extLst>
          </p:cNvPr>
          <p:cNvSpPr>
            <a:spLocks noGrp="1"/>
          </p:cNvSpPr>
          <p:nvPr>
            <p:ph type="dt" sz="half" idx="10"/>
          </p:nvPr>
        </p:nvSpPr>
        <p:spPr/>
        <p:txBody>
          <a:bodyPr/>
          <a:lstStyle/>
          <a:p>
            <a:fld id="{F10663E9-E009-40E3-80A6-4C2001D8F919}" type="datetime1">
              <a:rPr lang="es-ES" smtClean="0"/>
              <a:t>15/07/2019</a:t>
            </a:fld>
            <a:endParaRPr lang="es-ES"/>
          </a:p>
        </p:txBody>
      </p:sp>
      <p:sp>
        <p:nvSpPr>
          <p:cNvPr id="6" name="Marcador de pie de página 5">
            <a:extLst>
              <a:ext uri="{FF2B5EF4-FFF2-40B4-BE49-F238E27FC236}">
                <a16:creationId xmlns:a16="http://schemas.microsoft.com/office/drawing/2014/main" id="{36F77A5A-C869-46C4-ACA5-7AAE57CC507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EFDDFF6-8950-43FE-8E9B-60F8E2642948}"/>
              </a:ext>
            </a:extLst>
          </p:cNvPr>
          <p:cNvSpPr>
            <a:spLocks noGrp="1"/>
          </p:cNvSpPr>
          <p:nvPr>
            <p:ph type="sldNum" sz="quarter" idx="12"/>
          </p:nvPr>
        </p:nvSpPr>
        <p:spPr/>
        <p:txBody>
          <a:bodyPr/>
          <a:lstStyle/>
          <a:p>
            <a:fld id="{B0698E0B-B221-49A4-B0B2-1A2232FC1C89}" type="slidenum">
              <a:rPr lang="es-ES" smtClean="0"/>
              <a:t>‹Nº›</a:t>
            </a:fld>
            <a:endParaRPr lang="es-ES"/>
          </a:p>
        </p:txBody>
      </p:sp>
    </p:spTree>
    <p:extLst>
      <p:ext uri="{BB962C8B-B14F-4D97-AF65-F5344CB8AC3E}">
        <p14:creationId xmlns:p14="http://schemas.microsoft.com/office/powerpoint/2010/main" val="1248677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50C2D5-858A-4065-AC01-883B03B70B3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F996E2A-4F69-40E3-BE34-3C402A4F26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00717A8-B35B-4C9A-9450-C5BA1EB41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CE8B6ECD-4C6D-4EE9-B5D8-B5B3252F2555}"/>
              </a:ext>
            </a:extLst>
          </p:cNvPr>
          <p:cNvSpPr>
            <a:spLocks noGrp="1"/>
          </p:cNvSpPr>
          <p:nvPr>
            <p:ph type="dt" sz="half" idx="10"/>
          </p:nvPr>
        </p:nvSpPr>
        <p:spPr/>
        <p:txBody>
          <a:bodyPr/>
          <a:lstStyle/>
          <a:p>
            <a:fld id="{85DF72CB-BC41-4C7F-BA33-0ABAA75646D8}" type="datetime1">
              <a:rPr lang="es-ES" smtClean="0"/>
              <a:t>15/07/2019</a:t>
            </a:fld>
            <a:endParaRPr lang="es-ES"/>
          </a:p>
        </p:txBody>
      </p:sp>
      <p:sp>
        <p:nvSpPr>
          <p:cNvPr id="6" name="Marcador de pie de página 5">
            <a:extLst>
              <a:ext uri="{FF2B5EF4-FFF2-40B4-BE49-F238E27FC236}">
                <a16:creationId xmlns:a16="http://schemas.microsoft.com/office/drawing/2014/main" id="{F0AC9BFA-6130-4DF1-947A-33ACE5E3E02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0DA7D9F-5EB9-481A-BCE4-BCE013C57B9E}"/>
              </a:ext>
            </a:extLst>
          </p:cNvPr>
          <p:cNvSpPr>
            <a:spLocks noGrp="1"/>
          </p:cNvSpPr>
          <p:nvPr>
            <p:ph type="sldNum" sz="quarter" idx="12"/>
          </p:nvPr>
        </p:nvSpPr>
        <p:spPr/>
        <p:txBody>
          <a:bodyPr/>
          <a:lstStyle/>
          <a:p>
            <a:fld id="{B0698E0B-B221-49A4-B0B2-1A2232FC1C89}" type="slidenum">
              <a:rPr lang="es-ES" smtClean="0"/>
              <a:t>‹Nº›</a:t>
            </a:fld>
            <a:endParaRPr lang="es-ES"/>
          </a:p>
        </p:txBody>
      </p:sp>
    </p:spTree>
    <p:extLst>
      <p:ext uri="{BB962C8B-B14F-4D97-AF65-F5344CB8AC3E}">
        <p14:creationId xmlns:p14="http://schemas.microsoft.com/office/powerpoint/2010/main" val="260635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D38BF60-FDB8-4AD4-A2E0-23024A9CD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9EFB348-7AB1-4460-BBA5-A0FEA930B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6B7B6F9-C498-48D4-AFA5-0C2661DD5D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45A83-1CAA-40AD-8F02-D97DDD25DDB2}" type="datetime1">
              <a:rPr lang="es-ES" smtClean="0"/>
              <a:t>15/07/2019</a:t>
            </a:fld>
            <a:endParaRPr lang="es-ES"/>
          </a:p>
        </p:txBody>
      </p:sp>
      <p:sp>
        <p:nvSpPr>
          <p:cNvPr id="5" name="Marcador de pie de página 4">
            <a:extLst>
              <a:ext uri="{FF2B5EF4-FFF2-40B4-BE49-F238E27FC236}">
                <a16:creationId xmlns:a16="http://schemas.microsoft.com/office/drawing/2014/main" id="{880FF492-7D62-41BE-9B51-32B5E4A948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0E830481-8D1A-48B9-911B-3D88370791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98E0B-B221-49A4-B0B2-1A2232FC1C89}" type="slidenum">
              <a:rPr lang="es-ES" smtClean="0"/>
              <a:t>‹Nº›</a:t>
            </a:fld>
            <a:endParaRPr lang="es-ES"/>
          </a:p>
        </p:txBody>
      </p:sp>
    </p:spTree>
    <p:extLst>
      <p:ext uri="{BB962C8B-B14F-4D97-AF65-F5344CB8AC3E}">
        <p14:creationId xmlns:p14="http://schemas.microsoft.com/office/powerpoint/2010/main" val="330735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7.jp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jpg"/><Relationship Id="rId4" Type="http://schemas.openxmlformats.org/officeDocument/2006/relationships/image" Target="../media/image18.jpg"/><Relationship Id="rId9"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sv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65136"/>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CuadroTexto 16">
            <a:extLst>
              <a:ext uri="{FF2B5EF4-FFF2-40B4-BE49-F238E27FC236}">
                <a16:creationId xmlns:a16="http://schemas.microsoft.com/office/drawing/2014/main" id="{C9148699-6BC4-492B-B208-151A160E9129}"/>
              </a:ext>
            </a:extLst>
          </p:cNvPr>
          <p:cNvSpPr txBox="1"/>
          <p:nvPr/>
        </p:nvSpPr>
        <p:spPr>
          <a:xfrm>
            <a:off x="3438633" y="755374"/>
            <a:ext cx="7818782" cy="4939814"/>
          </a:xfrm>
          <a:prstGeom prst="rect">
            <a:avLst/>
          </a:prstGeom>
          <a:noFill/>
        </p:spPr>
        <p:txBody>
          <a:bodyPr wrap="square" rtlCol="0">
            <a:spAutoFit/>
          </a:bodyPr>
          <a:lstStyle/>
          <a:p>
            <a:pPr algn="ctr"/>
            <a:r>
              <a:rPr lang="es-ES" sz="2400" b="1" dirty="0">
                <a:latin typeface="Cambria" panose="02040503050406030204" pitchFamily="18" charset="0"/>
              </a:rPr>
              <a:t>GRADO EN INGENIERÍA EN TECNOLOGÍAS Y SERVICIOS</a:t>
            </a:r>
          </a:p>
          <a:p>
            <a:pPr algn="ctr"/>
            <a:r>
              <a:rPr lang="es-ES" sz="2400" b="1" dirty="0">
                <a:latin typeface="Cambria" panose="02040503050406030204" pitchFamily="18" charset="0"/>
              </a:rPr>
              <a:t>DE TELECOMUNICACIÓN</a:t>
            </a:r>
          </a:p>
          <a:p>
            <a:pPr algn="ctr"/>
            <a:endParaRPr lang="es-ES" sz="2000" b="1" dirty="0">
              <a:latin typeface="Cambria" panose="02040503050406030204" pitchFamily="18" charset="0"/>
            </a:endParaRPr>
          </a:p>
          <a:p>
            <a:pPr algn="ctr"/>
            <a:r>
              <a:rPr lang="es-ES" sz="2000" dirty="0">
                <a:latin typeface="Cambria" panose="02040503050406030204" pitchFamily="18" charset="0"/>
              </a:rPr>
              <a:t>ÁREA DE INGENIERÍA TELEMÁTICA</a:t>
            </a:r>
          </a:p>
          <a:p>
            <a:pPr algn="ctr"/>
            <a:endParaRPr lang="es-ES" sz="2000" dirty="0">
              <a:latin typeface="Cambria" panose="02040503050406030204" pitchFamily="18" charset="0"/>
            </a:endParaRPr>
          </a:p>
          <a:p>
            <a:pPr algn="ctr"/>
            <a:endParaRPr lang="es-ES" sz="2000" dirty="0">
              <a:latin typeface="Cambria" panose="02040503050406030204" pitchFamily="18" charset="0"/>
            </a:endParaRPr>
          </a:p>
          <a:p>
            <a:pPr algn="ctr"/>
            <a:endParaRPr lang="es-ES" sz="2000" dirty="0">
              <a:latin typeface="Cambria" panose="02040503050406030204" pitchFamily="18" charset="0"/>
            </a:endParaRPr>
          </a:p>
          <a:p>
            <a:pPr algn="ctr"/>
            <a:r>
              <a:rPr lang="es-ES" sz="2700" b="1" dirty="0">
                <a:latin typeface="Cambria" panose="02040503050406030204" pitchFamily="18" charset="0"/>
              </a:rPr>
              <a:t>Herramienta de pentesting para protocolos de redundancia de capa 3</a:t>
            </a:r>
          </a:p>
          <a:p>
            <a:pPr algn="ctr"/>
            <a:endParaRPr lang="es-ES" sz="2700" b="1" dirty="0">
              <a:latin typeface="Cambria" panose="02040503050406030204" pitchFamily="18" charset="0"/>
            </a:endParaRPr>
          </a:p>
          <a:p>
            <a:pPr algn="ctr"/>
            <a:endParaRPr lang="es-ES" sz="2700" b="1" dirty="0">
              <a:latin typeface="Cambria" panose="02040503050406030204" pitchFamily="18" charset="0"/>
            </a:endParaRPr>
          </a:p>
          <a:p>
            <a:pPr algn="ctr"/>
            <a:endParaRPr lang="es-ES" sz="2700" b="1" dirty="0">
              <a:latin typeface="Cambria" panose="02040503050406030204" pitchFamily="18" charset="0"/>
            </a:endParaRPr>
          </a:p>
          <a:p>
            <a:pPr algn="r"/>
            <a:r>
              <a:rPr lang="es-ES" sz="1600" b="1" dirty="0">
                <a:latin typeface="Cambria" panose="02040503050406030204" pitchFamily="18" charset="0"/>
              </a:rPr>
              <a:t>Autor: Argüelles Foronda, Samuel</a:t>
            </a:r>
          </a:p>
          <a:p>
            <a:pPr algn="r"/>
            <a:r>
              <a:rPr lang="es-ES" sz="1600" b="1" dirty="0">
                <a:latin typeface="Cambria" panose="02040503050406030204" pitchFamily="18" charset="0"/>
              </a:rPr>
              <a:t>Tutor: Nuño Huergo, Pelayo</a:t>
            </a:r>
          </a:p>
        </p:txBody>
      </p:sp>
      <p:pic>
        <p:nvPicPr>
          <p:cNvPr id="7" name="Imagen 6">
            <a:extLst>
              <a:ext uri="{FF2B5EF4-FFF2-40B4-BE49-F238E27FC236}">
                <a16:creationId xmlns:a16="http://schemas.microsoft.com/office/drawing/2014/main" id="{79A82583-5548-B84D-B3A2-A0EEE7D14E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467" y="252709"/>
            <a:ext cx="1671859" cy="1821767"/>
          </a:xfrm>
          <a:prstGeom prst="rect">
            <a:avLst/>
          </a:prstGeom>
        </p:spPr>
      </p:pic>
    </p:spTree>
    <p:extLst>
      <p:ext uri="{BB962C8B-B14F-4D97-AF65-F5344CB8AC3E}">
        <p14:creationId xmlns:p14="http://schemas.microsoft.com/office/powerpoint/2010/main" val="3575338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54745"/>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467" y="252709"/>
            <a:ext cx="1671859" cy="1821767"/>
          </a:xfrm>
          <a:prstGeom prst="rect">
            <a:avLst/>
          </a:prstGeom>
        </p:spPr>
      </p:pic>
      <p:sp>
        <p:nvSpPr>
          <p:cNvPr id="7" name="CuadroTexto 6">
            <a:extLst>
              <a:ext uri="{FF2B5EF4-FFF2-40B4-BE49-F238E27FC236}">
                <a16:creationId xmlns:a16="http://schemas.microsoft.com/office/drawing/2014/main" id="{06A47EDE-C47D-4286-8909-2B3D26B4E3D1}"/>
              </a:ext>
            </a:extLst>
          </p:cNvPr>
          <p:cNvSpPr txBox="1"/>
          <p:nvPr/>
        </p:nvSpPr>
        <p:spPr>
          <a:xfrm>
            <a:off x="2835970" y="369169"/>
            <a:ext cx="8020719" cy="1954381"/>
          </a:xfrm>
          <a:prstGeom prst="rect">
            <a:avLst/>
          </a:prstGeom>
          <a:noFill/>
        </p:spPr>
        <p:txBody>
          <a:bodyPr wrap="square" rtlCol="0">
            <a:spAutoFit/>
          </a:bodyPr>
          <a:lstStyle/>
          <a:p>
            <a:r>
              <a:rPr lang="es-ES" sz="3200" b="1" dirty="0">
                <a:latin typeface="Cambria" panose="02040503050406030204" pitchFamily="18" charset="0"/>
              </a:rPr>
              <a:t>4. Mitigaciones</a:t>
            </a:r>
          </a:p>
          <a:p>
            <a:endParaRPr lang="es-ES" sz="2800" b="1" dirty="0">
              <a:latin typeface="Cambria" panose="02040503050406030204" pitchFamily="18" charset="0"/>
            </a:endParaRPr>
          </a:p>
          <a:p>
            <a:r>
              <a:rPr lang="es-ES" sz="2500" b="1" dirty="0" err="1">
                <a:latin typeface="Cambria" panose="02040503050406030204" pitchFamily="18" charset="0"/>
              </a:rPr>
              <a:t>First</a:t>
            </a:r>
            <a:r>
              <a:rPr lang="es-ES" sz="2500" b="1" dirty="0">
                <a:latin typeface="Cambria" panose="02040503050406030204" pitchFamily="18" charset="0"/>
              </a:rPr>
              <a:t> Hop Redundancy Protocolo (FHRP)</a:t>
            </a:r>
          </a:p>
          <a:p>
            <a:endParaRPr lang="es-ES" b="1" dirty="0">
              <a:latin typeface="Cambria" panose="02040503050406030204" pitchFamily="18" charset="0"/>
            </a:endParaRPr>
          </a:p>
          <a:p>
            <a:endParaRPr lang="es-ES" dirty="0"/>
          </a:p>
        </p:txBody>
      </p:sp>
      <p:sp>
        <p:nvSpPr>
          <p:cNvPr id="10" name="CuadroTexto 9">
            <a:extLst>
              <a:ext uri="{FF2B5EF4-FFF2-40B4-BE49-F238E27FC236}">
                <a16:creationId xmlns:a16="http://schemas.microsoft.com/office/drawing/2014/main" id="{1D1684CE-5628-A14D-8B02-62F7F2DC077F}"/>
              </a:ext>
            </a:extLst>
          </p:cNvPr>
          <p:cNvSpPr txBox="1"/>
          <p:nvPr/>
        </p:nvSpPr>
        <p:spPr>
          <a:xfrm>
            <a:off x="3090332" y="2074476"/>
            <a:ext cx="7511993" cy="326685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000" dirty="0">
                <a:latin typeface="Cambria" panose="02040503050406030204" pitchFamily="18" charset="0"/>
              </a:rPr>
              <a:t>Mecanismos de Autenticación</a:t>
            </a:r>
          </a:p>
          <a:p>
            <a:pPr>
              <a:lnSpc>
                <a:spcPct val="150000"/>
              </a:lnSpc>
            </a:pPr>
            <a:r>
              <a:rPr lang="es-ES" sz="2000" dirty="0">
                <a:latin typeface="Cambria" panose="02040503050406030204" pitchFamily="18" charset="0"/>
              </a:rPr>
              <a:t>	- Texto Plano</a:t>
            </a:r>
          </a:p>
          <a:p>
            <a:pPr>
              <a:lnSpc>
                <a:spcPct val="150000"/>
              </a:lnSpc>
            </a:pPr>
            <a:r>
              <a:rPr lang="es-ES" sz="2000" dirty="0">
                <a:latin typeface="Cambria" panose="02040503050406030204" pitchFamily="18" charset="0"/>
              </a:rPr>
              <a:t>	- MD5</a:t>
            </a:r>
          </a:p>
          <a:p>
            <a:pPr>
              <a:lnSpc>
                <a:spcPct val="150000"/>
              </a:lnSpc>
            </a:pPr>
            <a:endParaRPr lang="es-ES" sz="2000" dirty="0">
              <a:latin typeface="Cambria" panose="02040503050406030204" pitchFamily="18" charset="0"/>
            </a:endParaRPr>
          </a:p>
          <a:p>
            <a:pPr marL="342900" indent="-342900">
              <a:lnSpc>
                <a:spcPct val="150000"/>
              </a:lnSpc>
              <a:buFont typeface="Arial" panose="020B0604020202020204" pitchFamily="34" charset="0"/>
              <a:buChar char="•"/>
            </a:pPr>
            <a:r>
              <a:rPr lang="es-ES" sz="2000" dirty="0">
                <a:latin typeface="Cambria" panose="02040503050406030204" pitchFamily="18" charset="0"/>
              </a:rPr>
              <a:t>Access Control List (ACL)</a:t>
            </a:r>
          </a:p>
          <a:p>
            <a:pPr>
              <a:lnSpc>
                <a:spcPct val="150000"/>
              </a:lnSpc>
            </a:pPr>
            <a:endParaRPr lang="es-ES" sz="2000" dirty="0">
              <a:latin typeface="Cambria" panose="02040503050406030204" pitchFamily="18" charset="0"/>
            </a:endParaRPr>
          </a:p>
          <a:p>
            <a:pPr>
              <a:lnSpc>
                <a:spcPct val="150000"/>
              </a:lnSpc>
            </a:pPr>
            <a:endParaRPr lang="es-ES" sz="2000" dirty="0">
              <a:latin typeface="Cambria" panose="02040503050406030204" pitchFamily="18" charset="0"/>
            </a:endParaRPr>
          </a:p>
        </p:txBody>
      </p:sp>
      <p:sp>
        <p:nvSpPr>
          <p:cNvPr id="8" name="CuadroTexto 7">
            <a:extLst>
              <a:ext uri="{FF2B5EF4-FFF2-40B4-BE49-F238E27FC236}">
                <a16:creationId xmlns:a16="http://schemas.microsoft.com/office/drawing/2014/main" id="{870C4928-6123-D64F-8D76-8DC6C9C339CF}"/>
              </a:ext>
            </a:extLst>
          </p:cNvPr>
          <p:cNvSpPr txBox="1"/>
          <p:nvPr/>
        </p:nvSpPr>
        <p:spPr>
          <a:xfrm>
            <a:off x="16922" y="2306995"/>
            <a:ext cx="2321169" cy="39433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s-ES" sz="1300" dirty="0">
                <a:latin typeface="Cambria" panose="02040503050406030204" pitchFamily="18" charset="0"/>
              </a:rPr>
              <a:t>Objetivos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Introducción</a:t>
            </a:r>
          </a:p>
          <a:p>
            <a:pPr marL="285750" indent="-285750">
              <a:lnSpc>
                <a:spcPct val="150000"/>
              </a:lnSpc>
              <a:buFont typeface="Wingdings" panose="05000000000000000000" pitchFamily="2" charset="2"/>
              <a:buChar char="Ø"/>
            </a:pPr>
            <a:r>
              <a:rPr lang="es-ES" sz="1350" dirty="0">
                <a:latin typeface="Cambria" panose="02040503050406030204" pitchFamily="18" charset="0"/>
              </a:rPr>
              <a:t>Análisis </a:t>
            </a:r>
          </a:p>
          <a:p>
            <a:pPr marL="285750" indent="-285750">
              <a:lnSpc>
                <a:spcPct val="150000"/>
              </a:lnSpc>
              <a:buFont typeface="Wingdings" panose="05000000000000000000" pitchFamily="2" charset="2"/>
              <a:buChar char="Ø"/>
            </a:pPr>
            <a:r>
              <a:rPr lang="es-ES" sz="1350" dirty="0">
                <a:latin typeface="Cambria" panose="02040503050406030204" pitchFamily="18" charset="0"/>
              </a:rPr>
              <a:t>Vulnerabilidades</a:t>
            </a:r>
          </a:p>
          <a:p>
            <a:pPr marL="285750" indent="-285750">
              <a:lnSpc>
                <a:spcPct val="150000"/>
              </a:lnSpc>
              <a:buFont typeface="Wingdings" panose="05000000000000000000" pitchFamily="2" charset="2"/>
              <a:buChar char="Ø"/>
            </a:pPr>
            <a:r>
              <a:rPr lang="es-ES" sz="1350" b="1" dirty="0">
                <a:latin typeface="Cambria" panose="02040503050406030204" pitchFamily="18" charset="0"/>
              </a:rPr>
              <a:t>Mitigaciones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Entorno de trabajo</a:t>
            </a:r>
          </a:p>
          <a:p>
            <a:pPr marL="285750" indent="-285750">
              <a:lnSpc>
                <a:spcPct val="150000"/>
              </a:lnSpc>
              <a:buFont typeface="Wingdings" panose="05000000000000000000" pitchFamily="2" charset="2"/>
              <a:buChar char="Ø"/>
            </a:pPr>
            <a:r>
              <a:rPr lang="es-ES" sz="1300" dirty="0">
                <a:latin typeface="Cambria" panose="02040503050406030204" pitchFamily="18" charset="0"/>
              </a:rPr>
              <a:t>Herramienta de pentesting</a:t>
            </a:r>
          </a:p>
          <a:p>
            <a:pPr marL="285750" indent="-285750">
              <a:lnSpc>
                <a:spcPct val="150000"/>
              </a:lnSpc>
              <a:buFont typeface="Wingdings" panose="05000000000000000000" pitchFamily="2" charset="2"/>
              <a:buChar char="Ø"/>
            </a:pPr>
            <a:r>
              <a:rPr lang="es-ES" sz="1300" dirty="0">
                <a:latin typeface="Cambria" panose="02040503050406030204" pitchFamily="18" charset="0"/>
              </a:rPr>
              <a:t>Pruebas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Tecnologías utilizadas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Conclusiones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Líneas futuras</a:t>
            </a:r>
          </a:p>
          <a:p>
            <a:endParaRPr lang="es-ES" sz="1400" dirty="0"/>
          </a:p>
        </p:txBody>
      </p:sp>
    </p:spTree>
    <p:extLst>
      <p:ext uri="{BB962C8B-B14F-4D97-AF65-F5344CB8AC3E}">
        <p14:creationId xmlns:p14="http://schemas.microsoft.com/office/powerpoint/2010/main" val="309482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79998"/>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467" y="252709"/>
            <a:ext cx="1671859" cy="1821767"/>
          </a:xfrm>
          <a:prstGeom prst="rect">
            <a:avLst/>
          </a:prstGeom>
        </p:spPr>
      </p:pic>
      <p:sp>
        <p:nvSpPr>
          <p:cNvPr id="7" name="CuadroTexto 6">
            <a:extLst>
              <a:ext uri="{FF2B5EF4-FFF2-40B4-BE49-F238E27FC236}">
                <a16:creationId xmlns:a16="http://schemas.microsoft.com/office/drawing/2014/main" id="{06A47EDE-C47D-4286-8909-2B3D26B4E3D1}"/>
              </a:ext>
            </a:extLst>
          </p:cNvPr>
          <p:cNvSpPr txBox="1"/>
          <p:nvPr/>
        </p:nvSpPr>
        <p:spPr>
          <a:xfrm>
            <a:off x="2835965" y="543339"/>
            <a:ext cx="9183757" cy="861774"/>
          </a:xfrm>
          <a:prstGeom prst="rect">
            <a:avLst/>
          </a:prstGeom>
          <a:noFill/>
        </p:spPr>
        <p:txBody>
          <a:bodyPr wrap="square" rtlCol="0">
            <a:spAutoFit/>
          </a:bodyPr>
          <a:lstStyle/>
          <a:p>
            <a:r>
              <a:rPr lang="es-ES" sz="3200" b="1" dirty="0">
                <a:latin typeface="Cambria" panose="02040503050406030204" pitchFamily="18" charset="0"/>
              </a:rPr>
              <a:t>5. Entorno de trabajo</a:t>
            </a:r>
            <a:endParaRPr lang="es-ES" sz="3200" dirty="0"/>
          </a:p>
          <a:p>
            <a:endParaRPr lang="es-ES" dirty="0"/>
          </a:p>
        </p:txBody>
      </p:sp>
      <p:sp>
        <p:nvSpPr>
          <p:cNvPr id="2" name="CuadroTexto 1">
            <a:extLst>
              <a:ext uri="{FF2B5EF4-FFF2-40B4-BE49-F238E27FC236}">
                <a16:creationId xmlns:a16="http://schemas.microsoft.com/office/drawing/2014/main" id="{14A41C7E-6CCD-4BD1-AC90-0CC87051279C}"/>
              </a:ext>
            </a:extLst>
          </p:cNvPr>
          <p:cNvSpPr txBox="1"/>
          <p:nvPr/>
        </p:nvSpPr>
        <p:spPr>
          <a:xfrm>
            <a:off x="2955233" y="1484246"/>
            <a:ext cx="8938300" cy="2371418"/>
          </a:xfrm>
          <a:prstGeom prst="rect">
            <a:avLst/>
          </a:prstGeom>
          <a:noFill/>
        </p:spPr>
        <p:txBody>
          <a:bodyPr wrap="square" rtlCol="0">
            <a:spAutoFit/>
          </a:bodyPr>
          <a:lstStyle/>
          <a:p>
            <a:r>
              <a:rPr lang="es-ES" sz="2200" b="1" dirty="0">
                <a:latin typeface="Cambria" panose="02040503050406030204" pitchFamily="18" charset="0"/>
              </a:rPr>
              <a:t>GNS3</a:t>
            </a:r>
          </a:p>
          <a:p>
            <a:endParaRPr lang="es-ES" b="1" dirty="0">
              <a:latin typeface="Cambria" panose="02040503050406030204" pitchFamily="18" charset="0"/>
            </a:endParaRPr>
          </a:p>
          <a:p>
            <a:pPr marL="285750" indent="-285750">
              <a:lnSpc>
                <a:spcPct val="200000"/>
              </a:lnSpc>
              <a:buFontTx/>
              <a:buChar char="-"/>
            </a:pPr>
            <a:r>
              <a:rPr lang="es-ES" sz="1900" dirty="0">
                <a:latin typeface="Cambria" panose="02040503050406030204" pitchFamily="18" charset="0"/>
              </a:rPr>
              <a:t>Entorno de trabajo virtual</a:t>
            </a:r>
          </a:p>
          <a:p>
            <a:pPr marL="285750" indent="-285750">
              <a:lnSpc>
                <a:spcPct val="200000"/>
              </a:lnSpc>
              <a:buFontTx/>
              <a:buChar char="-"/>
            </a:pPr>
            <a:r>
              <a:rPr lang="es-ES" sz="1900" dirty="0">
                <a:latin typeface="Cambria" panose="02040503050406030204" pitchFamily="18" charset="0"/>
              </a:rPr>
              <a:t>Permite ejecutar imágenes ISO del fabricante Cisco (C7200)</a:t>
            </a:r>
          </a:p>
          <a:p>
            <a:pPr marL="285750" indent="-285750">
              <a:lnSpc>
                <a:spcPct val="200000"/>
              </a:lnSpc>
              <a:buFontTx/>
              <a:buChar char="-"/>
            </a:pPr>
            <a:r>
              <a:rPr lang="es-ES" sz="1900" dirty="0">
                <a:latin typeface="Cambria" panose="02040503050406030204" pitchFamily="18" charset="0"/>
              </a:rPr>
              <a:t>Facilita la incorporación de máquinas virtuales de </a:t>
            </a:r>
            <a:r>
              <a:rPr lang="es-ES" sz="1900" dirty="0" err="1">
                <a:latin typeface="Cambria" panose="02040503050406030204" pitchFamily="18" charset="0"/>
              </a:rPr>
              <a:t>VBox</a:t>
            </a:r>
            <a:endParaRPr lang="es-ES" sz="1900" dirty="0">
              <a:latin typeface="Cambria" panose="02040503050406030204" pitchFamily="18" charset="0"/>
            </a:endParaRPr>
          </a:p>
        </p:txBody>
      </p:sp>
      <p:sp>
        <p:nvSpPr>
          <p:cNvPr id="3" name="CuadroTexto 2">
            <a:extLst>
              <a:ext uri="{FF2B5EF4-FFF2-40B4-BE49-F238E27FC236}">
                <a16:creationId xmlns:a16="http://schemas.microsoft.com/office/drawing/2014/main" id="{C740E8ED-D424-4C9A-A3AA-4EBA219230F5}"/>
              </a:ext>
            </a:extLst>
          </p:cNvPr>
          <p:cNvSpPr txBox="1"/>
          <p:nvPr/>
        </p:nvSpPr>
        <p:spPr>
          <a:xfrm>
            <a:off x="2955233" y="4182995"/>
            <a:ext cx="8554286" cy="1786643"/>
          </a:xfrm>
          <a:prstGeom prst="rect">
            <a:avLst/>
          </a:prstGeom>
          <a:noFill/>
        </p:spPr>
        <p:txBody>
          <a:bodyPr wrap="square" rtlCol="0">
            <a:spAutoFit/>
          </a:bodyPr>
          <a:lstStyle/>
          <a:p>
            <a:r>
              <a:rPr lang="es-ES" sz="2200" b="1" dirty="0">
                <a:latin typeface="Cambria" panose="02040503050406030204" pitchFamily="18" charset="0"/>
              </a:rPr>
              <a:t>Virtual Box</a:t>
            </a:r>
          </a:p>
          <a:p>
            <a:endParaRPr lang="es-ES" b="1" dirty="0">
              <a:latin typeface="Cambria" panose="02040503050406030204" pitchFamily="18" charset="0"/>
            </a:endParaRPr>
          </a:p>
          <a:p>
            <a:pPr marL="285750" indent="-285750">
              <a:lnSpc>
                <a:spcPct val="200000"/>
              </a:lnSpc>
              <a:buFontTx/>
              <a:buChar char="-"/>
            </a:pPr>
            <a:r>
              <a:rPr lang="es-ES" sz="1900" dirty="0">
                <a:latin typeface="Cambria" panose="02040503050406030204" pitchFamily="18" charset="0"/>
              </a:rPr>
              <a:t>Máquina </a:t>
            </a:r>
            <a:r>
              <a:rPr lang="es-ES" sz="1900" dirty="0" err="1">
                <a:latin typeface="Cambria" panose="02040503050406030204" pitchFamily="18" charset="0"/>
              </a:rPr>
              <a:t>Kali</a:t>
            </a:r>
            <a:r>
              <a:rPr lang="es-ES" sz="1900" dirty="0">
                <a:latin typeface="Cambria" panose="02040503050406030204" pitchFamily="18" charset="0"/>
              </a:rPr>
              <a:t> Linux</a:t>
            </a:r>
          </a:p>
          <a:p>
            <a:pPr marL="285750" indent="-285750">
              <a:lnSpc>
                <a:spcPct val="200000"/>
              </a:lnSpc>
              <a:buFontTx/>
              <a:buChar char="-"/>
            </a:pPr>
            <a:r>
              <a:rPr lang="es-ES" sz="1900" dirty="0">
                <a:latin typeface="Cambria" panose="02040503050406030204" pitchFamily="18" charset="0"/>
              </a:rPr>
              <a:t>Servidor Apache (Ubuntu)</a:t>
            </a:r>
          </a:p>
        </p:txBody>
      </p:sp>
      <p:pic>
        <p:nvPicPr>
          <p:cNvPr id="10" name="Imagen 9">
            <a:extLst>
              <a:ext uri="{FF2B5EF4-FFF2-40B4-BE49-F238E27FC236}">
                <a16:creationId xmlns:a16="http://schemas.microsoft.com/office/drawing/2014/main" id="{82F9D28F-770D-1341-83F8-534B667409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7773" y="1573714"/>
            <a:ext cx="317460" cy="317460"/>
          </a:xfrm>
          <a:prstGeom prst="rect">
            <a:avLst/>
          </a:prstGeom>
        </p:spPr>
      </p:pic>
      <p:pic>
        <p:nvPicPr>
          <p:cNvPr id="11" name="Imagen 10">
            <a:extLst>
              <a:ext uri="{FF2B5EF4-FFF2-40B4-BE49-F238E27FC236}">
                <a16:creationId xmlns:a16="http://schemas.microsoft.com/office/drawing/2014/main" id="{D37B30E6-B3C9-D847-86F1-D9FDCA335A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2899" y="4257464"/>
            <a:ext cx="347207" cy="347207"/>
          </a:xfrm>
          <a:prstGeom prst="rect">
            <a:avLst/>
          </a:prstGeom>
        </p:spPr>
      </p:pic>
      <p:sp>
        <p:nvSpPr>
          <p:cNvPr id="12" name="CuadroTexto 11">
            <a:extLst>
              <a:ext uri="{FF2B5EF4-FFF2-40B4-BE49-F238E27FC236}">
                <a16:creationId xmlns:a16="http://schemas.microsoft.com/office/drawing/2014/main" id="{B28B2211-FFAA-414B-AC27-CE2D1638DFE3}"/>
              </a:ext>
            </a:extLst>
          </p:cNvPr>
          <p:cNvSpPr txBox="1"/>
          <p:nvPr/>
        </p:nvSpPr>
        <p:spPr>
          <a:xfrm>
            <a:off x="16922" y="2306995"/>
            <a:ext cx="2321169" cy="39433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s-ES" sz="1300" dirty="0">
                <a:latin typeface="Cambria" panose="02040503050406030204" pitchFamily="18" charset="0"/>
              </a:rPr>
              <a:t>Objetivos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Introducción</a:t>
            </a:r>
          </a:p>
          <a:p>
            <a:pPr marL="285750" indent="-285750">
              <a:lnSpc>
                <a:spcPct val="150000"/>
              </a:lnSpc>
              <a:buFont typeface="Wingdings" panose="05000000000000000000" pitchFamily="2" charset="2"/>
              <a:buChar char="Ø"/>
            </a:pPr>
            <a:r>
              <a:rPr lang="es-ES" sz="1350" dirty="0">
                <a:latin typeface="Cambria" panose="02040503050406030204" pitchFamily="18" charset="0"/>
              </a:rPr>
              <a:t>Análisis </a:t>
            </a:r>
          </a:p>
          <a:p>
            <a:pPr marL="285750" indent="-285750">
              <a:lnSpc>
                <a:spcPct val="150000"/>
              </a:lnSpc>
              <a:buFont typeface="Wingdings" panose="05000000000000000000" pitchFamily="2" charset="2"/>
              <a:buChar char="Ø"/>
            </a:pPr>
            <a:r>
              <a:rPr lang="es-ES" sz="1350" dirty="0">
                <a:latin typeface="Cambria" panose="02040503050406030204" pitchFamily="18" charset="0"/>
              </a:rPr>
              <a:t>Vulnerabilidades</a:t>
            </a:r>
          </a:p>
          <a:p>
            <a:pPr marL="285750" indent="-285750">
              <a:lnSpc>
                <a:spcPct val="150000"/>
              </a:lnSpc>
              <a:buFont typeface="Wingdings" panose="05000000000000000000" pitchFamily="2" charset="2"/>
              <a:buChar char="Ø"/>
            </a:pPr>
            <a:r>
              <a:rPr lang="es-ES" sz="1350" dirty="0">
                <a:latin typeface="Cambria" panose="02040503050406030204" pitchFamily="18" charset="0"/>
              </a:rPr>
              <a:t>Mitigaciones</a:t>
            </a:r>
          </a:p>
          <a:p>
            <a:pPr marL="285750" indent="-285750">
              <a:lnSpc>
                <a:spcPct val="150000"/>
              </a:lnSpc>
              <a:buFont typeface="Wingdings" panose="05000000000000000000" pitchFamily="2" charset="2"/>
              <a:buChar char="Ø"/>
            </a:pPr>
            <a:r>
              <a:rPr lang="es-ES" sz="1300" b="1" dirty="0">
                <a:latin typeface="Cambria" panose="02040503050406030204" pitchFamily="18" charset="0"/>
              </a:rPr>
              <a:t>Entorno de trabajo</a:t>
            </a:r>
          </a:p>
          <a:p>
            <a:pPr marL="285750" indent="-285750">
              <a:lnSpc>
                <a:spcPct val="150000"/>
              </a:lnSpc>
              <a:buFont typeface="Wingdings" panose="05000000000000000000" pitchFamily="2" charset="2"/>
              <a:buChar char="Ø"/>
            </a:pPr>
            <a:r>
              <a:rPr lang="es-ES" sz="1300" dirty="0">
                <a:latin typeface="Cambria" panose="02040503050406030204" pitchFamily="18" charset="0"/>
              </a:rPr>
              <a:t>Herramienta de pentesting</a:t>
            </a:r>
          </a:p>
          <a:p>
            <a:pPr marL="285750" indent="-285750">
              <a:lnSpc>
                <a:spcPct val="150000"/>
              </a:lnSpc>
              <a:buFont typeface="Wingdings" panose="05000000000000000000" pitchFamily="2" charset="2"/>
              <a:buChar char="Ø"/>
            </a:pPr>
            <a:r>
              <a:rPr lang="es-ES" sz="1300" dirty="0">
                <a:latin typeface="Cambria" panose="02040503050406030204" pitchFamily="18" charset="0"/>
              </a:rPr>
              <a:t>Pruebas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Tecnologías utilizadas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Conclusiones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Líneas futuras</a:t>
            </a:r>
          </a:p>
          <a:p>
            <a:endParaRPr lang="es-ES" sz="1400" dirty="0"/>
          </a:p>
        </p:txBody>
      </p:sp>
    </p:spTree>
    <p:extLst>
      <p:ext uri="{BB962C8B-B14F-4D97-AF65-F5344CB8AC3E}">
        <p14:creationId xmlns:p14="http://schemas.microsoft.com/office/powerpoint/2010/main" val="3165462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54745"/>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467" y="252709"/>
            <a:ext cx="1671859" cy="1821767"/>
          </a:xfrm>
          <a:prstGeom prst="rect">
            <a:avLst/>
          </a:prstGeom>
        </p:spPr>
      </p:pic>
      <p:sp>
        <p:nvSpPr>
          <p:cNvPr id="7" name="CuadroTexto 6">
            <a:extLst>
              <a:ext uri="{FF2B5EF4-FFF2-40B4-BE49-F238E27FC236}">
                <a16:creationId xmlns:a16="http://schemas.microsoft.com/office/drawing/2014/main" id="{06A47EDE-C47D-4286-8909-2B3D26B4E3D1}"/>
              </a:ext>
            </a:extLst>
          </p:cNvPr>
          <p:cNvSpPr txBox="1"/>
          <p:nvPr/>
        </p:nvSpPr>
        <p:spPr>
          <a:xfrm>
            <a:off x="2792896" y="534545"/>
            <a:ext cx="9183757" cy="861774"/>
          </a:xfrm>
          <a:prstGeom prst="rect">
            <a:avLst/>
          </a:prstGeom>
          <a:noFill/>
        </p:spPr>
        <p:txBody>
          <a:bodyPr wrap="square" rtlCol="0">
            <a:spAutoFit/>
          </a:bodyPr>
          <a:lstStyle/>
          <a:p>
            <a:r>
              <a:rPr lang="es-ES" sz="3200" b="1" dirty="0">
                <a:latin typeface="Cambria" panose="02040503050406030204" pitchFamily="18" charset="0"/>
              </a:rPr>
              <a:t>5. Entorno de trabajo</a:t>
            </a:r>
            <a:endParaRPr lang="es-ES" sz="3200" dirty="0"/>
          </a:p>
          <a:p>
            <a:endParaRPr lang="es-ES" dirty="0"/>
          </a:p>
        </p:txBody>
      </p:sp>
      <p:pic>
        <p:nvPicPr>
          <p:cNvPr id="10" name="Imagen 9">
            <a:extLst>
              <a:ext uri="{FF2B5EF4-FFF2-40B4-BE49-F238E27FC236}">
                <a16:creationId xmlns:a16="http://schemas.microsoft.com/office/drawing/2014/main" id="{82F9D28F-770D-1341-83F8-534B66740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1774" y="1283512"/>
            <a:ext cx="317460" cy="317460"/>
          </a:xfrm>
          <a:prstGeom prst="rect">
            <a:avLst/>
          </a:prstGeom>
        </p:spPr>
      </p:pic>
      <p:pic>
        <p:nvPicPr>
          <p:cNvPr id="11" name="Imagen 10">
            <a:extLst>
              <a:ext uri="{FF2B5EF4-FFF2-40B4-BE49-F238E27FC236}">
                <a16:creationId xmlns:a16="http://schemas.microsoft.com/office/drawing/2014/main" id="{D37B30E6-B3C9-D847-86F1-D9FDCA335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3080" y="1269125"/>
            <a:ext cx="347207" cy="347207"/>
          </a:xfrm>
          <a:prstGeom prst="rect">
            <a:avLst/>
          </a:prstGeom>
        </p:spPr>
      </p:pic>
      <p:sp>
        <p:nvSpPr>
          <p:cNvPr id="9" name="CuadroTexto 8">
            <a:extLst>
              <a:ext uri="{FF2B5EF4-FFF2-40B4-BE49-F238E27FC236}">
                <a16:creationId xmlns:a16="http://schemas.microsoft.com/office/drawing/2014/main" id="{85C35394-5951-5E49-852D-3BA75B46F097}"/>
              </a:ext>
            </a:extLst>
          </p:cNvPr>
          <p:cNvSpPr txBox="1"/>
          <p:nvPr/>
        </p:nvSpPr>
        <p:spPr>
          <a:xfrm>
            <a:off x="2955233" y="1247029"/>
            <a:ext cx="3813315" cy="707886"/>
          </a:xfrm>
          <a:prstGeom prst="rect">
            <a:avLst/>
          </a:prstGeom>
          <a:noFill/>
        </p:spPr>
        <p:txBody>
          <a:bodyPr wrap="square" rtlCol="0">
            <a:spAutoFit/>
          </a:bodyPr>
          <a:lstStyle/>
          <a:p>
            <a:r>
              <a:rPr lang="es-ES" sz="2200" b="1" dirty="0">
                <a:latin typeface="Cambria" panose="02040503050406030204" pitchFamily="18" charset="0"/>
              </a:rPr>
              <a:t>Entorno Virtual</a:t>
            </a:r>
          </a:p>
          <a:p>
            <a:endParaRPr lang="es-ES" b="1" dirty="0">
              <a:latin typeface="Cambria" panose="02040503050406030204" pitchFamily="18" charset="0"/>
            </a:endParaRPr>
          </a:p>
        </p:txBody>
      </p:sp>
      <p:sp>
        <p:nvSpPr>
          <p:cNvPr id="12" name="CuadroTexto 11">
            <a:extLst>
              <a:ext uri="{FF2B5EF4-FFF2-40B4-BE49-F238E27FC236}">
                <a16:creationId xmlns:a16="http://schemas.microsoft.com/office/drawing/2014/main" id="{DC0C6ECF-E88A-704B-BD0D-CD0092FE638A}"/>
              </a:ext>
            </a:extLst>
          </p:cNvPr>
          <p:cNvSpPr txBox="1"/>
          <p:nvPr/>
        </p:nvSpPr>
        <p:spPr>
          <a:xfrm>
            <a:off x="7435024" y="1237804"/>
            <a:ext cx="3694044" cy="1201867"/>
          </a:xfrm>
          <a:prstGeom prst="rect">
            <a:avLst/>
          </a:prstGeom>
          <a:noFill/>
        </p:spPr>
        <p:txBody>
          <a:bodyPr wrap="square" rtlCol="0">
            <a:spAutoFit/>
          </a:bodyPr>
          <a:lstStyle/>
          <a:p>
            <a:r>
              <a:rPr lang="es-ES" sz="2200" b="1" dirty="0">
                <a:latin typeface="Cambria" panose="02040503050406030204" pitchFamily="18" charset="0"/>
              </a:rPr>
              <a:t>Entorno Real</a:t>
            </a:r>
          </a:p>
          <a:p>
            <a:endParaRPr lang="es-ES" b="1" dirty="0">
              <a:latin typeface="Cambria" panose="02040503050406030204" pitchFamily="18" charset="0"/>
            </a:endParaRPr>
          </a:p>
          <a:p>
            <a:pPr>
              <a:lnSpc>
                <a:spcPct val="200000"/>
              </a:lnSpc>
            </a:pPr>
            <a:endParaRPr lang="es-ES" sz="1900" dirty="0">
              <a:latin typeface="Cambria" panose="02040503050406030204" pitchFamily="18" charset="0"/>
            </a:endParaRPr>
          </a:p>
        </p:txBody>
      </p:sp>
      <p:pic>
        <p:nvPicPr>
          <p:cNvPr id="13" name="Imagen 12">
            <a:extLst>
              <a:ext uri="{FF2B5EF4-FFF2-40B4-BE49-F238E27FC236}">
                <a16:creationId xmlns:a16="http://schemas.microsoft.com/office/drawing/2014/main" id="{E46440A5-859E-154D-8EC5-FCCF45942D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2046" y="1206697"/>
            <a:ext cx="684294" cy="409864"/>
          </a:xfrm>
          <a:prstGeom prst="rect">
            <a:avLst/>
          </a:prstGeom>
        </p:spPr>
      </p:pic>
      <p:pic>
        <p:nvPicPr>
          <p:cNvPr id="3" name="Imagen 2">
            <a:extLst>
              <a:ext uri="{FF2B5EF4-FFF2-40B4-BE49-F238E27FC236}">
                <a16:creationId xmlns:a16="http://schemas.microsoft.com/office/drawing/2014/main" id="{A893FF93-0E38-A347-A59C-238177A370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2896" y="1793707"/>
            <a:ext cx="4389490" cy="3292118"/>
          </a:xfrm>
          <a:prstGeom prst="rect">
            <a:avLst/>
          </a:prstGeom>
        </p:spPr>
      </p:pic>
      <p:pic>
        <p:nvPicPr>
          <p:cNvPr id="14" name="Imagen 13">
            <a:extLst>
              <a:ext uri="{FF2B5EF4-FFF2-40B4-BE49-F238E27FC236}">
                <a16:creationId xmlns:a16="http://schemas.microsoft.com/office/drawing/2014/main" id="{8753AA25-817C-6C44-85A8-6DCBA582D4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04044" y="1793707"/>
            <a:ext cx="4389490" cy="3292118"/>
          </a:xfrm>
          <a:prstGeom prst="rect">
            <a:avLst/>
          </a:prstGeom>
        </p:spPr>
      </p:pic>
      <p:sp>
        <p:nvSpPr>
          <p:cNvPr id="15" name="CuadroTexto 14">
            <a:extLst>
              <a:ext uri="{FF2B5EF4-FFF2-40B4-BE49-F238E27FC236}">
                <a16:creationId xmlns:a16="http://schemas.microsoft.com/office/drawing/2014/main" id="{8420B375-425A-0242-862A-48C04944AF65}"/>
              </a:ext>
            </a:extLst>
          </p:cNvPr>
          <p:cNvSpPr txBox="1"/>
          <p:nvPr/>
        </p:nvSpPr>
        <p:spPr>
          <a:xfrm>
            <a:off x="16922" y="2306995"/>
            <a:ext cx="2321169" cy="39433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s-ES" sz="1300" dirty="0">
                <a:latin typeface="Cambria" panose="02040503050406030204" pitchFamily="18" charset="0"/>
              </a:rPr>
              <a:t>Objetivos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Introducción</a:t>
            </a:r>
          </a:p>
          <a:p>
            <a:pPr marL="285750" indent="-285750">
              <a:lnSpc>
                <a:spcPct val="150000"/>
              </a:lnSpc>
              <a:buFont typeface="Wingdings" panose="05000000000000000000" pitchFamily="2" charset="2"/>
              <a:buChar char="Ø"/>
            </a:pPr>
            <a:r>
              <a:rPr lang="es-ES" sz="1350" dirty="0">
                <a:latin typeface="Cambria" panose="02040503050406030204" pitchFamily="18" charset="0"/>
              </a:rPr>
              <a:t>Análisis </a:t>
            </a:r>
          </a:p>
          <a:p>
            <a:pPr marL="285750" indent="-285750">
              <a:lnSpc>
                <a:spcPct val="150000"/>
              </a:lnSpc>
              <a:buFont typeface="Wingdings" panose="05000000000000000000" pitchFamily="2" charset="2"/>
              <a:buChar char="Ø"/>
            </a:pPr>
            <a:r>
              <a:rPr lang="es-ES" sz="1350" dirty="0">
                <a:latin typeface="Cambria" panose="02040503050406030204" pitchFamily="18" charset="0"/>
              </a:rPr>
              <a:t>Vulnerabilidades</a:t>
            </a:r>
          </a:p>
          <a:p>
            <a:pPr marL="285750" indent="-285750">
              <a:lnSpc>
                <a:spcPct val="150000"/>
              </a:lnSpc>
              <a:buFont typeface="Wingdings" panose="05000000000000000000" pitchFamily="2" charset="2"/>
              <a:buChar char="Ø"/>
            </a:pPr>
            <a:r>
              <a:rPr lang="es-ES" sz="1350" dirty="0">
                <a:latin typeface="Cambria" panose="02040503050406030204" pitchFamily="18" charset="0"/>
              </a:rPr>
              <a:t>Mitigaciones</a:t>
            </a:r>
          </a:p>
          <a:p>
            <a:pPr marL="285750" indent="-285750">
              <a:lnSpc>
                <a:spcPct val="150000"/>
              </a:lnSpc>
              <a:buFont typeface="Wingdings" panose="05000000000000000000" pitchFamily="2" charset="2"/>
              <a:buChar char="Ø"/>
            </a:pPr>
            <a:r>
              <a:rPr lang="es-ES" sz="1300" b="1" dirty="0">
                <a:latin typeface="Cambria" panose="02040503050406030204" pitchFamily="18" charset="0"/>
              </a:rPr>
              <a:t>Entorno de trabajo</a:t>
            </a:r>
          </a:p>
          <a:p>
            <a:pPr marL="285750" indent="-285750">
              <a:lnSpc>
                <a:spcPct val="150000"/>
              </a:lnSpc>
              <a:buFont typeface="Wingdings" panose="05000000000000000000" pitchFamily="2" charset="2"/>
              <a:buChar char="Ø"/>
            </a:pPr>
            <a:r>
              <a:rPr lang="es-ES" sz="1300" dirty="0">
                <a:latin typeface="Cambria" panose="02040503050406030204" pitchFamily="18" charset="0"/>
              </a:rPr>
              <a:t>Herramienta de pentesting</a:t>
            </a:r>
          </a:p>
          <a:p>
            <a:pPr marL="285750" indent="-285750">
              <a:lnSpc>
                <a:spcPct val="150000"/>
              </a:lnSpc>
              <a:buFont typeface="Wingdings" panose="05000000000000000000" pitchFamily="2" charset="2"/>
              <a:buChar char="Ø"/>
            </a:pPr>
            <a:r>
              <a:rPr lang="es-ES" sz="1300" dirty="0">
                <a:latin typeface="Cambria" panose="02040503050406030204" pitchFamily="18" charset="0"/>
              </a:rPr>
              <a:t>Pruebas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Tecnologías utilizadas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Conclusiones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Líneas futuras</a:t>
            </a:r>
          </a:p>
          <a:p>
            <a:endParaRPr lang="es-ES" sz="1400" dirty="0"/>
          </a:p>
        </p:txBody>
      </p:sp>
    </p:spTree>
    <p:extLst>
      <p:ext uri="{BB962C8B-B14F-4D97-AF65-F5344CB8AC3E}">
        <p14:creationId xmlns:p14="http://schemas.microsoft.com/office/powerpoint/2010/main" val="1752339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58261"/>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467" y="252709"/>
            <a:ext cx="1671859" cy="1821767"/>
          </a:xfrm>
          <a:prstGeom prst="rect">
            <a:avLst/>
          </a:prstGeom>
        </p:spPr>
      </p:pic>
      <p:sp>
        <p:nvSpPr>
          <p:cNvPr id="7" name="CuadroTexto 6">
            <a:extLst>
              <a:ext uri="{FF2B5EF4-FFF2-40B4-BE49-F238E27FC236}">
                <a16:creationId xmlns:a16="http://schemas.microsoft.com/office/drawing/2014/main" id="{06A47EDE-C47D-4286-8909-2B3D26B4E3D1}"/>
              </a:ext>
            </a:extLst>
          </p:cNvPr>
          <p:cNvSpPr txBox="1"/>
          <p:nvPr/>
        </p:nvSpPr>
        <p:spPr>
          <a:xfrm>
            <a:off x="2835965" y="543339"/>
            <a:ext cx="9183757" cy="861774"/>
          </a:xfrm>
          <a:prstGeom prst="rect">
            <a:avLst/>
          </a:prstGeom>
          <a:noFill/>
        </p:spPr>
        <p:txBody>
          <a:bodyPr wrap="square" rtlCol="0">
            <a:spAutoFit/>
          </a:bodyPr>
          <a:lstStyle/>
          <a:p>
            <a:r>
              <a:rPr lang="es-ES" sz="3200" b="1" dirty="0">
                <a:latin typeface="Cambria" panose="02040503050406030204" pitchFamily="18" charset="0"/>
              </a:rPr>
              <a:t>6. Herramienta de pentesting</a:t>
            </a:r>
            <a:endParaRPr lang="es-ES" sz="3200" dirty="0"/>
          </a:p>
          <a:p>
            <a:endParaRPr lang="es-ES" dirty="0"/>
          </a:p>
        </p:txBody>
      </p:sp>
      <p:sp>
        <p:nvSpPr>
          <p:cNvPr id="2" name="CuadroTexto 1">
            <a:extLst>
              <a:ext uri="{FF2B5EF4-FFF2-40B4-BE49-F238E27FC236}">
                <a16:creationId xmlns:a16="http://schemas.microsoft.com/office/drawing/2014/main" id="{14A41C7E-6CCD-4BD1-AC90-0CC87051279C}"/>
              </a:ext>
            </a:extLst>
          </p:cNvPr>
          <p:cNvSpPr txBox="1"/>
          <p:nvPr/>
        </p:nvSpPr>
        <p:spPr>
          <a:xfrm>
            <a:off x="2619636" y="1436248"/>
            <a:ext cx="8938300" cy="707886"/>
          </a:xfrm>
          <a:prstGeom prst="rect">
            <a:avLst/>
          </a:prstGeom>
          <a:noFill/>
        </p:spPr>
        <p:txBody>
          <a:bodyPr wrap="square" rtlCol="0">
            <a:spAutoFit/>
          </a:bodyPr>
          <a:lstStyle/>
          <a:p>
            <a:r>
              <a:rPr lang="es-ES" sz="2200" b="1" dirty="0">
                <a:latin typeface="Cambria" panose="02040503050406030204" pitchFamily="18" charset="0"/>
              </a:rPr>
              <a:t>Scorpy</a:t>
            </a:r>
          </a:p>
          <a:p>
            <a:endParaRPr lang="es-ES" b="1" dirty="0">
              <a:latin typeface="Cambria" panose="02040503050406030204" pitchFamily="18" charset="0"/>
            </a:endParaRPr>
          </a:p>
        </p:txBody>
      </p:sp>
      <p:sp>
        <p:nvSpPr>
          <p:cNvPr id="9" name="CuadroTexto 8">
            <a:extLst>
              <a:ext uri="{FF2B5EF4-FFF2-40B4-BE49-F238E27FC236}">
                <a16:creationId xmlns:a16="http://schemas.microsoft.com/office/drawing/2014/main" id="{B1F4A0EE-9A19-0443-82A1-C9642E984EB7}"/>
              </a:ext>
            </a:extLst>
          </p:cNvPr>
          <p:cNvSpPr txBox="1"/>
          <p:nvPr/>
        </p:nvSpPr>
        <p:spPr>
          <a:xfrm>
            <a:off x="2749255" y="1973019"/>
            <a:ext cx="2777230" cy="2723823"/>
          </a:xfrm>
          <a:prstGeom prst="rect">
            <a:avLst/>
          </a:prstGeom>
          <a:noFill/>
        </p:spPr>
        <p:txBody>
          <a:bodyPr wrap="square" rtlCol="0">
            <a:spAutoFit/>
          </a:bodyPr>
          <a:lstStyle/>
          <a:p>
            <a:r>
              <a:rPr lang="es-ES" sz="1900" dirty="0">
                <a:latin typeface="Cambria" panose="02040503050406030204" pitchFamily="18" charset="0"/>
              </a:rPr>
              <a:t>- Python</a:t>
            </a:r>
          </a:p>
          <a:p>
            <a:endParaRPr lang="es-ES" sz="1900" dirty="0">
              <a:latin typeface="Cambria" panose="02040503050406030204" pitchFamily="18" charset="0"/>
            </a:endParaRPr>
          </a:p>
          <a:p>
            <a:r>
              <a:rPr lang="es-ES" sz="1900" dirty="0">
                <a:latin typeface="Cambria" panose="02040503050406030204" pitchFamily="18" charset="0"/>
              </a:rPr>
              <a:t>- Programación multihilo</a:t>
            </a:r>
          </a:p>
          <a:p>
            <a:endParaRPr lang="es-ES" sz="1900" dirty="0">
              <a:latin typeface="Cambria" panose="02040503050406030204" pitchFamily="18" charset="0"/>
            </a:endParaRPr>
          </a:p>
          <a:p>
            <a:r>
              <a:rPr lang="es-ES" sz="1900" dirty="0">
                <a:latin typeface="Cambria" panose="02040503050406030204" pitchFamily="18" charset="0"/>
              </a:rPr>
              <a:t>- Adaptativo a varios grupos</a:t>
            </a:r>
          </a:p>
          <a:p>
            <a:endParaRPr lang="es-ES" sz="1900" dirty="0">
              <a:latin typeface="Cambria" panose="02040503050406030204" pitchFamily="18" charset="0"/>
            </a:endParaRPr>
          </a:p>
          <a:p>
            <a:r>
              <a:rPr lang="es-ES" sz="1900" dirty="0">
                <a:latin typeface="Cambria" panose="02040503050406030204" pitchFamily="18" charset="0"/>
              </a:rPr>
              <a:t>- Interfaz intuitiva (</a:t>
            </a:r>
            <a:r>
              <a:rPr lang="es-ES" sz="1900" dirty="0" err="1">
                <a:latin typeface="Cambria" panose="02040503050406030204" pitchFamily="18" charset="0"/>
              </a:rPr>
              <a:t>PyQT</a:t>
            </a:r>
            <a:r>
              <a:rPr lang="es-ES" sz="1900" dirty="0">
                <a:latin typeface="Cambria" panose="02040503050406030204" pitchFamily="18" charset="0"/>
              </a:rPr>
              <a:t>)</a:t>
            </a:r>
          </a:p>
        </p:txBody>
      </p:sp>
      <p:pic>
        <p:nvPicPr>
          <p:cNvPr id="10" name="Imagen 9">
            <a:extLst>
              <a:ext uri="{FF2B5EF4-FFF2-40B4-BE49-F238E27FC236}">
                <a16:creationId xmlns:a16="http://schemas.microsoft.com/office/drawing/2014/main" id="{7BF7D3F9-5C4B-4B09-BADD-E051EFBEC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7832" y="1559792"/>
            <a:ext cx="6502821" cy="3550275"/>
          </a:xfrm>
          <a:prstGeom prst="rect">
            <a:avLst/>
          </a:prstGeom>
        </p:spPr>
      </p:pic>
      <p:sp>
        <p:nvSpPr>
          <p:cNvPr id="11" name="CuadroTexto 10">
            <a:extLst>
              <a:ext uri="{FF2B5EF4-FFF2-40B4-BE49-F238E27FC236}">
                <a16:creationId xmlns:a16="http://schemas.microsoft.com/office/drawing/2014/main" id="{7CFA7FE5-1086-6049-ADDC-18C0DCFCF47B}"/>
              </a:ext>
            </a:extLst>
          </p:cNvPr>
          <p:cNvSpPr txBox="1"/>
          <p:nvPr/>
        </p:nvSpPr>
        <p:spPr>
          <a:xfrm>
            <a:off x="16922" y="2306995"/>
            <a:ext cx="2321169" cy="39433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s-ES" sz="1300" dirty="0">
                <a:latin typeface="Cambria" panose="02040503050406030204" pitchFamily="18" charset="0"/>
              </a:rPr>
              <a:t>Objetivos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Introducción</a:t>
            </a:r>
          </a:p>
          <a:p>
            <a:pPr marL="285750" indent="-285750">
              <a:lnSpc>
                <a:spcPct val="150000"/>
              </a:lnSpc>
              <a:buFont typeface="Wingdings" panose="05000000000000000000" pitchFamily="2" charset="2"/>
              <a:buChar char="Ø"/>
            </a:pPr>
            <a:r>
              <a:rPr lang="es-ES" sz="1350" dirty="0">
                <a:latin typeface="Cambria" panose="02040503050406030204" pitchFamily="18" charset="0"/>
              </a:rPr>
              <a:t>Análisis </a:t>
            </a:r>
          </a:p>
          <a:p>
            <a:pPr marL="285750" indent="-285750">
              <a:lnSpc>
                <a:spcPct val="150000"/>
              </a:lnSpc>
              <a:buFont typeface="Wingdings" panose="05000000000000000000" pitchFamily="2" charset="2"/>
              <a:buChar char="Ø"/>
            </a:pPr>
            <a:r>
              <a:rPr lang="es-ES" sz="1350" dirty="0">
                <a:latin typeface="Cambria" panose="02040503050406030204" pitchFamily="18" charset="0"/>
              </a:rPr>
              <a:t>Vulnerabilidades</a:t>
            </a:r>
          </a:p>
          <a:p>
            <a:pPr marL="285750" indent="-285750">
              <a:lnSpc>
                <a:spcPct val="150000"/>
              </a:lnSpc>
              <a:buFont typeface="Wingdings" panose="05000000000000000000" pitchFamily="2" charset="2"/>
              <a:buChar char="Ø"/>
            </a:pPr>
            <a:r>
              <a:rPr lang="es-ES" sz="1350" dirty="0">
                <a:latin typeface="Cambria" panose="02040503050406030204" pitchFamily="18" charset="0"/>
              </a:rPr>
              <a:t>Mitigaciones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Entorno de trabajo</a:t>
            </a:r>
          </a:p>
          <a:p>
            <a:pPr marL="285750" indent="-285750">
              <a:lnSpc>
                <a:spcPct val="150000"/>
              </a:lnSpc>
              <a:buFont typeface="Wingdings" panose="05000000000000000000" pitchFamily="2" charset="2"/>
              <a:buChar char="Ø"/>
            </a:pPr>
            <a:r>
              <a:rPr lang="es-ES" sz="1300" b="1" dirty="0">
                <a:latin typeface="Cambria" panose="02040503050406030204" pitchFamily="18" charset="0"/>
              </a:rPr>
              <a:t>Herramienta de pentesting</a:t>
            </a:r>
          </a:p>
          <a:p>
            <a:pPr marL="285750" indent="-285750">
              <a:lnSpc>
                <a:spcPct val="150000"/>
              </a:lnSpc>
              <a:buFont typeface="Wingdings" panose="05000000000000000000" pitchFamily="2" charset="2"/>
              <a:buChar char="Ø"/>
            </a:pPr>
            <a:r>
              <a:rPr lang="es-ES" sz="1300" dirty="0">
                <a:latin typeface="Cambria" panose="02040503050406030204" pitchFamily="18" charset="0"/>
              </a:rPr>
              <a:t>Pruebas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Tecnologías utilizadas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Conclusiones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Líneas futuras</a:t>
            </a:r>
          </a:p>
          <a:p>
            <a:endParaRPr lang="es-ES" sz="1400" dirty="0"/>
          </a:p>
        </p:txBody>
      </p:sp>
      <p:pic>
        <p:nvPicPr>
          <p:cNvPr id="12" name="Imagen 11">
            <a:extLst>
              <a:ext uri="{FF2B5EF4-FFF2-40B4-BE49-F238E27FC236}">
                <a16:creationId xmlns:a16="http://schemas.microsoft.com/office/drawing/2014/main" id="{88879B0A-46E9-244D-98C5-D239A0BC12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7536" y="3105953"/>
            <a:ext cx="6436831" cy="3471460"/>
          </a:xfrm>
          <a:prstGeom prst="rect">
            <a:avLst/>
          </a:prstGeom>
        </p:spPr>
      </p:pic>
    </p:spTree>
    <p:extLst>
      <p:ext uri="{BB962C8B-B14F-4D97-AF65-F5344CB8AC3E}">
        <p14:creationId xmlns:p14="http://schemas.microsoft.com/office/powerpoint/2010/main" val="107464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58261"/>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467" y="252709"/>
            <a:ext cx="1671859" cy="1821767"/>
          </a:xfrm>
          <a:prstGeom prst="rect">
            <a:avLst/>
          </a:prstGeom>
        </p:spPr>
      </p:pic>
      <p:sp>
        <p:nvSpPr>
          <p:cNvPr id="7" name="CuadroTexto 6">
            <a:extLst>
              <a:ext uri="{FF2B5EF4-FFF2-40B4-BE49-F238E27FC236}">
                <a16:creationId xmlns:a16="http://schemas.microsoft.com/office/drawing/2014/main" id="{06A47EDE-C47D-4286-8909-2B3D26B4E3D1}"/>
              </a:ext>
            </a:extLst>
          </p:cNvPr>
          <p:cNvSpPr txBox="1"/>
          <p:nvPr/>
        </p:nvSpPr>
        <p:spPr>
          <a:xfrm>
            <a:off x="2835965" y="543339"/>
            <a:ext cx="9183757" cy="861774"/>
          </a:xfrm>
          <a:prstGeom prst="rect">
            <a:avLst/>
          </a:prstGeom>
          <a:noFill/>
        </p:spPr>
        <p:txBody>
          <a:bodyPr wrap="square" rtlCol="0">
            <a:spAutoFit/>
          </a:bodyPr>
          <a:lstStyle/>
          <a:p>
            <a:r>
              <a:rPr lang="es-ES" sz="3200" b="1" dirty="0">
                <a:latin typeface="Cambria" panose="02040503050406030204" pitchFamily="18" charset="0"/>
              </a:rPr>
              <a:t>6. Herramienta de pentesting</a:t>
            </a:r>
            <a:endParaRPr lang="es-ES" sz="3200" dirty="0"/>
          </a:p>
          <a:p>
            <a:endParaRPr lang="es-ES" dirty="0"/>
          </a:p>
        </p:txBody>
      </p:sp>
      <p:sp>
        <p:nvSpPr>
          <p:cNvPr id="2" name="CuadroTexto 1">
            <a:extLst>
              <a:ext uri="{FF2B5EF4-FFF2-40B4-BE49-F238E27FC236}">
                <a16:creationId xmlns:a16="http://schemas.microsoft.com/office/drawing/2014/main" id="{14A41C7E-6CCD-4BD1-AC90-0CC87051279C}"/>
              </a:ext>
            </a:extLst>
          </p:cNvPr>
          <p:cNvSpPr txBox="1"/>
          <p:nvPr/>
        </p:nvSpPr>
        <p:spPr>
          <a:xfrm>
            <a:off x="2619636" y="1436248"/>
            <a:ext cx="8938300" cy="707886"/>
          </a:xfrm>
          <a:prstGeom prst="rect">
            <a:avLst/>
          </a:prstGeom>
          <a:noFill/>
        </p:spPr>
        <p:txBody>
          <a:bodyPr wrap="square" rtlCol="0">
            <a:spAutoFit/>
          </a:bodyPr>
          <a:lstStyle/>
          <a:p>
            <a:r>
              <a:rPr lang="es-ES" sz="2200" b="1" dirty="0">
                <a:latin typeface="Cambria" panose="02040503050406030204" pitchFamily="18" charset="0"/>
              </a:rPr>
              <a:t>Scorpy</a:t>
            </a:r>
          </a:p>
          <a:p>
            <a:endParaRPr lang="es-ES" b="1" dirty="0">
              <a:latin typeface="Cambria" panose="02040503050406030204" pitchFamily="18" charset="0"/>
            </a:endParaRPr>
          </a:p>
        </p:txBody>
      </p:sp>
      <p:pic>
        <p:nvPicPr>
          <p:cNvPr id="4" name="Imagen 3">
            <a:extLst>
              <a:ext uri="{FF2B5EF4-FFF2-40B4-BE49-F238E27FC236}">
                <a16:creationId xmlns:a16="http://schemas.microsoft.com/office/drawing/2014/main" id="{484721C0-F08D-2A4E-8F6A-50E1E6A18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172" y="1392133"/>
            <a:ext cx="6290689" cy="3405976"/>
          </a:xfrm>
          <a:prstGeom prst="rect">
            <a:avLst/>
          </a:prstGeom>
        </p:spPr>
      </p:pic>
      <p:sp>
        <p:nvSpPr>
          <p:cNvPr id="9" name="CuadroTexto 8">
            <a:extLst>
              <a:ext uri="{FF2B5EF4-FFF2-40B4-BE49-F238E27FC236}">
                <a16:creationId xmlns:a16="http://schemas.microsoft.com/office/drawing/2014/main" id="{B1F4A0EE-9A19-0443-82A1-C9642E984EB7}"/>
              </a:ext>
            </a:extLst>
          </p:cNvPr>
          <p:cNvSpPr txBox="1"/>
          <p:nvPr/>
        </p:nvSpPr>
        <p:spPr>
          <a:xfrm>
            <a:off x="2749255" y="1973019"/>
            <a:ext cx="2777230" cy="2723823"/>
          </a:xfrm>
          <a:prstGeom prst="rect">
            <a:avLst/>
          </a:prstGeom>
          <a:noFill/>
        </p:spPr>
        <p:txBody>
          <a:bodyPr wrap="square" rtlCol="0">
            <a:spAutoFit/>
          </a:bodyPr>
          <a:lstStyle/>
          <a:p>
            <a:r>
              <a:rPr lang="es-ES" sz="1900" dirty="0">
                <a:latin typeface="Cambria" panose="02040503050406030204" pitchFamily="18" charset="0"/>
              </a:rPr>
              <a:t>- Python</a:t>
            </a:r>
          </a:p>
          <a:p>
            <a:endParaRPr lang="es-ES" sz="1900" dirty="0">
              <a:latin typeface="Cambria" panose="02040503050406030204" pitchFamily="18" charset="0"/>
            </a:endParaRPr>
          </a:p>
          <a:p>
            <a:r>
              <a:rPr lang="es-ES" sz="1900" dirty="0">
                <a:latin typeface="Cambria" panose="02040503050406030204" pitchFamily="18" charset="0"/>
              </a:rPr>
              <a:t>- Programación multihilo</a:t>
            </a:r>
          </a:p>
          <a:p>
            <a:endParaRPr lang="es-ES" sz="1900" dirty="0">
              <a:latin typeface="Cambria" panose="02040503050406030204" pitchFamily="18" charset="0"/>
            </a:endParaRPr>
          </a:p>
          <a:p>
            <a:r>
              <a:rPr lang="es-ES" sz="1900" dirty="0">
                <a:latin typeface="Cambria" panose="02040503050406030204" pitchFamily="18" charset="0"/>
              </a:rPr>
              <a:t>- Adaptativo a varios grupos</a:t>
            </a:r>
          </a:p>
          <a:p>
            <a:endParaRPr lang="es-ES" sz="1900" dirty="0">
              <a:latin typeface="Cambria" panose="02040503050406030204" pitchFamily="18" charset="0"/>
            </a:endParaRPr>
          </a:p>
          <a:p>
            <a:r>
              <a:rPr lang="es-ES" sz="1900" dirty="0">
                <a:latin typeface="Cambria" panose="02040503050406030204" pitchFamily="18" charset="0"/>
              </a:rPr>
              <a:t>- Interfaz intuitiva (</a:t>
            </a:r>
            <a:r>
              <a:rPr lang="es-ES" sz="1900" dirty="0" err="1">
                <a:latin typeface="Cambria" panose="02040503050406030204" pitchFamily="18" charset="0"/>
              </a:rPr>
              <a:t>PyQT</a:t>
            </a:r>
            <a:r>
              <a:rPr lang="es-ES" sz="1900" dirty="0">
                <a:latin typeface="Cambria" panose="02040503050406030204" pitchFamily="18" charset="0"/>
              </a:rPr>
              <a:t>)</a:t>
            </a:r>
          </a:p>
        </p:txBody>
      </p:sp>
      <p:sp>
        <p:nvSpPr>
          <p:cNvPr id="11" name="CuadroTexto 10">
            <a:extLst>
              <a:ext uri="{FF2B5EF4-FFF2-40B4-BE49-F238E27FC236}">
                <a16:creationId xmlns:a16="http://schemas.microsoft.com/office/drawing/2014/main" id="{7B5A5E5F-9F90-0B47-B65E-BD4E7C532296}"/>
              </a:ext>
            </a:extLst>
          </p:cNvPr>
          <p:cNvSpPr txBox="1"/>
          <p:nvPr/>
        </p:nvSpPr>
        <p:spPr>
          <a:xfrm>
            <a:off x="16922" y="2306995"/>
            <a:ext cx="2321169" cy="39433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s-ES" sz="1300" dirty="0">
                <a:latin typeface="Cambria" panose="02040503050406030204" pitchFamily="18" charset="0"/>
              </a:rPr>
              <a:t>Objetivos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Introducción</a:t>
            </a:r>
          </a:p>
          <a:p>
            <a:pPr marL="285750" indent="-285750">
              <a:lnSpc>
                <a:spcPct val="150000"/>
              </a:lnSpc>
              <a:buFont typeface="Wingdings" panose="05000000000000000000" pitchFamily="2" charset="2"/>
              <a:buChar char="Ø"/>
            </a:pPr>
            <a:r>
              <a:rPr lang="es-ES" sz="1350" dirty="0">
                <a:latin typeface="Cambria" panose="02040503050406030204" pitchFamily="18" charset="0"/>
              </a:rPr>
              <a:t>Análisis </a:t>
            </a:r>
          </a:p>
          <a:p>
            <a:pPr marL="285750" indent="-285750">
              <a:lnSpc>
                <a:spcPct val="150000"/>
              </a:lnSpc>
              <a:buFont typeface="Wingdings" panose="05000000000000000000" pitchFamily="2" charset="2"/>
              <a:buChar char="Ø"/>
            </a:pPr>
            <a:r>
              <a:rPr lang="es-ES" sz="1350" dirty="0">
                <a:latin typeface="Cambria" panose="02040503050406030204" pitchFamily="18" charset="0"/>
              </a:rPr>
              <a:t>Vulnerabilidades</a:t>
            </a:r>
          </a:p>
          <a:p>
            <a:pPr marL="285750" indent="-285750">
              <a:lnSpc>
                <a:spcPct val="150000"/>
              </a:lnSpc>
              <a:buFont typeface="Wingdings" panose="05000000000000000000" pitchFamily="2" charset="2"/>
              <a:buChar char="Ø"/>
            </a:pPr>
            <a:r>
              <a:rPr lang="es-ES" sz="1350" dirty="0">
                <a:latin typeface="Cambria" panose="02040503050406030204" pitchFamily="18" charset="0"/>
              </a:rPr>
              <a:t>Mitigaciones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Entorno de trabajo</a:t>
            </a:r>
          </a:p>
          <a:p>
            <a:pPr marL="285750" indent="-285750">
              <a:lnSpc>
                <a:spcPct val="150000"/>
              </a:lnSpc>
              <a:buFont typeface="Wingdings" panose="05000000000000000000" pitchFamily="2" charset="2"/>
              <a:buChar char="Ø"/>
            </a:pPr>
            <a:r>
              <a:rPr lang="es-ES" sz="1300" b="1" dirty="0">
                <a:latin typeface="Cambria" panose="02040503050406030204" pitchFamily="18" charset="0"/>
              </a:rPr>
              <a:t>Herramienta de pentesting</a:t>
            </a:r>
          </a:p>
          <a:p>
            <a:pPr marL="285750" indent="-285750">
              <a:lnSpc>
                <a:spcPct val="150000"/>
              </a:lnSpc>
              <a:buFont typeface="Wingdings" panose="05000000000000000000" pitchFamily="2" charset="2"/>
              <a:buChar char="Ø"/>
            </a:pPr>
            <a:r>
              <a:rPr lang="es-ES" sz="1300" dirty="0">
                <a:latin typeface="Cambria" panose="02040503050406030204" pitchFamily="18" charset="0"/>
              </a:rPr>
              <a:t>Pruebas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Tecnologías utilizadas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Conclusiones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Líneas futuras</a:t>
            </a:r>
          </a:p>
          <a:p>
            <a:endParaRPr lang="es-ES" sz="1400" dirty="0"/>
          </a:p>
        </p:txBody>
      </p:sp>
    </p:spTree>
    <p:extLst>
      <p:ext uri="{BB962C8B-B14F-4D97-AF65-F5344CB8AC3E}">
        <p14:creationId xmlns:p14="http://schemas.microsoft.com/office/powerpoint/2010/main" val="309395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54745"/>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467" y="252709"/>
            <a:ext cx="1671859" cy="1821767"/>
          </a:xfrm>
          <a:prstGeom prst="rect">
            <a:avLst/>
          </a:prstGeom>
        </p:spPr>
      </p:pic>
      <p:sp>
        <p:nvSpPr>
          <p:cNvPr id="7" name="CuadroTexto 6">
            <a:extLst>
              <a:ext uri="{FF2B5EF4-FFF2-40B4-BE49-F238E27FC236}">
                <a16:creationId xmlns:a16="http://schemas.microsoft.com/office/drawing/2014/main" id="{06A47EDE-C47D-4286-8909-2B3D26B4E3D1}"/>
              </a:ext>
            </a:extLst>
          </p:cNvPr>
          <p:cNvSpPr txBox="1"/>
          <p:nvPr/>
        </p:nvSpPr>
        <p:spPr>
          <a:xfrm>
            <a:off x="2835965" y="543339"/>
            <a:ext cx="9183757" cy="861774"/>
          </a:xfrm>
          <a:prstGeom prst="rect">
            <a:avLst/>
          </a:prstGeom>
          <a:noFill/>
        </p:spPr>
        <p:txBody>
          <a:bodyPr wrap="square" rtlCol="0">
            <a:spAutoFit/>
          </a:bodyPr>
          <a:lstStyle/>
          <a:p>
            <a:r>
              <a:rPr lang="es-ES" sz="3200" b="1" dirty="0">
                <a:latin typeface="Cambria" panose="02040503050406030204" pitchFamily="18" charset="0"/>
              </a:rPr>
              <a:t>7. Pruebas realizadas</a:t>
            </a:r>
            <a:endParaRPr lang="es-ES" sz="3200" dirty="0"/>
          </a:p>
          <a:p>
            <a:endParaRPr lang="es-ES" dirty="0"/>
          </a:p>
        </p:txBody>
      </p:sp>
      <p:sp>
        <p:nvSpPr>
          <p:cNvPr id="2" name="CuadroTexto 1">
            <a:extLst>
              <a:ext uri="{FF2B5EF4-FFF2-40B4-BE49-F238E27FC236}">
                <a16:creationId xmlns:a16="http://schemas.microsoft.com/office/drawing/2014/main" id="{14A41C7E-6CCD-4BD1-AC90-0CC87051279C}"/>
              </a:ext>
            </a:extLst>
          </p:cNvPr>
          <p:cNvSpPr txBox="1"/>
          <p:nvPr/>
        </p:nvSpPr>
        <p:spPr>
          <a:xfrm>
            <a:off x="2955233" y="1247029"/>
            <a:ext cx="3813315" cy="707886"/>
          </a:xfrm>
          <a:prstGeom prst="rect">
            <a:avLst/>
          </a:prstGeom>
          <a:noFill/>
        </p:spPr>
        <p:txBody>
          <a:bodyPr wrap="square" rtlCol="0">
            <a:spAutoFit/>
          </a:bodyPr>
          <a:lstStyle/>
          <a:p>
            <a:r>
              <a:rPr lang="es-ES" sz="2200" b="1" dirty="0">
                <a:latin typeface="Cambria" panose="02040503050406030204" pitchFamily="18" charset="0"/>
              </a:rPr>
              <a:t>Entorno Virtual</a:t>
            </a:r>
          </a:p>
          <a:p>
            <a:endParaRPr lang="es-ES" b="1" dirty="0">
              <a:latin typeface="Cambria" panose="02040503050406030204" pitchFamily="18" charset="0"/>
            </a:endParaRPr>
          </a:p>
        </p:txBody>
      </p:sp>
      <p:sp>
        <p:nvSpPr>
          <p:cNvPr id="3" name="CuadroTexto 2">
            <a:extLst>
              <a:ext uri="{FF2B5EF4-FFF2-40B4-BE49-F238E27FC236}">
                <a16:creationId xmlns:a16="http://schemas.microsoft.com/office/drawing/2014/main" id="{C740E8ED-D424-4C9A-A3AA-4EBA219230F5}"/>
              </a:ext>
            </a:extLst>
          </p:cNvPr>
          <p:cNvSpPr txBox="1"/>
          <p:nvPr/>
        </p:nvSpPr>
        <p:spPr>
          <a:xfrm>
            <a:off x="2955233" y="4173252"/>
            <a:ext cx="3694044" cy="1201867"/>
          </a:xfrm>
          <a:prstGeom prst="rect">
            <a:avLst/>
          </a:prstGeom>
          <a:noFill/>
        </p:spPr>
        <p:txBody>
          <a:bodyPr wrap="square" rtlCol="0">
            <a:spAutoFit/>
          </a:bodyPr>
          <a:lstStyle/>
          <a:p>
            <a:r>
              <a:rPr lang="es-ES" sz="2200" b="1" dirty="0">
                <a:latin typeface="Cambria" panose="02040503050406030204" pitchFamily="18" charset="0"/>
              </a:rPr>
              <a:t>Entorno Real</a:t>
            </a:r>
          </a:p>
          <a:p>
            <a:endParaRPr lang="es-ES" b="1" dirty="0">
              <a:latin typeface="Cambria" panose="02040503050406030204" pitchFamily="18" charset="0"/>
            </a:endParaRPr>
          </a:p>
          <a:p>
            <a:pPr>
              <a:lnSpc>
                <a:spcPct val="200000"/>
              </a:lnSpc>
            </a:pPr>
            <a:endParaRPr lang="es-ES" sz="1900" dirty="0">
              <a:latin typeface="Cambria" panose="02040503050406030204" pitchFamily="18" charset="0"/>
            </a:endParaRPr>
          </a:p>
        </p:txBody>
      </p:sp>
      <p:graphicFrame>
        <p:nvGraphicFramePr>
          <p:cNvPr id="4" name="Tabla 3">
            <a:extLst>
              <a:ext uri="{FF2B5EF4-FFF2-40B4-BE49-F238E27FC236}">
                <a16:creationId xmlns:a16="http://schemas.microsoft.com/office/drawing/2014/main" id="{0CBD8576-01F2-8B4A-AE8F-5C116639CE50}"/>
              </a:ext>
            </a:extLst>
          </p:cNvPr>
          <p:cNvGraphicFramePr>
            <a:graphicFrameLocks noGrp="1"/>
          </p:cNvGraphicFramePr>
          <p:nvPr>
            <p:extLst>
              <p:ext uri="{D42A27DB-BD31-4B8C-83A1-F6EECF244321}">
                <p14:modId xmlns:p14="http://schemas.microsoft.com/office/powerpoint/2010/main" val="3026137345"/>
              </p:ext>
            </p:extLst>
          </p:nvPr>
        </p:nvGraphicFramePr>
        <p:xfrm>
          <a:off x="2994362" y="1659785"/>
          <a:ext cx="7639878" cy="2026920"/>
        </p:xfrm>
        <a:graphic>
          <a:graphicData uri="http://schemas.openxmlformats.org/drawingml/2006/table">
            <a:tbl>
              <a:tblPr firstRow="1" bandRow="1">
                <a:tableStyleId>{5C22544A-7EE6-4342-B048-85BDC9FD1C3A}</a:tableStyleId>
              </a:tblPr>
              <a:tblGrid>
                <a:gridCol w="1493631">
                  <a:extLst>
                    <a:ext uri="{9D8B030D-6E8A-4147-A177-3AD203B41FA5}">
                      <a16:colId xmlns:a16="http://schemas.microsoft.com/office/drawing/2014/main" val="882814016"/>
                    </a:ext>
                  </a:extLst>
                </a:gridCol>
                <a:gridCol w="1493631">
                  <a:extLst>
                    <a:ext uri="{9D8B030D-6E8A-4147-A177-3AD203B41FA5}">
                      <a16:colId xmlns:a16="http://schemas.microsoft.com/office/drawing/2014/main" val="589120021"/>
                    </a:ext>
                  </a:extLst>
                </a:gridCol>
                <a:gridCol w="1493631">
                  <a:extLst>
                    <a:ext uri="{9D8B030D-6E8A-4147-A177-3AD203B41FA5}">
                      <a16:colId xmlns:a16="http://schemas.microsoft.com/office/drawing/2014/main" val="1765864082"/>
                    </a:ext>
                  </a:extLst>
                </a:gridCol>
                <a:gridCol w="1658177">
                  <a:extLst>
                    <a:ext uri="{9D8B030D-6E8A-4147-A177-3AD203B41FA5}">
                      <a16:colId xmlns:a16="http://schemas.microsoft.com/office/drawing/2014/main" val="2188387252"/>
                    </a:ext>
                  </a:extLst>
                </a:gridCol>
                <a:gridCol w="1500808">
                  <a:extLst>
                    <a:ext uri="{9D8B030D-6E8A-4147-A177-3AD203B41FA5}">
                      <a16:colId xmlns:a16="http://schemas.microsoft.com/office/drawing/2014/main" val="3352176922"/>
                    </a:ext>
                  </a:extLst>
                </a:gridCol>
              </a:tblGrid>
              <a:tr h="868924">
                <a:tc>
                  <a:txBody>
                    <a:bodyPr/>
                    <a:lstStyle/>
                    <a:p>
                      <a:pPr algn="ctr"/>
                      <a:r>
                        <a:rPr lang="es-ES" dirty="0"/>
                        <a:t>Protocolo</a:t>
                      </a:r>
                    </a:p>
                  </a:txBody>
                  <a:tcPr/>
                </a:tc>
                <a:tc>
                  <a:txBody>
                    <a:bodyPr/>
                    <a:lstStyle/>
                    <a:p>
                      <a:pPr algn="ctr"/>
                      <a:r>
                        <a:rPr lang="es-ES" dirty="0"/>
                        <a:t>DoS</a:t>
                      </a:r>
                    </a:p>
                  </a:txBody>
                  <a:tcPr/>
                </a:tc>
                <a:tc>
                  <a:txBody>
                    <a:bodyPr/>
                    <a:lstStyle/>
                    <a:p>
                      <a:pPr algn="ctr"/>
                      <a:r>
                        <a:rPr lang="es-ES" dirty="0" err="1"/>
                        <a:t>MiTM</a:t>
                      </a:r>
                      <a:endParaRPr lang="es-ES" dirty="0"/>
                    </a:p>
                  </a:txBody>
                  <a:tcPr/>
                </a:tc>
                <a:tc>
                  <a:txBody>
                    <a:bodyPr/>
                    <a:lstStyle/>
                    <a:p>
                      <a:pPr algn="ctr"/>
                      <a:r>
                        <a:rPr lang="es-ES" dirty="0"/>
                        <a:t>Autenticación con texto plano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Autenticación con MD5</a:t>
                      </a:r>
                    </a:p>
                    <a:p>
                      <a:pPr algn="ctr"/>
                      <a:endParaRPr lang="es-ES" dirty="0"/>
                    </a:p>
                  </a:txBody>
                  <a:tcPr/>
                </a:tc>
                <a:extLst>
                  <a:ext uri="{0D108BD9-81ED-4DB2-BD59-A6C34878D82A}">
                    <a16:rowId xmlns:a16="http://schemas.microsoft.com/office/drawing/2014/main" val="2957876784"/>
                  </a:ext>
                </a:extLst>
              </a:tr>
              <a:tr h="370840">
                <a:tc>
                  <a:txBody>
                    <a:bodyPr/>
                    <a:lstStyle/>
                    <a:p>
                      <a:pPr algn="ctr"/>
                      <a:r>
                        <a:rPr lang="es-ES" dirty="0"/>
                        <a:t>HSRPv1 (IPv4)</a:t>
                      </a:r>
                    </a:p>
                  </a:txBody>
                  <a:tcPr/>
                </a:tc>
                <a:tc>
                  <a:txBody>
                    <a:bodyPr/>
                    <a:lstStyle/>
                    <a:p>
                      <a:pPr algn="ctr"/>
                      <a:endParaRPr lang="es-ES" dirty="0"/>
                    </a:p>
                  </a:txBody>
                  <a:tcPr/>
                </a:tc>
                <a:tc>
                  <a:txBody>
                    <a:bodyPr/>
                    <a:lstStyle/>
                    <a:p>
                      <a:pPr algn="ctr"/>
                      <a:endParaRPr lang="es-ES" dirty="0"/>
                    </a:p>
                  </a:txBody>
                  <a:tcPr/>
                </a:tc>
                <a:tc>
                  <a:txBody>
                    <a:bodyPr/>
                    <a:lstStyle/>
                    <a:p>
                      <a:pPr algn="ctr"/>
                      <a:endParaRPr lang="es-ES"/>
                    </a:p>
                  </a:txBody>
                  <a:tcPr/>
                </a:tc>
                <a:tc>
                  <a:txBody>
                    <a:bodyPr/>
                    <a:lstStyle/>
                    <a:p>
                      <a:pPr algn="ctr"/>
                      <a:endParaRPr lang="es-ES" dirty="0"/>
                    </a:p>
                  </a:txBody>
                  <a:tcPr/>
                </a:tc>
                <a:extLst>
                  <a:ext uri="{0D108BD9-81ED-4DB2-BD59-A6C34878D82A}">
                    <a16:rowId xmlns:a16="http://schemas.microsoft.com/office/drawing/2014/main" val="490171627"/>
                  </a:ext>
                </a:extLst>
              </a:tr>
              <a:tr h="370840">
                <a:tc>
                  <a:txBody>
                    <a:bodyPr/>
                    <a:lstStyle/>
                    <a:p>
                      <a:pPr algn="ctr"/>
                      <a:r>
                        <a:rPr lang="es-ES" dirty="0"/>
                        <a:t>VRRPv2 (IPv4)</a:t>
                      </a:r>
                    </a:p>
                  </a:txBody>
                  <a:tcPr/>
                </a:tc>
                <a:tc>
                  <a:txBody>
                    <a:bodyPr/>
                    <a:lstStyle/>
                    <a:p>
                      <a:pPr algn="ctr"/>
                      <a:endParaRPr lang="es-ES"/>
                    </a:p>
                  </a:txBody>
                  <a:tcPr/>
                </a:tc>
                <a:tc>
                  <a:txBody>
                    <a:bodyPr/>
                    <a:lstStyle/>
                    <a:p>
                      <a:pPr algn="ctr"/>
                      <a:endParaRPr lang="es-ES"/>
                    </a:p>
                  </a:txBody>
                  <a:tcPr/>
                </a:tc>
                <a:tc>
                  <a:txBody>
                    <a:bodyPr/>
                    <a:lstStyle/>
                    <a:p>
                      <a:pPr algn="ctr"/>
                      <a:endParaRPr lang="es-ES"/>
                    </a:p>
                  </a:txBody>
                  <a:tcPr/>
                </a:tc>
                <a:tc>
                  <a:txBody>
                    <a:bodyPr/>
                    <a:lstStyle/>
                    <a:p>
                      <a:pPr algn="ctr"/>
                      <a:endParaRPr lang="es-ES"/>
                    </a:p>
                  </a:txBody>
                  <a:tcPr/>
                </a:tc>
                <a:extLst>
                  <a:ext uri="{0D108BD9-81ED-4DB2-BD59-A6C34878D82A}">
                    <a16:rowId xmlns:a16="http://schemas.microsoft.com/office/drawing/2014/main" val="2340434310"/>
                  </a:ext>
                </a:extLst>
              </a:tr>
              <a:tr h="370840">
                <a:tc>
                  <a:txBody>
                    <a:bodyPr/>
                    <a:lstStyle/>
                    <a:p>
                      <a:pPr algn="ctr"/>
                      <a:r>
                        <a:rPr lang="es-ES" dirty="0"/>
                        <a:t>GLBP (IPv4)</a:t>
                      </a:r>
                    </a:p>
                  </a:txBody>
                  <a:tcPr/>
                </a:tc>
                <a:tc>
                  <a:txBody>
                    <a:bodyPr/>
                    <a:lstStyle/>
                    <a:p>
                      <a:pPr algn="ctr"/>
                      <a:endParaRPr lang="es-ES"/>
                    </a:p>
                  </a:txBody>
                  <a:tcPr/>
                </a:tc>
                <a:tc>
                  <a:txBody>
                    <a:bodyPr/>
                    <a:lstStyle/>
                    <a:p>
                      <a:pPr algn="ctr"/>
                      <a:endParaRPr lang="es-ES" dirty="0"/>
                    </a:p>
                  </a:txBody>
                  <a:tcPr/>
                </a:tc>
                <a:tc>
                  <a:txBody>
                    <a:bodyPr/>
                    <a:lstStyle/>
                    <a:p>
                      <a:pPr algn="ctr"/>
                      <a:endParaRPr lang="es-ES"/>
                    </a:p>
                  </a:txBody>
                  <a:tcPr/>
                </a:tc>
                <a:tc>
                  <a:txBody>
                    <a:bodyPr/>
                    <a:lstStyle/>
                    <a:p>
                      <a:pPr algn="ctr"/>
                      <a:endParaRPr lang="es-ES" dirty="0"/>
                    </a:p>
                  </a:txBody>
                  <a:tcPr/>
                </a:tc>
                <a:extLst>
                  <a:ext uri="{0D108BD9-81ED-4DB2-BD59-A6C34878D82A}">
                    <a16:rowId xmlns:a16="http://schemas.microsoft.com/office/drawing/2014/main" val="2277342358"/>
                  </a:ext>
                </a:extLst>
              </a:tr>
            </a:tbl>
          </a:graphicData>
        </a:graphic>
      </p:graphicFrame>
      <p:graphicFrame>
        <p:nvGraphicFramePr>
          <p:cNvPr id="10" name="Tabla 9">
            <a:extLst>
              <a:ext uri="{FF2B5EF4-FFF2-40B4-BE49-F238E27FC236}">
                <a16:creationId xmlns:a16="http://schemas.microsoft.com/office/drawing/2014/main" id="{2D2C6BAD-748C-E047-89AC-DCA3C40018D9}"/>
              </a:ext>
            </a:extLst>
          </p:cNvPr>
          <p:cNvGraphicFramePr>
            <a:graphicFrameLocks noGrp="1"/>
          </p:cNvGraphicFramePr>
          <p:nvPr>
            <p:extLst>
              <p:ext uri="{D42A27DB-BD31-4B8C-83A1-F6EECF244321}">
                <p14:modId xmlns:p14="http://schemas.microsoft.com/office/powerpoint/2010/main" val="1053167160"/>
              </p:ext>
            </p:extLst>
          </p:nvPr>
        </p:nvGraphicFramePr>
        <p:xfrm>
          <a:off x="3012218" y="4669302"/>
          <a:ext cx="7639878" cy="2026920"/>
        </p:xfrm>
        <a:graphic>
          <a:graphicData uri="http://schemas.openxmlformats.org/drawingml/2006/table">
            <a:tbl>
              <a:tblPr firstRow="1" bandRow="1">
                <a:tableStyleId>{5C22544A-7EE6-4342-B048-85BDC9FD1C3A}</a:tableStyleId>
              </a:tblPr>
              <a:tblGrid>
                <a:gridCol w="1493631">
                  <a:extLst>
                    <a:ext uri="{9D8B030D-6E8A-4147-A177-3AD203B41FA5}">
                      <a16:colId xmlns:a16="http://schemas.microsoft.com/office/drawing/2014/main" val="882814016"/>
                    </a:ext>
                  </a:extLst>
                </a:gridCol>
                <a:gridCol w="1493631">
                  <a:extLst>
                    <a:ext uri="{9D8B030D-6E8A-4147-A177-3AD203B41FA5}">
                      <a16:colId xmlns:a16="http://schemas.microsoft.com/office/drawing/2014/main" val="589120021"/>
                    </a:ext>
                  </a:extLst>
                </a:gridCol>
                <a:gridCol w="1493631">
                  <a:extLst>
                    <a:ext uri="{9D8B030D-6E8A-4147-A177-3AD203B41FA5}">
                      <a16:colId xmlns:a16="http://schemas.microsoft.com/office/drawing/2014/main" val="1765864082"/>
                    </a:ext>
                  </a:extLst>
                </a:gridCol>
                <a:gridCol w="1658177">
                  <a:extLst>
                    <a:ext uri="{9D8B030D-6E8A-4147-A177-3AD203B41FA5}">
                      <a16:colId xmlns:a16="http://schemas.microsoft.com/office/drawing/2014/main" val="2188387252"/>
                    </a:ext>
                  </a:extLst>
                </a:gridCol>
                <a:gridCol w="1500808">
                  <a:extLst>
                    <a:ext uri="{9D8B030D-6E8A-4147-A177-3AD203B41FA5}">
                      <a16:colId xmlns:a16="http://schemas.microsoft.com/office/drawing/2014/main" val="3352176922"/>
                    </a:ext>
                  </a:extLst>
                </a:gridCol>
              </a:tblGrid>
              <a:tr h="868924">
                <a:tc>
                  <a:txBody>
                    <a:bodyPr/>
                    <a:lstStyle/>
                    <a:p>
                      <a:pPr algn="ctr"/>
                      <a:r>
                        <a:rPr lang="es-ES" dirty="0"/>
                        <a:t>Protocolo</a:t>
                      </a:r>
                    </a:p>
                  </a:txBody>
                  <a:tcPr/>
                </a:tc>
                <a:tc>
                  <a:txBody>
                    <a:bodyPr/>
                    <a:lstStyle/>
                    <a:p>
                      <a:pPr algn="ctr"/>
                      <a:r>
                        <a:rPr lang="es-ES" dirty="0"/>
                        <a:t>DoS</a:t>
                      </a:r>
                    </a:p>
                  </a:txBody>
                  <a:tcPr/>
                </a:tc>
                <a:tc>
                  <a:txBody>
                    <a:bodyPr/>
                    <a:lstStyle/>
                    <a:p>
                      <a:pPr algn="ctr"/>
                      <a:r>
                        <a:rPr lang="es-ES" dirty="0" err="1"/>
                        <a:t>MiTM</a:t>
                      </a:r>
                      <a:endParaRPr lang="es-ES" dirty="0"/>
                    </a:p>
                  </a:txBody>
                  <a:tcPr/>
                </a:tc>
                <a:tc>
                  <a:txBody>
                    <a:bodyPr/>
                    <a:lstStyle/>
                    <a:p>
                      <a:pPr algn="ctr"/>
                      <a:r>
                        <a:rPr lang="es-ES" dirty="0"/>
                        <a:t>Autenticación con texto plano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Autenticación con MD5</a:t>
                      </a:r>
                    </a:p>
                    <a:p>
                      <a:pPr algn="ctr"/>
                      <a:endParaRPr lang="es-ES" dirty="0"/>
                    </a:p>
                  </a:txBody>
                  <a:tcPr/>
                </a:tc>
                <a:extLst>
                  <a:ext uri="{0D108BD9-81ED-4DB2-BD59-A6C34878D82A}">
                    <a16:rowId xmlns:a16="http://schemas.microsoft.com/office/drawing/2014/main" val="2957876784"/>
                  </a:ext>
                </a:extLst>
              </a:tr>
              <a:tr h="370840">
                <a:tc>
                  <a:txBody>
                    <a:bodyPr/>
                    <a:lstStyle/>
                    <a:p>
                      <a:pPr algn="ctr"/>
                      <a:r>
                        <a:rPr lang="es-ES" dirty="0"/>
                        <a:t>HSRPv1 (IPv4)</a:t>
                      </a:r>
                    </a:p>
                  </a:txBody>
                  <a:tcPr/>
                </a:tc>
                <a:tc>
                  <a:txBody>
                    <a:bodyPr/>
                    <a:lstStyle/>
                    <a:p>
                      <a:pPr algn="ctr"/>
                      <a:endParaRPr lang="es-ES" dirty="0"/>
                    </a:p>
                  </a:txBody>
                  <a:tcPr/>
                </a:tc>
                <a:tc>
                  <a:txBody>
                    <a:bodyPr/>
                    <a:lstStyle/>
                    <a:p>
                      <a:pPr algn="ctr"/>
                      <a:endParaRPr lang="es-ES" dirty="0"/>
                    </a:p>
                  </a:txBody>
                  <a:tcPr/>
                </a:tc>
                <a:tc>
                  <a:txBody>
                    <a:bodyPr/>
                    <a:lstStyle/>
                    <a:p>
                      <a:pPr algn="ctr"/>
                      <a:endParaRPr lang="es-ES"/>
                    </a:p>
                  </a:txBody>
                  <a:tcPr/>
                </a:tc>
                <a:tc>
                  <a:txBody>
                    <a:bodyPr/>
                    <a:lstStyle/>
                    <a:p>
                      <a:pPr algn="ctr"/>
                      <a:endParaRPr lang="es-ES"/>
                    </a:p>
                  </a:txBody>
                  <a:tcPr/>
                </a:tc>
                <a:extLst>
                  <a:ext uri="{0D108BD9-81ED-4DB2-BD59-A6C34878D82A}">
                    <a16:rowId xmlns:a16="http://schemas.microsoft.com/office/drawing/2014/main" val="490171627"/>
                  </a:ext>
                </a:extLst>
              </a:tr>
              <a:tr h="370840">
                <a:tc>
                  <a:txBody>
                    <a:bodyPr/>
                    <a:lstStyle/>
                    <a:p>
                      <a:pPr algn="ctr"/>
                      <a:r>
                        <a:rPr lang="es-ES" dirty="0"/>
                        <a:t>VRRPv2 (IPv4)</a:t>
                      </a:r>
                    </a:p>
                  </a:txBody>
                  <a:tcPr/>
                </a:tc>
                <a:tc>
                  <a:txBody>
                    <a:bodyPr/>
                    <a:lstStyle/>
                    <a:p>
                      <a:pPr algn="ctr"/>
                      <a:endParaRPr lang="es-ES" dirty="0"/>
                    </a:p>
                  </a:txBody>
                  <a:tcPr/>
                </a:tc>
                <a:tc>
                  <a:txBody>
                    <a:bodyPr/>
                    <a:lstStyle/>
                    <a:p>
                      <a:pPr algn="ctr"/>
                      <a:endParaRPr lang="es-ES"/>
                    </a:p>
                  </a:txBody>
                  <a:tcPr/>
                </a:tc>
                <a:tc>
                  <a:txBody>
                    <a:bodyPr/>
                    <a:lstStyle/>
                    <a:p>
                      <a:pPr algn="ctr"/>
                      <a:endParaRPr lang="es-ES" dirty="0"/>
                    </a:p>
                  </a:txBody>
                  <a:tcPr/>
                </a:tc>
                <a:tc>
                  <a:txBody>
                    <a:bodyPr/>
                    <a:lstStyle/>
                    <a:p>
                      <a:pPr algn="ctr"/>
                      <a:endParaRPr lang="es-ES"/>
                    </a:p>
                  </a:txBody>
                  <a:tcPr/>
                </a:tc>
                <a:extLst>
                  <a:ext uri="{0D108BD9-81ED-4DB2-BD59-A6C34878D82A}">
                    <a16:rowId xmlns:a16="http://schemas.microsoft.com/office/drawing/2014/main" val="2340434310"/>
                  </a:ext>
                </a:extLst>
              </a:tr>
              <a:tr h="370840">
                <a:tc>
                  <a:txBody>
                    <a:bodyPr/>
                    <a:lstStyle/>
                    <a:p>
                      <a:pPr algn="ctr"/>
                      <a:r>
                        <a:rPr lang="es-ES" dirty="0"/>
                        <a:t>GLBP (IPv4)</a:t>
                      </a:r>
                    </a:p>
                  </a:txBody>
                  <a:tcPr/>
                </a:tc>
                <a:tc>
                  <a:txBody>
                    <a:bodyPr/>
                    <a:lstStyle/>
                    <a:p>
                      <a:pPr algn="ctr"/>
                      <a:endParaRPr lang="es-ES" dirty="0"/>
                    </a:p>
                  </a:txBody>
                  <a:tcPr/>
                </a:tc>
                <a:tc>
                  <a:txBody>
                    <a:bodyPr/>
                    <a:lstStyle/>
                    <a:p>
                      <a:pPr algn="ctr"/>
                      <a:endParaRPr lang="es-ES" dirty="0"/>
                    </a:p>
                  </a:txBody>
                  <a:tcPr/>
                </a:tc>
                <a:tc>
                  <a:txBody>
                    <a:bodyPr/>
                    <a:lstStyle/>
                    <a:p>
                      <a:pPr algn="ctr"/>
                      <a:endParaRPr lang="es-ES"/>
                    </a:p>
                  </a:txBody>
                  <a:tcPr/>
                </a:tc>
                <a:tc>
                  <a:txBody>
                    <a:bodyPr/>
                    <a:lstStyle/>
                    <a:p>
                      <a:pPr algn="ctr"/>
                      <a:endParaRPr lang="es-ES" dirty="0"/>
                    </a:p>
                  </a:txBody>
                  <a:tcPr/>
                </a:tc>
                <a:extLst>
                  <a:ext uri="{0D108BD9-81ED-4DB2-BD59-A6C34878D82A}">
                    <a16:rowId xmlns:a16="http://schemas.microsoft.com/office/drawing/2014/main" val="2277342358"/>
                  </a:ext>
                </a:extLst>
              </a:tr>
            </a:tbl>
          </a:graphicData>
        </a:graphic>
      </p:graphicFrame>
      <p:pic>
        <p:nvPicPr>
          <p:cNvPr id="15" name="Imagen 14">
            <a:extLst>
              <a:ext uri="{FF2B5EF4-FFF2-40B4-BE49-F238E27FC236}">
                <a16:creationId xmlns:a16="http://schemas.microsoft.com/office/drawing/2014/main" id="{7656280A-F711-A849-99EB-795F52482B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8919" y="2964569"/>
            <a:ext cx="361122" cy="350274"/>
          </a:xfrm>
          <a:prstGeom prst="rect">
            <a:avLst/>
          </a:prstGeom>
        </p:spPr>
      </p:pic>
      <p:pic>
        <p:nvPicPr>
          <p:cNvPr id="18" name="Imagen 17">
            <a:extLst>
              <a:ext uri="{FF2B5EF4-FFF2-40B4-BE49-F238E27FC236}">
                <a16:creationId xmlns:a16="http://schemas.microsoft.com/office/drawing/2014/main" id="{A65D4B92-EE3C-EA41-8500-9876468424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6069" y="2591437"/>
            <a:ext cx="361122" cy="346075"/>
          </a:xfrm>
          <a:prstGeom prst="rect">
            <a:avLst/>
          </a:prstGeom>
        </p:spPr>
      </p:pic>
      <p:pic>
        <p:nvPicPr>
          <p:cNvPr id="19" name="Imagen 18">
            <a:extLst>
              <a:ext uri="{FF2B5EF4-FFF2-40B4-BE49-F238E27FC236}">
                <a16:creationId xmlns:a16="http://schemas.microsoft.com/office/drawing/2014/main" id="{5FC40235-C1AF-E341-A0FB-B37E2F762D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8919" y="2592707"/>
            <a:ext cx="361122" cy="350274"/>
          </a:xfrm>
          <a:prstGeom prst="rect">
            <a:avLst/>
          </a:prstGeom>
        </p:spPr>
      </p:pic>
      <p:pic>
        <p:nvPicPr>
          <p:cNvPr id="20" name="Imagen 19">
            <a:extLst>
              <a:ext uri="{FF2B5EF4-FFF2-40B4-BE49-F238E27FC236}">
                <a16:creationId xmlns:a16="http://schemas.microsoft.com/office/drawing/2014/main" id="{ABB192D4-0B81-2644-8641-5291CE5199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8919" y="3325637"/>
            <a:ext cx="361122" cy="350274"/>
          </a:xfrm>
          <a:prstGeom prst="rect">
            <a:avLst/>
          </a:prstGeom>
        </p:spPr>
      </p:pic>
      <p:pic>
        <p:nvPicPr>
          <p:cNvPr id="21" name="Imagen 20">
            <a:extLst>
              <a:ext uri="{FF2B5EF4-FFF2-40B4-BE49-F238E27FC236}">
                <a16:creationId xmlns:a16="http://schemas.microsoft.com/office/drawing/2014/main" id="{B5033105-2796-EA47-81DF-4300074E62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6069" y="2946210"/>
            <a:ext cx="361122" cy="346075"/>
          </a:xfrm>
          <a:prstGeom prst="rect">
            <a:avLst/>
          </a:prstGeom>
        </p:spPr>
      </p:pic>
      <p:pic>
        <p:nvPicPr>
          <p:cNvPr id="22" name="Imagen 21">
            <a:extLst>
              <a:ext uri="{FF2B5EF4-FFF2-40B4-BE49-F238E27FC236}">
                <a16:creationId xmlns:a16="http://schemas.microsoft.com/office/drawing/2014/main" id="{6842BEB8-12BE-8C46-AE40-D232F02C63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6069" y="3323541"/>
            <a:ext cx="361122" cy="346075"/>
          </a:xfrm>
          <a:prstGeom prst="rect">
            <a:avLst/>
          </a:prstGeom>
        </p:spPr>
      </p:pic>
      <p:pic>
        <p:nvPicPr>
          <p:cNvPr id="23" name="Imagen 22">
            <a:extLst>
              <a:ext uri="{FF2B5EF4-FFF2-40B4-BE49-F238E27FC236}">
                <a16:creationId xmlns:a16="http://schemas.microsoft.com/office/drawing/2014/main" id="{E151E356-9BBD-1541-9C2B-FA4D4A0B0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7987" y="2591436"/>
            <a:ext cx="361122" cy="346075"/>
          </a:xfrm>
          <a:prstGeom prst="rect">
            <a:avLst/>
          </a:prstGeom>
        </p:spPr>
      </p:pic>
      <p:pic>
        <p:nvPicPr>
          <p:cNvPr id="24" name="Imagen 23">
            <a:extLst>
              <a:ext uri="{FF2B5EF4-FFF2-40B4-BE49-F238E27FC236}">
                <a16:creationId xmlns:a16="http://schemas.microsoft.com/office/drawing/2014/main" id="{AA5ED949-1242-B44D-85A9-BE1A2FE4C4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7420" y="2950437"/>
            <a:ext cx="361122" cy="346075"/>
          </a:xfrm>
          <a:prstGeom prst="rect">
            <a:avLst/>
          </a:prstGeom>
        </p:spPr>
      </p:pic>
      <p:pic>
        <p:nvPicPr>
          <p:cNvPr id="26" name="Imagen 25">
            <a:extLst>
              <a:ext uri="{FF2B5EF4-FFF2-40B4-BE49-F238E27FC236}">
                <a16:creationId xmlns:a16="http://schemas.microsoft.com/office/drawing/2014/main" id="{78658CE1-2438-614C-824A-535777EA82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1159" y="2583197"/>
            <a:ext cx="361122" cy="346075"/>
          </a:xfrm>
          <a:prstGeom prst="rect">
            <a:avLst/>
          </a:prstGeom>
        </p:spPr>
      </p:pic>
      <p:pic>
        <p:nvPicPr>
          <p:cNvPr id="27" name="Imagen 26">
            <a:extLst>
              <a:ext uri="{FF2B5EF4-FFF2-40B4-BE49-F238E27FC236}">
                <a16:creationId xmlns:a16="http://schemas.microsoft.com/office/drawing/2014/main" id="{7F781CB2-A8C5-D24C-B22D-9C0F5D1D83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1159" y="2953227"/>
            <a:ext cx="361122" cy="346075"/>
          </a:xfrm>
          <a:prstGeom prst="rect">
            <a:avLst/>
          </a:prstGeom>
        </p:spPr>
      </p:pic>
      <p:pic>
        <p:nvPicPr>
          <p:cNvPr id="29" name="Imagen 28">
            <a:extLst>
              <a:ext uri="{FF2B5EF4-FFF2-40B4-BE49-F238E27FC236}">
                <a16:creationId xmlns:a16="http://schemas.microsoft.com/office/drawing/2014/main" id="{5B096454-193C-984C-9D2A-C5480CA34C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2800" y="3325334"/>
            <a:ext cx="361122" cy="350274"/>
          </a:xfrm>
          <a:prstGeom prst="rect">
            <a:avLst/>
          </a:prstGeom>
        </p:spPr>
      </p:pic>
      <p:pic>
        <p:nvPicPr>
          <p:cNvPr id="30" name="Imagen 29">
            <a:extLst>
              <a:ext uri="{FF2B5EF4-FFF2-40B4-BE49-F238E27FC236}">
                <a16:creationId xmlns:a16="http://schemas.microsoft.com/office/drawing/2014/main" id="{E8CD60D4-E9AD-C745-95CC-C03AE41FE3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8261" y="3338508"/>
            <a:ext cx="361122" cy="350274"/>
          </a:xfrm>
          <a:prstGeom prst="rect">
            <a:avLst/>
          </a:prstGeom>
        </p:spPr>
      </p:pic>
      <p:pic>
        <p:nvPicPr>
          <p:cNvPr id="32" name="Imagen 31">
            <a:extLst>
              <a:ext uri="{FF2B5EF4-FFF2-40B4-BE49-F238E27FC236}">
                <a16:creationId xmlns:a16="http://schemas.microsoft.com/office/drawing/2014/main" id="{8E93D565-F008-5645-AC1F-F42B7F0B0F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6069" y="5558967"/>
            <a:ext cx="361122" cy="346075"/>
          </a:xfrm>
          <a:prstGeom prst="rect">
            <a:avLst/>
          </a:prstGeom>
        </p:spPr>
      </p:pic>
      <p:pic>
        <p:nvPicPr>
          <p:cNvPr id="33" name="Imagen 32">
            <a:extLst>
              <a:ext uri="{FF2B5EF4-FFF2-40B4-BE49-F238E27FC236}">
                <a16:creationId xmlns:a16="http://schemas.microsoft.com/office/drawing/2014/main" id="{D01BADEB-1BE9-F843-B859-6DCC764775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6069" y="5954385"/>
            <a:ext cx="361122" cy="346075"/>
          </a:xfrm>
          <a:prstGeom prst="rect">
            <a:avLst/>
          </a:prstGeom>
        </p:spPr>
      </p:pic>
      <p:pic>
        <p:nvPicPr>
          <p:cNvPr id="34" name="Imagen 33">
            <a:extLst>
              <a:ext uri="{FF2B5EF4-FFF2-40B4-BE49-F238E27FC236}">
                <a16:creationId xmlns:a16="http://schemas.microsoft.com/office/drawing/2014/main" id="{CA99CC9E-1B5E-6246-9306-B1D7B3FC19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6069" y="6330980"/>
            <a:ext cx="361122" cy="346075"/>
          </a:xfrm>
          <a:prstGeom prst="rect">
            <a:avLst/>
          </a:prstGeom>
        </p:spPr>
      </p:pic>
      <p:pic>
        <p:nvPicPr>
          <p:cNvPr id="35" name="Imagen 34">
            <a:extLst>
              <a:ext uri="{FF2B5EF4-FFF2-40B4-BE49-F238E27FC236}">
                <a16:creationId xmlns:a16="http://schemas.microsoft.com/office/drawing/2014/main" id="{9E2268CD-CF50-984B-A58C-CB55EAFA5D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5153" y="5607270"/>
            <a:ext cx="361122" cy="346075"/>
          </a:xfrm>
          <a:prstGeom prst="rect">
            <a:avLst/>
          </a:prstGeom>
        </p:spPr>
      </p:pic>
      <p:pic>
        <p:nvPicPr>
          <p:cNvPr id="36" name="Imagen 35">
            <a:extLst>
              <a:ext uri="{FF2B5EF4-FFF2-40B4-BE49-F238E27FC236}">
                <a16:creationId xmlns:a16="http://schemas.microsoft.com/office/drawing/2014/main" id="{FE1341CA-E80D-3840-822A-9505816DD3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8261" y="5960062"/>
            <a:ext cx="361122" cy="346075"/>
          </a:xfrm>
          <a:prstGeom prst="rect">
            <a:avLst/>
          </a:prstGeom>
        </p:spPr>
      </p:pic>
      <p:pic>
        <p:nvPicPr>
          <p:cNvPr id="37" name="Imagen 36">
            <a:extLst>
              <a:ext uri="{FF2B5EF4-FFF2-40B4-BE49-F238E27FC236}">
                <a16:creationId xmlns:a16="http://schemas.microsoft.com/office/drawing/2014/main" id="{84E8F898-3FF2-6A4A-85D7-1E9E7D127B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3556" y="6344803"/>
            <a:ext cx="361122" cy="350274"/>
          </a:xfrm>
          <a:prstGeom prst="rect">
            <a:avLst/>
          </a:prstGeom>
        </p:spPr>
      </p:pic>
      <p:pic>
        <p:nvPicPr>
          <p:cNvPr id="38" name="Imagen 37">
            <a:extLst>
              <a:ext uri="{FF2B5EF4-FFF2-40B4-BE49-F238E27FC236}">
                <a16:creationId xmlns:a16="http://schemas.microsoft.com/office/drawing/2014/main" id="{5A80D37F-0763-5643-9058-924BEB4D31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9921" y="6330980"/>
            <a:ext cx="361122" cy="350274"/>
          </a:xfrm>
          <a:prstGeom prst="rect">
            <a:avLst/>
          </a:prstGeom>
        </p:spPr>
      </p:pic>
      <p:pic>
        <p:nvPicPr>
          <p:cNvPr id="39" name="Imagen 38">
            <a:extLst>
              <a:ext uri="{FF2B5EF4-FFF2-40B4-BE49-F238E27FC236}">
                <a16:creationId xmlns:a16="http://schemas.microsoft.com/office/drawing/2014/main" id="{827DEC92-1588-E740-9FA7-FB8E18B128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8919" y="6344803"/>
            <a:ext cx="361122" cy="350274"/>
          </a:xfrm>
          <a:prstGeom prst="rect">
            <a:avLst/>
          </a:prstGeom>
        </p:spPr>
      </p:pic>
      <p:pic>
        <p:nvPicPr>
          <p:cNvPr id="40" name="Imagen 39">
            <a:extLst>
              <a:ext uri="{FF2B5EF4-FFF2-40B4-BE49-F238E27FC236}">
                <a16:creationId xmlns:a16="http://schemas.microsoft.com/office/drawing/2014/main" id="{9397FE7B-C570-A442-B6B7-A57989B264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9921" y="5960062"/>
            <a:ext cx="361122" cy="346075"/>
          </a:xfrm>
          <a:prstGeom prst="rect">
            <a:avLst/>
          </a:prstGeom>
        </p:spPr>
      </p:pic>
      <p:pic>
        <p:nvPicPr>
          <p:cNvPr id="41" name="Imagen 40">
            <a:extLst>
              <a:ext uri="{FF2B5EF4-FFF2-40B4-BE49-F238E27FC236}">
                <a16:creationId xmlns:a16="http://schemas.microsoft.com/office/drawing/2014/main" id="{EB7AB5B7-FFC5-534A-AC14-AFEA27C671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9921" y="5589780"/>
            <a:ext cx="361122" cy="346075"/>
          </a:xfrm>
          <a:prstGeom prst="rect">
            <a:avLst/>
          </a:prstGeom>
        </p:spPr>
      </p:pic>
      <p:pic>
        <p:nvPicPr>
          <p:cNvPr id="42" name="Imagen 41">
            <a:extLst>
              <a:ext uri="{FF2B5EF4-FFF2-40B4-BE49-F238E27FC236}">
                <a16:creationId xmlns:a16="http://schemas.microsoft.com/office/drawing/2014/main" id="{A1648C4E-0DDB-B346-A09E-7F5A4A0C6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8919" y="5617458"/>
            <a:ext cx="361122" cy="350274"/>
          </a:xfrm>
          <a:prstGeom prst="rect">
            <a:avLst/>
          </a:prstGeom>
        </p:spPr>
      </p:pic>
      <p:pic>
        <p:nvPicPr>
          <p:cNvPr id="43" name="Imagen 42">
            <a:extLst>
              <a:ext uri="{FF2B5EF4-FFF2-40B4-BE49-F238E27FC236}">
                <a16:creationId xmlns:a16="http://schemas.microsoft.com/office/drawing/2014/main" id="{9D5F12B3-46E5-2A45-8551-0147E66324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8919" y="5967732"/>
            <a:ext cx="361122" cy="350274"/>
          </a:xfrm>
          <a:prstGeom prst="rect">
            <a:avLst/>
          </a:prstGeom>
        </p:spPr>
      </p:pic>
      <p:sp>
        <p:nvSpPr>
          <p:cNvPr id="44" name="CuadroTexto 43">
            <a:extLst>
              <a:ext uri="{FF2B5EF4-FFF2-40B4-BE49-F238E27FC236}">
                <a16:creationId xmlns:a16="http://schemas.microsoft.com/office/drawing/2014/main" id="{06B24AD0-8025-4E44-AA7C-FC7976C378DC}"/>
              </a:ext>
            </a:extLst>
          </p:cNvPr>
          <p:cNvSpPr txBox="1"/>
          <p:nvPr/>
        </p:nvSpPr>
        <p:spPr>
          <a:xfrm>
            <a:off x="16922" y="2306995"/>
            <a:ext cx="2321169" cy="39433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s-ES" sz="1300" dirty="0">
                <a:latin typeface="Cambria" panose="02040503050406030204" pitchFamily="18" charset="0"/>
              </a:rPr>
              <a:t>Objetivos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Introducción</a:t>
            </a:r>
          </a:p>
          <a:p>
            <a:pPr marL="285750" indent="-285750">
              <a:lnSpc>
                <a:spcPct val="150000"/>
              </a:lnSpc>
              <a:buFont typeface="Wingdings" panose="05000000000000000000" pitchFamily="2" charset="2"/>
              <a:buChar char="Ø"/>
            </a:pPr>
            <a:r>
              <a:rPr lang="es-ES" sz="1350" dirty="0">
                <a:latin typeface="Cambria" panose="02040503050406030204" pitchFamily="18" charset="0"/>
              </a:rPr>
              <a:t>Análisis </a:t>
            </a:r>
          </a:p>
          <a:p>
            <a:pPr marL="285750" indent="-285750">
              <a:lnSpc>
                <a:spcPct val="150000"/>
              </a:lnSpc>
              <a:buFont typeface="Wingdings" panose="05000000000000000000" pitchFamily="2" charset="2"/>
              <a:buChar char="Ø"/>
            </a:pPr>
            <a:r>
              <a:rPr lang="es-ES" sz="1350" dirty="0">
                <a:latin typeface="Cambria" panose="02040503050406030204" pitchFamily="18" charset="0"/>
              </a:rPr>
              <a:t>Vulnerabilidades</a:t>
            </a:r>
          </a:p>
          <a:p>
            <a:pPr marL="285750" indent="-285750">
              <a:lnSpc>
                <a:spcPct val="150000"/>
              </a:lnSpc>
              <a:buFont typeface="Wingdings" panose="05000000000000000000" pitchFamily="2" charset="2"/>
              <a:buChar char="Ø"/>
            </a:pPr>
            <a:r>
              <a:rPr lang="es-ES" sz="1350" dirty="0">
                <a:latin typeface="Cambria" panose="02040503050406030204" pitchFamily="18" charset="0"/>
              </a:rPr>
              <a:t>Mitigaciones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Entorno de trabajo</a:t>
            </a:r>
          </a:p>
          <a:p>
            <a:pPr marL="285750" indent="-285750">
              <a:lnSpc>
                <a:spcPct val="150000"/>
              </a:lnSpc>
              <a:buFont typeface="Wingdings" panose="05000000000000000000" pitchFamily="2" charset="2"/>
              <a:buChar char="Ø"/>
            </a:pPr>
            <a:r>
              <a:rPr lang="es-ES" sz="1300" dirty="0">
                <a:latin typeface="Cambria" panose="02040503050406030204" pitchFamily="18" charset="0"/>
              </a:rPr>
              <a:t>Herramienta de pentesting</a:t>
            </a:r>
          </a:p>
          <a:p>
            <a:pPr marL="285750" indent="-285750">
              <a:lnSpc>
                <a:spcPct val="150000"/>
              </a:lnSpc>
              <a:buFont typeface="Wingdings" panose="05000000000000000000" pitchFamily="2" charset="2"/>
              <a:buChar char="Ø"/>
            </a:pPr>
            <a:r>
              <a:rPr lang="es-ES" sz="1300" b="1" dirty="0">
                <a:latin typeface="Cambria" panose="02040503050406030204" pitchFamily="18" charset="0"/>
              </a:rPr>
              <a:t>Pruebas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Tecnologías utilizadas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Conclusiones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Líneas futuras</a:t>
            </a:r>
          </a:p>
          <a:p>
            <a:endParaRPr lang="es-ES" sz="1400" dirty="0"/>
          </a:p>
        </p:txBody>
      </p:sp>
    </p:spTree>
    <p:extLst>
      <p:ext uri="{BB962C8B-B14F-4D97-AF65-F5344CB8AC3E}">
        <p14:creationId xmlns:p14="http://schemas.microsoft.com/office/powerpoint/2010/main" val="789736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58261"/>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467" y="252709"/>
            <a:ext cx="1671859" cy="1821767"/>
          </a:xfrm>
          <a:prstGeom prst="rect">
            <a:avLst/>
          </a:prstGeom>
        </p:spPr>
      </p:pic>
      <p:sp>
        <p:nvSpPr>
          <p:cNvPr id="7" name="CuadroTexto 6">
            <a:extLst>
              <a:ext uri="{FF2B5EF4-FFF2-40B4-BE49-F238E27FC236}">
                <a16:creationId xmlns:a16="http://schemas.microsoft.com/office/drawing/2014/main" id="{06A47EDE-C47D-4286-8909-2B3D26B4E3D1}"/>
              </a:ext>
            </a:extLst>
          </p:cNvPr>
          <p:cNvSpPr txBox="1"/>
          <p:nvPr/>
        </p:nvSpPr>
        <p:spPr>
          <a:xfrm>
            <a:off x="2835965" y="543339"/>
            <a:ext cx="9183757" cy="1354217"/>
          </a:xfrm>
          <a:prstGeom prst="rect">
            <a:avLst/>
          </a:prstGeom>
          <a:noFill/>
        </p:spPr>
        <p:txBody>
          <a:bodyPr wrap="square" rtlCol="0">
            <a:spAutoFit/>
          </a:bodyPr>
          <a:lstStyle/>
          <a:p>
            <a:r>
              <a:rPr lang="es-ES" sz="3200" b="1" dirty="0">
                <a:latin typeface="Cambria" panose="02040503050406030204" pitchFamily="18" charset="0"/>
              </a:rPr>
              <a:t>8. Ejemplo DoS VRRP</a:t>
            </a:r>
          </a:p>
          <a:p>
            <a:endParaRPr lang="es-ES" sz="3200" dirty="0"/>
          </a:p>
          <a:p>
            <a:endParaRPr lang="es-ES" dirty="0"/>
          </a:p>
        </p:txBody>
      </p:sp>
      <p:pic>
        <p:nvPicPr>
          <p:cNvPr id="3" name="Imagen 2">
            <a:extLst>
              <a:ext uri="{FF2B5EF4-FFF2-40B4-BE49-F238E27FC236}">
                <a16:creationId xmlns:a16="http://schemas.microsoft.com/office/drawing/2014/main" id="{D98D1768-3C43-4138-A679-93A95A7F91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049" y="1220446"/>
            <a:ext cx="7545962" cy="5012049"/>
          </a:xfrm>
          <a:prstGeom prst="rect">
            <a:avLst/>
          </a:prstGeom>
        </p:spPr>
      </p:pic>
      <p:pic>
        <p:nvPicPr>
          <p:cNvPr id="9" name="Imagen 8">
            <a:extLst>
              <a:ext uri="{FF2B5EF4-FFF2-40B4-BE49-F238E27FC236}">
                <a16:creationId xmlns:a16="http://schemas.microsoft.com/office/drawing/2014/main" id="{8BBF1FE9-6876-4AD0-950A-B092CA7F6D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0575" y="1826612"/>
            <a:ext cx="4043310" cy="2980280"/>
          </a:xfrm>
          <a:prstGeom prst="rect">
            <a:avLst/>
          </a:prstGeom>
        </p:spPr>
      </p:pic>
      <p:sp>
        <p:nvSpPr>
          <p:cNvPr id="10" name="CuadroTexto 9">
            <a:extLst>
              <a:ext uri="{FF2B5EF4-FFF2-40B4-BE49-F238E27FC236}">
                <a16:creationId xmlns:a16="http://schemas.microsoft.com/office/drawing/2014/main" id="{B28FB280-AC0D-2D46-9137-7BBBD74C492A}"/>
              </a:ext>
            </a:extLst>
          </p:cNvPr>
          <p:cNvSpPr txBox="1"/>
          <p:nvPr/>
        </p:nvSpPr>
        <p:spPr>
          <a:xfrm>
            <a:off x="16922" y="2306995"/>
            <a:ext cx="2321169" cy="39433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s-ES" sz="1300" dirty="0">
                <a:latin typeface="Cambria" panose="02040503050406030204" pitchFamily="18" charset="0"/>
              </a:rPr>
              <a:t>Objetivos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Introducción</a:t>
            </a:r>
          </a:p>
          <a:p>
            <a:pPr marL="285750" indent="-285750">
              <a:lnSpc>
                <a:spcPct val="150000"/>
              </a:lnSpc>
              <a:buFont typeface="Wingdings" panose="05000000000000000000" pitchFamily="2" charset="2"/>
              <a:buChar char="Ø"/>
            </a:pPr>
            <a:r>
              <a:rPr lang="es-ES" sz="1350" dirty="0">
                <a:latin typeface="Cambria" panose="02040503050406030204" pitchFamily="18" charset="0"/>
              </a:rPr>
              <a:t>Análisis </a:t>
            </a:r>
          </a:p>
          <a:p>
            <a:pPr marL="285750" indent="-285750">
              <a:lnSpc>
                <a:spcPct val="150000"/>
              </a:lnSpc>
              <a:buFont typeface="Wingdings" panose="05000000000000000000" pitchFamily="2" charset="2"/>
              <a:buChar char="Ø"/>
            </a:pPr>
            <a:r>
              <a:rPr lang="es-ES" sz="1350" dirty="0">
                <a:latin typeface="Cambria" panose="02040503050406030204" pitchFamily="18" charset="0"/>
              </a:rPr>
              <a:t>Vulnerabilidades</a:t>
            </a:r>
          </a:p>
          <a:p>
            <a:pPr marL="285750" indent="-285750">
              <a:lnSpc>
                <a:spcPct val="150000"/>
              </a:lnSpc>
              <a:buFont typeface="Wingdings" panose="05000000000000000000" pitchFamily="2" charset="2"/>
              <a:buChar char="Ø"/>
            </a:pPr>
            <a:r>
              <a:rPr lang="es-ES" sz="1350" dirty="0">
                <a:latin typeface="Cambria" panose="02040503050406030204" pitchFamily="18" charset="0"/>
              </a:rPr>
              <a:t>Mitigaciones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Entorno de trabajo</a:t>
            </a:r>
          </a:p>
          <a:p>
            <a:pPr marL="285750" indent="-285750">
              <a:lnSpc>
                <a:spcPct val="150000"/>
              </a:lnSpc>
              <a:buFont typeface="Wingdings" panose="05000000000000000000" pitchFamily="2" charset="2"/>
              <a:buChar char="Ø"/>
            </a:pPr>
            <a:r>
              <a:rPr lang="es-ES" sz="1300" dirty="0">
                <a:latin typeface="Cambria" panose="02040503050406030204" pitchFamily="18" charset="0"/>
              </a:rPr>
              <a:t>Herramienta de pentesting</a:t>
            </a:r>
          </a:p>
          <a:p>
            <a:pPr marL="285750" indent="-285750">
              <a:lnSpc>
                <a:spcPct val="150000"/>
              </a:lnSpc>
              <a:buFont typeface="Wingdings" panose="05000000000000000000" pitchFamily="2" charset="2"/>
              <a:buChar char="Ø"/>
            </a:pPr>
            <a:r>
              <a:rPr lang="es-ES" sz="1300" b="1" dirty="0">
                <a:latin typeface="Cambria" panose="02040503050406030204" pitchFamily="18" charset="0"/>
              </a:rPr>
              <a:t>Pruebas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Tecnologías utilizadas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Conclusiones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Líneas futuras</a:t>
            </a:r>
          </a:p>
          <a:p>
            <a:endParaRPr lang="es-ES" sz="1400" dirty="0"/>
          </a:p>
        </p:txBody>
      </p:sp>
    </p:spTree>
    <p:extLst>
      <p:ext uri="{BB962C8B-B14F-4D97-AF65-F5344CB8AC3E}">
        <p14:creationId xmlns:p14="http://schemas.microsoft.com/office/powerpoint/2010/main" val="4002608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58261"/>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467" y="252709"/>
            <a:ext cx="1671859" cy="1821767"/>
          </a:xfrm>
          <a:prstGeom prst="rect">
            <a:avLst/>
          </a:prstGeom>
        </p:spPr>
      </p:pic>
      <p:sp>
        <p:nvSpPr>
          <p:cNvPr id="7" name="CuadroTexto 6">
            <a:extLst>
              <a:ext uri="{FF2B5EF4-FFF2-40B4-BE49-F238E27FC236}">
                <a16:creationId xmlns:a16="http://schemas.microsoft.com/office/drawing/2014/main" id="{06A47EDE-C47D-4286-8909-2B3D26B4E3D1}"/>
              </a:ext>
            </a:extLst>
          </p:cNvPr>
          <p:cNvSpPr txBox="1"/>
          <p:nvPr/>
        </p:nvSpPr>
        <p:spPr>
          <a:xfrm>
            <a:off x="2835965" y="543339"/>
            <a:ext cx="9183757" cy="1354217"/>
          </a:xfrm>
          <a:prstGeom prst="rect">
            <a:avLst/>
          </a:prstGeom>
          <a:noFill/>
        </p:spPr>
        <p:txBody>
          <a:bodyPr wrap="square" rtlCol="0">
            <a:spAutoFit/>
          </a:bodyPr>
          <a:lstStyle/>
          <a:p>
            <a:r>
              <a:rPr lang="es-ES" sz="3200" b="1" dirty="0">
                <a:latin typeface="Cambria" panose="02040503050406030204" pitchFamily="18" charset="0"/>
              </a:rPr>
              <a:t>8. Ejemplo DoS GLBP</a:t>
            </a:r>
          </a:p>
          <a:p>
            <a:endParaRPr lang="es-ES" sz="3200" dirty="0"/>
          </a:p>
          <a:p>
            <a:endParaRPr lang="es-ES" dirty="0"/>
          </a:p>
        </p:txBody>
      </p:sp>
      <p:pic>
        <p:nvPicPr>
          <p:cNvPr id="4" name="Imagen 3">
            <a:extLst>
              <a:ext uri="{FF2B5EF4-FFF2-40B4-BE49-F238E27FC236}">
                <a16:creationId xmlns:a16="http://schemas.microsoft.com/office/drawing/2014/main" id="{B8F6EC8E-68D9-4436-8463-2E06988A3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9636" y="1319303"/>
            <a:ext cx="6153390" cy="5376919"/>
          </a:xfrm>
          <a:prstGeom prst="rect">
            <a:avLst/>
          </a:prstGeom>
        </p:spPr>
      </p:pic>
      <p:pic>
        <p:nvPicPr>
          <p:cNvPr id="11" name="Imagen 10">
            <a:extLst>
              <a:ext uri="{FF2B5EF4-FFF2-40B4-BE49-F238E27FC236}">
                <a16:creationId xmlns:a16="http://schemas.microsoft.com/office/drawing/2014/main" id="{EC47069D-B666-400A-80DB-9A05735250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087" y="1315786"/>
            <a:ext cx="4818913" cy="4538589"/>
          </a:xfrm>
          <a:prstGeom prst="rect">
            <a:avLst/>
          </a:prstGeom>
        </p:spPr>
      </p:pic>
      <p:sp>
        <p:nvSpPr>
          <p:cNvPr id="9" name="CuadroTexto 8">
            <a:extLst>
              <a:ext uri="{FF2B5EF4-FFF2-40B4-BE49-F238E27FC236}">
                <a16:creationId xmlns:a16="http://schemas.microsoft.com/office/drawing/2014/main" id="{550A2F7C-D3A7-7241-A706-EDF7D5EE76EE}"/>
              </a:ext>
            </a:extLst>
          </p:cNvPr>
          <p:cNvSpPr txBox="1"/>
          <p:nvPr/>
        </p:nvSpPr>
        <p:spPr>
          <a:xfrm>
            <a:off x="16922" y="2306995"/>
            <a:ext cx="2321169" cy="39433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s-ES" sz="1300" dirty="0">
                <a:latin typeface="Cambria" panose="02040503050406030204" pitchFamily="18" charset="0"/>
              </a:rPr>
              <a:t>Objetivos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Introducción</a:t>
            </a:r>
          </a:p>
          <a:p>
            <a:pPr marL="285750" indent="-285750">
              <a:lnSpc>
                <a:spcPct val="150000"/>
              </a:lnSpc>
              <a:buFont typeface="Wingdings" panose="05000000000000000000" pitchFamily="2" charset="2"/>
              <a:buChar char="Ø"/>
            </a:pPr>
            <a:r>
              <a:rPr lang="es-ES" sz="1350" dirty="0">
                <a:latin typeface="Cambria" panose="02040503050406030204" pitchFamily="18" charset="0"/>
              </a:rPr>
              <a:t>Análisis </a:t>
            </a:r>
          </a:p>
          <a:p>
            <a:pPr marL="285750" indent="-285750">
              <a:lnSpc>
                <a:spcPct val="150000"/>
              </a:lnSpc>
              <a:buFont typeface="Wingdings" panose="05000000000000000000" pitchFamily="2" charset="2"/>
              <a:buChar char="Ø"/>
            </a:pPr>
            <a:r>
              <a:rPr lang="es-ES" sz="1350" dirty="0">
                <a:latin typeface="Cambria" panose="02040503050406030204" pitchFamily="18" charset="0"/>
              </a:rPr>
              <a:t>Vulnerabilidades</a:t>
            </a:r>
          </a:p>
          <a:p>
            <a:pPr marL="285750" indent="-285750">
              <a:lnSpc>
                <a:spcPct val="150000"/>
              </a:lnSpc>
              <a:buFont typeface="Wingdings" panose="05000000000000000000" pitchFamily="2" charset="2"/>
              <a:buChar char="Ø"/>
            </a:pPr>
            <a:r>
              <a:rPr lang="es-ES" sz="1350" dirty="0">
                <a:latin typeface="Cambria" panose="02040503050406030204" pitchFamily="18" charset="0"/>
              </a:rPr>
              <a:t>Mitigaciones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Entorno de trabajo</a:t>
            </a:r>
          </a:p>
          <a:p>
            <a:pPr marL="285750" indent="-285750">
              <a:lnSpc>
                <a:spcPct val="150000"/>
              </a:lnSpc>
              <a:buFont typeface="Wingdings" panose="05000000000000000000" pitchFamily="2" charset="2"/>
              <a:buChar char="Ø"/>
            </a:pPr>
            <a:r>
              <a:rPr lang="es-ES" sz="1300" dirty="0">
                <a:latin typeface="Cambria" panose="02040503050406030204" pitchFamily="18" charset="0"/>
              </a:rPr>
              <a:t>Herramienta de pentesting</a:t>
            </a:r>
          </a:p>
          <a:p>
            <a:pPr marL="285750" indent="-285750">
              <a:lnSpc>
                <a:spcPct val="150000"/>
              </a:lnSpc>
              <a:buFont typeface="Wingdings" panose="05000000000000000000" pitchFamily="2" charset="2"/>
              <a:buChar char="Ø"/>
            </a:pPr>
            <a:r>
              <a:rPr lang="es-ES" sz="1300" b="1" dirty="0">
                <a:latin typeface="Cambria" panose="02040503050406030204" pitchFamily="18" charset="0"/>
              </a:rPr>
              <a:t>Pruebas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Tecnologías utilizadas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Conclusiones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Líneas futuras</a:t>
            </a:r>
          </a:p>
          <a:p>
            <a:endParaRPr lang="es-ES" sz="1400" dirty="0"/>
          </a:p>
        </p:txBody>
      </p:sp>
    </p:spTree>
    <p:extLst>
      <p:ext uri="{BB962C8B-B14F-4D97-AF65-F5344CB8AC3E}">
        <p14:creationId xmlns:p14="http://schemas.microsoft.com/office/powerpoint/2010/main" val="771063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20263" y="170059"/>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467" y="252709"/>
            <a:ext cx="1671859" cy="1821767"/>
          </a:xfrm>
          <a:prstGeom prst="rect">
            <a:avLst/>
          </a:prstGeom>
        </p:spPr>
      </p:pic>
      <p:sp>
        <p:nvSpPr>
          <p:cNvPr id="7" name="CuadroTexto 6">
            <a:extLst>
              <a:ext uri="{FF2B5EF4-FFF2-40B4-BE49-F238E27FC236}">
                <a16:creationId xmlns:a16="http://schemas.microsoft.com/office/drawing/2014/main" id="{06A47EDE-C47D-4286-8909-2B3D26B4E3D1}"/>
              </a:ext>
            </a:extLst>
          </p:cNvPr>
          <p:cNvSpPr txBox="1"/>
          <p:nvPr/>
        </p:nvSpPr>
        <p:spPr>
          <a:xfrm>
            <a:off x="2835965" y="543339"/>
            <a:ext cx="9183757" cy="861774"/>
          </a:xfrm>
          <a:prstGeom prst="rect">
            <a:avLst/>
          </a:prstGeom>
          <a:noFill/>
        </p:spPr>
        <p:txBody>
          <a:bodyPr wrap="square" rtlCol="0">
            <a:spAutoFit/>
          </a:bodyPr>
          <a:lstStyle/>
          <a:p>
            <a:r>
              <a:rPr lang="es-ES" sz="3200" b="1" dirty="0">
                <a:latin typeface="Cambria" panose="02040503050406030204" pitchFamily="18" charset="0"/>
              </a:rPr>
              <a:t>9. Tecnologías utilizadas</a:t>
            </a:r>
          </a:p>
          <a:p>
            <a:endParaRPr lang="es-ES" dirty="0"/>
          </a:p>
        </p:txBody>
      </p:sp>
      <p:pic>
        <p:nvPicPr>
          <p:cNvPr id="12" name="Imagen 11" descr="Imagen que contiene imágenes prediseñadas&#10;&#10;Descripción generada con confianza alta">
            <a:extLst>
              <a:ext uri="{FF2B5EF4-FFF2-40B4-BE49-F238E27FC236}">
                <a16:creationId xmlns:a16="http://schemas.microsoft.com/office/drawing/2014/main" id="{5A8EF57C-1D9D-4E56-9E2D-3E267AEB9770}"/>
              </a:ext>
            </a:extLst>
          </p:cNvPr>
          <p:cNvPicPr>
            <a:picLocks noChangeAspect="1"/>
          </p:cNvPicPr>
          <p:nvPr/>
        </p:nvPicPr>
        <p:blipFill rotWithShape="1">
          <a:blip r:embed="rId3">
            <a:extLst>
              <a:ext uri="{28A0092B-C50C-407E-A947-70E740481C1C}">
                <a14:useLocalDpi xmlns:a14="http://schemas.microsoft.com/office/drawing/2010/main" val="0"/>
              </a:ext>
            </a:extLst>
          </a:blip>
          <a:srcRect l="17435" r="16814"/>
          <a:stretch/>
        </p:blipFill>
        <p:spPr>
          <a:xfrm>
            <a:off x="6098109" y="4235589"/>
            <a:ext cx="1648685" cy="1410693"/>
          </a:xfrm>
          <a:prstGeom prst="rect">
            <a:avLst/>
          </a:prstGeom>
          <a:ln>
            <a:noFill/>
          </a:ln>
          <a:effectLst>
            <a:outerShdw blurRad="190500" algn="tl" rotWithShape="0">
              <a:srgbClr val="000000">
                <a:alpha val="70000"/>
              </a:srgbClr>
            </a:outerShdw>
          </a:effectLst>
        </p:spPr>
      </p:pic>
      <p:pic>
        <p:nvPicPr>
          <p:cNvPr id="14" name="Imagen 13">
            <a:extLst>
              <a:ext uri="{FF2B5EF4-FFF2-40B4-BE49-F238E27FC236}">
                <a16:creationId xmlns:a16="http://schemas.microsoft.com/office/drawing/2014/main" id="{AB9272A9-16F4-44A1-9B82-24FEF8D1D8DB}"/>
              </a:ext>
            </a:extLst>
          </p:cNvPr>
          <p:cNvPicPr>
            <a:picLocks noChangeAspect="1"/>
          </p:cNvPicPr>
          <p:nvPr/>
        </p:nvPicPr>
        <p:blipFill rotWithShape="1">
          <a:blip r:embed="rId4">
            <a:extLst>
              <a:ext uri="{28A0092B-C50C-407E-A947-70E740481C1C}">
                <a14:useLocalDpi xmlns:a14="http://schemas.microsoft.com/office/drawing/2010/main" val="0"/>
              </a:ext>
            </a:extLst>
          </a:blip>
          <a:srcRect l="7977" r="4546"/>
          <a:stretch/>
        </p:blipFill>
        <p:spPr>
          <a:xfrm>
            <a:off x="8690113" y="4357753"/>
            <a:ext cx="2294384" cy="1218014"/>
          </a:xfrm>
          <a:prstGeom prst="rect">
            <a:avLst/>
          </a:prstGeom>
          <a:ln>
            <a:noFill/>
          </a:ln>
          <a:effectLst>
            <a:outerShdw blurRad="190500" algn="tl" rotWithShape="0">
              <a:srgbClr val="000000">
                <a:alpha val="70000"/>
              </a:srgbClr>
            </a:outerShdw>
          </a:effectLst>
        </p:spPr>
      </p:pic>
      <p:pic>
        <p:nvPicPr>
          <p:cNvPr id="17" name="Imagen 16">
            <a:extLst>
              <a:ext uri="{FF2B5EF4-FFF2-40B4-BE49-F238E27FC236}">
                <a16:creationId xmlns:a16="http://schemas.microsoft.com/office/drawing/2014/main" id="{FEEB1E69-E541-4CA1-817B-2384CA155E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1096" y="1699284"/>
            <a:ext cx="1666678" cy="1294126"/>
          </a:xfrm>
          <a:prstGeom prst="rect">
            <a:avLst/>
          </a:prstGeom>
          <a:ln>
            <a:noFill/>
          </a:ln>
          <a:effectLst>
            <a:outerShdw blurRad="190500" algn="tl" rotWithShape="0">
              <a:srgbClr val="000000">
                <a:alpha val="70000"/>
              </a:srgbClr>
            </a:outerShdw>
          </a:effectLst>
        </p:spPr>
      </p:pic>
      <p:pic>
        <p:nvPicPr>
          <p:cNvPr id="2" name="Imagen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6068" y="4130763"/>
            <a:ext cx="1592828" cy="1592828"/>
          </a:xfrm>
          <a:prstGeom prst="rect">
            <a:avLst/>
          </a:prstGeom>
          <a:ln>
            <a:noFill/>
          </a:ln>
          <a:effectLst>
            <a:outerShdw blurRad="292100" dist="139700" dir="2700000" algn="tl" rotWithShape="0">
              <a:srgbClr val="333333">
                <a:alpha val="65000"/>
              </a:srgbClr>
            </a:outerShdw>
          </a:effectLst>
        </p:spPr>
      </p:pic>
      <p:pic>
        <p:nvPicPr>
          <p:cNvPr id="10" name="Imagen 9">
            <a:extLst>
              <a:ext uri="{FF2B5EF4-FFF2-40B4-BE49-F238E27FC236}">
                <a16:creationId xmlns:a16="http://schemas.microsoft.com/office/drawing/2014/main" id="{EF42262D-BDDD-E44F-B8FE-20E4D1CA04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52811" y="1641000"/>
            <a:ext cx="1410693" cy="1410693"/>
          </a:xfrm>
          <a:prstGeom prst="rect">
            <a:avLst/>
          </a:prstGeom>
        </p:spPr>
      </p:pic>
      <p:pic>
        <p:nvPicPr>
          <p:cNvPr id="15" name="Imagen 14">
            <a:extLst>
              <a:ext uri="{FF2B5EF4-FFF2-40B4-BE49-F238E27FC236}">
                <a16:creationId xmlns:a16="http://schemas.microsoft.com/office/drawing/2014/main" id="{5464838B-6542-C14D-926D-E89C707DA9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32995" y="1699284"/>
            <a:ext cx="1294126" cy="1294126"/>
          </a:xfrm>
          <a:prstGeom prst="rect">
            <a:avLst/>
          </a:prstGeom>
        </p:spPr>
      </p:pic>
      <p:pic>
        <p:nvPicPr>
          <p:cNvPr id="4" name="Imagen 3">
            <a:extLst>
              <a:ext uri="{FF2B5EF4-FFF2-40B4-BE49-F238E27FC236}">
                <a16:creationId xmlns:a16="http://schemas.microsoft.com/office/drawing/2014/main" id="{250431A2-BDC3-7246-962B-B6E827D9148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63504" y="1404397"/>
            <a:ext cx="3101239" cy="1857513"/>
          </a:xfrm>
          <a:prstGeom prst="rect">
            <a:avLst/>
          </a:prstGeom>
        </p:spPr>
      </p:pic>
      <p:sp>
        <p:nvSpPr>
          <p:cNvPr id="18" name="CuadroTexto 17">
            <a:extLst>
              <a:ext uri="{FF2B5EF4-FFF2-40B4-BE49-F238E27FC236}">
                <a16:creationId xmlns:a16="http://schemas.microsoft.com/office/drawing/2014/main" id="{BD97023A-6B6F-4642-B8E7-198A55BD6C18}"/>
              </a:ext>
            </a:extLst>
          </p:cNvPr>
          <p:cNvSpPr txBox="1"/>
          <p:nvPr/>
        </p:nvSpPr>
        <p:spPr>
          <a:xfrm>
            <a:off x="16922" y="2306995"/>
            <a:ext cx="2321169" cy="39433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s-ES" sz="1300" dirty="0">
                <a:latin typeface="Cambria" panose="02040503050406030204" pitchFamily="18" charset="0"/>
              </a:rPr>
              <a:t>Objetivos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Introducción</a:t>
            </a:r>
          </a:p>
          <a:p>
            <a:pPr marL="285750" indent="-285750">
              <a:lnSpc>
                <a:spcPct val="150000"/>
              </a:lnSpc>
              <a:buFont typeface="Wingdings" panose="05000000000000000000" pitchFamily="2" charset="2"/>
              <a:buChar char="Ø"/>
            </a:pPr>
            <a:r>
              <a:rPr lang="es-ES" sz="1350" dirty="0">
                <a:latin typeface="Cambria" panose="02040503050406030204" pitchFamily="18" charset="0"/>
              </a:rPr>
              <a:t>Análisis </a:t>
            </a:r>
          </a:p>
          <a:p>
            <a:pPr marL="285750" indent="-285750">
              <a:lnSpc>
                <a:spcPct val="150000"/>
              </a:lnSpc>
              <a:buFont typeface="Wingdings" panose="05000000000000000000" pitchFamily="2" charset="2"/>
              <a:buChar char="Ø"/>
            </a:pPr>
            <a:r>
              <a:rPr lang="es-ES" sz="1350" dirty="0">
                <a:latin typeface="Cambria" panose="02040503050406030204" pitchFamily="18" charset="0"/>
              </a:rPr>
              <a:t>Vulnerabilidades</a:t>
            </a:r>
          </a:p>
          <a:p>
            <a:pPr marL="285750" indent="-285750">
              <a:lnSpc>
                <a:spcPct val="150000"/>
              </a:lnSpc>
              <a:buFont typeface="Wingdings" panose="05000000000000000000" pitchFamily="2" charset="2"/>
              <a:buChar char="Ø"/>
            </a:pPr>
            <a:r>
              <a:rPr lang="es-ES" sz="1350" dirty="0">
                <a:latin typeface="Cambria" panose="02040503050406030204" pitchFamily="18" charset="0"/>
              </a:rPr>
              <a:t>Mitigaciones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Entorno de trabajo</a:t>
            </a:r>
          </a:p>
          <a:p>
            <a:pPr marL="285750" indent="-285750">
              <a:lnSpc>
                <a:spcPct val="150000"/>
              </a:lnSpc>
              <a:buFont typeface="Wingdings" panose="05000000000000000000" pitchFamily="2" charset="2"/>
              <a:buChar char="Ø"/>
            </a:pPr>
            <a:r>
              <a:rPr lang="es-ES" sz="1300" dirty="0">
                <a:latin typeface="Cambria" panose="02040503050406030204" pitchFamily="18" charset="0"/>
              </a:rPr>
              <a:t>Herramienta de pentesting</a:t>
            </a:r>
          </a:p>
          <a:p>
            <a:pPr marL="285750" indent="-285750">
              <a:lnSpc>
                <a:spcPct val="150000"/>
              </a:lnSpc>
              <a:buFont typeface="Wingdings" panose="05000000000000000000" pitchFamily="2" charset="2"/>
              <a:buChar char="Ø"/>
            </a:pPr>
            <a:r>
              <a:rPr lang="es-ES" sz="1300" dirty="0">
                <a:latin typeface="Cambria" panose="02040503050406030204" pitchFamily="18" charset="0"/>
              </a:rPr>
              <a:t>Pruebas</a:t>
            </a:r>
          </a:p>
          <a:p>
            <a:pPr marL="285750" indent="-285750">
              <a:lnSpc>
                <a:spcPct val="150000"/>
              </a:lnSpc>
              <a:buFont typeface="Wingdings" panose="05000000000000000000" pitchFamily="2" charset="2"/>
              <a:buChar char="Ø"/>
            </a:pPr>
            <a:r>
              <a:rPr lang="es-ES" sz="1300" b="1" dirty="0">
                <a:latin typeface="Cambria" panose="02040503050406030204" pitchFamily="18" charset="0"/>
              </a:rPr>
              <a:t>Tecnologías utilizadas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Conclusiones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Líneas futuras</a:t>
            </a:r>
          </a:p>
          <a:p>
            <a:endParaRPr lang="es-ES" sz="1400" dirty="0"/>
          </a:p>
        </p:txBody>
      </p:sp>
    </p:spTree>
    <p:extLst>
      <p:ext uri="{BB962C8B-B14F-4D97-AF65-F5344CB8AC3E}">
        <p14:creationId xmlns:p14="http://schemas.microsoft.com/office/powerpoint/2010/main" val="2132922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54745"/>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467" y="252709"/>
            <a:ext cx="1671859" cy="1821767"/>
          </a:xfrm>
          <a:prstGeom prst="rect">
            <a:avLst/>
          </a:prstGeom>
        </p:spPr>
      </p:pic>
      <p:sp>
        <p:nvSpPr>
          <p:cNvPr id="7" name="CuadroTexto 6">
            <a:extLst>
              <a:ext uri="{FF2B5EF4-FFF2-40B4-BE49-F238E27FC236}">
                <a16:creationId xmlns:a16="http://schemas.microsoft.com/office/drawing/2014/main" id="{06A47EDE-C47D-4286-8909-2B3D26B4E3D1}"/>
              </a:ext>
            </a:extLst>
          </p:cNvPr>
          <p:cNvSpPr txBox="1"/>
          <p:nvPr/>
        </p:nvSpPr>
        <p:spPr>
          <a:xfrm>
            <a:off x="2835965" y="543339"/>
            <a:ext cx="9183757" cy="861774"/>
          </a:xfrm>
          <a:prstGeom prst="rect">
            <a:avLst/>
          </a:prstGeom>
          <a:noFill/>
        </p:spPr>
        <p:txBody>
          <a:bodyPr wrap="square" rtlCol="0">
            <a:spAutoFit/>
          </a:bodyPr>
          <a:lstStyle/>
          <a:p>
            <a:r>
              <a:rPr lang="es-ES" sz="3200" b="1" dirty="0">
                <a:latin typeface="Cambria" panose="02040503050406030204" pitchFamily="18" charset="0"/>
              </a:rPr>
              <a:t>10. Conclusiones </a:t>
            </a:r>
            <a:endParaRPr lang="es-ES" sz="3200" dirty="0"/>
          </a:p>
          <a:p>
            <a:endParaRPr lang="es-ES" dirty="0"/>
          </a:p>
        </p:txBody>
      </p:sp>
      <p:sp>
        <p:nvSpPr>
          <p:cNvPr id="2" name="CuadroTexto 1">
            <a:extLst>
              <a:ext uri="{FF2B5EF4-FFF2-40B4-BE49-F238E27FC236}">
                <a16:creationId xmlns:a16="http://schemas.microsoft.com/office/drawing/2014/main" id="{14A41C7E-6CCD-4BD1-AC90-0CC87051279C}"/>
              </a:ext>
            </a:extLst>
          </p:cNvPr>
          <p:cNvSpPr txBox="1"/>
          <p:nvPr/>
        </p:nvSpPr>
        <p:spPr>
          <a:xfrm>
            <a:off x="2958693" y="1405113"/>
            <a:ext cx="8938300" cy="2679195"/>
          </a:xfrm>
          <a:prstGeom prst="rect">
            <a:avLst/>
          </a:prstGeom>
          <a:noFill/>
        </p:spPr>
        <p:txBody>
          <a:bodyPr wrap="square" rtlCol="0">
            <a:spAutoFit/>
          </a:bodyPr>
          <a:lstStyle/>
          <a:p>
            <a:r>
              <a:rPr lang="es-ES" sz="2200" b="1" dirty="0">
                <a:latin typeface="Cambria" panose="02040503050406030204" pitchFamily="18" charset="0"/>
              </a:rPr>
              <a:t>Técnicas</a:t>
            </a:r>
            <a:endParaRPr lang="es-ES" b="1" dirty="0">
              <a:latin typeface="Cambria" panose="02040503050406030204" pitchFamily="18" charset="0"/>
            </a:endParaRPr>
          </a:p>
          <a:p>
            <a:pPr marL="285750" indent="-285750">
              <a:lnSpc>
                <a:spcPct val="200000"/>
              </a:lnSpc>
              <a:buFontTx/>
              <a:buChar char="-"/>
            </a:pPr>
            <a:r>
              <a:rPr lang="es-ES" sz="1900" dirty="0">
                <a:latin typeface="Cambria" panose="02040503050406030204" pitchFamily="18" charset="0"/>
              </a:rPr>
              <a:t>Los protocolos son vulnerables  </a:t>
            </a:r>
          </a:p>
          <a:p>
            <a:pPr marL="285750" indent="-285750">
              <a:lnSpc>
                <a:spcPct val="200000"/>
              </a:lnSpc>
              <a:buFontTx/>
              <a:buChar char="-"/>
            </a:pPr>
            <a:r>
              <a:rPr lang="es-ES" sz="1900" dirty="0">
                <a:latin typeface="Cambria" panose="02040503050406030204" pitchFamily="18" charset="0"/>
              </a:rPr>
              <a:t>Scorpy facilita la penetración</a:t>
            </a:r>
          </a:p>
          <a:p>
            <a:pPr marL="285750" indent="-285750">
              <a:lnSpc>
                <a:spcPct val="200000"/>
              </a:lnSpc>
              <a:buFontTx/>
              <a:buChar char="-"/>
            </a:pPr>
            <a:r>
              <a:rPr lang="es-ES" sz="1900" dirty="0">
                <a:latin typeface="Cambria" panose="02040503050406030204" pitchFamily="18" charset="0"/>
              </a:rPr>
              <a:t>Trabajo de investigación con GLBP</a:t>
            </a:r>
          </a:p>
          <a:p>
            <a:pPr marL="285750" indent="-285750">
              <a:lnSpc>
                <a:spcPct val="200000"/>
              </a:lnSpc>
              <a:buFontTx/>
              <a:buChar char="-"/>
            </a:pPr>
            <a:endParaRPr lang="es-ES" sz="1900" dirty="0">
              <a:latin typeface="Cambria" panose="02040503050406030204" pitchFamily="18" charset="0"/>
            </a:endParaRPr>
          </a:p>
        </p:txBody>
      </p:sp>
      <p:sp>
        <p:nvSpPr>
          <p:cNvPr id="3" name="CuadroTexto 2">
            <a:extLst>
              <a:ext uri="{FF2B5EF4-FFF2-40B4-BE49-F238E27FC236}">
                <a16:creationId xmlns:a16="http://schemas.microsoft.com/office/drawing/2014/main" id="{C740E8ED-D424-4C9A-A3AA-4EBA219230F5}"/>
              </a:ext>
            </a:extLst>
          </p:cNvPr>
          <p:cNvSpPr txBox="1"/>
          <p:nvPr/>
        </p:nvSpPr>
        <p:spPr>
          <a:xfrm>
            <a:off x="2955233" y="3934797"/>
            <a:ext cx="8554286" cy="2679195"/>
          </a:xfrm>
          <a:prstGeom prst="rect">
            <a:avLst/>
          </a:prstGeom>
          <a:noFill/>
        </p:spPr>
        <p:txBody>
          <a:bodyPr wrap="square" rtlCol="0">
            <a:spAutoFit/>
          </a:bodyPr>
          <a:lstStyle/>
          <a:p>
            <a:r>
              <a:rPr lang="es-ES" sz="2200" b="1" dirty="0">
                <a:latin typeface="Cambria" panose="02040503050406030204" pitchFamily="18" charset="0"/>
              </a:rPr>
              <a:t>Personales</a:t>
            </a:r>
            <a:endParaRPr lang="es-ES" b="1" dirty="0">
              <a:latin typeface="Cambria" panose="02040503050406030204" pitchFamily="18" charset="0"/>
            </a:endParaRPr>
          </a:p>
          <a:p>
            <a:pPr marL="285750" indent="-285750">
              <a:lnSpc>
                <a:spcPct val="200000"/>
              </a:lnSpc>
              <a:buFontTx/>
              <a:buChar char="-"/>
            </a:pPr>
            <a:r>
              <a:rPr lang="es-ES" sz="1900" dirty="0">
                <a:latin typeface="Cambria" panose="02040503050406030204" pitchFamily="18" charset="0"/>
              </a:rPr>
              <a:t>Autoaprendizaje</a:t>
            </a:r>
          </a:p>
          <a:p>
            <a:pPr marL="285750" indent="-285750">
              <a:lnSpc>
                <a:spcPct val="200000"/>
              </a:lnSpc>
              <a:buFontTx/>
              <a:buChar char="-"/>
            </a:pPr>
            <a:r>
              <a:rPr lang="es-ES" sz="1900" dirty="0">
                <a:latin typeface="Cambria" panose="02040503050406030204" pitchFamily="18" charset="0"/>
              </a:rPr>
              <a:t>Scorpy es una herramienta que puede tener posibilidades en el ámbito del pentesting</a:t>
            </a:r>
          </a:p>
          <a:p>
            <a:pPr marL="285750" indent="-285750">
              <a:lnSpc>
                <a:spcPct val="200000"/>
              </a:lnSpc>
              <a:buFontTx/>
              <a:buChar char="-"/>
            </a:pPr>
            <a:r>
              <a:rPr lang="es-ES" sz="1900" dirty="0">
                <a:latin typeface="Cambria" panose="02040503050406030204" pitchFamily="18" charset="0"/>
              </a:rPr>
              <a:t>Primer paso de una posible vida laboral dedicada a la ciberseguridad</a:t>
            </a:r>
          </a:p>
        </p:txBody>
      </p:sp>
      <p:sp>
        <p:nvSpPr>
          <p:cNvPr id="9" name="CuadroTexto 8">
            <a:extLst>
              <a:ext uri="{FF2B5EF4-FFF2-40B4-BE49-F238E27FC236}">
                <a16:creationId xmlns:a16="http://schemas.microsoft.com/office/drawing/2014/main" id="{476CF45B-9C1E-7D41-834E-6BB517AF77FB}"/>
              </a:ext>
            </a:extLst>
          </p:cNvPr>
          <p:cNvSpPr txBox="1"/>
          <p:nvPr/>
        </p:nvSpPr>
        <p:spPr>
          <a:xfrm>
            <a:off x="16922" y="2306995"/>
            <a:ext cx="2321169" cy="39433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s-ES" sz="1300" dirty="0">
                <a:latin typeface="Cambria" panose="02040503050406030204" pitchFamily="18" charset="0"/>
              </a:rPr>
              <a:t>Objetivos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Introducción</a:t>
            </a:r>
          </a:p>
          <a:p>
            <a:pPr marL="285750" indent="-285750">
              <a:lnSpc>
                <a:spcPct val="150000"/>
              </a:lnSpc>
              <a:buFont typeface="Wingdings" panose="05000000000000000000" pitchFamily="2" charset="2"/>
              <a:buChar char="Ø"/>
            </a:pPr>
            <a:r>
              <a:rPr lang="es-ES" sz="1350" dirty="0">
                <a:latin typeface="Cambria" panose="02040503050406030204" pitchFamily="18" charset="0"/>
              </a:rPr>
              <a:t>Análisis </a:t>
            </a:r>
          </a:p>
          <a:p>
            <a:pPr marL="285750" indent="-285750">
              <a:lnSpc>
                <a:spcPct val="150000"/>
              </a:lnSpc>
              <a:buFont typeface="Wingdings" panose="05000000000000000000" pitchFamily="2" charset="2"/>
              <a:buChar char="Ø"/>
            </a:pPr>
            <a:r>
              <a:rPr lang="es-ES" sz="1350" dirty="0">
                <a:latin typeface="Cambria" panose="02040503050406030204" pitchFamily="18" charset="0"/>
              </a:rPr>
              <a:t>Vulnerabilidades</a:t>
            </a:r>
          </a:p>
          <a:p>
            <a:pPr marL="285750" indent="-285750">
              <a:lnSpc>
                <a:spcPct val="150000"/>
              </a:lnSpc>
              <a:buFont typeface="Wingdings" panose="05000000000000000000" pitchFamily="2" charset="2"/>
              <a:buChar char="Ø"/>
            </a:pPr>
            <a:r>
              <a:rPr lang="es-ES" sz="1350" dirty="0">
                <a:latin typeface="Cambria" panose="02040503050406030204" pitchFamily="18" charset="0"/>
              </a:rPr>
              <a:t>Mitigaciones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Entorno de trabajo</a:t>
            </a:r>
          </a:p>
          <a:p>
            <a:pPr marL="285750" indent="-285750">
              <a:lnSpc>
                <a:spcPct val="150000"/>
              </a:lnSpc>
              <a:buFont typeface="Wingdings" panose="05000000000000000000" pitchFamily="2" charset="2"/>
              <a:buChar char="Ø"/>
            </a:pPr>
            <a:r>
              <a:rPr lang="es-ES" sz="1300" dirty="0">
                <a:latin typeface="Cambria" panose="02040503050406030204" pitchFamily="18" charset="0"/>
              </a:rPr>
              <a:t>Herramienta de pentesting</a:t>
            </a:r>
          </a:p>
          <a:p>
            <a:pPr marL="285750" indent="-285750">
              <a:lnSpc>
                <a:spcPct val="150000"/>
              </a:lnSpc>
              <a:buFont typeface="Wingdings" panose="05000000000000000000" pitchFamily="2" charset="2"/>
              <a:buChar char="Ø"/>
            </a:pPr>
            <a:r>
              <a:rPr lang="es-ES" sz="1300" dirty="0">
                <a:latin typeface="Cambria" panose="02040503050406030204" pitchFamily="18" charset="0"/>
              </a:rPr>
              <a:t>Pruebas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Tecnologías utilizadas</a:t>
            </a:r>
          </a:p>
          <a:p>
            <a:pPr marL="285750" indent="-285750">
              <a:lnSpc>
                <a:spcPct val="150000"/>
              </a:lnSpc>
              <a:buFont typeface="Wingdings" panose="05000000000000000000" pitchFamily="2" charset="2"/>
              <a:buChar char="Ø"/>
            </a:pPr>
            <a:r>
              <a:rPr lang="es-ES" sz="1300" b="1" dirty="0">
                <a:latin typeface="Cambria" panose="02040503050406030204" pitchFamily="18" charset="0"/>
              </a:rPr>
              <a:t>Conclusiones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Líneas futuras</a:t>
            </a:r>
          </a:p>
          <a:p>
            <a:endParaRPr lang="es-ES" sz="1400" dirty="0"/>
          </a:p>
        </p:txBody>
      </p:sp>
    </p:spTree>
    <p:extLst>
      <p:ext uri="{BB962C8B-B14F-4D97-AF65-F5344CB8AC3E}">
        <p14:creationId xmlns:p14="http://schemas.microsoft.com/office/powerpoint/2010/main" val="437833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54745"/>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467" y="252709"/>
            <a:ext cx="1671859" cy="1821767"/>
          </a:xfrm>
          <a:prstGeom prst="rect">
            <a:avLst/>
          </a:prstGeom>
        </p:spPr>
      </p:pic>
      <p:sp>
        <p:nvSpPr>
          <p:cNvPr id="2" name="CuadroTexto 1">
            <a:extLst>
              <a:ext uri="{FF2B5EF4-FFF2-40B4-BE49-F238E27FC236}">
                <a16:creationId xmlns:a16="http://schemas.microsoft.com/office/drawing/2014/main" id="{A74030A0-AFEF-4CC9-8DEA-ED31430AA5FE}"/>
              </a:ext>
            </a:extLst>
          </p:cNvPr>
          <p:cNvSpPr txBox="1"/>
          <p:nvPr/>
        </p:nvSpPr>
        <p:spPr>
          <a:xfrm>
            <a:off x="2835965" y="543339"/>
            <a:ext cx="9183757" cy="5882957"/>
          </a:xfrm>
          <a:prstGeom prst="rect">
            <a:avLst/>
          </a:prstGeom>
          <a:noFill/>
        </p:spPr>
        <p:txBody>
          <a:bodyPr wrap="square" rtlCol="0">
            <a:spAutoFit/>
          </a:bodyPr>
          <a:lstStyle/>
          <a:p>
            <a:r>
              <a:rPr lang="es-ES" sz="3200" b="1" dirty="0">
                <a:latin typeface="Cambria" panose="02040503050406030204" pitchFamily="18" charset="0"/>
              </a:rPr>
              <a:t>Índice</a:t>
            </a:r>
          </a:p>
          <a:p>
            <a:endParaRPr lang="es-ES" dirty="0"/>
          </a:p>
          <a:p>
            <a:pPr marL="285750" indent="-285750">
              <a:lnSpc>
                <a:spcPct val="150000"/>
              </a:lnSpc>
              <a:buFont typeface="Wingdings" panose="05000000000000000000" pitchFamily="2" charset="2"/>
              <a:buChar char="Ø"/>
            </a:pPr>
            <a:r>
              <a:rPr lang="es-ES" sz="2000" dirty="0">
                <a:latin typeface="Cambria" panose="02040503050406030204" pitchFamily="18" charset="0"/>
              </a:rPr>
              <a:t>Objetivos</a:t>
            </a:r>
          </a:p>
          <a:p>
            <a:pPr marL="285750" indent="-285750">
              <a:lnSpc>
                <a:spcPct val="150000"/>
              </a:lnSpc>
              <a:buFont typeface="Wingdings" panose="05000000000000000000" pitchFamily="2" charset="2"/>
              <a:buChar char="Ø"/>
            </a:pPr>
            <a:r>
              <a:rPr lang="es-ES" sz="2000" dirty="0">
                <a:latin typeface="Cambria" panose="02040503050406030204" pitchFamily="18" charset="0"/>
              </a:rPr>
              <a:t>Introducción</a:t>
            </a:r>
          </a:p>
          <a:p>
            <a:pPr marL="285750" indent="-285750">
              <a:lnSpc>
                <a:spcPct val="150000"/>
              </a:lnSpc>
              <a:buFont typeface="Wingdings" panose="05000000000000000000" pitchFamily="2" charset="2"/>
              <a:buChar char="Ø"/>
            </a:pPr>
            <a:r>
              <a:rPr lang="es-ES" sz="2000" dirty="0">
                <a:latin typeface="Cambria" panose="02040503050406030204" pitchFamily="18" charset="0"/>
              </a:rPr>
              <a:t>Análisis</a:t>
            </a:r>
          </a:p>
          <a:p>
            <a:pPr marL="285750" indent="-285750">
              <a:lnSpc>
                <a:spcPct val="150000"/>
              </a:lnSpc>
              <a:buFont typeface="Wingdings" panose="05000000000000000000" pitchFamily="2" charset="2"/>
              <a:buChar char="Ø"/>
            </a:pPr>
            <a:r>
              <a:rPr lang="es-ES" sz="2000" dirty="0">
                <a:latin typeface="Cambria" panose="02040503050406030204" pitchFamily="18" charset="0"/>
              </a:rPr>
              <a:t> Vulnerabilidades </a:t>
            </a:r>
          </a:p>
          <a:p>
            <a:pPr marL="285750" indent="-285750">
              <a:lnSpc>
                <a:spcPct val="150000"/>
              </a:lnSpc>
              <a:buFont typeface="Wingdings" panose="05000000000000000000" pitchFamily="2" charset="2"/>
              <a:buChar char="Ø"/>
            </a:pPr>
            <a:r>
              <a:rPr lang="es-ES" sz="2000" dirty="0">
                <a:latin typeface="Cambria" panose="02040503050406030204" pitchFamily="18" charset="0"/>
              </a:rPr>
              <a:t>Mitigaciones</a:t>
            </a:r>
          </a:p>
          <a:p>
            <a:pPr marL="285750" indent="-285750">
              <a:lnSpc>
                <a:spcPct val="150000"/>
              </a:lnSpc>
              <a:buFont typeface="Wingdings" panose="05000000000000000000" pitchFamily="2" charset="2"/>
              <a:buChar char="Ø"/>
            </a:pPr>
            <a:r>
              <a:rPr lang="es-ES" sz="2000" dirty="0">
                <a:latin typeface="Cambria" panose="02040503050406030204" pitchFamily="18" charset="0"/>
              </a:rPr>
              <a:t>Entorno de trabajo</a:t>
            </a:r>
            <a:endParaRPr lang="es-ES" sz="2000" dirty="0"/>
          </a:p>
          <a:p>
            <a:pPr marL="285750" indent="-285750">
              <a:lnSpc>
                <a:spcPct val="150000"/>
              </a:lnSpc>
              <a:buFont typeface="Wingdings" panose="05000000000000000000" pitchFamily="2" charset="2"/>
              <a:buChar char="Ø"/>
            </a:pPr>
            <a:r>
              <a:rPr lang="es-ES" sz="2000" dirty="0">
                <a:latin typeface="Cambria" panose="02040503050406030204" pitchFamily="18" charset="0"/>
                <a:sym typeface="Symbol" panose="05050102010706020507" pitchFamily="18" charset="2"/>
              </a:rPr>
              <a:t>Herramienta de pentesting</a:t>
            </a:r>
          </a:p>
          <a:p>
            <a:pPr marL="285750" indent="-285750">
              <a:lnSpc>
                <a:spcPct val="150000"/>
              </a:lnSpc>
              <a:buFont typeface="Wingdings" panose="05000000000000000000" pitchFamily="2" charset="2"/>
              <a:buChar char="Ø"/>
            </a:pPr>
            <a:r>
              <a:rPr lang="es-ES" sz="2000" dirty="0">
                <a:latin typeface="Cambria" panose="02040503050406030204" pitchFamily="18" charset="0"/>
                <a:sym typeface="Symbol" panose="05050102010706020507" pitchFamily="18" charset="2"/>
              </a:rPr>
              <a:t>Pruebas</a:t>
            </a:r>
          </a:p>
          <a:p>
            <a:pPr marL="285750" indent="-285750">
              <a:lnSpc>
                <a:spcPct val="150000"/>
              </a:lnSpc>
              <a:buFont typeface="Wingdings" panose="05000000000000000000" pitchFamily="2" charset="2"/>
              <a:buChar char="Ø"/>
            </a:pPr>
            <a:r>
              <a:rPr lang="es-ES" sz="2000" dirty="0">
                <a:latin typeface="Cambria" panose="02040503050406030204" pitchFamily="18" charset="0"/>
                <a:sym typeface="Symbol" panose="05050102010706020507" pitchFamily="18" charset="2"/>
              </a:rPr>
              <a:t>Tecnologías utilizadas</a:t>
            </a:r>
          </a:p>
          <a:p>
            <a:pPr marL="285750" indent="-285750">
              <a:lnSpc>
                <a:spcPct val="150000"/>
              </a:lnSpc>
              <a:buFont typeface="Wingdings" panose="05000000000000000000" pitchFamily="2" charset="2"/>
              <a:buChar char="Ø"/>
            </a:pPr>
            <a:r>
              <a:rPr lang="es-ES" sz="2000" dirty="0">
                <a:latin typeface="Cambria" panose="02040503050406030204" pitchFamily="18" charset="0"/>
                <a:sym typeface="Symbol" panose="05050102010706020507" pitchFamily="18" charset="2"/>
              </a:rPr>
              <a:t>Conclusiones</a:t>
            </a:r>
          </a:p>
          <a:p>
            <a:pPr marL="285750" indent="-285750">
              <a:lnSpc>
                <a:spcPct val="150000"/>
              </a:lnSpc>
              <a:buFont typeface="Wingdings" panose="05000000000000000000" pitchFamily="2" charset="2"/>
              <a:buChar char="Ø"/>
            </a:pPr>
            <a:r>
              <a:rPr lang="es-ES" sz="2000" dirty="0">
                <a:latin typeface="Cambria" panose="02040503050406030204" pitchFamily="18" charset="0"/>
                <a:sym typeface="Symbol" panose="05050102010706020507" pitchFamily="18" charset="2"/>
              </a:rPr>
              <a:t>Líneas futuras</a:t>
            </a:r>
          </a:p>
        </p:txBody>
      </p:sp>
    </p:spTree>
    <p:extLst>
      <p:ext uri="{BB962C8B-B14F-4D97-AF65-F5344CB8AC3E}">
        <p14:creationId xmlns:p14="http://schemas.microsoft.com/office/powerpoint/2010/main" val="3829521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54745"/>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467" y="252709"/>
            <a:ext cx="1671859" cy="1821767"/>
          </a:xfrm>
          <a:prstGeom prst="rect">
            <a:avLst/>
          </a:prstGeom>
        </p:spPr>
      </p:pic>
      <p:sp>
        <p:nvSpPr>
          <p:cNvPr id="7" name="CuadroTexto 6">
            <a:extLst>
              <a:ext uri="{FF2B5EF4-FFF2-40B4-BE49-F238E27FC236}">
                <a16:creationId xmlns:a16="http://schemas.microsoft.com/office/drawing/2014/main" id="{06A47EDE-C47D-4286-8909-2B3D26B4E3D1}"/>
              </a:ext>
            </a:extLst>
          </p:cNvPr>
          <p:cNvSpPr txBox="1"/>
          <p:nvPr/>
        </p:nvSpPr>
        <p:spPr>
          <a:xfrm>
            <a:off x="2709776" y="443948"/>
            <a:ext cx="9183757" cy="5663089"/>
          </a:xfrm>
          <a:prstGeom prst="rect">
            <a:avLst/>
          </a:prstGeom>
          <a:noFill/>
        </p:spPr>
        <p:txBody>
          <a:bodyPr wrap="square" rtlCol="0">
            <a:spAutoFit/>
          </a:bodyPr>
          <a:lstStyle/>
          <a:p>
            <a:r>
              <a:rPr lang="es-ES" sz="3200" b="1" dirty="0">
                <a:latin typeface="Cambria" panose="02040503050406030204" pitchFamily="18" charset="0"/>
              </a:rPr>
              <a:t>11. Líneas futuras</a:t>
            </a:r>
            <a:endParaRPr lang="es-ES" sz="3200" dirty="0"/>
          </a:p>
          <a:p>
            <a:endParaRPr lang="es-ES" dirty="0"/>
          </a:p>
          <a:p>
            <a:pPr marL="285750" indent="-285750">
              <a:lnSpc>
                <a:spcPct val="200000"/>
              </a:lnSpc>
              <a:buFont typeface="Arial" panose="020B0604020202020204" pitchFamily="34" charset="0"/>
              <a:buChar char="•"/>
            </a:pPr>
            <a:r>
              <a:rPr lang="es-ES" sz="2100" dirty="0">
                <a:latin typeface="Cambria" panose="02040503050406030204" pitchFamily="18" charset="0"/>
              </a:rPr>
              <a:t>Aumento de funcionalidad:</a:t>
            </a:r>
          </a:p>
          <a:p>
            <a:pPr>
              <a:lnSpc>
                <a:spcPct val="200000"/>
              </a:lnSpc>
            </a:pPr>
            <a:r>
              <a:rPr lang="es-ES" sz="2100" dirty="0">
                <a:latin typeface="Cambria" panose="02040503050406030204" pitchFamily="18" charset="0"/>
              </a:rPr>
              <a:t>	- HSRP: Incorporar la versión 2 + IPv6</a:t>
            </a:r>
          </a:p>
          <a:p>
            <a:pPr>
              <a:lnSpc>
                <a:spcPct val="200000"/>
              </a:lnSpc>
            </a:pPr>
            <a:r>
              <a:rPr lang="es-ES" sz="2100" dirty="0">
                <a:latin typeface="Cambria" panose="02040503050406030204" pitchFamily="18" charset="0"/>
              </a:rPr>
              <a:t>	- VRRP: Incorporar la versión 3 + IPv6</a:t>
            </a:r>
          </a:p>
          <a:p>
            <a:pPr>
              <a:lnSpc>
                <a:spcPct val="200000"/>
              </a:lnSpc>
            </a:pPr>
            <a:r>
              <a:rPr lang="es-ES" sz="2100" dirty="0">
                <a:latin typeface="Cambria" panose="02040503050406030204" pitchFamily="18" charset="0"/>
              </a:rPr>
              <a:t>	- GLBP: Incorporar ataque </a:t>
            </a:r>
            <a:r>
              <a:rPr lang="es-ES" sz="2100" dirty="0" err="1">
                <a:latin typeface="Cambria" panose="02040503050406030204" pitchFamily="18" charset="0"/>
              </a:rPr>
              <a:t>MiTM</a:t>
            </a:r>
            <a:endParaRPr lang="es-ES" sz="2100" dirty="0">
              <a:latin typeface="Cambria" panose="02040503050406030204" pitchFamily="18" charset="0"/>
            </a:endParaRPr>
          </a:p>
          <a:p>
            <a:pPr marL="285750" indent="-285750">
              <a:lnSpc>
                <a:spcPct val="200000"/>
              </a:lnSpc>
              <a:buFont typeface="Arial" panose="020B0604020202020204" pitchFamily="34" charset="0"/>
              <a:buChar char="•"/>
            </a:pPr>
            <a:r>
              <a:rPr lang="es-ES" sz="2100" dirty="0">
                <a:latin typeface="Cambria" panose="02040503050406030204" pitchFamily="18" charset="0"/>
              </a:rPr>
              <a:t>Descifrado de MD5 en tiempo real</a:t>
            </a:r>
          </a:p>
          <a:p>
            <a:pPr marL="285750" indent="-285750">
              <a:lnSpc>
                <a:spcPct val="200000"/>
              </a:lnSpc>
              <a:buFont typeface="Arial" panose="020B0604020202020204" pitchFamily="34" charset="0"/>
              <a:buChar char="•"/>
            </a:pPr>
            <a:r>
              <a:rPr lang="es-ES" sz="2100" dirty="0">
                <a:latin typeface="Cambria" panose="02040503050406030204" pitchFamily="18" charset="0"/>
              </a:rPr>
              <a:t>Nueva interfaz con descubrimiento de paquetes en tiempo real y modificación de campos del paquete</a:t>
            </a:r>
          </a:p>
          <a:p>
            <a:pPr marL="285750" indent="-285750">
              <a:buFont typeface="Arial" panose="020B0604020202020204" pitchFamily="34" charset="0"/>
              <a:buChar char="•"/>
            </a:pPr>
            <a:endParaRPr lang="es-ES" dirty="0"/>
          </a:p>
        </p:txBody>
      </p:sp>
      <p:sp>
        <p:nvSpPr>
          <p:cNvPr id="9" name="CuadroTexto 8">
            <a:extLst>
              <a:ext uri="{FF2B5EF4-FFF2-40B4-BE49-F238E27FC236}">
                <a16:creationId xmlns:a16="http://schemas.microsoft.com/office/drawing/2014/main" id="{EA7E94FC-0473-7841-BB87-2C4FD7F9878E}"/>
              </a:ext>
            </a:extLst>
          </p:cNvPr>
          <p:cNvSpPr txBox="1"/>
          <p:nvPr/>
        </p:nvSpPr>
        <p:spPr>
          <a:xfrm>
            <a:off x="16922" y="2306995"/>
            <a:ext cx="2321169" cy="39433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s-ES" sz="1300" dirty="0">
                <a:latin typeface="Cambria" panose="02040503050406030204" pitchFamily="18" charset="0"/>
              </a:rPr>
              <a:t>Objetivos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Introducción</a:t>
            </a:r>
          </a:p>
          <a:p>
            <a:pPr marL="285750" indent="-285750">
              <a:lnSpc>
                <a:spcPct val="150000"/>
              </a:lnSpc>
              <a:buFont typeface="Wingdings" panose="05000000000000000000" pitchFamily="2" charset="2"/>
              <a:buChar char="Ø"/>
            </a:pPr>
            <a:r>
              <a:rPr lang="es-ES" sz="1350" dirty="0">
                <a:latin typeface="Cambria" panose="02040503050406030204" pitchFamily="18" charset="0"/>
              </a:rPr>
              <a:t>Análisis </a:t>
            </a:r>
          </a:p>
          <a:p>
            <a:pPr marL="285750" indent="-285750">
              <a:lnSpc>
                <a:spcPct val="150000"/>
              </a:lnSpc>
              <a:buFont typeface="Wingdings" panose="05000000000000000000" pitchFamily="2" charset="2"/>
              <a:buChar char="Ø"/>
            </a:pPr>
            <a:r>
              <a:rPr lang="es-ES" sz="1350" dirty="0">
                <a:latin typeface="Cambria" panose="02040503050406030204" pitchFamily="18" charset="0"/>
              </a:rPr>
              <a:t>Vulnerabilidades</a:t>
            </a:r>
          </a:p>
          <a:p>
            <a:pPr marL="285750" indent="-285750">
              <a:lnSpc>
                <a:spcPct val="150000"/>
              </a:lnSpc>
              <a:buFont typeface="Wingdings" panose="05000000000000000000" pitchFamily="2" charset="2"/>
              <a:buChar char="Ø"/>
            </a:pPr>
            <a:r>
              <a:rPr lang="es-ES" sz="1350" dirty="0">
                <a:latin typeface="Cambria" panose="02040503050406030204" pitchFamily="18" charset="0"/>
              </a:rPr>
              <a:t>Mitigaciones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Entorno de trabajo</a:t>
            </a:r>
          </a:p>
          <a:p>
            <a:pPr marL="285750" indent="-285750">
              <a:lnSpc>
                <a:spcPct val="150000"/>
              </a:lnSpc>
              <a:buFont typeface="Wingdings" panose="05000000000000000000" pitchFamily="2" charset="2"/>
              <a:buChar char="Ø"/>
            </a:pPr>
            <a:r>
              <a:rPr lang="es-ES" sz="1300" dirty="0">
                <a:latin typeface="Cambria" panose="02040503050406030204" pitchFamily="18" charset="0"/>
              </a:rPr>
              <a:t>Herramienta de pentesting</a:t>
            </a:r>
          </a:p>
          <a:p>
            <a:pPr marL="285750" indent="-285750">
              <a:lnSpc>
                <a:spcPct val="150000"/>
              </a:lnSpc>
              <a:buFont typeface="Wingdings" panose="05000000000000000000" pitchFamily="2" charset="2"/>
              <a:buChar char="Ø"/>
            </a:pPr>
            <a:r>
              <a:rPr lang="es-ES" sz="1300" dirty="0">
                <a:latin typeface="Cambria" panose="02040503050406030204" pitchFamily="18" charset="0"/>
              </a:rPr>
              <a:t>Pruebas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Tecnologías utilizadas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Conclusiones</a:t>
            </a:r>
          </a:p>
          <a:p>
            <a:pPr marL="285750" indent="-285750">
              <a:lnSpc>
                <a:spcPct val="150000"/>
              </a:lnSpc>
              <a:buFont typeface="Wingdings" panose="05000000000000000000" pitchFamily="2" charset="2"/>
              <a:buChar char="Ø"/>
            </a:pPr>
            <a:r>
              <a:rPr lang="es-ES" sz="1300" b="1" dirty="0">
                <a:latin typeface="Cambria" panose="02040503050406030204" pitchFamily="18" charset="0"/>
              </a:rPr>
              <a:t>Líneas futuras</a:t>
            </a:r>
          </a:p>
          <a:p>
            <a:endParaRPr lang="es-ES" sz="1400" dirty="0"/>
          </a:p>
        </p:txBody>
      </p:sp>
    </p:spTree>
    <p:extLst>
      <p:ext uri="{BB962C8B-B14F-4D97-AF65-F5344CB8AC3E}">
        <p14:creationId xmlns:p14="http://schemas.microsoft.com/office/powerpoint/2010/main" val="1235828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54745"/>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467" y="239457"/>
            <a:ext cx="1671859" cy="1821767"/>
          </a:xfrm>
          <a:prstGeom prst="rect">
            <a:avLst/>
          </a:prstGeom>
        </p:spPr>
      </p:pic>
      <p:sp>
        <p:nvSpPr>
          <p:cNvPr id="17" name="CuadroTexto 16">
            <a:extLst>
              <a:ext uri="{FF2B5EF4-FFF2-40B4-BE49-F238E27FC236}">
                <a16:creationId xmlns:a16="http://schemas.microsoft.com/office/drawing/2014/main" id="{C9148699-6BC4-492B-B208-151A160E9129}"/>
              </a:ext>
            </a:extLst>
          </p:cNvPr>
          <p:cNvSpPr txBox="1"/>
          <p:nvPr/>
        </p:nvSpPr>
        <p:spPr>
          <a:xfrm>
            <a:off x="3438633" y="432356"/>
            <a:ext cx="7818782" cy="5370701"/>
          </a:xfrm>
          <a:prstGeom prst="rect">
            <a:avLst/>
          </a:prstGeom>
          <a:noFill/>
        </p:spPr>
        <p:txBody>
          <a:bodyPr wrap="square" rtlCol="0">
            <a:spAutoFit/>
          </a:bodyPr>
          <a:lstStyle/>
          <a:p>
            <a:pPr algn="ctr"/>
            <a:r>
              <a:rPr lang="es-ES" sz="2400" b="1" dirty="0">
                <a:latin typeface="Cambria" panose="02040503050406030204" pitchFamily="18" charset="0"/>
              </a:rPr>
              <a:t>GRADO EN INGENIERÍA EN TECNOLOGÍAS Y SERVICIOS</a:t>
            </a:r>
          </a:p>
          <a:p>
            <a:pPr algn="ctr"/>
            <a:r>
              <a:rPr lang="es-ES" sz="2400" b="1" dirty="0">
                <a:latin typeface="Cambria" panose="02040503050406030204" pitchFamily="18" charset="0"/>
              </a:rPr>
              <a:t>DE TELECOMUNICACIÓN</a:t>
            </a:r>
          </a:p>
          <a:p>
            <a:pPr algn="ctr"/>
            <a:endParaRPr lang="es-ES" sz="2000" b="1" dirty="0">
              <a:latin typeface="Cambria" panose="02040503050406030204" pitchFamily="18" charset="0"/>
            </a:endParaRPr>
          </a:p>
          <a:p>
            <a:pPr algn="ctr"/>
            <a:r>
              <a:rPr lang="es-ES" sz="2000" dirty="0">
                <a:latin typeface="Cambria" panose="02040503050406030204" pitchFamily="18" charset="0"/>
              </a:rPr>
              <a:t>ÁREA DE INGENIERÍA TELEMÁTICA</a:t>
            </a:r>
          </a:p>
          <a:p>
            <a:pPr algn="ctr"/>
            <a:endParaRPr lang="es-ES" sz="2000" dirty="0">
              <a:latin typeface="Cambria" panose="02040503050406030204" pitchFamily="18" charset="0"/>
            </a:endParaRPr>
          </a:p>
          <a:p>
            <a:pPr algn="ctr"/>
            <a:endParaRPr lang="es-ES" sz="2000" dirty="0">
              <a:latin typeface="Cambria" panose="02040503050406030204" pitchFamily="18" charset="0"/>
            </a:endParaRPr>
          </a:p>
          <a:p>
            <a:pPr algn="ctr"/>
            <a:endParaRPr lang="es-ES" sz="2000" dirty="0">
              <a:latin typeface="Cambria" panose="02040503050406030204" pitchFamily="18" charset="0"/>
            </a:endParaRPr>
          </a:p>
          <a:p>
            <a:pPr algn="ctr"/>
            <a:r>
              <a:rPr lang="es-ES" sz="2700" b="1" dirty="0">
                <a:latin typeface="Cambria" panose="02040503050406030204" pitchFamily="18" charset="0"/>
              </a:rPr>
              <a:t>Herramienta de pentesting para protocolos de redundancia de capa 3</a:t>
            </a:r>
          </a:p>
          <a:p>
            <a:pPr algn="ctr"/>
            <a:endParaRPr lang="es-ES" sz="2700" b="1" dirty="0">
              <a:latin typeface="Cambria" panose="02040503050406030204" pitchFamily="18" charset="0"/>
            </a:endParaRPr>
          </a:p>
          <a:p>
            <a:pPr algn="ctr"/>
            <a:r>
              <a:rPr lang="es-ES" sz="3900" b="1" dirty="0">
                <a:solidFill>
                  <a:schemeClr val="accent5">
                    <a:lumMod val="75000"/>
                  </a:schemeClr>
                </a:solidFill>
                <a:effectLst>
                  <a:outerShdw blurRad="38100" dist="38100" dir="2700000" algn="tl">
                    <a:srgbClr val="000000">
                      <a:alpha val="43137"/>
                    </a:srgbClr>
                  </a:outerShdw>
                </a:effectLst>
                <a:latin typeface="Cambria" panose="02040503050406030204" pitchFamily="18" charset="0"/>
              </a:rPr>
              <a:t>¿PREGUNTAS?</a:t>
            </a:r>
          </a:p>
          <a:p>
            <a:pPr algn="ctr"/>
            <a:endParaRPr lang="es-ES" sz="2700" b="1" dirty="0">
              <a:latin typeface="Cambria" panose="02040503050406030204" pitchFamily="18" charset="0"/>
            </a:endParaRPr>
          </a:p>
          <a:p>
            <a:pPr algn="r"/>
            <a:endParaRPr lang="es-ES" sz="1600" b="1" dirty="0">
              <a:latin typeface="Cambria" panose="02040503050406030204" pitchFamily="18" charset="0"/>
            </a:endParaRPr>
          </a:p>
          <a:p>
            <a:pPr algn="r"/>
            <a:r>
              <a:rPr lang="es-ES" sz="1600" b="1" dirty="0">
                <a:latin typeface="Cambria" panose="02040503050406030204" pitchFamily="18" charset="0"/>
              </a:rPr>
              <a:t>Autor: Argüelles Foronda , Samuel</a:t>
            </a:r>
          </a:p>
          <a:p>
            <a:pPr algn="r"/>
            <a:r>
              <a:rPr lang="es-ES" sz="1600" b="1" dirty="0">
                <a:latin typeface="Cambria" panose="02040503050406030204" pitchFamily="18" charset="0"/>
              </a:rPr>
              <a:t>Tutor: Nuño Huergo, Pelayo</a:t>
            </a:r>
          </a:p>
        </p:txBody>
      </p:sp>
    </p:spTree>
    <p:extLst>
      <p:ext uri="{BB962C8B-B14F-4D97-AF65-F5344CB8AC3E}">
        <p14:creationId xmlns:p14="http://schemas.microsoft.com/office/powerpoint/2010/main" val="3246891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54745"/>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467" y="239457"/>
            <a:ext cx="1671859" cy="1821767"/>
          </a:xfrm>
          <a:prstGeom prst="rect">
            <a:avLst/>
          </a:prstGeom>
        </p:spPr>
      </p:pic>
      <p:pic>
        <p:nvPicPr>
          <p:cNvPr id="3" name="Gráfico 2">
            <a:extLst>
              <a:ext uri="{FF2B5EF4-FFF2-40B4-BE49-F238E27FC236}">
                <a16:creationId xmlns:a16="http://schemas.microsoft.com/office/drawing/2014/main" id="{C85F1704-F58A-5D41-A99F-DB50CED242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64544" y="369376"/>
            <a:ext cx="5990812" cy="5804183"/>
          </a:xfrm>
          <a:prstGeom prst="rect">
            <a:avLst/>
          </a:prstGeom>
        </p:spPr>
      </p:pic>
    </p:spTree>
    <p:extLst>
      <p:ext uri="{BB962C8B-B14F-4D97-AF65-F5344CB8AC3E}">
        <p14:creationId xmlns:p14="http://schemas.microsoft.com/office/powerpoint/2010/main" val="3826509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54745"/>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467" y="239457"/>
            <a:ext cx="1671859" cy="1821767"/>
          </a:xfrm>
          <a:prstGeom prst="rect">
            <a:avLst/>
          </a:prstGeom>
        </p:spPr>
      </p:pic>
      <p:pic>
        <p:nvPicPr>
          <p:cNvPr id="3" name="Gráfico 2">
            <a:extLst>
              <a:ext uri="{FF2B5EF4-FFF2-40B4-BE49-F238E27FC236}">
                <a16:creationId xmlns:a16="http://schemas.microsoft.com/office/drawing/2014/main" id="{EA3AED09-EBC1-2B41-B1DB-DC94346209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57492" y="1008822"/>
            <a:ext cx="8936041" cy="4840356"/>
          </a:xfrm>
          <a:prstGeom prst="rect">
            <a:avLst/>
          </a:prstGeom>
        </p:spPr>
      </p:pic>
    </p:spTree>
    <p:extLst>
      <p:ext uri="{BB962C8B-B14F-4D97-AF65-F5344CB8AC3E}">
        <p14:creationId xmlns:p14="http://schemas.microsoft.com/office/powerpoint/2010/main" val="173624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54745"/>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467" y="252709"/>
            <a:ext cx="1671859" cy="1821767"/>
          </a:xfrm>
          <a:prstGeom prst="rect">
            <a:avLst/>
          </a:prstGeom>
        </p:spPr>
      </p:pic>
      <p:sp>
        <p:nvSpPr>
          <p:cNvPr id="7" name="CuadroTexto 6">
            <a:extLst>
              <a:ext uri="{FF2B5EF4-FFF2-40B4-BE49-F238E27FC236}">
                <a16:creationId xmlns:a16="http://schemas.microsoft.com/office/drawing/2014/main" id="{06A47EDE-C47D-4286-8909-2B3D26B4E3D1}"/>
              </a:ext>
            </a:extLst>
          </p:cNvPr>
          <p:cNvSpPr txBox="1"/>
          <p:nvPr/>
        </p:nvSpPr>
        <p:spPr>
          <a:xfrm>
            <a:off x="2835965" y="543339"/>
            <a:ext cx="9183757" cy="5986254"/>
          </a:xfrm>
          <a:prstGeom prst="rect">
            <a:avLst/>
          </a:prstGeom>
          <a:noFill/>
        </p:spPr>
        <p:txBody>
          <a:bodyPr wrap="square" rtlCol="0">
            <a:spAutoFit/>
          </a:bodyPr>
          <a:lstStyle/>
          <a:p>
            <a:r>
              <a:rPr lang="es-ES" sz="3200" b="1" dirty="0">
                <a:latin typeface="Cambria" panose="02040503050406030204" pitchFamily="18" charset="0"/>
              </a:rPr>
              <a:t>Objetivos</a:t>
            </a:r>
          </a:p>
          <a:p>
            <a:endParaRPr lang="es-ES" b="1" dirty="0">
              <a:latin typeface="Cambria" panose="02040503050406030204" pitchFamily="18" charset="0"/>
            </a:endParaRPr>
          </a:p>
          <a:p>
            <a:pPr marL="342900" indent="-342900">
              <a:lnSpc>
                <a:spcPct val="250000"/>
              </a:lnSpc>
              <a:buFont typeface="Arial" panose="020B0604020202020204" pitchFamily="34" charset="0"/>
              <a:buChar char="•"/>
            </a:pPr>
            <a:r>
              <a:rPr lang="es-ES" sz="2100" dirty="0">
                <a:latin typeface="Cambria" panose="02040503050406030204" pitchFamily="18" charset="0"/>
              </a:rPr>
              <a:t>Identificar el funcionamiento de los protocolos de FHRP</a:t>
            </a:r>
          </a:p>
          <a:p>
            <a:pPr marL="342900" indent="-342900">
              <a:lnSpc>
                <a:spcPct val="250000"/>
              </a:lnSpc>
              <a:buFont typeface="Arial" panose="020B0604020202020204" pitchFamily="34" charset="0"/>
              <a:buChar char="•"/>
            </a:pPr>
            <a:r>
              <a:rPr lang="es-ES" sz="2100" dirty="0">
                <a:latin typeface="Cambria" panose="02040503050406030204" pitchFamily="18" charset="0"/>
              </a:rPr>
              <a:t>Describir posibles vulnerabilidades</a:t>
            </a:r>
          </a:p>
          <a:p>
            <a:pPr marL="342900" indent="-342900">
              <a:lnSpc>
                <a:spcPct val="250000"/>
              </a:lnSpc>
              <a:buFont typeface="Arial" panose="020B0604020202020204" pitchFamily="34" charset="0"/>
              <a:buChar char="•"/>
            </a:pPr>
            <a:r>
              <a:rPr lang="es-ES" sz="2100" dirty="0">
                <a:latin typeface="Cambria" panose="02040503050406030204" pitchFamily="18" charset="0"/>
              </a:rPr>
              <a:t>Buscar mitigaciones</a:t>
            </a:r>
          </a:p>
          <a:p>
            <a:pPr marL="342900" indent="-342900">
              <a:lnSpc>
                <a:spcPct val="250000"/>
              </a:lnSpc>
              <a:buFont typeface="Arial" panose="020B0604020202020204" pitchFamily="34" charset="0"/>
              <a:buChar char="•"/>
            </a:pPr>
            <a:r>
              <a:rPr lang="es-ES" sz="2100" dirty="0">
                <a:latin typeface="Cambria" panose="02040503050406030204" pitchFamily="18" charset="0"/>
              </a:rPr>
              <a:t>Elaboración del escenario de pruebas</a:t>
            </a:r>
          </a:p>
          <a:p>
            <a:pPr marL="342900" indent="-342900">
              <a:lnSpc>
                <a:spcPct val="250000"/>
              </a:lnSpc>
              <a:buFont typeface="Arial" panose="020B0604020202020204" pitchFamily="34" charset="0"/>
              <a:buChar char="•"/>
            </a:pPr>
            <a:r>
              <a:rPr lang="es-ES" sz="2100" dirty="0">
                <a:latin typeface="Cambria" panose="02040503050406030204" pitchFamily="18" charset="0"/>
              </a:rPr>
              <a:t>Desarrollo de una herramienta de </a:t>
            </a:r>
            <a:r>
              <a:rPr lang="es-ES" sz="2100" dirty="0" err="1">
                <a:latin typeface="Cambria" panose="02040503050406030204" pitchFamily="18" charset="0"/>
              </a:rPr>
              <a:t>pentesting</a:t>
            </a:r>
            <a:r>
              <a:rPr lang="es-ES" sz="2100" dirty="0">
                <a:latin typeface="Cambria" panose="02040503050406030204" pitchFamily="18" charset="0"/>
              </a:rPr>
              <a:t> </a:t>
            </a:r>
          </a:p>
          <a:p>
            <a:pPr marL="342900" indent="-342900">
              <a:lnSpc>
                <a:spcPct val="250000"/>
              </a:lnSpc>
              <a:buFont typeface="Arial" panose="020B0604020202020204" pitchFamily="34" charset="0"/>
              <a:buChar char="•"/>
            </a:pPr>
            <a:r>
              <a:rPr lang="es-ES" sz="2100" dirty="0">
                <a:latin typeface="Cambria" panose="02040503050406030204" pitchFamily="18" charset="0"/>
              </a:rPr>
              <a:t>Diseñada para su uso en el título de Experto en Seguridad Perimetral</a:t>
            </a:r>
            <a:endParaRPr lang="es-ES" sz="2100" dirty="0"/>
          </a:p>
          <a:p>
            <a:endParaRPr lang="es-ES" dirty="0"/>
          </a:p>
        </p:txBody>
      </p:sp>
      <p:sp>
        <p:nvSpPr>
          <p:cNvPr id="10" name="CuadroTexto 9">
            <a:extLst>
              <a:ext uri="{FF2B5EF4-FFF2-40B4-BE49-F238E27FC236}">
                <a16:creationId xmlns:a16="http://schemas.microsoft.com/office/drawing/2014/main" id="{5E773C33-763E-BC4D-8742-7E235AB5C4BE}"/>
              </a:ext>
            </a:extLst>
          </p:cNvPr>
          <p:cNvSpPr txBox="1"/>
          <p:nvPr/>
        </p:nvSpPr>
        <p:spPr>
          <a:xfrm>
            <a:off x="16922" y="2306995"/>
            <a:ext cx="2321169" cy="39433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s-ES" sz="1300" b="1" dirty="0">
                <a:latin typeface="Cambria" panose="02040503050406030204" pitchFamily="18" charset="0"/>
              </a:rPr>
              <a:t>Objetivos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Introducción</a:t>
            </a:r>
          </a:p>
          <a:p>
            <a:pPr marL="285750" indent="-285750">
              <a:lnSpc>
                <a:spcPct val="150000"/>
              </a:lnSpc>
              <a:buFont typeface="Wingdings" panose="05000000000000000000" pitchFamily="2" charset="2"/>
              <a:buChar char="Ø"/>
            </a:pPr>
            <a:r>
              <a:rPr lang="es-ES" sz="1350" dirty="0">
                <a:latin typeface="Cambria" panose="02040503050406030204" pitchFamily="18" charset="0"/>
              </a:rPr>
              <a:t>Análisis </a:t>
            </a:r>
          </a:p>
          <a:p>
            <a:pPr marL="285750" indent="-285750">
              <a:lnSpc>
                <a:spcPct val="150000"/>
              </a:lnSpc>
              <a:buFont typeface="Wingdings" panose="05000000000000000000" pitchFamily="2" charset="2"/>
              <a:buChar char="Ø"/>
            </a:pPr>
            <a:r>
              <a:rPr lang="es-ES" sz="1350" dirty="0">
                <a:latin typeface="Cambria" panose="02040503050406030204" pitchFamily="18" charset="0"/>
              </a:rPr>
              <a:t>Vulnerabilidades</a:t>
            </a:r>
          </a:p>
          <a:p>
            <a:pPr marL="285750" indent="-285750">
              <a:lnSpc>
                <a:spcPct val="150000"/>
              </a:lnSpc>
              <a:buFont typeface="Wingdings" panose="05000000000000000000" pitchFamily="2" charset="2"/>
              <a:buChar char="Ø"/>
            </a:pPr>
            <a:r>
              <a:rPr lang="es-ES" sz="1350" dirty="0">
                <a:latin typeface="Cambria" panose="02040503050406030204" pitchFamily="18" charset="0"/>
              </a:rPr>
              <a:t>Mitigaciones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Entorno de trabajo</a:t>
            </a:r>
          </a:p>
          <a:p>
            <a:pPr marL="285750" indent="-285750">
              <a:lnSpc>
                <a:spcPct val="150000"/>
              </a:lnSpc>
              <a:buFont typeface="Wingdings" panose="05000000000000000000" pitchFamily="2" charset="2"/>
              <a:buChar char="Ø"/>
            </a:pPr>
            <a:r>
              <a:rPr lang="es-ES" sz="1300" dirty="0">
                <a:latin typeface="Cambria" panose="02040503050406030204" pitchFamily="18" charset="0"/>
              </a:rPr>
              <a:t>Herramienta de pentesting</a:t>
            </a:r>
          </a:p>
          <a:p>
            <a:pPr marL="285750" indent="-285750">
              <a:lnSpc>
                <a:spcPct val="150000"/>
              </a:lnSpc>
              <a:buFont typeface="Wingdings" panose="05000000000000000000" pitchFamily="2" charset="2"/>
              <a:buChar char="Ø"/>
            </a:pPr>
            <a:r>
              <a:rPr lang="es-ES" sz="1300" dirty="0">
                <a:latin typeface="Cambria" panose="02040503050406030204" pitchFamily="18" charset="0"/>
              </a:rPr>
              <a:t>Pruebas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Tecnologías utilizadas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Conclusiones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Líneas futuras</a:t>
            </a:r>
          </a:p>
          <a:p>
            <a:endParaRPr lang="es-ES" sz="1400" dirty="0"/>
          </a:p>
        </p:txBody>
      </p:sp>
    </p:spTree>
    <p:extLst>
      <p:ext uri="{BB962C8B-B14F-4D97-AF65-F5344CB8AC3E}">
        <p14:creationId xmlns:p14="http://schemas.microsoft.com/office/powerpoint/2010/main" val="83642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54744"/>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467" y="252709"/>
            <a:ext cx="1671859" cy="1821767"/>
          </a:xfrm>
          <a:prstGeom prst="rect">
            <a:avLst/>
          </a:prstGeom>
        </p:spPr>
      </p:pic>
      <p:sp>
        <p:nvSpPr>
          <p:cNvPr id="7" name="CuadroTexto 6">
            <a:extLst>
              <a:ext uri="{FF2B5EF4-FFF2-40B4-BE49-F238E27FC236}">
                <a16:creationId xmlns:a16="http://schemas.microsoft.com/office/drawing/2014/main" id="{06A47EDE-C47D-4286-8909-2B3D26B4E3D1}"/>
              </a:ext>
            </a:extLst>
          </p:cNvPr>
          <p:cNvSpPr txBox="1"/>
          <p:nvPr/>
        </p:nvSpPr>
        <p:spPr>
          <a:xfrm>
            <a:off x="2763394" y="412710"/>
            <a:ext cx="9183757" cy="2062103"/>
          </a:xfrm>
          <a:prstGeom prst="rect">
            <a:avLst/>
          </a:prstGeom>
          <a:noFill/>
        </p:spPr>
        <p:txBody>
          <a:bodyPr wrap="square" rtlCol="0">
            <a:spAutoFit/>
          </a:bodyPr>
          <a:lstStyle/>
          <a:p>
            <a:r>
              <a:rPr lang="es-ES" sz="3200" b="1" dirty="0">
                <a:latin typeface="Cambria" panose="02040503050406030204" pitchFamily="18" charset="0"/>
              </a:rPr>
              <a:t>1. Introducción</a:t>
            </a:r>
          </a:p>
          <a:p>
            <a:endParaRPr lang="es-ES" sz="2800" b="1" dirty="0">
              <a:latin typeface="Cambria" panose="02040503050406030204" pitchFamily="18" charset="0"/>
            </a:endParaRPr>
          </a:p>
          <a:p>
            <a:r>
              <a:rPr lang="es-ES" sz="2500" b="1" dirty="0" err="1">
                <a:latin typeface="Cambria" panose="02040503050406030204" pitchFamily="18" charset="0"/>
              </a:rPr>
              <a:t>First</a:t>
            </a:r>
            <a:r>
              <a:rPr lang="es-ES" sz="2500" b="1" dirty="0">
                <a:latin typeface="Cambria" panose="02040503050406030204" pitchFamily="18" charset="0"/>
              </a:rPr>
              <a:t> Hop Redundancy Protocol (FHRP)</a:t>
            </a:r>
          </a:p>
          <a:p>
            <a:endParaRPr lang="es-ES" sz="2400" b="1" dirty="0">
              <a:latin typeface="Cambria" panose="02040503050406030204" pitchFamily="18" charset="0"/>
            </a:endParaRPr>
          </a:p>
          <a:p>
            <a:endParaRPr lang="es-ES" sz="1900" b="1" dirty="0">
              <a:solidFill>
                <a:schemeClr val="accent5">
                  <a:lumMod val="50000"/>
                </a:schemeClr>
              </a:solidFill>
              <a:effectLst>
                <a:outerShdw blurRad="38100" dist="38100" dir="2700000" algn="tl">
                  <a:srgbClr val="000000">
                    <a:alpha val="43137"/>
                  </a:srgbClr>
                </a:outerShdw>
              </a:effectLst>
              <a:latin typeface="Cambria" panose="02040503050406030204" pitchFamily="18" charset="0"/>
            </a:endParaRPr>
          </a:p>
        </p:txBody>
      </p:sp>
      <p:sp>
        <p:nvSpPr>
          <p:cNvPr id="11" name="CuadroTexto 10">
            <a:extLst>
              <a:ext uri="{FF2B5EF4-FFF2-40B4-BE49-F238E27FC236}">
                <a16:creationId xmlns:a16="http://schemas.microsoft.com/office/drawing/2014/main" id="{6D025FCB-D4D3-4F22-BB27-AD1169CCFF3E}"/>
              </a:ext>
            </a:extLst>
          </p:cNvPr>
          <p:cNvSpPr txBox="1"/>
          <p:nvPr/>
        </p:nvSpPr>
        <p:spPr>
          <a:xfrm>
            <a:off x="2763394" y="2253512"/>
            <a:ext cx="6224741" cy="37285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sz="2000" dirty="0">
                <a:latin typeface="Cambria" panose="02040503050406030204" pitchFamily="18" charset="0"/>
              </a:rPr>
              <a:t>Objetivo</a:t>
            </a:r>
            <a:endParaRPr lang="es-ES" dirty="0">
              <a:latin typeface="Cambria" panose="02040503050406030204" pitchFamily="18" charset="0"/>
            </a:endParaRPr>
          </a:p>
          <a:p>
            <a:pPr>
              <a:lnSpc>
                <a:spcPct val="150000"/>
              </a:lnSpc>
            </a:pPr>
            <a:r>
              <a:rPr lang="es-ES" sz="2000" dirty="0">
                <a:latin typeface="Cambria" panose="02040503050406030204" pitchFamily="18" charset="0"/>
              </a:rPr>
              <a:t>	- Solucionar el problema de la puerta de enlace </a:t>
            </a:r>
          </a:p>
          <a:p>
            <a:pPr>
              <a:lnSpc>
                <a:spcPct val="150000"/>
              </a:lnSpc>
            </a:pPr>
            <a:r>
              <a:rPr lang="es-ES" sz="2000" dirty="0">
                <a:latin typeface="Cambria" panose="02040503050406030204" pitchFamily="18" charset="0"/>
              </a:rPr>
              <a:t>	- Único punto de fallo</a:t>
            </a:r>
          </a:p>
          <a:p>
            <a:pPr marL="342900" indent="-342900">
              <a:lnSpc>
                <a:spcPct val="150000"/>
              </a:lnSpc>
              <a:buFont typeface="Arial" panose="020B0604020202020204" pitchFamily="34" charset="0"/>
              <a:buChar char="•"/>
            </a:pPr>
            <a:r>
              <a:rPr lang="es-ES" sz="2000" dirty="0">
                <a:latin typeface="Cambria" panose="02040503050406030204" pitchFamily="18" charset="0"/>
              </a:rPr>
              <a:t>Funcionamiento</a:t>
            </a:r>
          </a:p>
          <a:p>
            <a:pPr lvl="1">
              <a:lnSpc>
                <a:spcPct val="150000"/>
              </a:lnSpc>
            </a:pPr>
            <a:r>
              <a:rPr lang="es-ES" sz="2000" dirty="0">
                <a:latin typeface="Cambria" panose="02040503050406030204" pitchFamily="18" charset="0"/>
              </a:rPr>
              <a:t>	- IP Virtual</a:t>
            </a:r>
          </a:p>
          <a:p>
            <a:pPr lvl="1">
              <a:lnSpc>
                <a:spcPct val="150000"/>
              </a:lnSpc>
            </a:pPr>
            <a:r>
              <a:rPr lang="es-ES" sz="2000" dirty="0">
                <a:latin typeface="Cambria" panose="02040503050406030204" pitchFamily="18" charset="0"/>
              </a:rPr>
              <a:t>	- MAC Virtual</a:t>
            </a:r>
          </a:p>
          <a:p>
            <a:pPr marL="342900" indent="-342900">
              <a:lnSpc>
                <a:spcPct val="150000"/>
              </a:lnSpc>
              <a:buFont typeface="Arial" panose="020B0604020202020204" pitchFamily="34" charset="0"/>
              <a:buChar char="•"/>
            </a:pPr>
            <a:r>
              <a:rPr lang="es-ES" sz="2000" dirty="0">
                <a:latin typeface="Cambria" panose="02040503050406030204" pitchFamily="18" charset="0"/>
              </a:rPr>
              <a:t>Protocolos</a:t>
            </a:r>
          </a:p>
          <a:p>
            <a:pPr lvl="1">
              <a:lnSpc>
                <a:spcPct val="150000"/>
              </a:lnSpc>
            </a:pPr>
            <a:r>
              <a:rPr lang="es-ES" sz="2000" dirty="0">
                <a:latin typeface="Cambria" panose="02040503050406030204" pitchFamily="18" charset="0"/>
              </a:rPr>
              <a:t>	-HSRP, VRRP, GLBP…</a:t>
            </a:r>
          </a:p>
        </p:txBody>
      </p:sp>
      <p:pic>
        <p:nvPicPr>
          <p:cNvPr id="3" name="Imagen 2">
            <a:extLst>
              <a:ext uri="{FF2B5EF4-FFF2-40B4-BE49-F238E27FC236}">
                <a16:creationId xmlns:a16="http://schemas.microsoft.com/office/drawing/2014/main" id="{CEC97AFE-6820-E14D-89F2-F850A0147D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0669" y="3461007"/>
            <a:ext cx="4140692" cy="2984283"/>
          </a:xfrm>
          <a:prstGeom prst="rect">
            <a:avLst/>
          </a:prstGeom>
        </p:spPr>
      </p:pic>
      <p:sp>
        <p:nvSpPr>
          <p:cNvPr id="12" name="CuadroTexto 11">
            <a:extLst>
              <a:ext uri="{FF2B5EF4-FFF2-40B4-BE49-F238E27FC236}">
                <a16:creationId xmlns:a16="http://schemas.microsoft.com/office/drawing/2014/main" id="{9EFC7B5E-E0B3-124E-868F-B030378658A4}"/>
              </a:ext>
            </a:extLst>
          </p:cNvPr>
          <p:cNvSpPr txBox="1"/>
          <p:nvPr/>
        </p:nvSpPr>
        <p:spPr>
          <a:xfrm>
            <a:off x="7032701" y="5186717"/>
            <a:ext cx="811441" cy="369332"/>
          </a:xfrm>
          <a:prstGeom prst="rect">
            <a:avLst/>
          </a:prstGeom>
          <a:noFill/>
        </p:spPr>
        <p:txBody>
          <a:bodyPr wrap="none" rtlCol="0">
            <a:spAutoFit/>
          </a:bodyPr>
          <a:lstStyle/>
          <a:p>
            <a:r>
              <a:rPr lang="es-ES" dirty="0"/>
              <a:t>Virtual</a:t>
            </a:r>
          </a:p>
        </p:txBody>
      </p:sp>
      <p:sp>
        <p:nvSpPr>
          <p:cNvPr id="13" name="CuadroTexto 12">
            <a:extLst>
              <a:ext uri="{FF2B5EF4-FFF2-40B4-BE49-F238E27FC236}">
                <a16:creationId xmlns:a16="http://schemas.microsoft.com/office/drawing/2014/main" id="{1F8F0FEB-35E8-5B4E-A3A1-EF151DB4C23A}"/>
              </a:ext>
            </a:extLst>
          </p:cNvPr>
          <p:cNvSpPr txBox="1"/>
          <p:nvPr/>
        </p:nvSpPr>
        <p:spPr>
          <a:xfrm>
            <a:off x="7053797" y="3946283"/>
            <a:ext cx="769250" cy="369332"/>
          </a:xfrm>
          <a:prstGeom prst="rect">
            <a:avLst/>
          </a:prstGeom>
          <a:noFill/>
        </p:spPr>
        <p:txBody>
          <a:bodyPr wrap="none" rtlCol="0">
            <a:spAutoFit/>
          </a:bodyPr>
          <a:lstStyle/>
          <a:p>
            <a:r>
              <a:rPr lang="es-ES" dirty="0"/>
              <a:t>Activo</a:t>
            </a:r>
          </a:p>
        </p:txBody>
      </p:sp>
      <p:sp>
        <p:nvSpPr>
          <p:cNvPr id="14" name="CuadroTexto 13">
            <a:extLst>
              <a:ext uri="{FF2B5EF4-FFF2-40B4-BE49-F238E27FC236}">
                <a16:creationId xmlns:a16="http://schemas.microsoft.com/office/drawing/2014/main" id="{3A3FB8B2-7E4F-EC41-B427-421370B05929}"/>
              </a:ext>
            </a:extLst>
          </p:cNvPr>
          <p:cNvSpPr txBox="1"/>
          <p:nvPr/>
        </p:nvSpPr>
        <p:spPr>
          <a:xfrm>
            <a:off x="7053797" y="6310603"/>
            <a:ext cx="862993" cy="369332"/>
          </a:xfrm>
          <a:prstGeom prst="rect">
            <a:avLst/>
          </a:prstGeom>
          <a:noFill/>
        </p:spPr>
        <p:txBody>
          <a:bodyPr wrap="none" rtlCol="0">
            <a:spAutoFit/>
          </a:bodyPr>
          <a:lstStyle/>
          <a:p>
            <a:r>
              <a:rPr lang="es-ES" dirty="0"/>
              <a:t>Backup</a:t>
            </a:r>
          </a:p>
        </p:txBody>
      </p:sp>
      <p:sp>
        <p:nvSpPr>
          <p:cNvPr id="15" name="CuadroTexto 14">
            <a:extLst>
              <a:ext uri="{FF2B5EF4-FFF2-40B4-BE49-F238E27FC236}">
                <a16:creationId xmlns:a16="http://schemas.microsoft.com/office/drawing/2014/main" id="{16A5964E-CE3C-CE4B-BF32-FD86F2C9FB34}"/>
              </a:ext>
            </a:extLst>
          </p:cNvPr>
          <p:cNvSpPr txBox="1"/>
          <p:nvPr/>
        </p:nvSpPr>
        <p:spPr>
          <a:xfrm>
            <a:off x="16922" y="2306995"/>
            <a:ext cx="2321169" cy="39433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s-ES" sz="1300" dirty="0">
                <a:latin typeface="Cambria" panose="02040503050406030204" pitchFamily="18" charset="0"/>
              </a:rPr>
              <a:t>Objetivos</a:t>
            </a:r>
          </a:p>
          <a:p>
            <a:pPr marL="285750" indent="-285750">
              <a:lnSpc>
                <a:spcPct val="150000"/>
              </a:lnSpc>
              <a:buFont typeface="Wingdings" panose="05000000000000000000" pitchFamily="2" charset="2"/>
              <a:buChar char="Ø"/>
            </a:pPr>
            <a:r>
              <a:rPr lang="es-ES" sz="1300" b="1" dirty="0">
                <a:latin typeface="Cambria" panose="02040503050406030204" pitchFamily="18" charset="0"/>
              </a:rPr>
              <a:t>Introducción</a:t>
            </a:r>
          </a:p>
          <a:p>
            <a:pPr marL="285750" indent="-285750">
              <a:lnSpc>
                <a:spcPct val="150000"/>
              </a:lnSpc>
              <a:buFont typeface="Wingdings" panose="05000000000000000000" pitchFamily="2" charset="2"/>
              <a:buChar char="Ø"/>
            </a:pPr>
            <a:r>
              <a:rPr lang="es-ES" sz="1350" dirty="0">
                <a:latin typeface="Cambria" panose="02040503050406030204" pitchFamily="18" charset="0"/>
              </a:rPr>
              <a:t>Análisis </a:t>
            </a:r>
          </a:p>
          <a:p>
            <a:pPr marL="285750" indent="-285750">
              <a:lnSpc>
                <a:spcPct val="150000"/>
              </a:lnSpc>
              <a:buFont typeface="Wingdings" panose="05000000000000000000" pitchFamily="2" charset="2"/>
              <a:buChar char="Ø"/>
            </a:pPr>
            <a:r>
              <a:rPr lang="es-ES" sz="1350" dirty="0">
                <a:latin typeface="Cambria" panose="02040503050406030204" pitchFamily="18" charset="0"/>
              </a:rPr>
              <a:t>Vulnerabilidades</a:t>
            </a:r>
          </a:p>
          <a:p>
            <a:pPr marL="285750" indent="-285750">
              <a:lnSpc>
                <a:spcPct val="150000"/>
              </a:lnSpc>
              <a:buFont typeface="Wingdings" panose="05000000000000000000" pitchFamily="2" charset="2"/>
              <a:buChar char="Ø"/>
            </a:pPr>
            <a:r>
              <a:rPr lang="es-ES" sz="1350" dirty="0">
                <a:latin typeface="Cambria" panose="02040503050406030204" pitchFamily="18" charset="0"/>
              </a:rPr>
              <a:t>Mitigaciones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Entorno de trabajo</a:t>
            </a:r>
          </a:p>
          <a:p>
            <a:pPr marL="285750" indent="-285750">
              <a:lnSpc>
                <a:spcPct val="150000"/>
              </a:lnSpc>
              <a:buFont typeface="Wingdings" panose="05000000000000000000" pitchFamily="2" charset="2"/>
              <a:buChar char="Ø"/>
            </a:pPr>
            <a:r>
              <a:rPr lang="es-ES" sz="1300" dirty="0">
                <a:latin typeface="Cambria" panose="02040503050406030204" pitchFamily="18" charset="0"/>
              </a:rPr>
              <a:t>Herramienta de pentesting</a:t>
            </a:r>
          </a:p>
          <a:p>
            <a:pPr marL="285750" indent="-285750">
              <a:lnSpc>
                <a:spcPct val="150000"/>
              </a:lnSpc>
              <a:buFont typeface="Wingdings" panose="05000000000000000000" pitchFamily="2" charset="2"/>
              <a:buChar char="Ø"/>
            </a:pPr>
            <a:r>
              <a:rPr lang="es-ES" sz="1300" dirty="0">
                <a:latin typeface="Cambria" panose="02040503050406030204" pitchFamily="18" charset="0"/>
              </a:rPr>
              <a:t>Pruebas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Tecnologías utilizadas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Conclusiones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Líneas futuras</a:t>
            </a:r>
          </a:p>
          <a:p>
            <a:endParaRPr lang="es-ES" sz="1400" dirty="0"/>
          </a:p>
        </p:txBody>
      </p:sp>
    </p:spTree>
    <p:extLst>
      <p:ext uri="{BB962C8B-B14F-4D97-AF65-F5344CB8AC3E}">
        <p14:creationId xmlns:p14="http://schemas.microsoft.com/office/powerpoint/2010/main" val="42918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63992"/>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467" y="252709"/>
            <a:ext cx="1671859" cy="1821767"/>
          </a:xfrm>
          <a:prstGeom prst="rect">
            <a:avLst/>
          </a:prstGeom>
        </p:spPr>
      </p:pic>
      <p:sp>
        <p:nvSpPr>
          <p:cNvPr id="7" name="CuadroTexto 6">
            <a:extLst>
              <a:ext uri="{FF2B5EF4-FFF2-40B4-BE49-F238E27FC236}">
                <a16:creationId xmlns:a16="http://schemas.microsoft.com/office/drawing/2014/main" id="{06A47EDE-C47D-4286-8909-2B3D26B4E3D1}"/>
              </a:ext>
            </a:extLst>
          </p:cNvPr>
          <p:cNvSpPr txBox="1"/>
          <p:nvPr/>
        </p:nvSpPr>
        <p:spPr>
          <a:xfrm>
            <a:off x="2835970" y="369169"/>
            <a:ext cx="8020719" cy="2292935"/>
          </a:xfrm>
          <a:prstGeom prst="rect">
            <a:avLst/>
          </a:prstGeom>
          <a:noFill/>
        </p:spPr>
        <p:txBody>
          <a:bodyPr wrap="square" rtlCol="0">
            <a:spAutoFit/>
          </a:bodyPr>
          <a:lstStyle/>
          <a:p>
            <a:r>
              <a:rPr lang="es-ES" sz="3200" b="1" dirty="0">
                <a:latin typeface="Cambria" panose="02040503050406030204" pitchFamily="18" charset="0"/>
              </a:rPr>
              <a:t>2. Análisis</a:t>
            </a:r>
          </a:p>
          <a:p>
            <a:endParaRPr lang="es-ES" sz="2800" b="1" dirty="0">
              <a:latin typeface="Cambria" panose="02040503050406030204" pitchFamily="18" charset="0"/>
            </a:endParaRPr>
          </a:p>
          <a:p>
            <a:r>
              <a:rPr lang="es-ES" sz="2500" b="1" dirty="0">
                <a:latin typeface="Cambria" panose="02040503050406030204" pitchFamily="18" charset="0"/>
              </a:rPr>
              <a:t>Hot Standby Router Protocol (HSRP)</a:t>
            </a:r>
          </a:p>
          <a:p>
            <a:endParaRPr lang="es-ES" b="1" dirty="0">
              <a:latin typeface="Cambria" panose="02040503050406030204" pitchFamily="18" charset="0"/>
            </a:endParaRPr>
          </a:p>
          <a:p>
            <a:r>
              <a:rPr lang="es-ES" sz="2000" b="1" dirty="0">
                <a:solidFill>
                  <a:schemeClr val="accent5">
                    <a:lumMod val="50000"/>
                  </a:schemeClr>
                </a:solidFill>
                <a:effectLst>
                  <a:outerShdw blurRad="38100" dist="38100" dir="2700000" algn="tl">
                    <a:srgbClr val="000000">
                      <a:alpha val="43137"/>
                    </a:srgbClr>
                  </a:outerShdw>
                </a:effectLst>
                <a:latin typeface="Cambria" panose="02040503050406030204" pitchFamily="18" charset="0"/>
              </a:rPr>
              <a:t>Funcionamiento</a:t>
            </a:r>
          </a:p>
          <a:p>
            <a:r>
              <a:rPr lang="es-ES" dirty="0"/>
              <a:t> </a:t>
            </a:r>
          </a:p>
        </p:txBody>
      </p:sp>
      <p:sp>
        <p:nvSpPr>
          <p:cNvPr id="12" name="CuadroTexto 11">
            <a:extLst>
              <a:ext uri="{FF2B5EF4-FFF2-40B4-BE49-F238E27FC236}">
                <a16:creationId xmlns:a16="http://schemas.microsoft.com/office/drawing/2014/main" id="{98EB3085-BDE1-FD47-8A2B-565DFE0BB5DF}"/>
              </a:ext>
            </a:extLst>
          </p:cNvPr>
          <p:cNvSpPr txBox="1"/>
          <p:nvPr/>
        </p:nvSpPr>
        <p:spPr>
          <a:xfrm>
            <a:off x="3020758" y="2298645"/>
            <a:ext cx="7511993" cy="419018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000" dirty="0">
                <a:latin typeface="Cambria" panose="02040503050406030204" pitchFamily="18" charset="0"/>
              </a:rPr>
              <a:t>Designación de un router Activo </a:t>
            </a:r>
            <a:r>
              <a:rPr lang="es-ES" sz="2000" dirty="0">
                <a:latin typeface="Cambria" panose="02040503050406030204" pitchFamily="18" charset="0"/>
                <a:sym typeface="Wingdings" pitchFamily="2" charset="2"/>
              </a:rPr>
              <a:t> Mayor Prioridad</a:t>
            </a:r>
            <a:endParaRPr lang="es-ES" sz="2000" i="1" dirty="0">
              <a:latin typeface="Cambria" panose="02040503050406030204" pitchFamily="18" charset="0"/>
              <a:sym typeface="Wingdings" pitchFamily="2" charset="2"/>
            </a:endParaRPr>
          </a:p>
          <a:p>
            <a:pPr>
              <a:lnSpc>
                <a:spcPct val="150000"/>
              </a:lnSpc>
            </a:pPr>
            <a:endParaRPr lang="es-ES" sz="2000" dirty="0">
              <a:latin typeface="Cambria" panose="02040503050406030204" pitchFamily="18" charset="0"/>
            </a:endParaRPr>
          </a:p>
          <a:p>
            <a:pPr marL="342900" indent="-342900">
              <a:lnSpc>
                <a:spcPct val="150000"/>
              </a:lnSpc>
              <a:buFont typeface="Arial" panose="020B0604020202020204" pitchFamily="34" charset="0"/>
              <a:buChar char="•"/>
            </a:pPr>
            <a:r>
              <a:rPr lang="es-ES" sz="2000" dirty="0">
                <a:latin typeface="Cambria" panose="02040503050406030204" pitchFamily="18" charset="0"/>
              </a:rPr>
              <a:t>Estados</a:t>
            </a:r>
          </a:p>
          <a:p>
            <a:pPr>
              <a:lnSpc>
                <a:spcPct val="150000"/>
              </a:lnSpc>
            </a:pPr>
            <a:r>
              <a:rPr lang="es-ES" sz="2000" dirty="0">
                <a:latin typeface="Cambria" panose="02040503050406030204" pitchFamily="18" charset="0"/>
              </a:rPr>
              <a:t>	- Active, Standby, Speak, Listen, Learn e Initial</a:t>
            </a:r>
          </a:p>
          <a:p>
            <a:pPr>
              <a:lnSpc>
                <a:spcPct val="150000"/>
              </a:lnSpc>
            </a:pPr>
            <a:endParaRPr lang="es-ES" sz="2000" dirty="0">
              <a:latin typeface="Cambria" panose="02040503050406030204" pitchFamily="18" charset="0"/>
            </a:endParaRPr>
          </a:p>
          <a:p>
            <a:pPr marL="342900" indent="-342900">
              <a:lnSpc>
                <a:spcPct val="150000"/>
              </a:lnSpc>
              <a:buFont typeface="Arial" panose="020B0604020202020204" pitchFamily="34" charset="0"/>
              <a:buChar char="•"/>
            </a:pPr>
            <a:r>
              <a:rPr lang="es-ES" sz="2000" dirty="0">
                <a:latin typeface="Cambria" panose="02040503050406030204" pitchFamily="18" charset="0"/>
              </a:rPr>
              <a:t>Características</a:t>
            </a:r>
          </a:p>
          <a:p>
            <a:pPr>
              <a:lnSpc>
                <a:spcPct val="150000"/>
              </a:lnSpc>
            </a:pPr>
            <a:r>
              <a:rPr lang="es-ES" sz="2000" dirty="0">
                <a:latin typeface="Cambria" panose="02040503050406030204" pitchFamily="18" charset="0"/>
              </a:rPr>
              <a:t>	- Reparto de carga (grupos HSRP)</a:t>
            </a:r>
          </a:p>
          <a:p>
            <a:pPr>
              <a:lnSpc>
                <a:spcPct val="150000"/>
              </a:lnSpc>
            </a:pPr>
            <a:endParaRPr lang="es-ES" sz="2000" dirty="0">
              <a:latin typeface="Cambria" panose="02040503050406030204" pitchFamily="18" charset="0"/>
            </a:endParaRPr>
          </a:p>
          <a:p>
            <a:pPr>
              <a:lnSpc>
                <a:spcPct val="150000"/>
              </a:lnSpc>
            </a:pPr>
            <a:endParaRPr lang="es-ES" sz="2000" dirty="0">
              <a:latin typeface="Cambria" panose="02040503050406030204" pitchFamily="18" charset="0"/>
            </a:endParaRPr>
          </a:p>
        </p:txBody>
      </p:sp>
      <p:sp>
        <p:nvSpPr>
          <p:cNvPr id="8" name="CuadroTexto 7">
            <a:extLst>
              <a:ext uri="{FF2B5EF4-FFF2-40B4-BE49-F238E27FC236}">
                <a16:creationId xmlns:a16="http://schemas.microsoft.com/office/drawing/2014/main" id="{A89BC9DD-AAEC-1C44-B76A-00CEB26E9872}"/>
              </a:ext>
            </a:extLst>
          </p:cNvPr>
          <p:cNvSpPr txBox="1"/>
          <p:nvPr/>
        </p:nvSpPr>
        <p:spPr>
          <a:xfrm>
            <a:off x="16922" y="2306995"/>
            <a:ext cx="2321169" cy="39433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s-ES" sz="1300" dirty="0">
                <a:latin typeface="Cambria" panose="02040503050406030204" pitchFamily="18" charset="0"/>
              </a:rPr>
              <a:t>Objetivos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Introducción</a:t>
            </a:r>
          </a:p>
          <a:p>
            <a:pPr marL="285750" indent="-285750">
              <a:lnSpc>
                <a:spcPct val="150000"/>
              </a:lnSpc>
              <a:buFont typeface="Wingdings" panose="05000000000000000000" pitchFamily="2" charset="2"/>
              <a:buChar char="Ø"/>
            </a:pPr>
            <a:r>
              <a:rPr lang="es-ES" sz="1350" b="1" dirty="0">
                <a:latin typeface="Cambria" panose="02040503050406030204" pitchFamily="18" charset="0"/>
              </a:rPr>
              <a:t>Análisis</a:t>
            </a:r>
            <a:r>
              <a:rPr lang="es-ES" sz="1350" dirty="0">
                <a:latin typeface="Cambria" panose="02040503050406030204" pitchFamily="18" charset="0"/>
              </a:rPr>
              <a:t> </a:t>
            </a:r>
          </a:p>
          <a:p>
            <a:pPr marL="285750" indent="-285750">
              <a:lnSpc>
                <a:spcPct val="150000"/>
              </a:lnSpc>
              <a:buFont typeface="Wingdings" panose="05000000000000000000" pitchFamily="2" charset="2"/>
              <a:buChar char="Ø"/>
            </a:pPr>
            <a:r>
              <a:rPr lang="es-ES" sz="1350" dirty="0">
                <a:latin typeface="Cambria" panose="02040503050406030204" pitchFamily="18" charset="0"/>
              </a:rPr>
              <a:t>Vulnerabilidades</a:t>
            </a:r>
          </a:p>
          <a:p>
            <a:pPr marL="285750" indent="-285750">
              <a:lnSpc>
                <a:spcPct val="150000"/>
              </a:lnSpc>
              <a:buFont typeface="Wingdings" panose="05000000000000000000" pitchFamily="2" charset="2"/>
              <a:buChar char="Ø"/>
            </a:pPr>
            <a:r>
              <a:rPr lang="es-ES" sz="1350" dirty="0">
                <a:latin typeface="Cambria" panose="02040503050406030204" pitchFamily="18" charset="0"/>
              </a:rPr>
              <a:t>Mitigaciones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Entorno de trabajo</a:t>
            </a:r>
          </a:p>
          <a:p>
            <a:pPr marL="285750" indent="-285750">
              <a:lnSpc>
                <a:spcPct val="150000"/>
              </a:lnSpc>
              <a:buFont typeface="Wingdings" panose="05000000000000000000" pitchFamily="2" charset="2"/>
              <a:buChar char="Ø"/>
            </a:pPr>
            <a:r>
              <a:rPr lang="es-ES" sz="1300" dirty="0">
                <a:latin typeface="Cambria" panose="02040503050406030204" pitchFamily="18" charset="0"/>
              </a:rPr>
              <a:t>Herramienta de pentesting</a:t>
            </a:r>
          </a:p>
          <a:p>
            <a:pPr marL="285750" indent="-285750">
              <a:lnSpc>
                <a:spcPct val="150000"/>
              </a:lnSpc>
              <a:buFont typeface="Wingdings" panose="05000000000000000000" pitchFamily="2" charset="2"/>
              <a:buChar char="Ø"/>
            </a:pPr>
            <a:r>
              <a:rPr lang="es-ES" sz="1300" dirty="0">
                <a:latin typeface="Cambria" panose="02040503050406030204" pitchFamily="18" charset="0"/>
              </a:rPr>
              <a:t>Pruebas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Tecnologías utilizadas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Conclusiones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Líneas futuras</a:t>
            </a:r>
          </a:p>
          <a:p>
            <a:endParaRPr lang="es-ES" sz="1400" dirty="0"/>
          </a:p>
        </p:txBody>
      </p:sp>
    </p:spTree>
    <p:extLst>
      <p:ext uri="{BB962C8B-B14F-4D97-AF65-F5344CB8AC3E}">
        <p14:creationId xmlns:p14="http://schemas.microsoft.com/office/powerpoint/2010/main" val="1844373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58261"/>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467" y="252709"/>
            <a:ext cx="1671859" cy="1821767"/>
          </a:xfrm>
          <a:prstGeom prst="rect">
            <a:avLst/>
          </a:prstGeom>
        </p:spPr>
      </p:pic>
      <p:sp>
        <p:nvSpPr>
          <p:cNvPr id="7" name="CuadroTexto 6">
            <a:extLst>
              <a:ext uri="{FF2B5EF4-FFF2-40B4-BE49-F238E27FC236}">
                <a16:creationId xmlns:a16="http://schemas.microsoft.com/office/drawing/2014/main" id="{06A47EDE-C47D-4286-8909-2B3D26B4E3D1}"/>
              </a:ext>
            </a:extLst>
          </p:cNvPr>
          <p:cNvSpPr txBox="1"/>
          <p:nvPr/>
        </p:nvSpPr>
        <p:spPr>
          <a:xfrm>
            <a:off x="2835970" y="369169"/>
            <a:ext cx="8020719" cy="2262158"/>
          </a:xfrm>
          <a:prstGeom prst="rect">
            <a:avLst/>
          </a:prstGeom>
          <a:noFill/>
        </p:spPr>
        <p:txBody>
          <a:bodyPr wrap="square" rtlCol="0">
            <a:spAutoFit/>
          </a:bodyPr>
          <a:lstStyle/>
          <a:p>
            <a:r>
              <a:rPr lang="es-ES" sz="3200" b="1" dirty="0">
                <a:latin typeface="Cambria" panose="02040503050406030204" pitchFamily="18" charset="0"/>
              </a:rPr>
              <a:t>2. Análisis</a:t>
            </a:r>
          </a:p>
          <a:p>
            <a:endParaRPr lang="es-ES" sz="2800" b="1" dirty="0">
              <a:latin typeface="Cambria" panose="02040503050406030204" pitchFamily="18" charset="0"/>
            </a:endParaRPr>
          </a:p>
          <a:p>
            <a:r>
              <a:rPr lang="es-ES" sz="2500" b="1" dirty="0">
                <a:latin typeface="Cambria" panose="02040503050406030204" pitchFamily="18" charset="0"/>
              </a:rPr>
              <a:t>Virtual Router Redundancy Protocol (VRRP)</a:t>
            </a:r>
          </a:p>
          <a:p>
            <a:endParaRPr lang="es-ES" b="1" dirty="0">
              <a:latin typeface="Cambria" panose="02040503050406030204" pitchFamily="18" charset="0"/>
            </a:endParaRPr>
          </a:p>
          <a:p>
            <a:r>
              <a:rPr lang="es-ES" sz="2000" b="1" dirty="0">
                <a:solidFill>
                  <a:schemeClr val="accent5">
                    <a:lumMod val="50000"/>
                  </a:schemeClr>
                </a:solidFill>
                <a:effectLst>
                  <a:outerShdw blurRad="38100" dist="38100" dir="2700000" algn="tl">
                    <a:srgbClr val="000000">
                      <a:alpha val="43137"/>
                    </a:srgbClr>
                  </a:outerShdw>
                </a:effectLst>
                <a:latin typeface="Cambria" panose="02040503050406030204" pitchFamily="18" charset="0"/>
              </a:rPr>
              <a:t>Funcionamiento</a:t>
            </a:r>
          </a:p>
          <a:p>
            <a:r>
              <a:rPr lang="es-ES" dirty="0"/>
              <a:t> </a:t>
            </a:r>
          </a:p>
        </p:txBody>
      </p:sp>
      <p:sp>
        <p:nvSpPr>
          <p:cNvPr id="12" name="CuadroTexto 11">
            <a:extLst>
              <a:ext uri="{FF2B5EF4-FFF2-40B4-BE49-F238E27FC236}">
                <a16:creationId xmlns:a16="http://schemas.microsoft.com/office/drawing/2014/main" id="{98EB3085-BDE1-FD47-8A2B-565DFE0BB5DF}"/>
              </a:ext>
            </a:extLst>
          </p:cNvPr>
          <p:cNvSpPr txBox="1"/>
          <p:nvPr/>
        </p:nvSpPr>
        <p:spPr>
          <a:xfrm>
            <a:off x="3090332" y="2443391"/>
            <a:ext cx="7511993" cy="372852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000" dirty="0">
                <a:latin typeface="Cambria" panose="02040503050406030204" pitchFamily="18" charset="0"/>
              </a:rPr>
              <a:t>Designación de un router Maestro </a:t>
            </a:r>
            <a:r>
              <a:rPr lang="es-ES" sz="2000" dirty="0">
                <a:latin typeface="Cambria" panose="02040503050406030204" pitchFamily="18" charset="0"/>
                <a:sym typeface="Wingdings" pitchFamily="2" charset="2"/>
              </a:rPr>
              <a:t> Mayor Prioridad</a:t>
            </a:r>
            <a:endParaRPr lang="es-ES" sz="2000" i="1" dirty="0">
              <a:latin typeface="Cambria" panose="02040503050406030204" pitchFamily="18" charset="0"/>
              <a:sym typeface="Wingdings" pitchFamily="2" charset="2"/>
            </a:endParaRPr>
          </a:p>
          <a:p>
            <a:pPr marL="342900" indent="-342900">
              <a:lnSpc>
                <a:spcPct val="150000"/>
              </a:lnSpc>
              <a:buFont typeface="Arial" panose="020B0604020202020204" pitchFamily="34" charset="0"/>
              <a:buChar char="•"/>
            </a:pPr>
            <a:endParaRPr lang="es-ES" sz="2000" dirty="0">
              <a:latin typeface="Cambria" panose="02040503050406030204" pitchFamily="18" charset="0"/>
            </a:endParaRPr>
          </a:p>
          <a:p>
            <a:pPr marL="342900" indent="-342900">
              <a:lnSpc>
                <a:spcPct val="150000"/>
              </a:lnSpc>
              <a:buFont typeface="Arial" panose="020B0604020202020204" pitchFamily="34" charset="0"/>
              <a:buChar char="•"/>
            </a:pPr>
            <a:r>
              <a:rPr lang="es-ES" sz="2000" dirty="0">
                <a:latin typeface="Cambria" panose="02040503050406030204" pitchFamily="18" charset="0"/>
              </a:rPr>
              <a:t>Estados</a:t>
            </a:r>
          </a:p>
          <a:p>
            <a:pPr>
              <a:lnSpc>
                <a:spcPct val="150000"/>
              </a:lnSpc>
            </a:pPr>
            <a:r>
              <a:rPr lang="es-ES" sz="2000" dirty="0">
                <a:latin typeface="Cambria" panose="02040503050406030204" pitchFamily="18" charset="0"/>
              </a:rPr>
              <a:t>	- Master, Backup, Initial</a:t>
            </a:r>
          </a:p>
          <a:p>
            <a:pPr>
              <a:lnSpc>
                <a:spcPct val="150000"/>
              </a:lnSpc>
            </a:pPr>
            <a:endParaRPr lang="es-ES" sz="2000" dirty="0">
              <a:latin typeface="Cambria" panose="02040503050406030204" pitchFamily="18" charset="0"/>
            </a:endParaRPr>
          </a:p>
          <a:p>
            <a:pPr marL="342900" indent="-342900">
              <a:lnSpc>
                <a:spcPct val="150000"/>
              </a:lnSpc>
              <a:buFont typeface="Arial" panose="020B0604020202020204" pitchFamily="34" charset="0"/>
              <a:buChar char="•"/>
            </a:pPr>
            <a:r>
              <a:rPr lang="es-ES" sz="2000" dirty="0">
                <a:latin typeface="Cambria" panose="02040503050406030204" pitchFamily="18" charset="0"/>
              </a:rPr>
              <a:t>Características</a:t>
            </a:r>
          </a:p>
          <a:p>
            <a:pPr>
              <a:lnSpc>
                <a:spcPct val="150000"/>
              </a:lnSpc>
            </a:pPr>
            <a:r>
              <a:rPr lang="es-ES" sz="2000" dirty="0">
                <a:latin typeface="Cambria" panose="02040503050406030204" pitchFamily="18" charset="0"/>
              </a:rPr>
              <a:t>	- Reparto de carga (grupos VRRP)</a:t>
            </a:r>
          </a:p>
          <a:p>
            <a:pPr>
              <a:lnSpc>
                <a:spcPct val="150000"/>
              </a:lnSpc>
            </a:pPr>
            <a:endParaRPr lang="es-ES" sz="2000" dirty="0">
              <a:latin typeface="Cambria" panose="02040503050406030204" pitchFamily="18" charset="0"/>
            </a:endParaRPr>
          </a:p>
        </p:txBody>
      </p:sp>
      <p:sp>
        <p:nvSpPr>
          <p:cNvPr id="8" name="CuadroTexto 7">
            <a:extLst>
              <a:ext uri="{FF2B5EF4-FFF2-40B4-BE49-F238E27FC236}">
                <a16:creationId xmlns:a16="http://schemas.microsoft.com/office/drawing/2014/main" id="{F24CBE3A-A45F-344C-9A3F-9F876FEDC103}"/>
              </a:ext>
            </a:extLst>
          </p:cNvPr>
          <p:cNvSpPr txBox="1"/>
          <p:nvPr/>
        </p:nvSpPr>
        <p:spPr>
          <a:xfrm>
            <a:off x="16922" y="2306995"/>
            <a:ext cx="2321169" cy="39433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s-ES" sz="1300" dirty="0">
                <a:latin typeface="Cambria" panose="02040503050406030204" pitchFamily="18" charset="0"/>
              </a:rPr>
              <a:t>Objetivos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Introducción</a:t>
            </a:r>
          </a:p>
          <a:p>
            <a:pPr marL="285750" indent="-285750">
              <a:lnSpc>
                <a:spcPct val="150000"/>
              </a:lnSpc>
              <a:buFont typeface="Wingdings" panose="05000000000000000000" pitchFamily="2" charset="2"/>
              <a:buChar char="Ø"/>
            </a:pPr>
            <a:r>
              <a:rPr lang="es-ES" sz="1350" b="1" dirty="0">
                <a:latin typeface="Cambria" panose="02040503050406030204" pitchFamily="18" charset="0"/>
              </a:rPr>
              <a:t>Análisis </a:t>
            </a:r>
          </a:p>
          <a:p>
            <a:pPr marL="285750" indent="-285750">
              <a:lnSpc>
                <a:spcPct val="150000"/>
              </a:lnSpc>
              <a:buFont typeface="Wingdings" panose="05000000000000000000" pitchFamily="2" charset="2"/>
              <a:buChar char="Ø"/>
            </a:pPr>
            <a:r>
              <a:rPr lang="es-ES" sz="1350" dirty="0">
                <a:latin typeface="Cambria" panose="02040503050406030204" pitchFamily="18" charset="0"/>
              </a:rPr>
              <a:t>Vulnerabilidades</a:t>
            </a:r>
          </a:p>
          <a:p>
            <a:pPr marL="285750" indent="-285750">
              <a:lnSpc>
                <a:spcPct val="150000"/>
              </a:lnSpc>
              <a:buFont typeface="Wingdings" panose="05000000000000000000" pitchFamily="2" charset="2"/>
              <a:buChar char="Ø"/>
            </a:pPr>
            <a:r>
              <a:rPr lang="es-ES" sz="1350" dirty="0">
                <a:latin typeface="Cambria" panose="02040503050406030204" pitchFamily="18" charset="0"/>
              </a:rPr>
              <a:t>Mitigaciones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Entorno de trabajo</a:t>
            </a:r>
          </a:p>
          <a:p>
            <a:pPr marL="285750" indent="-285750">
              <a:lnSpc>
                <a:spcPct val="150000"/>
              </a:lnSpc>
              <a:buFont typeface="Wingdings" panose="05000000000000000000" pitchFamily="2" charset="2"/>
              <a:buChar char="Ø"/>
            </a:pPr>
            <a:r>
              <a:rPr lang="es-ES" sz="1300" dirty="0">
                <a:latin typeface="Cambria" panose="02040503050406030204" pitchFamily="18" charset="0"/>
              </a:rPr>
              <a:t>Herramienta de pentesting</a:t>
            </a:r>
          </a:p>
          <a:p>
            <a:pPr marL="285750" indent="-285750">
              <a:lnSpc>
                <a:spcPct val="150000"/>
              </a:lnSpc>
              <a:buFont typeface="Wingdings" panose="05000000000000000000" pitchFamily="2" charset="2"/>
              <a:buChar char="Ø"/>
            </a:pPr>
            <a:r>
              <a:rPr lang="es-ES" sz="1300" dirty="0">
                <a:latin typeface="Cambria" panose="02040503050406030204" pitchFamily="18" charset="0"/>
              </a:rPr>
              <a:t>Pruebas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Tecnologías utilizadas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Conclusiones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Líneas futuras</a:t>
            </a:r>
          </a:p>
          <a:p>
            <a:endParaRPr lang="es-ES" sz="1400" dirty="0"/>
          </a:p>
        </p:txBody>
      </p:sp>
    </p:spTree>
    <p:extLst>
      <p:ext uri="{BB962C8B-B14F-4D97-AF65-F5344CB8AC3E}">
        <p14:creationId xmlns:p14="http://schemas.microsoft.com/office/powerpoint/2010/main" val="81162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68200"/>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467" y="252709"/>
            <a:ext cx="1671859" cy="1821767"/>
          </a:xfrm>
          <a:prstGeom prst="rect">
            <a:avLst/>
          </a:prstGeom>
        </p:spPr>
      </p:pic>
      <p:sp>
        <p:nvSpPr>
          <p:cNvPr id="7" name="CuadroTexto 6">
            <a:extLst>
              <a:ext uri="{FF2B5EF4-FFF2-40B4-BE49-F238E27FC236}">
                <a16:creationId xmlns:a16="http://schemas.microsoft.com/office/drawing/2014/main" id="{06A47EDE-C47D-4286-8909-2B3D26B4E3D1}"/>
              </a:ext>
            </a:extLst>
          </p:cNvPr>
          <p:cNvSpPr txBox="1"/>
          <p:nvPr/>
        </p:nvSpPr>
        <p:spPr>
          <a:xfrm>
            <a:off x="2835970" y="369169"/>
            <a:ext cx="8020719" cy="2262158"/>
          </a:xfrm>
          <a:prstGeom prst="rect">
            <a:avLst/>
          </a:prstGeom>
          <a:noFill/>
        </p:spPr>
        <p:txBody>
          <a:bodyPr wrap="square" rtlCol="0">
            <a:spAutoFit/>
          </a:bodyPr>
          <a:lstStyle/>
          <a:p>
            <a:r>
              <a:rPr lang="es-ES" sz="3200" b="1" dirty="0">
                <a:latin typeface="Cambria" panose="02040503050406030204" pitchFamily="18" charset="0"/>
              </a:rPr>
              <a:t>2. Análisis</a:t>
            </a:r>
          </a:p>
          <a:p>
            <a:endParaRPr lang="es-ES" sz="2800" b="1" dirty="0">
              <a:latin typeface="Cambria" panose="02040503050406030204" pitchFamily="18" charset="0"/>
            </a:endParaRPr>
          </a:p>
          <a:p>
            <a:r>
              <a:rPr lang="es-ES" sz="2500" b="1" dirty="0">
                <a:latin typeface="Cambria" panose="02040503050406030204" pitchFamily="18" charset="0"/>
              </a:rPr>
              <a:t>Gateway Load </a:t>
            </a:r>
            <a:r>
              <a:rPr lang="es-ES" sz="2500" b="1" dirty="0" err="1">
                <a:latin typeface="Cambria" panose="02040503050406030204" pitchFamily="18" charset="0"/>
              </a:rPr>
              <a:t>Balancing</a:t>
            </a:r>
            <a:r>
              <a:rPr lang="es-ES" sz="2500" b="1" dirty="0">
                <a:latin typeface="Cambria" panose="02040503050406030204" pitchFamily="18" charset="0"/>
              </a:rPr>
              <a:t> </a:t>
            </a:r>
            <a:r>
              <a:rPr lang="es-ES" sz="2500" b="1" dirty="0" err="1">
                <a:latin typeface="Cambria" panose="02040503050406030204" pitchFamily="18" charset="0"/>
              </a:rPr>
              <a:t>Protocol</a:t>
            </a:r>
            <a:r>
              <a:rPr lang="es-ES" sz="2500" b="1" dirty="0">
                <a:latin typeface="Cambria" panose="02040503050406030204" pitchFamily="18" charset="0"/>
              </a:rPr>
              <a:t> (GLBP)</a:t>
            </a:r>
          </a:p>
          <a:p>
            <a:endParaRPr lang="es-ES" b="1" dirty="0">
              <a:latin typeface="Cambria" panose="02040503050406030204" pitchFamily="18" charset="0"/>
            </a:endParaRPr>
          </a:p>
          <a:p>
            <a:r>
              <a:rPr lang="es-ES" sz="2000" b="1" dirty="0">
                <a:solidFill>
                  <a:schemeClr val="accent5">
                    <a:lumMod val="50000"/>
                  </a:schemeClr>
                </a:solidFill>
                <a:effectLst>
                  <a:outerShdw blurRad="38100" dist="38100" dir="2700000" algn="tl">
                    <a:srgbClr val="000000">
                      <a:alpha val="43137"/>
                    </a:srgbClr>
                  </a:outerShdw>
                </a:effectLst>
                <a:latin typeface="Cambria" panose="02040503050406030204" pitchFamily="18" charset="0"/>
              </a:rPr>
              <a:t>Funcionamiento</a:t>
            </a:r>
          </a:p>
          <a:p>
            <a:r>
              <a:rPr lang="es-ES" dirty="0"/>
              <a:t> </a:t>
            </a:r>
          </a:p>
        </p:txBody>
      </p:sp>
      <p:sp>
        <p:nvSpPr>
          <p:cNvPr id="12" name="CuadroTexto 11">
            <a:extLst>
              <a:ext uri="{FF2B5EF4-FFF2-40B4-BE49-F238E27FC236}">
                <a16:creationId xmlns:a16="http://schemas.microsoft.com/office/drawing/2014/main" id="{98EB3085-BDE1-FD47-8A2B-565DFE0BB5DF}"/>
              </a:ext>
            </a:extLst>
          </p:cNvPr>
          <p:cNvSpPr txBox="1"/>
          <p:nvPr/>
        </p:nvSpPr>
        <p:spPr>
          <a:xfrm>
            <a:off x="3090332" y="2396447"/>
            <a:ext cx="7511993" cy="419018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000" dirty="0">
                <a:latin typeface="Cambria" panose="02040503050406030204" pitchFamily="18" charset="0"/>
              </a:rPr>
              <a:t>Procesos de selección</a:t>
            </a:r>
          </a:p>
          <a:p>
            <a:pPr>
              <a:lnSpc>
                <a:spcPct val="150000"/>
              </a:lnSpc>
            </a:pPr>
            <a:r>
              <a:rPr lang="es-ES" sz="2000" dirty="0">
                <a:latin typeface="Cambria" panose="02040503050406030204" pitchFamily="18" charset="0"/>
              </a:rPr>
              <a:t>	- Virtual Gateway (VG):  Proceso de selección para el AVG</a:t>
            </a:r>
          </a:p>
          <a:p>
            <a:pPr>
              <a:lnSpc>
                <a:spcPct val="150000"/>
              </a:lnSpc>
            </a:pPr>
            <a:r>
              <a:rPr lang="es-ES" sz="2000" dirty="0">
                <a:latin typeface="Cambria" panose="02040503050406030204" pitchFamily="18" charset="0"/>
              </a:rPr>
              <a:t>		</a:t>
            </a:r>
            <a:r>
              <a:rPr lang="es-ES" sz="2000" dirty="0">
                <a:latin typeface="Cambria" panose="02040503050406030204" pitchFamily="18" charset="0"/>
                <a:sym typeface="Wingdings" pitchFamily="2" charset="2"/>
              </a:rPr>
              <a:t> Depende de la prioridad</a:t>
            </a:r>
            <a:r>
              <a:rPr lang="es-ES" sz="2000" dirty="0">
                <a:latin typeface="Cambria" panose="02040503050406030204" pitchFamily="18" charset="0"/>
              </a:rPr>
              <a:t>		</a:t>
            </a:r>
          </a:p>
          <a:p>
            <a:pPr>
              <a:lnSpc>
                <a:spcPct val="150000"/>
              </a:lnSpc>
            </a:pPr>
            <a:r>
              <a:rPr lang="es-ES" sz="2000" dirty="0">
                <a:latin typeface="Cambria" panose="02040503050406030204" pitchFamily="18" charset="0"/>
              </a:rPr>
              <a:t>	- Virtual Forwarder (VF): Proceso de selección para el AVF</a:t>
            </a:r>
          </a:p>
          <a:p>
            <a:pPr>
              <a:lnSpc>
                <a:spcPct val="150000"/>
              </a:lnSpc>
            </a:pPr>
            <a:r>
              <a:rPr lang="es-ES" sz="2000" dirty="0">
                <a:latin typeface="Cambria" panose="02040503050406030204" pitchFamily="18" charset="0"/>
              </a:rPr>
              <a:t>		</a:t>
            </a:r>
            <a:r>
              <a:rPr lang="es-ES" sz="2000" dirty="0">
                <a:latin typeface="Cambria" panose="02040503050406030204" pitchFamily="18" charset="0"/>
                <a:sym typeface="Wingdings" pitchFamily="2" charset="2"/>
              </a:rPr>
              <a:t> Depende del algoritmo de balanceo de carga</a:t>
            </a:r>
            <a:endParaRPr lang="es-ES" sz="2000" dirty="0">
              <a:latin typeface="Cambria" panose="02040503050406030204" pitchFamily="18" charset="0"/>
            </a:endParaRPr>
          </a:p>
          <a:p>
            <a:pPr marL="342900" indent="-342900">
              <a:lnSpc>
                <a:spcPct val="150000"/>
              </a:lnSpc>
              <a:buFont typeface="Arial" panose="020B0604020202020204" pitchFamily="34" charset="0"/>
              <a:buChar char="•"/>
            </a:pPr>
            <a:r>
              <a:rPr lang="es-ES" sz="2000" dirty="0">
                <a:latin typeface="Cambria" panose="02040503050406030204" pitchFamily="18" charset="0"/>
              </a:rPr>
              <a:t>Características</a:t>
            </a:r>
          </a:p>
          <a:p>
            <a:pPr>
              <a:lnSpc>
                <a:spcPct val="150000"/>
              </a:lnSpc>
            </a:pPr>
            <a:r>
              <a:rPr lang="es-ES" sz="2000" dirty="0">
                <a:latin typeface="Cambria" panose="02040503050406030204" pitchFamily="18" charset="0"/>
              </a:rPr>
              <a:t>	- Balanceo de carga</a:t>
            </a:r>
          </a:p>
          <a:p>
            <a:pPr>
              <a:lnSpc>
                <a:spcPct val="150000"/>
              </a:lnSpc>
            </a:pPr>
            <a:endParaRPr lang="es-ES" sz="2000" dirty="0">
              <a:latin typeface="Cambria" panose="02040503050406030204" pitchFamily="18" charset="0"/>
            </a:endParaRPr>
          </a:p>
          <a:p>
            <a:pPr>
              <a:lnSpc>
                <a:spcPct val="150000"/>
              </a:lnSpc>
            </a:pPr>
            <a:endParaRPr lang="es-ES" sz="2000" dirty="0">
              <a:latin typeface="Cambria" panose="02040503050406030204" pitchFamily="18" charset="0"/>
            </a:endParaRPr>
          </a:p>
        </p:txBody>
      </p:sp>
      <p:sp>
        <p:nvSpPr>
          <p:cNvPr id="8" name="CuadroTexto 7">
            <a:extLst>
              <a:ext uri="{FF2B5EF4-FFF2-40B4-BE49-F238E27FC236}">
                <a16:creationId xmlns:a16="http://schemas.microsoft.com/office/drawing/2014/main" id="{ED380642-C489-C749-B977-3CE753790D6E}"/>
              </a:ext>
            </a:extLst>
          </p:cNvPr>
          <p:cNvSpPr txBox="1"/>
          <p:nvPr/>
        </p:nvSpPr>
        <p:spPr>
          <a:xfrm>
            <a:off x="16922" y="2306995"/>
            <a:ext cx="2321169" cy="39433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s-ES" sz="1300" dirty="0">
                <a:latin typeface="Cambria" panose="02040503050406030204" pitchFamily="18" charset="0"/>
              </a:rPr>
              <a:t>Objetivos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Introducción</a:t>
            </a:r>
          </a:p>
          <a:p>
            <a:pPr marL="285750" indent="-285750">
              <a:lnSpc>
                <a:spcPct val="150000"/>
              </a:lnSpc>
              <a:buFont typeface="Wingdings" panose="05000000000000000000" pitchFamily="2" charset="2"/>
              <a:buChar char="Ø"/>
            </a:pPr>
            <a:r>
              <a:rPr lang="es-ES" sz="1350" b="1" dirty="0">
                <a:latin typeface="Cambria" panose="02040503050406030204" pitchFamily="18" charset="0"/>
              </a:rPr>
              <a:t>Análisis </a:t>
            </a:r>
          </a:p>
          <a:p>
            <a:pPr marL="285750" indent="-285750">
              <a:lnSpc>
                <a:spcPct val="150000"/>
              </a:lnSpc>
              <a:buFont typeface="Wingdings" panose="05000000000000000000" pitchFamily="2" charset="2"/>
              <a:buChar char="Ø"/>
            </a:pPr>
            <a:r>
              <a:rPr lang="es-ES" sz="1350" dirty="0">
                <a:latin typeface="Cambria" panose="02040503050406030204" pitchFamily="18" charset="0"/>
              </a:rPr>
              <a:t>Vulnerabilidades</a:t>
            </a:r>
          </a:p>
          <a:p>
            <a:pPr marL="285750" indent="-285750">
              <a:lnSpc>
                <a:spcPct val="150000"/>
              </a:lnSpc>
              <a:buFont typeface="Wingdings" panose="05000000000000000000" pitchFamily="2" charset="2"/>
              <a:buChar char="Ø"/>
            </a:pPr>
            <a:r>
              <a:rPr lang="es-ES" sz="1350" dirty="0">
                <a:latin typeface="Cambria" panose="02040503050406030204" pitchFamily="18" charset="0"/>
              </a:rPr>
              <a:t>Mitigaciones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Entorno de trabajo</a:t>
            </a:r>
          </a:p>
          <a:p>
            <a:pPr marL="285750" indent="-285750">
              <a:lnSpc>
                <a:spcPct val="150000"/>
              </a:lnSpc>
              <a:buFont typeface="Wingdings" panose="05000000000000000000" pitchFamily="2" charset="2"/>
              <a:buChar char="Ø"/>
            </a:pPr>
            <a:r>
              <a:rPr lang="es-ES" sz="1300" dirty="0">
                <a:latin typeface="Cambria" panose="02040503050406030204" pitchFamily="18" charset="0"/>
              </a:rPr>
              <a:t>Herramienta de pentesting</a:t>
            </a:r>
          </a:p>
          <a:p>
            <a:pPr marL="285750" indent="-285750">
              <a:lnSpc>
                <a:spcPct val="150000"/>
              </a:lnSpc>
              <a:buFont typeface="Wingdings" panose="05000000000000000000" pitchFamily="2" charset="2"/>
              <a:buChar char="Ø"/>
            </a:pPr>
            <a:r>
              <a:rPr lang="es-ES" sz="1300" dirty="0">
                <a:latin typeface="Cambria" panose="02040503050406030204" pitchFamily="18" charset="0"/>
              </a:rPr>
              <a:t>Pruebas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Tecnologías utilizadas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Conclusiones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Líneas futuras</a:t>
            </a:r>
          </a:p>
          <a:p>
            <a:endParaRPr lang="es-ES" sz="1400" dirty="0"/>
          </a:p>
        </p:txBody>
      </p:sp>
    </p:spTree>
    <p:extLst>
      <p:ext uri="{BB962C8B-B14F-4D97-AF65-F5344CB8AC3E}">
        <p14:creationId xmlns:p14="http://schemas.microsoft.com/office/powerpoint/2010/main" val="2860411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65136"/>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467" y="252709"/>
            <a:ext cx="1671859" cy="1821767"/>
          </a:xfrm>
          <a:prstGeom prst="rect">
            <a:avLst/>
          </a:prstGeom>
        </p:spPr>
      </p:pic>
      <p:sp>
        <p:nvSpPr>
          <p:cNvPr id="7" name="CuadroTexto 6">
            <a:extLst>
              <a:ext uri="{FF2B5EF4-FFF2-40B4-BE49-F238E27FC236}">
                <a16:creationId xmlns:a16="http://schemas.microsoft.com/office/drawing/2014/main" id="{06A47EDE-C47D-4286-8909-2B3D26B4E3D1}"/>
              </a:ext>
            </a:extLst>
          </p:cNvPr>
          <p:cNvSpPr txBox="1"/>
          <p:nvPr/>
        </p:nvSpPr>
        <p:spPr>
          <a:xfrm>
            <a:off x="2835970" y="369169"/>
            <a:ext cx="8020719" cy="2292935"/>
          </a:xfrm>
          <a:prstGeom prst="rect">
            <a:avLst/>
          </a:prstGeom>
          <a:noFill/>
        </p:spPr>
        <p:txBody>
          <a:bodyPr wrap="square" rtlCol="0">
            <a:spAutoFit/>
          </a:bodyPr>
          <a:lstStyle/>
          <a:p>
            <a:r>
              <a:rPr lang="es-ES" sz="3200" b="1" dirty="0">
                <a:latin typeface="Cambria" panose="02040503050406030204" pitchFamily="18" charset="0"/>
              </a:rPr>
              <a:t>3. Vulnerabilidades</a:t>
            </a:r>
          </a:p>
          <a:p>
            <a:endParaRPr lang="es-ES" sz="2800" b="1" dirty="0">
              <a:latin typeface="Cambria" panose="02040503050406030204" pitchFamily="18" charset="0"/>
            </a:endParaRPr>
          </a:p>
          <a:p>
            <a:r>
              <a:rPr lang="es-ES" sz="2500" b="1" dirty="0" err="1">
                <a:latin typeface="Cambria" panose="02040503050406030204" pitchFamily="18" charset="0"/>
              </a:rPr>
              <a:t>First</a:t>
            </a:r>
            <a:r>
              <a:rPr lang="es-ES" sz="2500" b="1" dirty="0">
                <a:latin typeface="Cambria" panose="02040503050406030204" pitchFamily="18" charset="0"/>
              </a:rPr>
              <a:t> Hop Redundancy Protocolo (FHRP)</a:t>
            </a:r>
          </a:p>
          <a:p>
            <a:endParaRPr lang="es-ES" b="1" dirty="0">
              <a:latin typeface="Cambria" panose="02040503050406030204" pitchFamily="18" charset="0"/>
            </a:endParaRPr>
          </a:p>
          <a:p>
            <a:r>
              <a:rPr lang="es-ES" sz="2000" b="1" dirty="0">
                <a:solidFill>
                  <a:schemeClr val="accent5">
                    <a:lumMod val="50000"/>
                  </a:schemeClr>
                </a:solidFill>
                <a:effectLst>
                  <a:outerShdw blurRad="38100" dist="38100" dir="2700000" algn="tl">
                    <a:srgbClr val="000000">
                      <a:alpha val="43137"/>
                    </a:srgbClr>
                  </a:outerShdw>
                </a:effectLst>
                <a:latin typeface="Cambria" panose="02040503050406030204" pitchFamily="18" charset="0"/>
              </a:rPr>
              <a:t>Denegación de Servicio (DoS)</a:t>
            </a:r>
          </a:p>
          <a:p>
            <a:endParaRPr lang="es-ES" dirty="0"/>
          </a:p>
        </p:txBody>
      </p:sp>
      <p:sp>
        <p:nvSpPr>
          <p:cNvPr id="10" name="CuadroTexto 9">
            <a:extLst>
              <a:ext uri="{FF2B5EF4-FFF2-40B4-BE49-F238E27FC236}">
                <a16:creationId xmlns:a16="http://schemas.microsoft.com/office/drawing/2014/main" id="{1D1684CE-5628-A14D-8B02-62F7F2DC077F}"/>
              </a:ext>
            </a:extLst>
          </p:cNvPr>
          <p:cNvSpPr txBox="1"/>
          <p:nvPr/>
        </p:nvSpPr>
        <p:spPr>
          <a:xfrm>
            <a:off x="3090332" y="2396447"/>
            <a:ext cx="7511993" cy="326685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000" dirty="0">
                <a:latin typeface="Cambria" panose="02040503050406030204" pitchFamily="18" charset="0"/>
              </a:rPr>
              <a:t>Objetivo</a:t>
            </a:r>
          </a:p>
          <a:p>
            <a:pPr>
              <a:lnSpc>
                <a:spcPct val="150000"/>
              </a:lnSpc>
            </a:pPr>
            <a:r>
              <a:rPr lang="es-ES" sz="2000" dirty="0">
                <a:latin typeface="Cambria" panose="02040503050406030204" pitchFamily="18" charset="0"/>
              </a:rPr>
              <a:t>	- Robar el rol del </a:t>
            </a:r>
            <a:r>
              <a:rPr lang="es-ES" sz="2000" i="1" dirty="0">
                <a:latin typeface="Cambria" panose="02040503050406030204" pitchFamily="18" charset="0"/>
              </a:rPr>
              <a:t>Active Router</a:t>
            </a:r>
          </a:p>
          <a:p>
            <a:pPr>
              <a:lnSpc>
                <a:spcPct val="150000"/>
              </a:lnSpc>
            </a:pPr>
            <a:endParaRPr lang="es-ES" sz="2000" i="1" dirty="0">
              <a:latin typeface="Cambria" panose="02040503050406030204" pitchFamily="18" charset="0"/>
            </a:endParaRPr>
          </a:p>
          <a:p>
            <a:pPr marL="342900" indent="-342900">
              <a:lnSpc>
                <a:spcPct val="150000"/>
              </a:lnSpc>
              <a:buFont typeface="Arial" panose="020B0604020202020204" pitchFamily="34" charset="0"/>
              <a:buChar char="•"/>
            </a:pPr>
            <a:r>
              <a:rPr lang="es-ES" sz="2000" dirty="0">
                <a:latin typeface="Cambria" panose="02040503050406030204" pitchFamily="18" charset="0"/>
              </a:rPr>
              <a:t>Vector de Ataque</a:t>
            </a:r>
          </a:p>
          <a:p>
            <a:pPr lvl="1">
              <a:lnSpc>
                <a:spcPct val="150000"/>
              </a:lnSpc>
            </a:pPr>
            <a:r>
              <a:rPr lang="es-ES" sz="2000" dirty="0">
                <a:latin typeface="Cambria" panose="02040503050406030204" pitchFamily="18" charset="0"/>
              </a:rPr>
              <a:t>	- Estar conectado a un puerto de un Switch</a:t>
            </a:r>
          </a:p>
          <a:p>
            <a:pPr>
              <a:lnSpc>
                <a:spcPct val="150000"/>
              </a:lnSpc>
            </a:pPr>
            <a:endParaRPr lang="es-ES" sz="2000" dirty="0">
              <a:latin typeface="Cambria" panose="02040503050406030204" pitchFamily="18" charset="0"/>
            </a:endParaRPr>
          </a:p>
          <a:p>
            <a:pPr>
              <a:lnSpc>
                <a:spcPct val="150000"/>
              </a:lnSpc>
            </a:pPr>
            <a:endParaRPr lang="es-ES" sz="2000" dirty="0">
              <a:latin typeface="Cambria" panose="02040503050406030204" pitchFamily="18" charset="0"/>
            </a:endParaRPr>
          </a:p>
        </p:txBody>
      </p:sp>
      <p:sp>
        <p:nvSpPr>
          <p:cNvPr id="8" name="CuadroTexto 7">
            <a:extLst>
              <a:ext uri="{FF2B5EF4-FFF2-40B4-BE49-F238E27FC236}">
                <a16:creationId xmlns:a16="http://schemas.microsoft.com/office/drawing/2014/main" id="{197A2BC4-C1BB-A041-A594-83955F9419AD}"/>
              </a:ext>
            </a:extLst>
          </p:cNvPr>
          <p:cNvSpPr txBox="1"/>
          <p:nvPr/>
        </p:nvSpPr>
        <p:spPr>
          <a:xfrm>
            <a:off x="16922" y="2306995"/>
            <a:ext cx="2321169" cy="39433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s-ES" sz="1300" dirty="0">
                <a:latin typeface="Cambria" panose="02040503050406030204" pitchFamily="18" charset="0"/>
              </a:rPr>
              <a:t>Objetivos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Introducción</a:t>
            </a:r>
          </a:p>
          <a:p>
            <a:pPr marL="285750" indent="-285750">
              <a:lnSpc>
                <a:spcPct val="150000"/>
              </a:lnSpc>
              <a:buFont typeface="Wingdings" panose="05000000000000000000" pitchFamily="2" charset="2"/>
              <a:buChar char="Ø"/>
            </a:pPr>
            <a:r>
              <a:rPr lang="es-ES" sz="1350" dirty="0">
                <a:latin typeface="Cambria" panose="02040503050406030204" pitchFamily="18" charset="0"/>
              </a:rPr>
              <a:t>Análisis </a:t>
            </a:r>
          </a:p>
          <a:p>
            <a:pPr marL="285750" indent="-285750">
              <a:lnSpc>
                <a:spcPct val="150000"/>
              </a:lnSpc>
              <a:buFont typeface="Wingdings" panose="05000000000000000000" pitchFamily="2" charset="2"/>
              <a:buChar char="Ø"/>
            </a:pPr>
            <a:r>
              <a:rPr lang="es-ES" sz="1350" b="1" dirty="0">
                <a:latin typeface="Cambria" panose="02040503050406030204" pitchFamily="18" charset="0"/>
              </a:rPr>
              <a:t>Vulnerabilidades</a:t>
            </a:r>
          </a:p>
          <a:p>
            <a:pPr marL="285750" indent="-285750">
              <a:lnSpc>
                <a:spcPct val="150000"/>
              </a:lnSpc>
              <a:buFont typeface="Wingdings" panose="05000000000000000000" pitchFamily="2" charset="2"/>
              <a:buChar char="Ø"/>
            </a:pPr>
            <a:r>
              <a:rPr lang="es-ES" sz="1350" dirty="0">
                <a:latin typeface="Cambria" panose="02040503050406030204" pitchFamily="18" charset="0"/>
              </a:rPr>
              <a:t>Mitigaciones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Entorno de trabajo</a:t>
            </a:r>
          </a:p>
          <a:p>
            <a:pPr marL="285750" indent="-285750">
              <a:lnSpc>
                <a:spcPct val="150000"/>
              </a:lnSpc>
              <a:buFont typeface="Wingdings" panose="05000000000000000000" pitchFamily="2" charset="2"/>
              <a:buChar char="Ø"/>
            </a:pPr>
            <a:r>
              <a:rPr lang="es-ES" sz="1300" dirty="0">
                <a:latin typeface="Cambria" panose="02040503050406030204" pitchFamily="18" charset="0"/>
              </a:rPr>
              <a:t>Herramienta de pentesting</a:t>
            </a:r>
          </a:p>
          <a:p>
            <a:pPr marL="285750" indent="-285750">
              <a:lnSpc>
                <a:spcPct val="150000"/>
              </a:lnSpc>
              <a:buFont typeface="Wingdings" panose="05000000000000000000" pitchFamily="2" charset="2"/>
              <a:buChar char="Ø"/>
            </a:pPr>
            <a:r>
              <a:rPr lang="es-ES" sz="1300" dirty="0">
                <a:latin typeface="Cambria" panose="02040503050406030204" pitchFamily="18" charset="0"/>
              </a:rPr>
              <a:t>Pruebas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Tecnologías utilizadas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Conclusiones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Líneas futuras</a:t>
            </a:r>
          </a:p>
          <a:p>
            <a:endParaRPr lang="es-ES" sz="1400" dirty="0"/>
          </a:p>
        </p:txBody>
      </p:sp>
    </p:spTree>
    <p:extLst>
      <p:ext uri="{BB962C8B-B14F-4D97-AF65-F5344CB8AC3E}">
        <p14:creationId xmlns:p14="http://schemas.microsoft.com/office/powerpoint/2010/main" val="2825290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25FE72-3122-41F8-8FDC-EB42EB7AE6D2}"/>
              </a:ext>
            </a:extLst>
          </p:cNvPr>
          <p:cNvSpPr/>
          <p:nvPr/>
        </p:nvSpPr>
        <p:spPr>
          <a:xfrm>
            <a:off x="0" y="154745"/>
            <a:ext cx="2321169" cy="6541477"/>
          </a:xfrm>
          <a:prstGeom prst="rect">
            <a:avLst/>
          </a:prstGeom>
          <a:solidFill>
            <a:schemeClr val="accent1">
              <a:lumMod val="60000"/>
              <a:lumOff val="4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79C4945D-76DF-4477-B483-153175CB1A28}"/>
              </a:ext>
            </a:extLst>
          </p:cNvPr>
          <p:cNvSpPr/>
          <p:nvPr/>
        </p:nvSpPr>
        <p:spPr>
          <a:xfrm>
            <a:off x="2504049" y="165136"/>
            <a:ext cx="9687951" cy="6541477"/>
          </a:xfrm>
          <a:prstGeom prst="rect">
            <a:avLst/>
          </a:prstGeom>
          <a:solidFill>
            <a:schemeClr val="accent1">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6" name="Imagen 15">
            <a:extLst>
              <a:ext uri="{FF2B5EF4-FFF2-40B4-BE49-F238E27FC236}">
                <a16:creationId xmlns:a16="http://schemas.microsoft.com/office/drawing/2014/main" id="{53E4224C-C972-4B13-AED4-3CACB30894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467" y="252709"/>
            <a:ext cx="1671859" cy="1821767"/>
          </a:xfrm>
          <a:prstGeom prst="rect">
            <a:avLst/>
          </a:prstGeom>
        </p:spPr>
      </p:pic>
      <p:sp>
        <p:nvSpPr>
          <p:cNvPr id="7" name="CuadroTexto 6">
            <a:extLst>
              <a:ext uri="{FF2B5EF4-FFF2-40B4-BE49-F238E27FC236}">
                <a16:creationId xmlns:a16="http://schemas.microsoft.com/office/drawing/2014/main" id="{06A47EDE-C47D-4286-8909-2B3D26B4E3D1}"/>
              </a:ext>
            </a:extLst>
          </p:cNvPr>
          <p:cNvSpPr txBox="1"/>
          <p:nvPr/>
        </p:nvSpPr>
        <p:spPr>
          <a:xfrm>
            <a:off x="2835970" y="369169"/>
            <a:ext cx="8020719" cy="2292935"/>
          </a:xfrm>
          <a:prstGeom prst="rect">
            <a:avLst/>
          </a:prstGeom>
          <a:noFill/>
        </p:spPr>
        <p:txBody>
          <a:bodyPr wrap="square" rtlCol="0">
            <a:spAutoFit/>
          </a:bodyPr>
          <a:lstStyle/>
          <a:p>
            <a:r>
              <a:rPr lang="es-ES" sz="3200" b="1" dirty="0">
                <a:latin typeface="Cambria" panose="02040503050406030204" pitchFamily="18" charset="0"/>
              </a:rPr>
              <a:t>3. Vulnerabilidades</a:t>
            </a:r>
          </a:p>
          <a:p>
            <a:endParaRPr lang="es-ES" sz="2800" b="1" dirty="0">
              <a:latin typeface="Cambria" panose="02040503050406030204" pitchFamily="18" charset="0"/>
            </a:endParaRPr>
          </a:p>
          <a:p>
            <a:r>
              <a:rPr lang="es-ES" sz="2500" b="1" dirty="0" err="1">
                <a:latin typeface="Cambria" panose="02040503050406030204" pitchFamily="18" charset="0"/>
              </a:rPr>
              <a:t>First</a:t>
            </a:r>
            <a:r>
              <a:rPr lang="es-ES" sz="2500" b="1" dirty="0">
                <a:latin typeface="Cambria" panose="02040503050406030204" pitchFamily="18" charset="0"/>
              </a:rPr>
              <a:t> Hop Redundancy Protocolo (FHRP)</a:t>
            </a:r>
          </a:p>
          <a:p>
            <a:endParaRPr lang="es-ES" b="1" dirty="0">
              <a:latin typeface="Cambria" panose="02040503050406030204" pitchFamily="18" charset="0"/>
            </a:endParaRPr>
          </a:p>
          <a:p>
            <a:r>
              <a:rPr lang="es-ES" sz="2000" b="1" dirty="0" err="1">
                <a:solidFill>
                  <a:schemeClr val="accent5">
                    <a:lumMod val="50000"/>
                  </a:schemeClr>
                </a:solidFill>
                <a:effectLst>
                  <a:outerShdw blurRad="38100" dist="38100" dir="2700000" algn="tl">
                    <a:srgbClr val="000000">
                      <a:alpha val="43137"/>
                    </a:srgbClr>
                  </a:outerShdw>
                </a:effectLst>
                <a:latin typeface="Cambria" panose="02040503050406030204" pitchFamily="18" charset="0"/>
              </a:rPr>
              <a:t>Man</a:t>
            </a:r>
            <a:r>
              <a:rPr lang="es-ES" sz="2000" b="1" dirty="0">
                <a:solidFill>
                  <a:schemeClr val="accent5">
                    <a:lumMod val="50000"/>
                  </a:schemeClr>
                </a:solidFill>
                <a:effectLst>
                  <a:outerShdw blurRad="38100" dist="38100" dir="2700000" algn="tl">
                    <a:srgbClr val="000000">
                      <a:alpha val="43137"/>
                    </a:srgbClr>
                  </a:outerShdw>
                </a:effectLst>
                <a:latin typeface="Cambria" panose="02040503050406030204" pitchFamily="18" charset="0"/>
              </a:rPr>
              <a:t> In </a:t>
            </a:r>
            <a:r>
              <a:rPr lang="es-ES" sz="2000" b="1" dirty="0" err="1">
                <a:solidFill>
                  <a:schemeClr val="accent5">
                    <a:lumMod val="50000"/>
                  </a:schemeClr>
                </a:solidFill>
                <a:effectLst>
                  <a:outerShdw blurRad="38100" dist="38100" dir="2700000" algn="tl">
                    <a:srgbClr val="000000">
                      <a:alpha val="43137"/>
                    </a:srgbClr>
                  </a:outerShdw>
                </a:effectLst>
                <a:latin typeface="Cambria" panose="02040503050406030204" pitchFamily="18" charset="0"/>
              </a:rPr>
              <a:t>The</a:t>
            </a:r>
            <a:r>
              <a:rPr lang="es-ES" sz="2000" b="1" dirty="0">
                <a:solidFill>
                  <a:schemeClr val="accent5">
                    <a:lumMod val="50000"/>
                  </a:schemeClr>
                </a:solidFill>
                <a:effectLst>
                  <a:outerShdw blurRad="38100" dist="38100" dir="2700000" algn="tl">
                    <a:srgbClr val="000000">
                      <a:alpha val="43137"/>
                    </a:srgbClr>
                  </a:outerShdw>
                </a:effectLst>
                <a:latin typeface="Cambria" panose="02040503050406030204" pitchFamily="18" charset="0"/>
              </a:rPr>
              <a:t> </a:t>
            </a:r>
            <a:r>
              <a:rPr lang="es-ES" sz="2000" b="1" dirty="0" err="1">
                <a:solidFill>
                  <a:schemeClr val="accent5">
                    <a:lumMod val="50000"/>
                  </a:schemeClr>
                </a:solidFill>
                <a:effectLst>
                  <a:outerShdw blurRad="38100" dist="38100" dir="2700000" algn="tl">
                    <a:srgbClr val="000000">
                      <a:alpha val="43137"/>
                    </a:srgbClr>
                  </a:outerShdw>
                </a:effectLst>
                <a:latin typeface="Cambria" panose="02040503050406030204" pitchFamily="18" charset="0"/>
              </a:rPr>
              <a:t>Middle</a:t>
            </a:r>
            <a:r>
              <a:rPr lang="es-ES" sz="2000" b="1" dirty="0">
                <a:solidFill>
                  <a:schemeClr val="accent5">
                    <a:lumMod val="50000"/>
                  </a:schemeClr>
                </a:solidFill>
                <a:effectLst>
                  <a:outerShdw blurRad="38100" dist="38100" dir="2700000" algn="tl">
                    <a:srgbClr val="000000">
                      <a:alpha val="43137"/>
                    </a:srgbClr>
                  </a:outerShdw>
                </a:effectLst>
                <a:latin typeface="Cambria" panose="02040503050406030204" pitchFamily="18" charset="0"/>
              </a:rPr>
              <a:t> (</a:t>
            </a:r>
            <a:r>
              <a:rPr lang="es-ES" sz="2000" b="1" dirty="0" err="1">
                <a:solidFill>
                  <a:schemeClr val="accent5">
                    <a:lumMod val="50000"/>
                  </a:schemeClr>
                </a:solidFill>
                <a:effectLst>
                  <a:outerShdw blurRad="38100" dist="38100" dir="2700000" algn="tl">
                    <a:srgbClr val="000000">
                      <a:alpha val="43137"/>
                    </a:srgbClr>
                  </a:outerShdw>
                </a:effectLst>
                <a:latin typeface="Cambria" panose="02040503050406030204" pitchFamily="18" charset="0"/>
              </a:rPr>
              <a:t>MiTM</a:t>
            </a:r>
            <a:r>
              <a:rPr lang="es-ES" sz="2000" b="1" dirty="0">
                <a:solidFill>
                  <a:schemeClr val="accent5">
                    <a:lumMod val="50000"/>
                  </a:schemeClr>
                </a:solidFill>
                <a:effectLst>
                  <a:outerShdw blurRad="38100" dist="38100" dir="2700000" algn="tl">
                    <a:srgbClr val="000000">
                      <a:alpha val="43137"/>
                    </a:srgbClr>
                  </a:outerShdw>
                </a:effectLst>
                <a:latin typeface="Cambria" panose="02040503050406030204" pitchFamily="18" charset="0"/>
              </a:rPr>
              <a:t>)</a:t>
            </a:r>
          </a:p>
          <a:p>
            <a:endParaRPr lang="es-ES" dirty="0"/>
          </a:p>
        </p:txBody>
      </p:sp>
      <p:sp>
        <p:nvSpPr>
          <p:cNvPr id="10" name="CuadroTexto 9">
            <a:extLst>
              <a:ext uri="{FF2B5EF4-FFF2-40B4-BE49-F238E27FC236}">
                <a16:creationId xmlns:a16="http://schemas.microsoft.com/office/drawing/2014/main" id="{1D1684CE-5628-A14D-8B02-62F7F2DC077F}"/>
              </a:ext>
            </a:extLst>
          </p:cNvPr>
          <p:cNvSpPr txBox="1"/>
          <p:nvPr/>
        </p:nvSpPr>
        <p:spPr>
          <a:xfrm>
            <a:off x="3090332" y="2396447"/>
            <a:ext cx="7511993" cy="419018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000" dirty="0">
                <a:latin typeface="Cambria" panose="02040503050406030204" pitchFamily="18" charset="0"/>
              </a:rPr>
              <a:t>Objetivo</a:t>
            </a:r>
          </a:p>
          <a:p>
            <a:pPr>
              <a:lnSpc>
                <a:spcPct val="150000"/>
              </a:lnSpc>
            </a:pPr>
            <a:r>
              <a:rPr lang="es-ES" sz="2000" dirty="0">
                <a:latin typeface="Cambria" panose="02040503050406030204" pitchFamily="18" charset="0"/>
              </a:rPr>
              <a:t>	- Robar el rol del </a:t>
            </a:r>
            <a:r>
              <a:rPr lang="es-ES" sz="2000" i="1" dirty="0">
                <a:latin typeface="Cambria" panose="02040503050406030204" pitchFamily="18" charset="0"/>
              </a:rPr>
              <a:t>Active Router</a:t>
            </a:r>
          </a:p>
          <a:p>
            <a:pPr>
              <a:lnSpc>
                <a:spcPct val="150000"/>
              </a:lnSpc>
            </a:pPr>
            <a:r>
              <a:rPr lang="es-ES" sz="2000" i="1" dirty="0">
                <a:latin typeface="Cambria" panose="02040503050406030204" pitchFamily="18" charset="0"/>
              </a:rPr>
              <a:t>	- </a:t>
            </a:r>
            <a:r>
              <a:rPr lang="es-ES" sz="2000" dirty="0">
                <a:latin typeface="Cambria" panose="02040503050406030204" pitchFamily="18" charset="0"/>
              </a:rPr>
              <a:t>Manipular la tabla MAC del </a:t>
            </a:r>
            <a:r>
              <a:rPr lang="es-ES" sz="2000" dirty="0" err="1">
                <a:latin typeface="Cambria" panose="02040503050406030204" pitchFamily="18" charset="0"/>
              </a:rPr>
              <a:t>switch</a:t>
            </a:r>
            <a:r>
              <a:rPr lang="es-ES" sz="2000" dirty="0">
                <a:latin typeface="Cambria" panose="02040503050406030204" pitchFamily="18" charset="0"/>
              </a:rPr>
              <a:t> </a:t>
            </a:r>
          </a:p>
          <a:p>
            <a:pPr>
              <a:lnSpc>
                <a:spcPct val="150000"/>
              </a:lnSpc>
            </a:pPr>
            <a:r>
              <a:rPr lang="es-ES" sz="2000" i="1" dirty="0">
                <a:latin typeface="Cambria" panose="02040503050406030204" pitchFamily="18" charset="0"/>
              </a:rPr>
              <a:t>	- </a:t>
            </a:r>
            <a:r>
              <a:rPr lang="es-ES" sz="2000" dirty="0">
                <a:latin typeface="Cambria" panose="02040503050406030204" pitchFamily="18" charset="0"/>
              </a:rPr>
              <a:t>Reenviar tráfico</a:t>
            </a:r>
          </a:p>
          <a:p>
            <a:pPr>
              <a:lnSpc>
                <a:spcPct val="150000"/>
              </a:lnSpc>
            </a:pPr>
            <a:endParaRPr lang="es-ES" sz="2000" i="1" dirty="0">
              <a:latin typeface="Cambria" panose="02040503050406030204" pitchFamily="18" charset="0"/>
            </a:endParaRPr>
          </a:p>
          <a:p>
            <a:pPr marL="342900" indent="-342900">
              <a:lnSpc>
                <a:spcPct val="150000"/>
              </a:lnSpc>
              <a:buFont typeface="Arial" panose="020B0604020202020204" pitchFamily="34" charset="0"/>
              <a:buChar char="•"/>
            </a:pPr>
            <a:r>
              <a:rPr lang="es-ES" sz="2000" dirty="0">
                <a:latin typeface="Cambria" panose="02040503050406030204" pitchFamily="18" charset="0"/>
              </a:rPr>
              <a:t>Vector de Ataque</a:t>
            </a:r>
          </a:p>
          <a:p>
            <a:pPr lvl="1">
              <a:lnSpc>
                <a:spcPct val="150000"/>
              </a:lnSpc>
            </a:pPr>
            <a:r>
              <a:rPr lang="es-ES" sz="2000" dirty="0">
                <a:latin typeface="Cambria" panose="02040503050406030204" pitchFamily="18" charset="0"/>
              </a:rPr>
              <a:t>	- Estar conectado a un puerto de un Switch</a:t>
            </a:r>
          </a:p>
          <a:p>
            <a:pPr>
              <a:lnSpc>
                <a:spcPct val="150000"/>
              </a:lnSpc>
            </a:pPr>
            <a:endParaRPr lang="es-ES" sz="2000" dirty="0">
              <a:latin typeface="Cambria" panose="02040503050406030204" pitchFamily="18" charset="0"/>
            </a:endParaRPr>
          </a:p>
          <a:p>
            <a:pPr>
              <a:lnSpc>
                <a:spcPct val="150000"/>
              </a:lnSpc>
            </a:pPr>
            <a:endParaRPr lang="es-ES" sz="2000" dirty="0">
              <a:latin typeface="Cambria" panose="02040503050406030204" pitchFamily="18" charset="0"/>
            </a:endParaRPr>
          </a:p>
        </p:txBody>
      </p:sp>
      <p:sp>
        <p:nvSpPr>
          <p:cNvPr id="8" name="CuadroTexto 7">
            <a:extLst>
              <a:ext uri="{FF2B5EF4-FFF2-40B4-BE49-F238E27FC236}">
                <a16:creationId xmlns:a16="http://schemas.microsoft.com/office/drawing/2014/main" id="{2D64DFA7-0D84-3342-A9C6-47818A3FE62E}"/>
              </a:ext>
            </a:extLst>
          </p:cNvPr>
          <p:cNvSpPr txBox="1"/>
          <p:nvPr/>
        </p:nvSpPr>
        <p:spPr>
          <a:xfrm>
            <a:off x="16922" y="2306995"/>
            <a:ext cx="2321169" cy="39433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s-ES" sz="1300" dirty="0">
                <a:latin typeface="Cambria" panose="02040503050406030204" pitchFamily="18" charset="0"/>
              </a:rPr>
              <a:t>Objetivos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Introducción</a:t>
            </a:r>
          </a:p>
          <a:p>
            <a:pPr marL="285750" indent="-285750">
              <a:lnSpc>
                <a:spcPct val="150000"/>
              </a:lnSpc>
              <a:buFont typeface="Wingdings" panose="05000000000000000000" pitchFamily="2" charset="2"/>
              <a:buChar char="Ø"/>
            </a:pPr>
            <a:r>
              <a:rPr lang="es-ES" sz="1350" dirty="0">
                <a:latin typeface="Cambria" panose="02040503050406030204" pitchFamily="18" charset="0"/>
              </a:rPr>
              <a:t>Análisis </a:t>
            </a:r>
          </a:p>
          <a:p>
            <a:pPr marL="285750" indent="-285750">
              <a:lnSpc>
                <a:spcPct val="150000"/>
              </a:lnSpc>
              <a:buFont typeface="Wingdings" panose="05000000000000000000" pitchFamily="2" charset="2"/>
              <a:buChar char="Ø"/>
            </a:pPr>
            <a:r>
              <a:rPr lang="es-ES" sz="1350" b="1" dirty="0">
                <a:latin typeface="Cambria" panose="02040503050406030204" pitchFamily="18" charset="0"/>
              </a:rPr>
              <a:t>Vulnerabilidades</a:t>
            </a:r>
          </a:p>
          <a:p>
            <a:pPr marL="285750" indent="-285750">
              <a:lnSpc>
                <a:spcPct val="150000"/>
              </a:lnSpc>
              <a:buFont typeface="Wingdings" panose="05000000000000000000" pitchFamily="2" charset="2"/>
              <a:buChar char="Ø"/>
            </a:pPr>
            <a:r>
              <a:rPr lang="es-ES" sz="1350" dirty="0">
                <a:latin typeface="Cambria" panose="02040503050406030204" pitchFamily="18" charset="0"/>
              </a:rPr>
              <a:t>Mitigaciones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Entorno de trabajo</a:t>
            </a:r>
          </a:p>
          <a:p>
            <a:pPr marL="285750" indent="-285750">
              <a:lnSpc>
                <a:spcPct val="150000"/>
              </a:lnSpc>
              <a:buFont typeface="Wingdings" panose="05000000000000000000" pitchFamily="2" charset="2"/>
              <a:buChar char="Ø"/>
            </a:pPr>
            <a:r>
              <a:rPr lang="es-ES" sz="1300" dirty="0">
                <a:latin typeface="Cambria" panose="02040503050406030204" pitchFamily="18" charset="0"/>
              </a:rPr>
              <a:t>Herramienta de pentesting</a:t>
            </a:r>
          </a:p>
          <a:p>
            <a:pPr marL="285750" indent="-285750">
              <a:lnSpc>
                <a:spcPct val="150000"/>
              </a:lnSpc>
              <a:buFont typeface="Wingdings" panose="05000000000000000000" pitchFamily="2" charset="2"/>
              <a:buChar char="Ø"/>
            </a:pPr>
            <a:r>
              <a:rPr lang="es-ES" sz="1300" dirty="0">
                <a:latin typeface="Cambria" panose="02040503050406030204" pitchFamily="18" charset="0"/>
              </a:rPr>
              <a:t>Pruebas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Tecnologías utilizadas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Conclusiones</a:t>
            </a:r>
          </a:p>
          <a:p>
            <a:pPr marL="285750" indent="-285750">
              <a:lnSpc>
                <a:spcPct val="150000"/>
              </a:lnSpc>
              <a:buFont typeface="Wingdings" panose="05000000000000000000" pitchFamily="2" charset="2"/>
              <a:buChar char="Ø"/>
            </a:pPr>
            <a:r>
              <a:rPr lang="es-ES" sz="1300" dirty="0">
                <a:latin typeface="Cambria" panose="02040503050406030204" pitchFamily="18" charset="0"/>
              </a:rPr>
              <a:t>Líneas futuras</a:t>
            </a:r>
          </a:p>
          <a:p>
            <a:endParaRPr lang="es-ES" sz="1400" dirty="0"/>
          </a:p>
        </p:txBody>
      </p:sp>
    </p:spTree>
    <p:extLst>
      <p:ext uri="{BB962C8B-B14F-4D97-AF65-F5344CB8AC3E}">
        <p14:creationId xmlns:p14="http://schemas.microsoft.com/office/powerpoint/2010/main" val="8348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1940</TotalTime>
  <Words>1917</Words>
  <Application>Microsoft Office PowerPoint</Application>
  <PresentationFormat>Panorámica</PresentationFormat>
  <Paragraphs>516</Paragraphs>
  <Slides>23</Slides>
  <Notes>13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Calibri</vt:lpstr>
      <vt:lpstr>Calibri Light</vt:lpstr>
      <vt:lpstr>Cambria</vt:lpstr>
      <vt:lpstr>Symbol</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Tamara</dc:creator>
  <cp:lastModifiedBy>Samuel Argüelles Foronda</cp:lastModifiedBy>
  <cp:revision>222</cp:revision>
  <dcterms:created xsi:type="dcterms:W3CDTF">2018-07-20T10:22:02Z</dcterms:created>
  <dcterms:modified xsi:type="dcterms:W3CDTF">2019-07-15T18:32:12Z</dcterms:modified>
</cp:coreProperties>
</file>