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6850D-2924-4047-A170-861C24E9EC59}"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ECFF2-D0D9-6E42-AFAA-DF7BF4FECBC1}" type="slidenum">
              <a:rPr lang="en-US" smtClean="0"/>
              <a:t>‹#›</a:t>
            </a:fld>
            <a:endParaRPr lang="en-US"/>
          </a:p>
        </p:txBody>
      </p:sp>
    </p:spTree>
    <p:extLst>
      <p:ext uri="{BB962C8B-B14F-4D97-AF65-F5344CB8AC3E}">
        <p14:creationId xmlns:p14="http://schemas.microsoft.com/office/powerpoint/2010/main" val="424684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C15AD3-C9EF-8546-9849-52C9838C1A90}" type="datetime1">
              <a:rPr lang="en-US" smtClean="0"/>
              <a:t>4/24/23</a:t>
            </a:fld>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ooter Placeholder 8">
            <a:extLst>
              <a:ext uri="{FF2B5EF4-FFF2-40B4-BE49-F238E27FC236}">
                <a16:creationId xmlns:a16="http://schemas.microsoft.com/office/drawing/2014/main" id="{DABE9ECA-36F6-E548-822C-296C324D6E1F}"/>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6F54A-A986-1B40-8BAD-82360CB4FA94}" type="datetime1">
              <a:rPr lang="en-US" smtClean="0"/>
              <a:t>4/24/23</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a:cxnSpLocks/>
          </p:cNvCxnSpPr>
          <p:nvPr/>
        </p:nvCxnSpPr>
        <p:spPr>
          <a:xfrm>
            <a:off x="480060" y="1847088"/>
            <a:ext cx="1058135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ooter Placeholder 8">
            <a:extLst>
              <a:ext uri="{FF2B5EF4-FFF2-40B4-BE49-F238E27FC236}">
                <a16:creationId xmlns:a16="http://schemas.microsoft.com/office/drawing/2014/main" id="{4BCD1B55-0E1F-2F58-0387-A9A2D068D303}"/>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9993A-4ED3-AC4D-A89F-57EBF932A0A6}" type="datetime1">
              <a:rPr lang="en-US" smtClean="0"/>
              <a:t>4/24/23</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ooter Placeholder 8">
            <a:extLst>
              <a:ext uri="{FF2B5EF4-FFF2-40B4-BE49-F238E27FC236}">
                <a16:creationId xmlns:a16="http://schemas.microsoft.com/office/drawing/2014/main" id="{A1C69BC9-6071-716D-12D1-ACCCFC881347}"/>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80060" y="2010878"/>
            <a:ext cx="5612423"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5" name="Straight Connector 34"/>
          <p:cNvCxnSpPr>
            <a:cxnSpLocks/>
          </p:cNvCxnSpPr>
          <p:nvPr/>
        </p:nvCxnSpPr>
        <p:spPr>
          <a:xfrm>
            <a:off x="480060" y="1847088"/>
            <a:ext cx="1058135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Date Placeholder 7">
            <a:extLst>
              <a:ext uri="{FF2B5EF4-FFF2-40B4-BE49-F238E27FC236}">
                <a16:creationId xmlns:a16="http://schemas.microsoft.com/office/drawing/2014/main" id="{D8B0D400-E994-114F-670D-1A5192F050D2}"/>
              </a:ext>
            </a:extLst>
          </p:cNvPr>
          <p:cNvSpPr>
            <a:spLocks noGrp="1"/>
          </p:cNvSpPr>
          <p:nvPr>
            <p:ph type="dt" sz="half" idx="10"/>
          </p:nvPr>
        </p:nvSpPr>
        <p:spPr/>
        <p:txBody>
          <a:bodyPr/>
          <a:lstStyle/>
          <a:p>
            <a:fld id="{F5F54118-0D37-3F45-8A25-79854077B845}" type="datetime1">
              <a:rPr lang="en-US" smtClean="0"/>
              <a:t>4/24/23</a:t>
            </a:fld>
            <a:endParaRPr lang="en-US" dirty="0"/>
          </a:p>
        </p:txBody>
      </p:sp>
      <p:sp>
        <p:nvSpPr>
          <p:cNvPr id="9" name="Footer Placeholder 8">
            <a:extLst>
              <a:ext uri="{FF2B5EF4-FFF2-40B4-BE49-F238E27FC236}">
                <a16:creationId xmlns:a16="http://schemas.microsoft.com/office/drawing/2014/main" id="{985EAC20-9DDC-ED6B-02A5-776182CA9F98}"/>
              </a:ext>
            </a:extLst>
          </p:cNvPr>
          <p:cNvSpPr>
            <a:spLocks noGrp="1"/>
          </p:cNvSpPr>
          <p:nvPr>
            <p:ph type="ftr" sz="quarter" idx="11"/>
          </p:nvPr>
        </p:nvSpPr>
        <p:spPr/>
        <p:txBody>
          <a:bodyPr/>
          <a:lstStyle/>
          <a:p>
            <a:pPr algn="r"/>
            <a:r>
              <a:rPr lang="en-US" dirty="0"/>
              <a:t>Slide Author - </a:t>
            </a:r>
          </a:p>
        </p:txBody>
      </p:sp>
      <p:sp>
        <p:nvSpPr>
          <p:cNvPr id="10" name="Slide Number Placeholder 9">
            <a:extLst>
              <a:ext uri="{FF2B5EF4-FFF2-40B4-BE49-F238E27FC236}">
                <a16:creationId xmlns:a16="http://schemas.microsoft.com/office/drawing/2014/main" id="{FA00A915-7558-00EC-A89D-15B41255A64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80060" y="2019549"/>
            <a:ext cx="5612283"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0060" y="2824269"/>
            <a:ext cx="5612283"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1C49F-4DB4-DE47-8FCF-9AD0EB852245}" type="datetime1">
              <a:rPr lang="en-US" smtClean="0"/>
              <a:t>4/24/23</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a:cxnSpLocks/>
          </p:cNvCxnSpPr>
          <p:nvPr/>
        </p:nvCxnSpPr>
        <p:spPr>
          <a:xfrm>
            <a:off x="480060" y="1847088"/>
            <a:ext cx="1058135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Footer Placeholder 8">
            <a:extLst>
              <a:ext uri="{FF2B5EF4-FFF2-40B4-BE49-F238E27FC236}">
                <a16:creationId xmlns:a16="http://schemas.microsoft.com/office/drawing/2014/main" id="{069290AA-F1B9-FC01-4EA6-4BB8E2D343D5}"/>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35724-77E9-6342-85D6-8CD07DD19513}" type="datetime1">
              <a:rPr lang="en-US" smtClean="0"/>
              <a:t>4/24/23</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a:cxnSpLocks/>
          </p:cNvCxnSpPr>
          <p:nvPr/>
        </p:nvCxnSpPr>
        <p:spPr>
          <a:xfrm>
            <a:off x="480060" y="1847088"/>
            <a:ext cx="1058135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ooter Placeholder 8">
            <a:extLst>
              <a:ext uri="{FF2B5EF4-FFF2-40B4-BE49-F238E27FC236}">
                <a16:creationId xmlns:a16="http://schemas.microsoft.com/office/drawing/2014/main" id="{28126D61-D3BA-0060-E939-38E20F928AD7}"/>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67F64-00AB-9044-91D7-C7836009A014}" type="datetime1">
              <a:rPr lang="en-US" smtClean="0"/>
              <a:t>4/24/23</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
        <p:nvSpPr>
          <p:cNvPr id="5" name="Footer Placeholder 8">
            <a:extLst>
              <a:ext uri="{FF2B5EF4-FFF2-40B4-BE49-F238E27FC236}">
                <a16:creationId xmlns:a16="http://schemas.microsoft.com/office/drawing/2014/main" id="{7256708E-817C-751B-D39C-96C9C3F11768}"/>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4D3D20-C106-014F-9DF8-E5B3C94C559D}" type="datetime1">
              <a:rPr lang="en-US" smtClean="0"/>
              <a:t>4/24/23</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ooter Placeholder 8">
            <a:extLst>
              <a:ext uri="{FF2B5EF4-FFF2-40B4-BE49-F238E27FC236}">
                <a16:creationId xmlns:a16="http://schemas.microsoft.com/office/drawing/2014/main" id="{8CB50AF8-843E-76E6-782D-6C05AF6C5FAC}"/>
              </a:ext>
            </a:extLst>
          </p:cNvPr>
          <p:cNvSpPr>
            <a:spLocks noGrp="1"/>
          </p:cNvSpPr>
          <p:nvPr>
            <p:ph type="ftr" sz="quarter" idx="11"/>
          </p:nvPr>
        </p:nvSpPr>
        <p:spPr>
          <a:xfrm>
            <a:off x="9173460" y="6373029"/>
            <a:ext cx="2852064" cy="309201"/>
          </a:xfrm>
        </p:spPr>
        <p:txBody>
          <a:bodyPr/>
          <a:lstStyle/>
          <a:p>
            <a:pPr algn="r"/>
            <a:r>
              <a:rPr lang="en-US" dirty="0"/>
              <a:t>Slide Author -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5BE609-1E5A-DE48-9C50-0C4779AD9000}" type="datetime1">
              <a:rPr lang="en-US" smtClean="0"/>
              <a:t>4/24/23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Slide Author -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ooter Placeholder 8">
            <a:extLst>
              <a:ext uri="{FF2B5EF4-FFF2-40B4-BE49-F238E27FC236}">
                <a16:creationId xmlns:a16="http://schemas.microsoft.com/office/drawing/2014/main" id="{829EE473-DBC3-B09F-7D81-84F2CF67F439}"/>
              </a:ext>
            </a:extLst>
          </p:cNvPr>
          <p:cNvSpPr txBox="1">
            <a:spLocks/>
          </p:cNvSpPr>
          <p:nvPr userDrawn="1"/>
        </p:nvSpPr>
        <p:spPr>
          <a:xfrm>
            <a:off x="9173460" y="6373029"/>
            <a:ext cx="2852064"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a:t>Slide Author -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5A300">
                <a:lumMod val="40000"/>
                <a:lumOff val="60000"/>
              </a:srgb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1">
            <a:alphaModFix amt="24000"/>
            <a:extLst>
              <a:ext uri="{BEBA8EAE-BF5A-486C-A8C5-ECC9F3942E4B}">
                <a14:imgProps xmlns:a14="http://schemas.microsoft.com/office/drawing/2010/main">
                  <a14:imgLayer r:embed="rId12">
                    <a14:imgEffect>
                      <a14:sharpenSoften amount="-36000"/>
                    </a14:imgEffect>
                    <a14:imgEffect>
                      <a14:colorTemperature colorTemp="6708"/>
                    </a14:imgEffect>
                    <a14:imgEffect>
                      <a14:saturation sat="85000"/>
                    </a14:imgEffect>
                  </a14:imgLayer>
                </a14:imgProps>
              </a:ext>
            </a:extLst>
          </a:blip>
          <a:srcRect t="6882" b="58161"/>
          <a:stretch/>
        </p:blipFill>
        <p:spPr bwMode="black">
          <a:xfrm>
            <a:off x="0" y="5585254"/>
            <a:ext cx="12192000" cy="1272746"/>
          </a:xfrm>
          <a:prstGeom prst="rect">
            <a:avLst/>
          </a:prstGeom>
        </p:spPr>
      </p:pic>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80061" y="2015732"/>
            <a:ext cx="1057479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52DB7C1-3371-0C4D-9A2C-87E4AB841AC2}" type="datetime1">
              <a:rPr lang="en-US" smtClean="0"/>
              <a:t>4/24/23</a:t>
            </a:fld>
            <a:endParaRPr lang="en-US" dirty="0"/>
          </a:p>
        </p:txBody>
      </p:sp>
      <p:sp>
        <p:nvSpPr>
          <p:cNvPr id="5" name="Footer Placeholder 4"/>
          <p:cNvSpPr>
            <a:spLocks noGrp="1"/>
          </p:cNvSpPr>
          <p:nvPr>
            <p:ph type="ftr" sz="quarter" idx="3"/>
          </p:nvPr>
        </p:nvSpPr>
        <p:spPr>
          <a:xfrm>
            <a:off x="9173460" y="6373029"/>
            <a:ext cx="285206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r"/>
            <a:r>
              <a:rPr lang="en-US" dirty="0"/>
              <a:t>Slide Author -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hbr.org/2021/02/stop-telling-women-they-have-imposter-synd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D869-A22B-141D-CC81-D20A2F5AFA66}"/>
              </a:ext>
            </a:extLst>
          </p:cNvPr>
          <p:cNvSpPr>
            <a:spLocks noGrp="1"/>
          </p:cNvSpPr>
          <p:nvPr>
            <p:ph type="title"/>
          </p:nvPr>
        </p:nvSpPr>
        <p:spPr/>
        <p:txBody>
          <a:bodyPr/>
          <a:lstStyle/>
          <a:p>
            <a:r>
              <a:rPr lang="en-US" dirty="0"/>
              <a:t>Perspectives on</a:t>
            </a:r>
            <a:br>
              <a:rPr lang="en-US" dirty="0"/>
            </a:br>
            <a:r>
              <a:rPr lang="en-US" dirty="0"/>
              <a:t>Imposter Syndrome</a:t>
            </a:r>
          </a:p>
        </p:txBody>
      </p:sp>
      <p:sp>
        <p:nvSpPr>
          <p:cNvPr id="3" name="Content Placeholder 2">
            <a:extLst>
              <a:ext uri="{FF2B5EF4-FFF2-40B4-BE49-F238E27FC236}">
                <a16:creationId xmlns:a16="http://schemas.microsoft.com/office/drawing/2014/main" id="{34433D9A-B605-FF2D-BF6B-5B96D6B4C9E2}"/>
              </a:ext>
            </a:extLst>
          </p:cNvPr>
          <p:cNvSpPr>
            <a:spLocks noGrp="1"/>
          </p:cNvSpPr>
          <p:nvPr>
            <p:ph idx="1"/>
          </p:nvPr>
        </p:nvSpPr>
        <p:spPr/>
        <p:txBody>
          <a:bodyPr>
            <a:normAutofit fontScale="92500" lnSpcReduction="20000"/>
          </a:bodyPr>
          <a:lstStyle/>
          <a:p>
            <a:r>
              <a:rPr lang="en-US" dirty="0"/>
              <a:t>What is imposter syndrome?</a:t>
            </a:r>
          </a:p>
          <a:p>
            <a:pPr marL="742950" lvl="1" indent="-285750" algn="l">
              <a:buFont typeface="Arial" panose="020B0604020202020204" pitchFamily="34" charset="0"/>
              <a:buChar char="•"/>
            </a:pPr>
            <a:r>
              <a:rPr lang="en-US" dirty="0">
                <a:solidFill>
                  <a:schemeClr val="tx1"/>
                </a:solidFill>
              </a:rPr>
              <a:t>A belief that people have an exaggerated view of your abilities</a:t>
            </a:r>
          </a:p>
          <a:p>
            <a:pPr marL="742950" lvl="1" indent="-285750" algn="l">
              <a:buFont typeface="Arial" panose="020B0604020202020204" pitchFamily="34" charset="0"/>
              <a:buChar char="•"/>
            </a:pPr>
            <a:r>
              <a:rPr lang="en-US" dirty="0">
                <a:solidFill>
                  <a:schemeClr val="tx1"/>
                </a:solidFill>
              </a:rPr>
              <a:t>A fear of being exposed as a fraud </a:t>
            </a:r>
          </a:p>
          <a:p>
            <a:pPr marL="742950" lvl="1" indent="-285750" algn="l">
              <a:buFont typeface="Arial" panose="020B0604020202020204" pitchFamily="34" charset="0"/>
              <a:buChar char="•"/>
            </a:pPr>
            <a:r>
              <a:rPr lang="en-US" dirty="0"/>
              <a:t>A </a:t>
            </a:r>
            <a:r>
              <a:rPr lang="en-US" dirty="0">
                <a:solidFill>
                  <a:schemeClr val="tx1"/>
                </a:solidFill>
              </a:rPr>
              <a:t>continuous tendency to downplay your achievements</a:t>
            </a:r>
          </a:p>
          <a:p>
            <a:pPr marL="285750" indent="-285750">
              <a:buFont typeface="Arial" panose="020B0604020202020204" pitchFamily="34" charset="0"/>
              <a:buChar char="•"/>
            </a:pPr>
            <a:r>
              <a:rPr lang="en-US" dirty="0"/>
              <a:t>Why does imposter syndrome exist and what role does workplace culture play in creating it?</a:t>
            </a:r>
          </a:p>
          <a:p>
            <a:pPr marL="742950" lvl="1" indent="-285750"/>
            <a:r>
              <a:rPr lang="en-US" dirty="0"/>
              <a:t>Ruchika </a:t>
            </a:r>
            <a:r>
              <a:rPr lang="en-US" dirty="0" err="1"/>
              <a:t>Tulshyan</a:t>
            </a:r>
            <a:r>
              <a:rPr lang="en-US" dirty="0"/>
              <a:t> and Jodi-Ann </a:t>
            </a:r>
            <a:r>
              <a:rPr lang="en-US" dirty="0" err="1"/>
              <a:t>Burey</a:t>
            </a:r>
            <a:r>
              <a:rPr lang="en-US" dirty="0"/>
              <a:t> suggest that the answer to overcoming imposter syndrome is not to “fix” the individuals experiencing it, but to realize it too is the result of systemic bias the solution of which </a:t>
            </a:r>
            <a:r>
              <a:rPr lang="en-US"/>
              <a:t>is to create </a:t>
            </a:r>
            <a:r>
              <a:rPr lang="en-US" dirty="0"/>
              <a:t>an environment that fosters a number of different leadership styles and where diversity of racial, ethnic, and gender identities is welcomed, celebrated and seen as an advantage.</a:t>
            </a:r>
          </a:p>
          <a:p>
            <a:pPr marL="285750" indent="-285750"/>
            <a:r>
              <a:rPr lang="en-US" dirty="0"/>
              <a:t>More info: </a:t>
            </a:r>
            <a:r>
              <a:rPr lang="en-US" dirty="0">
                <a:hlinkClick r:id="rId2"/>
              </a:rPr>
              <a:t>Link A</a:t>
            </a:r>
            <a:endParaRPr lang="en-US" dirty="0"/>
          </a:p>
          <a:p>
            <a:endParaRPr lang="en-US" dirty="0"/>
          </a:p>
        </p:txBody>
      </p:sp>
      <p:sp>
        <p:nvSpPr>
          <p:cNvPr id="4" name="Footer Placeholder 3">
            <a:extLst>
              <a:ext uri="{FF2B5EF4-FFF2-40B4-BE49-F238E27FC236}">
                <a16:creationId xmlns:a16="http://schemas.microsoft.com/office/drawing/2014/main" id="{FC76B1E5-4883-06B5-CD8C-92BAA467AD0E}"/>
              </a:ext>
            </a:extLst>
          </p:cNvPr>
          <p:cNvSpPr>
            <a:spLocks noGrp="1"/>
          </p:cNvSpPr>
          <p:nvPr>
            <p:ph type="ftr" sz="quarter" idx="11"/>
          </p:nvPr>
        </p:nvSpPr>
        <p:spPr/>
        <p:txBody>
          <a:bodyPr/>
          <a:lstStyle/>
          <a:p>
            <a:pPr algn="r"/>
            <a:r>
              <a:rPr lang="en-US" dirty="0"/>
              <a:t>Slide Author - </a:t>
            </a:r>
            <a:r>
              <a:rPr lang="en-US" dirty="0" err="1"/>
              <a:t>Addi</a:t>
            </a:r>
            <a:r>
              <a:rPr lang="en-US" dirty="0"/>
              <a:t> Malviya Thakur</a:t>
            </a:r>
          </a:p>
        </p:txBody>
      </p:sp>
      <p:pic>
        <p:nvPicPr>
          <p:cNvPr id="1026" name="Picture 2">
            <a:extLst>
              <a:ext uri="{FF2B5EF4-FFF2-40B4-BE49-F238E27FC236}">
                <a16:creationId xmlns:a16="http://schemas.microsoft.com/office/drawing/2014/main" id="{8E0CC96A-E1EC-8F78-4F53-46765D0E6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433" y="201769"/>
            <a:ext cx="4230705" cy="237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570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pc-wdr-inclusivity" id="{1BA9615A-84E1-1B4B-A0DD-907F5BB49007}" vid="{7E4E5FBE-742C-B349-9D19-0490E850F6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TotalTime>
  <Words>136</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MT</vt:lpstr>
      <vt:lpstr>Gallery</vt:lpstr>
      <vt:lpstr>Perspectives on Imposter Syndrome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Perspectives on Imposter Syndrome</dc:title>
  <dc:creator>Miller, Mark C.</dc:creator>
  <cp:lastModifiedBy>Miller, Mark C.</cp:lastModifiedBy>
  <cp:revision>1</cp:revision>
  <dcterms:created xsi:type="dcterms:W3CDTF">2023-04-25T02:00:43Z</dcterms:created>
  <dcterms:modified xsi:type="dcterms:W3CDTF">2023-04-25T02:11:37Z</dcterms:modified>
</cp:coreProperties>
</file>