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1"/>
  </p:notesMasterIdLst>
  <p:sldIdLst>
    <p:sldId id="297" r:id="rId5"/>
    <p:sldId id="299" r:id="rId6"/>
    <p:sldId id="422" r:id="rId7"/>
    <p:sldId id="342" r:id="rId8"/>
    <p:sldId id="357" r:id="rId9"/>
    <p:sldId id="417" r:id="rId10"/>
    <p:sldId id="344" r:id="rId11"/>
    <p:sldId id="345" r:id="rId12"/>
    <p:sldId id="367" r:id="rId13"/>
    <p:sldId id="415" r:id="rId14"/>
    <p:sldId id="346" r:id="rId15"/>
    <p:sldId id="414" r:id="rId16"/>
    <p:sldId id="349" r:id="rId17"/>
    <p:sldId id="393" r:id="rId18"/>
    <p:sldId id="348" r:id="rId19"/>
    <p:sldId id="394" r:id="rId20"/>
    <p:sldId id="350" r:id="rId21"/>
    <p:sldId id="384" r:id="rId22"/>
    <p:sldId id="395" r:id="rId23"/>
    <p:sldId id="351" r:id="rId24"/>
    <p:sldId id="421" r:id="rId25"/>
    <p:sldId id="354" r:id="rId26"/>
    <p:sldId id="396" r:id="rId27"/>
    <p:sldId id="424" r:id="rId28"/>
    <p:sldId id="416" r:id="rId29"/>
    <p:sldId id="418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300"/>
    <a:srgbClr val="E7EBF5"/>
    <a:srgbClr val="003C72"/>
    <a:srgbClr val="0071C6"/>
    <a:srgbClr val="F6DC76"/>
    <a:srgbClr val="FFFFFF"/>
    <a:srgbClr val="A6A6A6"/>
    <a:srgbClr val="004179"/>
    <a:srgbClr val="006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9E31D2-105F-4678-A1A5-811D8E20B6B4}" v="76" dt="2020-12-22T11:46:03.652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ä¸­åº¦æ ·å¼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86772" autoAdjust="0"/>
  </p:normalViewPr>
  <p:slideViewPr>
    <p:cSldViewPr snapToGrid="0">
      <p:cViewPr varScale="1">
        <p:scale>
          <a:sx n="137" d="100"/>
          <a:sy n="137" d="100"/>
        </p:scale>
        <p:origin x="990" y="126"/>
      </p:cViewPr>
      <p:guideLst/>
    </p:cSldViewPr>
  </p:slideViewPr>
  <p:outlineViewPr>
    <p:cViewPr>
      <p:scale>
        <a:sx n="33" d="100"/>
        <a:sy n="33" d="100"/>
      </p:scale>
      <p:origin x="0" y="-639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u, Wei2" userId="8ea20a1c-dbf8-4818-8f82-7202a96a9b1c" providerId="ADAL" clId="{A09E31D2-105F-4678-A1A5-811D8E20B6B4}"/>
    <pc:docChg chg="undo custSel addSld delSld modSld sldOrd">
      <pc:chgData name="Zhu, Wei2" userId="8ea20a1c-dbf8-4818-8f82-7202a96a9b1c" providerId="ADAL" clId="{A09E31D2-105F-4678-A1A5-811D8E20B6B4}" dt="2020-12-22T11:46:20.949" v="1049" actId="14100"/>
      <pc:docMkLst>
        <pc:docMk/>
      </pc:docMkLst>
      <pc:sldChg chg="modSp">
        <pc:chgData name="Zhu, Wei2" userId="8ea20a1c-dbf8-4818-8f82-7202a96a9b1c" providerId="ADAL" clId="{A09E31D2-105F-4678-A1A5-811D8E20B6B4}" dt="2020-12-22T00:42:03.062" v="288"/>
        <pc:sldMkLst>
          <pc:docMk/>
          <pc:sldMk cId="0" sldId="297"/>
        </pc:sldMkLst>
        <pc:spChg chg="mod">
          <ac:chgData name="Zhu, Wei2" userId="8ea20a1c-dbf8-4818-8f82-7202a96a9b1c" providerId="ADAL" clId="{A09E31D2-105F-4678-A1A5-811D8E20B6B4}" dt="2020-12-22T00:42:03.062" v="288"/>
          <ac:spMkLst>
            <pc:docMk/>
            <pc:sldMk cId="0" sldId="297"/>
            <ac:spMk id="2" creationId="{00000000-0000-0000-0000-000000000000}"/>
          </ac:spMkLst>
        </pc:spChg>
      </pc:sldChg>
      <pc:sldChg chg="del">
        <pc:chgData name="Zhu, Wei2" userId="8ea20a1c-dbf8-4818-8f82-7202a96a9b1c" providerId="ADAL" clId="{A09E31D2-105F-4678-A1A5-811D8E20B6B4}" dt="2020-12-22T04:27:37.955" v="1010" actId="2696"/>
        <pc:sldMkLst>
          <pc:docMk/>
          <pc:sldMk cId="0" sldId="308"/>
        </pc:sldMkLst>
      </pc:sldChg>
      <pc:sldChg chg="modSp">
        <pc:chgData name="Zhu, Wei2" userId="8ea20a1c-dbf8-4818-8f82-7202a96a9b1c" providerId="ADAL" clId="{A09E31D2-105F-4678-A1A5-811D8E20B6B4}" dt="2020-12-22T11:46:20.949" v="1049" actId="14100"/>
        <pc:sldMkLst>
          <pc:docMk/>
          <pc:sldMk cId="0" sldId="344"/>
        </pc:sldMkLst>
        <pc:spChg chg="mod">
          <ac:chgData name="Zhu, Wei2" userId="8ea20a1c-dbf8-4818-8f82-7202a96a9b1c" providerId="ADAL" clId="{A09E31D2-105F-4678-A1A5-811D8E20B6B4}" dt="2020-12-22T11:45:53.946" v="1035"/>
          <ac:spMkLst>
            <pc:docMk/>
            <pc:sldMk cId="0" sldId="344"/>
            <ac:spMk id="24" creationId="{00000000-0000-0000-0000-000000000000}"/>
          </ac:spMkLst>
        </pc:spChg>
        <pc:spChg chg="mod">
          <ac:chgData name="Zhu, Wei2" userId="8ea20a1c-dbf8-4818-8f82-7202a96a9b1c" providerId="ADAL" clId="{A09E31D2-105F-4678-A1A5-811D8E20B6B4}" dt="2020-12-22T11:46:20.949" v="1049" actId="14100"/>
          <ac:spMkLst>
            <pc:docMk/>
            <pc:sldMk cId="0" sldId="344"/>
            <ac:spMk id="25" creationId="{00000000-0000-0000-0000-000000000000}"/>
          </ac:spMkLst>
        </pc:spChg>
      </pc:sldChg>
      <pc:sldChg chg="modSp modAnim">
        <pc:chgData name="Zhu, Wei2" userId="8ea20a1c-dbf8-4818-8f82-7202a96a9b1c" providerId="ADAL" clId="{A09E31D2-105F-4678-A1A5-811D8E20B6B4}" dt="2020-12-22T03:09:35.679" v="852"/>
        <pc:sldMkLst>
          <pc:docMk/>
          <pc:sldMk cId="0" sldId="348"/>
        </pc:sldMkLst>
        <pc:spChg chg="mod">
          <ac:chgData name="Zhu, Wei2" userId="8ea20a1c-dbf8-4818-8f82-7202a96a9b1c" providerId="ADAL" clId="{A09E31D2-105F-4678-A1A5-811D8E20B6B4}" dt="2020-12-22T01:23:41.416" v="500" actId="20577"/>
          <ac:spMkLst>
            <pc:docMk/>
            <pc:sldMk cId="0" sldId="348"/>
            <ac:spMk id="8" creationId="{00000000-0000-0000-0000-000000000000}"/>
          </ac:spMkLst>
        </pc:spChg>
      </pc:sldChg>
      <pc:sldChg chg="modSp ord">
        <pc:chgData name="Zhu, Wei2" userId="8ea20a1c-dbf8-4818-8f82-7202a96a9b1c" providerId="ADAL" clId="{A09E31D2-105F-4678-A1A5-811D8E20B6B4}" dt="2020-12-22T01:28:09.345" v="515"/>
        <pc:sldMkLst>
          <pc:docMk/>
          <pc:sldMk cId="0" sldId="350"/>
        </pc:sldMkLst>
        <pc:spChg chg="mod">
          <ac:chgData name="Zhu, Wei2" userId="8ea20a1c-dbf8-4818-8f82-7202a96a9b1c" providerId="ADAL" clId="{A09E31D2-105F-4678-A1A5-811D8E20B6B4}" dt="2020-12-22T01:25:31.531" v="514" actId="20577"/>
          <ac:spMkLst>
            <pc:docMk/>
            <pc:sldMk cId="0" sldId="350"/>
            <ac:spMk id="6" creationId="{00000000-0000-0000-0000-000000000000}"/>
          </ac:spMkLst>
        </pc:spChg>
      </pc:sldChg>
      <pc:sldChg chg="modSp del">
        <pc:chgData name="Zhu, Wei2" userId="8ea20a1c-dbf8-4818-8f82-7202a96a9b1c" providerId="ADAL" clId="{A09E31D2-105F-4678-A1A5-811D8E20B6B4}" dt="2020-12-22T04:27:37.982" v="1011" actId="2696"/>
        <pc:sldMkLst>
          <pc:docMk/>
          <pc:sldMk cId="0" sldId="353"/>
        </pc:sldMkLst>
        <pc:spChg chg="mod">
          <ac:chgData name="Zhu, Wei2" userId="8ea20a1c-dbf8-4818-8f82-7202a96a9b1c" providerId="ADAL" clId="{A09E31D2-105F-4678-A1A5-811D8E20B6B4}" dt="2020-12-22T01:05:33.857" v="302"/>
          <ac:spMkLst>
            <pc:docMk/>
            <pc:sldMk cId="0" sldId="353"/>
            <ac:spMk id="4" creationId="{00000000-0000-0000-0000-000000000000}"/>
          </ac:spMkLst>
        </pc:spChg>
      </pc:sldChg>
      <pc:sldChg chg="modSp">
        <pc:chgData name="Zhu, Wei2" userId="8ea20a1c-dbf8-4818-8f82-7202a96a9b1c" providerId="ADAL" clId="{A09E31D2-105F-4678-A1A5-811D8E20B6B4}" dt="2020-12-22T00:51:05.384" v="298" actId="20577"/>
        <pc:sldMkLst>
          <pc:docMk/>
          <pc:sldMk cId="0" sldId="357"/>
        </pc:sldMkLst>
        <pc:spChg chg="mod">
          <ac:chgData name="Zhu, Wei2" userId="8ea20a1c-dbf8-4818-8f82-7202a96a9b1c" providerId="ADAL" clId="{A09E31D2-105F-4678-A1A5-811D8E20B6B4}" dt="2020-12-22T00:51:05.384" v="298" actId="20577"/>
          <ac:spMkLst>
            <pc:docMk/>
            <pc:sldMk cId="0" sldId="357"/>
            <ac:spMk id="10" creationId="{00000000-0000-0000-0000-000000000000}"/>
          </ac:spMkLst>
        </pc:spChg>
      </pc:sldChg>
      <pc:sldChg chg="modSp">
        <pc:chgData name="Zhu, Wei2" userId="8ea20a1c-dbf8-4818-8f82-7202a96a9b1c" providerId="ADAL" clId="{A09E31D2-105F-4678-A1A5-811D8E20B6B4}" dt="2020-12-22T01:05:10.983" v="300" actId="5793"/>
        <pc:sldMkLst>
          <pc:docMk/>
          <pc:sldMk cId="0" sldId="367"/>
        </pc:sldMkLst>
        <pc:spChg chg="mod">
          <ac:chgData name="Zhu, Wei2" userId="8ea20a1c-dbf8-4818-8f82-7202a96a9b1c" providerId="ADAL" clId="{A09E31D2-105F-4678-A1A5-811D8E20B6B4}" dt="2020-12-22T01:05:10.983" v="300" actId="5793"/>
          <ac:spMkLst>
            <pc:docMk/>
            <pc:sldMk cId="0" sldId="367"/>
            <ac:spMk id="10" creationId="{00000000-0000-0000-0000-000000000000}"/>
          </ac:spMkLst>
        </pc:spChg>
      </pc:sldChg>
      <pc:sldChg chg="addSp delSp modSp">
        <pc:chgData name="Zhu, Wei2" userId="8ea20a1c-dbf8-4818-8f82-7202a96a9b1c" providerId="ADAL" clId="{A09E31D2-105F-4678-A1A5-811D8E20B6B4}" dt="2020-12-22T01:19:07.399" v="498" actId="207"/>
        <pc:sldMkLst>
          <pc:docMk/>
          <pc:sldMk cId="0" sldId="393"/>
        </pc:sldMkLst>
        <pc:graphicFrameChg chg="add del mod">
          <ac:chgData name="Zhu, Wei2" userId="8ea20a1c-dbf8-4818-8f82-7202a96a9b1c" providerId="ADAL" clId="{A09E31D2-105F-4678-A1A5-811D8E20B6B4}" dt="2020-12-22T01:13:02.556" v="414"/>
          <ac:graphicFrameMkLst>
            <pc:docMk/>
            <pc:sldMk cId="0" sldId="393"/>
            <ac:graphicFrameMk id="2" creationId="{54AB42A7-A52F-4A06-B123-BC061592C292}"/>
          </ac:graphicFrameMkLst>
        </pc:graphicFrameChg>
        <pc:graphicFrameChg chg="mod modGraphic">
          <ac:chgData name="Zhu, Wei2" userId="8ea20a1c-dbf8-4818-8f82-7202a96a9b1c" providerId="ADAL" clId="{A09E31D2-105F-4678-A1A5-811D8E20B6B4}" dt="2020-12-22T01:19:07.399" v="498" actId="207"/>
          <ac:graphicFrameMkLst>
            <pc:docMk/>
            <pc:sldMk cId="0" sldId="393"/>
            <ac:graphicFrameMk id="10" creationId="{00000000-0000-0000-0000-000000000000}"/>
          </ac:graphicFrameMkLst>
        </pc:graphicFrameChg>
      </pc:sldChg>
      <pc:sldChg chg="addSp delSp modSp">
        <pc:chgData name="Zhu, Wei2" userId="8ea20a1c-dbf8-4818-8f82-7202a96a9b1c" providerId="ADAL" clId="{A09E31D2-105F-4678-A1A5-811D8E20B6B4}" dt="2020-12-22T03:11:30.656" v="861" actId="207"/>
        <pc:sldMkLst>
          <pc:docMk/>
          <pc:sldMk cId="0" sldId="394"/>
        </pc:sldMkLst>
        <pc:graphicFrameChg chg="del">
          <ac:chgData name="Zhu, Wei2" userId="8ea20a1c-dbf8-4818-8f82-7202a96a9b1c" providerId="ADAL" clId="{A09E31D2-105F-4678-A1A5-811D8E20B6B4}" dt="2020-12-22T01:16:51.682" v="493" actId="478"/>
          <ac:graphicFrameMkLst>
            <pc:docMk/>
            <pc:sldMk cId="0" sldId="394"/>
            <ac:graphicFrameMk id="5" creationId="{C1C59E23-E891-4683-AE95-D2942D5500F5}"/>
          </ac:graphicFrameMkLst>
        </pc:graphicFrameChg>
        <pc:graphicFrameChg chg="add modGraphic">
          <ac:chgData name="Zhu, Wei2" userId="8ea20a1c-dbf8-4818-8f82-7202a96a9b1c" providerId="ADAL" clId="{A09E31D2-105F-4678-A1A5-811D8E20B6B4}" dt="2020-12-22T03:11:30.656" v="861" actId="207"/>
          <ac:graphicFrameMkLst>
            <pc:docMk/>
            <pc:sldMk cId="0" sldId="394"/>
            <ac:graphicFrameMk id="7" creationId="{221868A9-91DD-4580-8209-E3C6E38E22DF}"/>
          </ac:graphicFrameMkLst>
        </pc:graphicFrameChg>
      </pc:sldChg>
      <pc:sldChg chg="addSp delSp modSp">
        <pc:chgData name="Zhu, Wei2" userId="8ea20a1c-dbf8-4818-8f82-7202a96a9b1c" providerId="ADAL" clId="{A09E31D2-105F-4678-A1A5-811D8E20B6B4}" dt="2020-12-22T03:11:09.830" v="859" actId="207"/>
        <pc:sldMkLst>
          <pc:docMk/>
          <pc:sldMk cId="0" sldId="395"/>
        </pc:sldMkLst>
        <pc:graphicFrameChg chg="add mod modGraphic">
          <ac:chgData name="Zhu, Wei2" userId="8ea20a1c-dbf8-4818-8f82-7202a96a9b1c" providerId="ADAL" clId="{A09E31D2-105F-4678-A1A5-811D8E20B6B4}" dt="2020-12-22T03:11:09.830" v="859" actId="207"/>
          <ac:graphicFrameMkLst>
            <pc:docMk/>
            <pc:sldMk cId="0" sldId="395"/>
            <ac:graphicFrameMk id="5" creationId="{7EEB6316-B451-45B7-8539-8812260CC097}"/>
          </ac:graphicFrameMkLst>
        </pc:graphicFrameChg>
        <pc:graphicFrameChg chg="del">
          <ac:chgData name="Zhu, Wei2" userId="8ea20a1c-dbf8-4818-8f82-7202a96a9b1c" providerId="ADAL" clId="{A09E31D2-105F-4678-A1A5-811D8E20B6B4}" dt="2020-12-22T01:16:33.617" v="489" actId="478"/>
          <ac:graphicFrameMkLst>
            <pc:docMk/>
            <pc:sldMk cId="0" sldId="395"/>
            <ac:graphicFrameMk id="6" creationId="{B62A6222-0F37-4039-9A49-DE36C20EE786}"/>
          </ac:graphicFrameMkLst>
        </pc:graphicFrameChg>
      </pc:sldChg>
      <pc:sldChg chg="modSp">
        <pc:chgData name="Zhu, Wei2" userId="8ea20a1c-dbf8-4818-8f82-7202a96a9b1c" providerId="ADAL" clId="{A09E31D2-105F-4678-A1A5-811D8E20B6B4}" dt="2020-12-22T03:10:32.345" v="854" actId="207"/>
        <pc:sldMkLst>
          <pc:docMk/>
          <pc:sldMk cId="0" sldId="396"/>
        </pc:sldMkLst>
        <pc:graphicFrameChg chg="mod modGraphic">
          <ac:chgData name="Zhu, Wei2" userId="8ea20a1c-dbf8-4818-8f82-7202a96a9b1c" providerId="ADAL" clId="{A09E31D2-105F-4678-A1A5-811D8E20B6B4}" dt="2020-12-22T03:10:32.345" v="854" actId="207"/>
          <ac:graphicFrameMkLst>
            <pc:docMk/>
            <pc:sldMk cId="0" sldId="396"/>
            <ac:graphicFrameMk id="8" creationId="{00000000-0000-0000-0000-000000000000}"/>
          </ac:graphicFrameMkLst>
        </pc:graphicFrameChg>
      </pc:sldChg>
      <pc:sldChg chg="del">
        <pc:chgData name="Zhu, Wei2" userId="8ea20a1c-dbf8-4818-8f82-7202a96a9b1c" providerId="ADAL" clId="{A09E31D2-105F-4678-A1A5-811D8E20B6B4}" dt="2020-12-22T04:27:46.774" v="1014" actId="2696"/>
        <pc:sldMkLst>
          <pc:docMk/>
          <pc:sldMk cId="0" sldId="398"/>
        </pc:sldMkLst>
      </pc:sldChg>
      <pc:sldChg chg="del">
        <pc:chgData name="Zhu, Wei2" userId="8ea20a1c-dbf8-4818-8f82-7202a96a9b1c" providerId="ADAL" clId="{A09E31D2-105F-4678-A1A5-811D8E20B6B4}" dt="2020-12-22T04:27:46.821" v="1015" actId="2696"/>
        <pc:sldMkLst>
          <pc:docMk/>
          <pc:sldMk cId="0" sldId="400"/>
        </pc:sldMkLst>
      </pc:sldChg>
      <pc:sldChg chg="del">
        <pc:chgData name="Zhu, Wei2" userId="8ea20a1c-dbf8-4818-8f82-7202a96a9b1c" providerId="ADAL" clId="{A09E31D2-105F-4678-A1A5-811D8E20B6B4}" dt="2020-12-22T04:27:46.861" v="1017" actId="2696"/>
        <pc:sldMkLst>
          <pc:docMk/>
          <pc:sldMk cId="0" sldId="401"/>
        </pc:sldMkLst>
      </pc:sldChg>
      <pc:sldChg chg="del">
        <pc:chgData name="Zhu, Wei2" userId="8ea20a1c-dbf8-4818-8f82-7202a96a9b1c" providerId="ADAL" clId="{A09E31D2-105F-4678-A1A5-811D8E20B6B4}" dt="2020-12-22T04:27:46.847" v="1016" actId="2696"/>
        <pc:sldMkLst>
          <pc:docMk/>
          <pc:sldMk cId="0" sldId="402"/>
        </pc:sldMkLst>
      </pc:sldChg>
      <pc:sldChg chg="del">
        <pc:chgData name="Zhu, Wei2" userId="8ea20a1c-dbf8-4818-8f82-7202a96a9b1c" providerId="ADAL" clId="{A09E31D2-105F-4678-A1A5-811D8E20B6B4}" dt="2020-12-22T04:27:46.866" v="1018" actId="2696"/>
        <pc:sldMkLst>
          <pc:docMk/>
          <pc:sldMk cId="0" sldId="403"/>
        </pc:sldMkLst>
      </pc:sldChg>
      <pc:sldChg chg="del">
        <pc:chgData name="Zhu, Wei2" userId="8ea20a1c-dbf8-4818-8f82-7202a96a9b1c" providerId="ADAL" clId="{A09E31D2-105F-4678-A1A5-811D8E20B6B4}" dt="2020-12-22T04:27:46.882" v="1019" actId="2696"/>
        <pc:sldMkLst>
          <pc:docMk/>
          <pc:sldMk cId="0" sldId="404"/>
        </pc:sldMkLst>
      </pc:sldChg>
      <pc:sldChg chg="del">
        <pc:chgData name="Zhu, Wei2" userId="8ea20a1c-dbf8-4818-8f82-7202a96a9b1c" providerId="ADAL" clId="{A09E31D2-105F-4678-A1A5-811D8E20B6B4}" dt="2020-12-22T04:27:46.893" v="1020" actId="2696"/>
        <pc:sldMkLst>
          <pc:docMk/>
          <pc:sldMk cId="0" sldId="405"/>
        </pc:sldMkLst>
      </pc:sldChg>
      <pc:sldChg chg="del">
        <pc:chgData name="Zhu, Wei2" userId="8ea20a1c-dbf8-4818-8f82-7202a96a9b1c" providerId="ADAL" clId="{A09E31D2-105F-4678-A1A5-811D8E20B6B4}" dt="2020-12-22T04:27:46.901" v="1022" actId="2696"/>
        <pc:sldMkLst>
          <pc:docMk/>
          <pc:sldMk cId="0" sldId="406"/>
        </pc:sldMkLst>
      </pc:sldChg>
      <pc:sldChg chg="del">
        <pc:chgData name="Zhu, Wei2" userId="8ea20a1c-dbf8-4818-8f82-7202a96a9b1c" providerId="ADAL" clId="{A09E31D2-105F-4678-A1A5-811D8E20B6B4}" dt="2020-12-22T04:27:46.894" v="1021" actId="2696"/>
        <pc:sldMkLst>
          <pc:docMk/>
          <pc:sldMk cId="0" sldId="407"/>
        </pc:sldMkLst>
      </pc:sldChg>
      <pc:sldChg chg="del">
        <pc:chgData name="Zhu, Wei2" userId="8ea20a1c-dbf8-4818-8f82-7202a96a9b1c" providerId="ADAL" clId="{A09E31D2-105F-4678-A1A5-811D8E20B6B4}" dt="2020-12-22T04:27:46.920" v="1023" actId="2696"/>
        <pc:sldMkLst>
          <pc:docMk/>
          <pc:sldMk cId="0" sldId="408"/>
        </pc:sldMkLst>
      </pc:sldChg>
      <pc:sldChg chg="del">
        <pc:chgData name="Zhu, Wei2" userId="8ea20a1c-dbf8-4818-8f82-7202a96a9b1c" providerId="ADAL" clId="{A09E31D2-105F-4678-A1A5-811D8E20B6B4}" dt="2020-12-22T04:27:46.939" v="1024" actId="2696"/>
        <pc:sldMkLst>
          <pc:docMk/>
          <pc:sldMk cId="0" sldId="410"/>
        </pc:sldMkLst>
      </pc:sldChg>
      <pc:sldChg chg="del">
        <pc:chgData name="Zhu, Wei2" userId="8ea20a1c-dbf8-4818-8f82-7202a96a9b1c" providerId="ADAL" clId="{A09E31D2-105F-4678-A1A5-811D8E20B6B4}" dt="2020-12-22T04:27:46.946" v="1025" actId="2696"/>
        <pc:sldMkLst>
          <pc:docMk/>
          <pc:sldMk cId="0" sldId="411"/>
        </pc:sldMkLst>
      </pc:sldChg>
      <pc:sldChg chg="del">
        <pc:chgData name="Zhu, Wei2" userId="8ea20a1c-dbf8-4818-8f82-7202a96a9b1c" providerId="ADAL" clId="{A09E31D2-105F-4678-A1A5-811D8E20B6B4}" dt="2020-12-22T04:27:38.015" v="1013" actId="2696"/>
        <pc:sldMkLst>
          <pc:docMk/>
          <pc:sldMk cId="0" sldId="412"/>
        </pc:sldMkLst>
      </pc:sldChg>
      <pc:sldChg chg="del">
        <pc:chgData name="Zhu, Wei2" userId="8ea20a1c-dbf8-4818-8f82-7202a96a9b1c" providerId="ADAL" clId="{A09E31D2-105F-4678-A1A5-811D8E20B6B4}" dt="2020-12-22T04:27:37.988" v="1012" actId="2696"/>
        <pc:sldMkLst>
          <pc:docMk/>
          <pc:sldMk cId="0" sldId="413"/>
        </pc:sldMkLst>
      </pc:sldChg>
      <pc:sldChg chg="modSp">
        <pc:chgData name="Zhu, Wei2" userId="8ea20a1c-dbf8-4818-8f82-7202a96a9b1c" providerId="ADAL" clId="{A09E31D2-105F-4678-A1A5-811D8E20B6B4}" dt="2020-12-22T01:17:28.029" v="497" actId="255"/>
        <pc:sldMkLst>
          <pc:docMk/>
          <pc:sldMk cId="1450933389" sldId="414"/>
        </pc:sldMkLst>
        <pc:spChg chg="mod">
          <ac:chgData name="Zhu, Wei2" userId="8ea20a1c-dbf8-4818-8f82-7202a96a9b1c" providerId="ADAL" clId="{A09E31D2-105F-4678-A1A5-811D8E20B6B4}" dt="2020-12-22T01:17:28.029" v="497" actId="255"/>
          <ac:spMkLst>
            <pc:docMk/>
            <pc:sldMk cId="1450933389" sldId="414"/>
            <ac:spMk id="2" creationId="{A6502233-B023-48C8-8261-F44463A45E09}"/>
          </ac:spMkLst>
        </pc:spChg>
        <pc:graphicFrameChg chg="mod modGraphic">
          <ac:chgData name="Zhu, Wei2" userId="8ea20a1c-dbf8-4818-8f82-7202a96a9b1c" providerId="ADAL" clId="{A09E31D2-105F-4678-A1A5-811D8E20B6B4}" dt="2020-12-22T01:12:28.821" v="410" actId="20577"/>
          <ac:graphicFrameMkLst>
            <pc:docMk/>
            <pc:sldMk cId="1450933389" sldId="414"/>
            <ac:graphicFrameMk id="10" creationId="{00000000-0000-0000-0000-000000000000}"/>
          </ac:graphicFrameMkLst>
        </pc:graphicFrameChg>
      </pc:sldChg>
      <pc:sldChg chg="modSp">
        <pc:chgData name="Zhu, Wei2" userId="8ea20a1c-dbf8-4818-8f82-7202a96a9b1c" providerId="ADAL" clId="{A09E31D2-105F-4678-A1A5-811D8E20B6B4}" dt="2020-12-22T03:27:27.321" v="972" actId="207"/>
        <pc:sldMkLst>
          <pc:docMk/>
          <pc:sldMk cId="3199819558" sldId="415"/>
        </pc:sldMkLst>
        <pc:spChg chg="mod">
          <ac:chgData name="Zhu, Wei2" userId="8ea20a1c-dbf8-4818-8f82-7202a96a9b1c" providerId="ADAL" clId="{A09E31D2-105F-4678-A1A5-811D8E20B6B4}" dt="2020-12-22T03:27:27.321" v="972" actId="207"/>
          <ac:spMkLst>
            <pc:docMk/>
            <pc:sldMk cId="3199819558" sldId="415"/>
            <ac:spMk id="10" creationId="{D715318F-5145-451E-9028-A30ED53D92FC}"/>
          </ac:spMkLst>
        </pc:spChg>
      </pc:sldChg>
      <pc:sldChg chg="modSp modNotes modNotesTx">
        <pc:chgData name="Zhu, Wei2" userId="8ea20a1c-dbf8-4818-8f82-7202a96a9b1c" providerId="ADAL" clId="{A09E31D2-105F-4678-A1A5-811D8E20B6B4}" dt="2020-12-22T04:23:32.715" v="1009" actId="20577"/>
        <pc:sldMkLst>
          <pc:docMk/>
          <pc:sldMk cId="3000678535" sldId="416"/>
        </pc:sldMkLst>
        <pc:spChg chg="mod">
          <ac:chgData name="Zhu, Wei2" userId="8ea20a1c-dbf8-4818-8f82-7202a96a9b1c" providerId="ADAL" clId="{A09E31D2-105F-4678-A1A5-811D8E20B6B4}" dt="2020-12-22T04:21:55.725" v="976" actId="20577"/>
          <ac:spMkLst>
            <pc:docMk/>
            <pc:sldMk cId="3000678535" sldId="416"/>
            <ac:spMk id="4" creationId="{00000000-0000-0000-0000-000000000000}"/>
          </ac:spMkLst>
        </pc:spChg>
      </pc:sldChg>
      <pc:sldChg chg="delSp modSp add del">
        <pc:chgData name="Zhu, Wei2" userId="8ea20a1c-dbf8-4818-8f82-7202a96a9b1c" providerId="ADAL" clId="{A09E31D2-105F-4678-A1A5-811D8E20B6B4}" dt="2020-12-22T00:09:25.147" v="35" actId="2696"/>
        <pc:sldMkLst>
          <pc:docMk/>
          <pc:sldMk cId="285420839" sldId="423"/>
        </pc:sldMkLst>
        <pc:spChg chg="mod">
          <ac:chgData name="Zhu, Wei2" userId="8ea20a1c-dbf8-4818-8f82-7202a96a9b1c" providerId="ADAL" clId="{A09E31D2-105F-4678-A1A5-811D8E20B6B4}" dt="2020-12-22T00:09:06.279" v="33" actId="20577"/>
          <ac:spMkLst>
            <pc:docMk/>
            <pc:sldMk cId="285420839" sldId="423"/>
            <ac:spMk id="7" creationId="{00000000-0000-0000-0000-000000000000}"/>
          </ac:spMkLst>
        </pc:spChg>
        <pc:graphicFrameChg chg="del">
          <ac:chgData name="Zhu, Wei2" userId="8ea20a1c-dbf8-4818-8f82-7202a96a9b1c" providerId="ADAL" clId="{A09E31D2-105F-4678-A1A5-811D8E20B6B4}" dt="2020-12-22T00:08:50.996" v="9" actId="478"/>
          <ac:graphicFrameMkLst>
            <pc:docMk/>
            <pc:sldMk cId="285420839" sldId="423"/>
            <ac:graphicFrameMk id="8" creationId="{00000000-0000-0000-0000-000000000000}"/>
          </ac:graphicFrameMkLst>
        </pc:graphicFrameChg>
      </pc:sldChg>
      <pc:sldChg chg="addSp delSp modSp add">
        <pc:chgData name="Zhu, Wei2" userId="8ea20a1c-dbf8-4818-8f82-7202a96a9b1c" providerId="ADAL" clId="{A09E31D2-105F-4678-A1A5-811D8E20B6B4}" dt="2020-12-22T03:25:41.070" v="970"/>
        <pc:sldMkLst>
          <pc:docMk/>
          <pc:sldMk cId="3359043314" sldId="424"/>
        </pc:sldMkLst>
        <pc:spChg chg="mod">
          <ac:chgData name="Zhu, Wei2" userId="8ea20a1c-dbf8-4818-8f82-7202a96a9b1c" providerId="ADAL" clId="{A09E31D2-105F-4678-A1A5-811D8E20B6B4}" dt="2020-12-22T00:09:33.808" v="37"/>
          <ac:spMkLst>
            <pc:docMk/>
            <pc:sldMk cId="3359043314" sldId="424"/>
            <ac:spMk id="3" creationId="{00000000-0000-0000-0000-000000000000}"/>
          </ac:spMkLst>
        </pc:spChg>
        <pc:spChg chg="mod">
          <ac:chgData name="Zhu, Wei2" userId="8ea20a1c-dbf8-4818-8f82-7202a96a9b1c" providerId="ADAL" clId="{A09E31D2-105F-4678-A1A5-811D8E20B6B4}" dt="2020-12-22T03:25:41.070" v="970"/>
          <ac:spMkLst>
            <pc:docMk/>
            <pc:sldMk cId="3359043314" sldId="424"/>
            <ac:spMk id="4" creationId="{00000000-0000-0000-0000-000000000000}"/>
          </ac:spMkLst>
        </pc:spChg>
        <pc:spChg chg="add del mod">
          <ac:chgData name="Zhu, Wei2" userId="8ea20a1c-dbf8-4818-8f82-7202a96a9b1c" providerId="ADAL" clId="{A09E31D2-105F-4678-A1A5-811D8E20B6B4}" dt="2020-12-22T03:23:37.054" v="931" actId="478"/>
          <ac:spMkLst>
            <pc:docMk/>
            <pc:sldMk cId="3359043314" sldId="424"/>
            <ac:spMk id="7" creationId="{2C03134B-AA1C-4117-863A-87F9D9E71439}"/>
          </ac:spMkLst>
        </pc:spChg>
        <pc:grpChg chg="add mod">
          <ac:chgData name="Zhu, Wei2" userId="8ea20a1c-dbf8-4818-8f82-7202a96a9b1c" providerId="ADAL" clId="{A09E31D2-105F-4678-A1A5-811D8E20B6B4}" dt="2020-12-22T03:25:02.370" v="953" actId="1076"/>
          <ac:grpSpMkLst>
            <pc:docMk/>
            <pc:sldMk cId="3359043314" sldId="424"/>
            <ac:grpSpMk id="13" creationId="{8BA17470-C320-4C94-A73E-C2DD71B1A9EB}"/>
          </ac:grpSpMkLst>
        </pc:grpChg>
        <pc:grpChg chg="add mod">
          <ac:chgData name="Zhu, Wei2" userId="8ea20a1c-dbf8-4818-8f82-7202a96a9b1c" providerId="ADAL" clId="{A09E31D2-105F-4678-A1A5-811D8E20B6B4}" dt="2020-12-22T03:25:27.391" v="965" actId="1076"/>
          <ac:grpSpMkLst>
            <pc:docMk/>
            <pc:sldMk cId="3359043314" sldId="424"/>
            <ac:grpSpMk id="14" creationId="{6C56AB79-E88B-4437-B62E-297DA6C405FA}"/>
          </ac:grpSpMkLst>
        </pc:grpChg>
        <pc:cxnChg chg="add del mod">
          <ac:chgData name="Zhu, Wei2" userId="8ea20a1c-dbf8-4818-8f82-7202a96a9b1c" providerId="ADAL" clId="{A09E31D2-105F-4678-A1A5-811D8E20B6B4}" dt="2020-12-22T03:22:00.023" v="913" actId="478"/>
          <ac:cxnSpMkLst>
            <pc:docMk/>
            <pc:sldMk cId="3359043314" sldId="424"/>
            <ac:cxnSpMk id="6" creationId="{78C33161-6576-46F5-B203-117F4DD7FF9B}"/>
          </ac:cxnSpMkLst>
        </pc:cxnChg>
        <pc:cxnChg chg="add mod">
          <ac:chgData name="Zhu, Wei2" userId="8ea20a1c-dbf8-4818-8f82-7202a96a9b1c" providerId="ADAL" clId="{A09E31D2-105F-4678-A1A5-811D8E20B6B4}" dt="2020-12-22T03:24:39.838" v="947" actId="208"/>
          <ac:cxnSpMkLst>
            <pc:docMk/>
            <pc:sldMk cId="3359043314" sldId="424"/>
            <ac:cxnSpMk id="9" creationId="{0EA273D2-058D-4D21-A856-1E270170EF8A}"/>
          </ac:cxnSpMkLst>
        </pc:cxnChg>
        <pc:cxnChg chg="add mod">
          <ac:chgData name="Zhu, Wei2" userId="8ea20a1c-dbf8-4818-8f82-7202a96a9b1c" providerId="ADAL" clId="{A09E31D2-105F-4678-A1A5-811D8E20B6B4}" dt="2020-12-22T03:24:32.910" v="946" actId="208"/>
          <ac:cxnSpMkLst>
            <pc:docMk/>
            <pc:sldMk cId="3359043314" sldId="424"/>
            <ac:cxnSpMk id="10" creationId="{0E3B3BCC-8F2F-4B96-BF46-0E033DF42D5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C8077-2AC4-4424-88FB-FB2416B1C100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82FA8-7E01-4F2A-88A5-465258FC81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61C8689-8455-3546-ADF9-3B7273760F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 panose="020B0604020203020204"/>
                <a:ea typeface="+mn-ea"/>
                <a:cs typeface="+mn-cs"/>
              </a:r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 panose="020B0604020203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 panose="020B060402020302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82FA8-7E01-4F2A-88A5-465258FC8199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82FA8-7E01-4F2A-88A5-465258FC819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47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这张</a:t>
            </a:r>
            <a:r>
              <a:rPr lang="en-US" altLang="zh-CN"/>
              <a:t>ppt</a:t>
            </a:r>
            <a:r>
              <a:rPr lang="zh-CN" altLang="en-US"/>
              <a:t>是画一个线程计算</a:t>
            </a:r>
            <a:r>
              <a:rPr lang="en-US" altLang="zh-CN"/>
              <a:t>m</a:t>
            </a:r>
            <a:r>
              <a:rPr lang="zh-CN" altLang="en-US"/>
              <a:t>*</a:t>
            </a:r>
            <a:r>
              <a:rPr lang="en-US" altLang="zh-CN"/>
              <a:t>n</a:t>
            </a:r>
            <a:r>
              <a:rPr lang="zh-CN" altLang="en-US"/>
              <a:t>个元素的，已经从显存读入数据，如果只算一个，就有点浪费，所以可以考虑多算几个，这样减少显存的访问次数。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82FA8-7E01-4F2A-88A5-465258FC8199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提高</a:t>
            </a:r>
            <a:r>
              <a:rPr lang="en-US" altLang="zh-CN"/>
              <a:t>cache</a:t>
            </a:r>
            <a:r>
              <a:rPr lang="zh-CN" altLang="en-US"/>
              <a:t>命中率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82FA8-7E01-4F2A-88A5-465258FC8199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为了达到高带宽，Shared Memory被划分成许多大小相同的内存块，叫做Banks。Banks可以同步访问，即不同的地址对不同的Banks可以同时读写。但是，如果两个内存请求的地址落到同一个Bank上，将会导致Bank Conflicts，严重影响并行程序的性能。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82FA8-7E01-4F2A-88A5-465258FC8199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82FA8-7E01-4F2A-88A5-465258FC819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029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83152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62773A6-792A-4B77-A145-7517D16273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Vtune </a:t>
            </a:r>
            <a:r>
              <a:rPr lang="zh-CN" altLang="en-US"/>
              <a:t>的</a:t>
            </a:r>
            <a:r>
              <a:rPr lang="en-US" altLang="zh-CN"/>
              <a:t>hotspot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要总结下</a:t>
            </a:r>
            <a:r>
              <a:rPr lang="en-US" altLang="zh-CN" err="1"/>
              <a:t>dpc</a:t>
            </a:r>
            <a:r>
              <a:rPr lang="en-US" altLang="zh-CN"/>
              <a:t>++</a:t>
            </a:r>
            <a:r>
              <a:rPr lang="zh-CN" altLang="en-US"/>
              <a:t>是直接编程工具，</a:t>
            </a:r>
            <a:r>
              <a:rPr lang="en-US" altLang="zh-CN"/>
              <a:t>DPC++</a:t>
            </a:r>
            <a:r>
              <a:rPr lang="zh-CN" altLang="en-US"/>
              <a:t>要大写，</a:t>
            </a:r>
            <a:r>
              <a:rPr lang="en-US" altLang="zh-CN"/>
              <a:t>Device</a:t>
            </a:r>
            <a:r>
              <a:rPr lang="zh-CN" altLang="en-US"/>
              <a:t>要写在</a:t>
            </a:r>
            <a:r>
              <a:rPr lang="en-US" altLang="zh-CN"/>
              <a:t>graph</a:t>
            </a:r>
            <a:r>
              <a:rPr lang="zh-CN" altLang="en-US"/>
              <a:t>前面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82FA8-7E01-4F2A-88A5-465258FC819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要总结下</a:t>
            </a:r>
            <a:r>
              <a:rPr lang="en-US" altLang="zh-CN" err="1"/>
              <a:t>dpc</a:t>
            </a:r>
            <a:r>
              <a:rPr lang="en-US" altLang="zh-CN"/>
              <a:t>++</a:t>
            </a:r>
            <a:r>
              <a:rPr lang="zh-CN" altLang="en-US"/>
              <a:t>是直接编程工具，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82FA8-7E01-4F2A-88A5-465258FC819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>
                <a:solidFill>
                  <a:srgbClr val="003C71"/>
                </a:solidFill>
              </a:rPr>
              <a:t>备注：</a:t>
            </a:r>
            <a:r>
              <a:rPr lang="en-US" altLang="zh-CN" err="1">
                <a:solidFill>
                  <a:srgbClr val="003C71"/>
                </a:solidFill>
              </a:rPr>
              <a:t>cuda</a:t>
            </a:r>
            <a:r>
              <a:rPr lang="en-US" altLang="zh-CN">
                <a:solidFill>
                  <a:srgbClr val="003C71"/>
                </a:solidFill>
              </a:rPr>
              <a:t> memory object</a:t>
            </a:r>
            <a:r>
              <a:rPr lang="zh-CN" altLang="en-US">
                <a:solidFill>
                  <a:srgbClr val="003C71"/>
                </a:solidFill>
              </a:rPr>
              <a:t>中</a:t>
            </a:r>
            <a:r>
              <a:rPr lang="en-US" altLang="zh-CN">
                <a:solidFill>
                  <a:srgbClr val="003C71"/>
                </a:solidFill>
              </a:rPr>
              <a:t>texture memory</a:t>
            </a:r>
            <a:r>
              <a:rPr lang="zh-CN" altLang="en-US">
                <a:solidFill>
                  <a:srgbClr val="003C71"/>
                </a:solidFill>
              </a:rPr>
              <a:t>可以去掉</a:t>
            </a:r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82FA8-7E01-4F2A-88A5-465258FC8199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Benchdnn</a:t>
            </a:r>
            <a:r>
              <a:rPr lang="zh-CN" altLang="en-US"/>
              <a:t>的</a:t>
            </a:r>
            <a:r>
              <a:rPr lang="en-US" altLang="zh-CN"/>
              <a:t>peak</a:t>
            </a:r>
            <a:r>
              <a:rPr lang="zh-CN" altLang="en-US"/>
              <a:t>和理论的</a:t>
            </a:r>
            <a:r>
              <a:rPr lang="en-US" altLang="zh-CN"/>
              <a:t>peak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82FA8-7E01-4F2A-88A5-465258FC819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2916" y="33058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5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5" b="0" i="0" baseline="0">
                <a:solidFill>
                  <a:schemeClr val="accent3"/>
                </a:solidFill>
                <a:latin typeface="Intel Clear" panose="020B0604020203020204"/>
                <a:cs typeface="Intel Clear" panose="020B0604020203020204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02245"/>
            <a:ext cx="1215637" cy="11064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ith Photo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screen"/>
          <a:stretch>
            <a:fillRect/>
          </a:stretch>
        </p:blipFill>
        <p:spPr bwMode="auto">
          <a:xfrm>
            <a:off x="10996016" y="6440787"/>
            <a:ext cx="466856" cy="32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11624737" y="6432680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2336" y="6414228"/>
            <a:ext cx="45635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5">
                <a:solidFill>
                  <a:schemeClr val="bg1"/>
                </a:solidFill>
                <a:latin typeface="+mn-lt"/>
                <a:cs typeface="Intel Clear Light" panose="020B0404020203020204" pitchFamily="34" charset="0"/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605369" y="6554397"/>
            <a:ext cx="256320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609600"/>
            <a:r>
              <a:rPr lang="en-US" sz="800">
                <a:solidFill>
                  <a:prstClr val="white"/>
                </a:solidFill>
                <a:cs typeface="Neo Sans Intel"/>
              </a:rPr>
              <a:t>Placeholder Footer Copy / BU Logo or Name Goes Here</a:t>
            </a:r>
          </a:p>
        </p:txBody>
      </p:sp>
      <p:pic>
        <p:nvPicPr>
          <p:cNvPr id="7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636578" y="2500173"/>
            <a:ext cx="2811727" cy="185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 panose="020B0604020203020204"/>
                <a:cs typeface="Intel Clear" panose="020B0604020203020204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135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3251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5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Intel Top Secret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5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 panose="020B0604020203020204"/>
                <a:cs typeface="Intel Clear" panose="020B0604020203020204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41018" y="1257907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 panose="020B0604020203020204"/>
              </a:defRPr>
            </a:lvl1pPr>
          </a:lstStyle>
          <a:p>
            <a:r>
              <a:rPr lang="en-US" sz="1465">
                <a:latin typeface="Arial" panose="020B0604020202020204"/>
              </a:rPr>
              <a:t>Click icon to add picture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41018" y="3791863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 panose="020B0604020203020204"/>
              </a:defRPr>
            </a:lvl1pPr>
          </a:lstStyle>
          <a:p>
            <a:r>
              <a:rPr lang="en-US" sz="1465">
                <a:latin typeface="Arial" panose="020B0604020202020204"/>
              </a:rPr>
              <a:t>Click icon to add picture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3251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5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Intel Top Secret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5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237817" y="1604433"/>
            <a:ext cx="5340352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5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 panose="020B0604020203020204"/>
                <a:cs typeface="Intel Clear" panose="020B0604020203020204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3251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5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Intel Top Secret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5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3251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5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Intel Top Secret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5" b="0" i="0" baseline="0">
                <a:solidFill>
                  <a:srgbClr val="F3D54E"/>
                </a:solidFill>
                <a:latin typeface="Intel Clear" panose="020B0604020203020204"/>
                <a:cs typeface="Intel Clear" panose="020B0604020203020204"/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 panose="020B0604020203020204"/>
                <a:cs typeface="Intel Clear" panose="020B0604020203020204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3251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5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Intel Top Secret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782" y="2145138"/>
            <a:ext cx="2896684" cy="26365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5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237817" y="1604433"/>
            <a:ext cx="5340352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5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 panose="020B0604020203020204"/>
                <a:cs typeface="Intel Clear" panose="020B0604020203020204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3251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5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Intel Top Secret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2116" y="6345936"/>
            <a:ext cx="12192000" cy="512064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6554" y="6440786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11624735" y="6432680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484" y="413507"/>
            <a:ext cx="10972800" cy="11582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28pt Intel Clear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484" y="1604434"/>
            <a:ext cx="10970683" cy="45677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7909" y="6422184"/>
            <a:ext cx="38002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5">
                <a:solidFill>
                  <a:schemeClr val="bg1"/>
                </a:solidFill>
                <a:latin typeface="+mn-lt"/>
                <a:cs typeface="Intel Clear" panose="020B0604020203020204"/>
              </a:defRPr>
            </a:lvl1pPr>
          </a:lstStyle>
          <a:p>
            <a:fld id="{EE2556C5-CE8C-6547-B838-EA80C61A4A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05368" y="6582382"/>
            <a:ext cx="325192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chemeClr val="bg1">
                    <a:lumMod val="85000"/>
                  </a:schemeClr>
                </a:solidFill>
                <a:latin typeface="+mn-lt"/>
              </a:rPr>
              <a:t>Copyright</a:t>
            </a:r>
            <a:r>
              <a:rPr lang="en-US" sz="800" baseline="0">
                <a:solidFill>
                  <a:schemeClr val="bg1">
                    <a:lumMod val="85000"/>
                  </a:schemeClr>
                </a:solidFill>
                <a:latin typeface="+mn-lt"/>
              </a:rPr>
              <a:t> </a:t>
            </a:r>
            <a:r>
              <a:rPr lang="en-US" sz="800">
                <a:solidFill>
                  <a:schemeClr val="bg1">
                    <a:lumMod val="85000"/>
                  </a:schemeClr>
                </a:solidFill>
                <a:latin typeface="+mn-lt"/>
              </a:rPr>
              <a:t>©  2018, Intel Corporation. All rights reserved. </a:t>
            </a:r>
            <a:br>
              <a:rPr lang="en-US" sz="800">
                <a:solidFill>
                  <a:schemeClr val="bg1">
                    <a:lumMod val="85000"/>
                  </a:schemeClr>
                </a:solidFill>
                <a:latin typeface="+mn-lt"/>
              </a:rPr>
            </a:br>
            <a:r>
              <a:rPr lang="en-US" sz="800">
                <a:solidFill>
                  <a:schemeClr val="bg1">
                    <a:lumMod val="85000"/>
                  </a:schemeClr>
                </a:solidFill>
                <a:latin typeface="+mn-lt"/>
              </a:rPr>
              <a:t>*Other names and brands may be claimed as the property of others.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2218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5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Intel Top Secret</a:t>
            </a:r>
          </a:p>
        </p:txBody>
      </p:sp>
      <p:sp>
        <p:nvSpPr>
          <p:cNvPr id="4" name="Action Button: Custom 3">
            <a:hlinkClick r:id="" action="ppaction://noaction" highlightClick="1"/>
          </p:cNvPr>
          <p:cNvSpPr/>
          <p:nvPr userDrawn="1"/>
        </p:nvSpPr>
        <p:spPr>
          <a:xfrm>
            <a:off x="605369" y="6422185"/>
            <a:ext cx="1328207" cy="151513"/>
          </a:xfrm>
          <a:prstGeom prst="actionButtonBlank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indent="0" algn="ctr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65" b="0">
                <a:solidFill>
                  <a:schemeClr val="tx1"/>
                </a:solidFill>
                <a:hlinkClick r:id="" action="ppaction://noaction"/>
              </a:rPr>
              <a:t>Optimization Notice</a:t>
            </a:r>
            <a:endParaRPr lang="en-US" sz="1065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l" defTabSz="609600" rtl="0" eaLnBrk="1" latinLnBrk="0" hangingPunct="1">
        <a:lnSpc>
          <a:spcPct val="100000"/>
        </a:lnSpc>
        <a:spcBef>
          <a:spcPct val="0"/>
        </a:spcBef>
        <a:buNone/>
        <a:defRPr sz="3735" b="0" i="0" kern="1200" spc="0" baseline="0">
          <a:solidFill>
            <a:schemeClr val="tx2"/>
          </a:solidFill>
          <a:latin typeface="Intel Clear" panose="020B0604020203020204"/>
          <a:ea typeface="Intel Clear" panose="020B0604020203020204"/>
          <a:cs typeface="Intel Clear" panose="020B0604020203020204"/>
        </a:defRPr>
      </a:lvl1pPr>
    </p:titleStyle>
    <p:bodyStyle>
      <a:lvl1pPr marL="0" indent="0" algn="l" defTabSz="609600" rtl="0" eaLnBrk="1" latinLnBrk="0" hangingPunct="1">
        <a:spcBef>
          <a:spcPts val="1600"/>
        </a:spcBef>
        <a:spcAft>
          <a:spcPts val="0"/>
        </a:spcAft>
        <a:buFont typeface="Wingdings" panose="05000000000000000000" pitchFamily="2" charset="2"/>
        <a:buNone/>
        <a:defRPr sz="24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300355" indent="-300355" algn="l" defTabSz="609600" rtl="0" eaLnBrk="1" latinLnBrk="0" hangingPunct="1">
        <a:spcBef>
          <a:spcPts val="1600"/>
        </a:spcBef>
        <a:buFont typeface="Wingdings" panose="05000000000000000000" pitchFamily="2" charset="2"/>
        <a:buChar char="§"/>
        <a:defRPr sz="2135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762000" indent="-304800" algn="l" defTabSz="609600" rtl="0" eaLnBrk="1" latinLnBrk="0" hangingPunct="1">
        <a:spcBef>
          <a:spcPts val="1065"/>
        </a:spcBef>
        <a:buFont typeface="Intel Clear" panose="020B0604020203020204" pitchFamily="34" charset="0"/>
        <a:buChar char="–"/>
        <a:defRPr sz="2135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1293495" indent="-304800" algn="l" defTabSz="609600" rtl="0" eaLnBrk="1" latinLnBrk="0" hangingPunct="1">
        <a:spcBef>
          <a:spcPct val="20000"/>
        </a:spcBef>
        <a:buFont typeface="Arial" panose="020B0604020202020204"/>
        <a:buChar char="–"/>
        <a:defRPr sz="1865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758950" indent="-304800" algn="l" defTabSz="6096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865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33528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484" y="2481329"/>
            <a:ext cx="10950515" cy="1470025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alpha val="90000"/>
                  </a:schemeClr>
                </a:solidFill>
              </a:rPr>
              <a:t>Efficienet</a:t>
            </a:r>
            <a:r>
              <a:rPr lang="en-US" dirty="0">
                <a:solidFill>
                  <a:schemeClr val="bg1">
                    <a:alpha val="90000"/>
                  </a:schemeClr>
                </a:solidFill>
              </a:rPr>
              <a:t> kernel </a:t>
            </a:r>
            <a:r>
              <a:rPr lang="en-US" err="1">
                <a:solidFill>
                  <a:schemeClr val="bg1">
                    <a:alpha val="90000"/>
                  </a:schemeClr>
                </a:solidFill>
              </a:rPr>
              <a:t>wITH</a:t>
            </a:r>
            <a:r>
              <a:rPr lang="en-US">
                <a:solidFill>
                  <a:schemeClr val="bg1">
                    <a:alpha val="90000"/>
                  </a:schemeClr>
                </a:solidFill>
              </a:rPr>
              <a:t> DPC</a:t>
            </a:r>
            <a:r>
              <a:rPr lang="en-US" altLang="zh-CN">
                <a:solidFill>
                  <a:schemeClr val="bg1">
                    <a:alpha val="90000"/>
                  </a:schemeClr>
                </a:solidFill>
              </a:rPr>
              <a:t>++</a:t>
            </a:r>
            <a:endParaRPr lang="en-US" dirty="0">
              <a:solidFill>
                <a:schemeClr val="bg1">
                  <a:alpha val="9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01070" y="4816550"/>
            <a:ext cx="5253082" cy="325812"/>
          </a:xfrm>
        </p:spPr>
        <p:txBody>
          <a:bodyPr/>
          <a:lstStyle/>
          <a:p>
            <a:r>
              <a:rPr lang="en-US" sz="2400" b="0" dirty="0" err="1"/>
              <a:t>ZhuWei</a:t>
            </a:r>
            <a:r>
              <a:rPr lang="en-US" sz="2400" b="0" dirty="0"/>
              <a:t>, </a:t>
            </a:r>
            <a:r>
              <a:rPr lang="en-US" sz="2400" b="0" dirty="0" err="1"/>
              <a:t>IAGS</a:t>
            </a:r>
            <a:r>
              <a:rPr lang="en-US" sz="2400" b="0" dirty="0"/>
              <a:t>/</a:t>
            </a:r>
            <a:r>
              <a:rPr lang="en-US" sz="2400" b="0" dirty="0" err="1"/>
              <a:t>MLP</a:t>
            </a:r>
            <a:r>
              <a:rPr lang="en-US" sz="2400" b="0" dirty="0"/>
              <a:t>/TF GPU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E7429D-B834-4F88-B323-85A83766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7909" y="6422184"/>
            <a:ext cx="38002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E2556C5-CE8C-6547-B838-EA80C61A4AF7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15318F-5145-451E-9028-A30ED53D9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844" y="1024931"/>
            <a:ext cx="9142571" cy="528622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Strive to reach GPU peak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/>
              <a:t>Choose the right metrics:</a:t>
            </a:r>
          </a:p>
          <a:p>
            <a:pPr marL="643459" lvl="1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accent1"/>
                </a:solidFill>
              </a:rPr>
              <a:t>GFLOP/s: for compute-bound kernels</a:t>
            </a:r>
          </a:p>
          <a:p>
            <a:pPr marL="643459" lvl="1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accent1"/>
                </a:solidFill>
              </a:rPr>
              <a:t>Bandwidth: for memory-bound kernels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/>
              <a:t>Gemm have high arithmetirc intensity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/>
              <a:t>Therefore strive for peak GFLOP/s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/>
              <a:t>Use DG1 for this example</a:t>
            </a:r>
          </a:p>
          <a:p>
            <a:pPr marL="643459" lvl="1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accent1"/>
                </a:solidFill>
              </a:rPr>
              <a:t>96 EUs, 8 threads/EU, 1100 MHz Clock Frequency</a:t>
            </a:r>
          </a:p>
          <a:p>
            <a:pPr marL="643459" lvl="1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accent1"/>
                </a:solidFill>
              </a:rPr>
              <a:t>96 * 8 * 1.1 * 2 = 1689 GFLOP/s</a:t>
            </a:r>
            <a:r>
              <a:rPr lang="zh-CN" altLang="en-US" sz="2000">
                <a:solidFill>
                  <a:schemeClr val="accent1"/>
                </a:solidFill>
              </a:rPr>
              <a:t>（</a:t>
            </a:r>
            <a:r>
              <a:rPr lang="en-US" altLang="zh-CN" sz="2000">
                <a:solidFill>
                  <a:schemeClr val="accent1"/>
                </a:solidFill>
              </a:rPr>
              <a:t>Roofline</a:t>
            </a:r>
            <a:r>
              <a:rPr lang="zh-CN" altLang="en-US" sz="2000">
                <a:solidFill>
                  <a:schemeClr val="accent1"/>
                </a:solidFill>
              </a:rPr>
              <a:t>）</a:t>
            </a:r>
            <a:br>
              <a:rPr lang="en-US" altLang="zh-CN" sz="2400"/>
            </a:br>
            <a:br>
              <a:rPr lang="en-US" altLang="zh-CN" sz="2400"/>
            </a:br>
            <a:r>
              <a:rPr lang="en-US" altLang="zh-CN" sz="2400"/>
              <a:t> </a:t>
            </a:r>
            <a:br>
              <a:rPr lang="en-US" altLang="zh-CN" sz="2400"/>
            </a:br>
            <a:r>
              <a:rPr lang="en-US" altLang="zh-CN" sz="2400"/>
              <a:t> </a:t>
            </a:r>
            <a:br>
              <a:rPr lang="en-US" altLang="zh-CN" sz="2400"/>
            </a:br>
            <a:endParaRPr lang="en-US" sz="24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24756B-8EE6-469B-BC2D-B2B120724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613135"/>
          </a:xfrm>
        </p:spPr>
        <p:txBody>
          <a:bodyPr anchor="t">
            <a:normAutofit/>
          </a:bodyPr>
          <a:lstStyle/>
          <a:p>
            <a:r>
              <a:rPr lang="en-US" altLang="zh-CN"/>
              <a:t>What is Our Optimization Goal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819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t>11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389" y="411797"/>
            <a:ext cx="10972800" cy="649560"/>
          </a:xfrm>
        </p:spPr>
        <p:txBody>
          <a:bodyPr/>
          <a:lstStyle/>
          <a:p>
            <a:r>
              <a:rPr lang="" altLang="en-US"/>
              <a:t>GEMM #1: Start </a:t>
            </a:r>
            <a:r>
              <a:rPr lang="en-US" altLang="zh-CN"/>
              <a:t>with DPC++</a:t>
            </a:r>
            <a:endParaRPr lang="zh-CN" alt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60" y="1316990"/>
            <a:ext cx="6961505" cy="4839335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4761865" y="1202690"/>
            <a:ext cx="4102100" cy="807085"/>
            <a:chOff x="5098099" y="967563"/>
            <a:chExt cx="3971473" cy="806955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5108729" y="978196"/>
              <a:ext cx="3960843" cy="0"/>
            </a:xfrm>
            <a:prstGeom prst="line">
              <a:avLst/>
            </a:prstGeom>
            <a:ln w="381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098099" y="1774518"/>
              <a:ext cx="3971473" cy="0"/>
            </a:xfrm>
            <a:prstGeom prst="line">
              <a:avLst/>
            </a:prstGeom>
            <a:ln w="381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119362" y="967563"/>
              <a:ext cx="0" cy="796322"/>
            </a:xfrm>
            <a:prstGeom prst="line">
              <a:avLst/>
            </a:prstGeom>
            <a:ln w="381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9056952" y="967563"/>
              <a:ext cx="0" cy="796322"/>
            </a:xfrm>
            <a:prstGeom prst="line">
              <a:avLst/>
            </a:prstGeom>
            <a:ln w="381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3E6E07C-E433-4E48-9733-B27F4A09A6B4}"/>
              </a:ext>
            </a:extLst>
          </p:cNvPr>
          <p:cNvGrpSpPr/>
          <p:nvPr/>
        </p:nvGrpSpPr>
        <p:grpSpPr>
          <a:xfrm>
            <a:off x="8113712" y="177801"/>
            <a:ext cx="4016308" cy="1246505"/>
            <a:chOff x="8175692" y="184785"/>
            <a:chExt cx="4016308" cy="1246505"/>
          </a:xfrm>
        </p:grpSpPr>
        <p:sp>
          <p:nvSpPr>
            <p:cNvPr id="4" name="TextBox 3"/>
            <p:cNvSpPr txBox="1"/>
            <p:nvPr/>
          </p:nvSpPr>
          <p:spPr>
            <a:xfrm>
              <a:off x="8983980" y="184785"/>
              <a:ext cx="3208020" cy="1246505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vert="horz" wrap="square" lIns="0" tIns="0" rIns="0" bIns="0" rtlCol="0">
              <a:normAutofit fontScale="97500"/>
            </a:bodyPr>
            <a:lstStyle/>
            <a:p>
              <a:pPr lvl="1" algn="l">
                <a:lnSpc>
                  <a:spcPct val="150000"/>
                </a:lnSpc>
              </a:pPr>
              <a:r>
                <a:rPr lang="en-US" altLang="zh-CN">
                  <a:sym typeface="Helvetica Neue"/>
                </a:rPr>
                <a:t>sycl::malloc_shared</a:t>
              </a:r>
            </a:p>
            <a:p>
              <a:pPr lvl="1" algn="l">
                <a:lnSpc>
                  <a:spcPct val="150000"/>
                </a:lnSpc>
              </a:pPr>
              <a:r>
                <a:rPr lang="en-US" altLang="zh-CN">
                  <a:sym typeface="Helvetica Neue"/>
                </a:rPr>
                <a:t>sycl::malloc_device</a:t>
              </a:r>
            </a:p>
            <a:p>
              <a:pPr lvl="1" algn="l">
                <a:lnSpc>
                  <a:spcPct val="150000"/>
                </a:lnSpc>
              </a:pPr>
              <a:r>
                <a:rPr lang="en-US" altLang="zh-CN">
                  <a:sym typeface="Helvetica Neue"/>
                </a:rPr>
                <a:t>sycl::aligned_alloc_device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8175692" y="763796"/>
              <a:ext cx="808075" cy="448471"/>
            </a:xfrm>
            <a:prstGeom prst="line">
              <a:avLst/>
            </a:prstGeom>
            <a:ln w="381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5550195" y="4146698"/>
            <a:ext cx="3570555" cy="71236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5059680" y="4427220"/>
            <a:ext cx="3536950" cy="629920"/>
          </a:xfrm>
          <a:prstGeom prst="rect">
            <a:avLst/>
          </a:prstGeom>
          <a:noFill/>
          <a:ln w="38100">
            <a:solidFill>
              <a:schemeClr val="accent5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9" descr="Picture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90" y="1654175"/>
            <a:ext cx="3834130" cy="3828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689639"/>
          </a:xfrm>
        </p:spPr>
        <p:txBody>
          <a:bodyPr/>
          <a:lstStyle/>
          <a:p>
            <a:r>
              <a:rPr lang="" altLang="en-US" dirty="0"/>
              <a:t>Performance</a:t>
            </a:r>
            <a:endParaRPr lang="en-US" altLang="zh-CN" dirty="0"/>
          </a:p>
        </p:txBody>
      </p:sp>
      <p:graphicFrame>
        <p:nvGraphicFramePr>
          <p:cNvPr id="10" name="Table 9"/>
          <p:cNvGraphicFramePr/>
          <p:nvPr>
            <p:extLst>
              <p:ext uri="{D42A27DB-BD31-4B8C-83A1-F6EECF244321}">
                <p14:modId xmlns:p14="http://schemas.microsoft.com/office/powerpoint/2010/main" val="2715529852"/>
              </p:ext>
            </p:extLst>
          </p:nvPr>
        </p:nvGraphicFramePr>
        <p:xfrm>
          <a:off x="436335" y="1628774"/>
          <a:ext cx="1084997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1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1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76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7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17677">
                  <a:extLst>
                    <a:ext uri="{9D8B030D-6E8A-4147-A177-3AD203B41FA5}">
                      <a16:colId xmlns:a16="http://schemas.microsoft.com/office/drawing/2014/main" val="2115995222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/>
                    </a:p>
                    <a:p>
                      <a:pPr algn="ctr">
                        <a:buNone/>
                      </a:pPr>
                      <a:r>
                        <a:rPr lang="en-US" altLang="en-US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/>
                    </a:p>
                    <a:p>
                      <a:pPr algn="ctr">
                        <a:buNone/>
                      </a:pPr>
                      <a:r>
                        <a:rPr lang="en-US" altLang="en-US"/>
                        <a:t>Gflops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/>
                    </a:p>
                    <a:p>
                      <a:pPr algn="ctr">
                        <a:buNone/>
                      </a:pPr>
                      <a:r>
                        <a:rPr lang="en-US" altLang="en-US"/>
                        <a:t>Time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Step</a:t>
                      </a:r>
                    </a:p>
                    <a:p>
                      <a:pPr algn="ctr">
                        <a:buNone/>
                      </a:pPr>
                      <a:r>
                        <a:rPr lang="en-US" altLang="en-US"/>
                        <a:t>Speedup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400">
                          <a:sym typeface="+mn-ea"/>
                        </a:rPr>
                        <a:t>Cumulative</a:t>
                      </a:r>
                    </a:p>
                    <a:p>
                      <a:pPr algn="ctr">
                        <a:buNone/>
                      </a:pPr>
                      <a:r>
                        <a:rPr lang="en-US" altLang="en-US" sz="2400">
                          <a:sym typeface="+mn-ea"/>
                        </a:rPr>
                        <a:t>Speedup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Efficiency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dirty="0"/>
                        <a:t>v</a:t>
                      </a:r>
                      <a:r>
                        <a:rPr lang="" alt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141.52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29.63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1.0</a:t>
                      </a:r>
                      <a:r>
                        <a:rPr lang="en-US" alt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1.0</a:t>
                      </a:r>
                      <a:r>
                        <a:rPr lang="en-US" alt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8%</a:t>
                      </a:r>
                      <a:endParaRPr lang="en-US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dirty="0"/>
                        <a:t>Peak</a:t>
                      </a:r>
                      <a:endParaRPr lang="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1689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2.49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-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-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A6502233-B023-48C8-8261-F44463A45E09}"/>
              </a:ext>
            </a:extLst>
          </p:cNvPr>
          <p:cNvSpPr/>
          <p:nvPr/>
        </p:nvSpPr>
        <p:spPr>
          <a:xfrm>
            <a:off x="3215413" y="3491866"/>
            <a:ext cx="40937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 spc="-5">
                <a:solidFill>
                  <a:schemeClr val="accent1"/>
                </a:solidFill>
                <a:latin typeface="Arial"/>
                <a:cs typeface="Arial"/>
              </a:rPr>
              <a:t>Note: </a:t>
            </a:r>
            <a:r>
              <a:rPr lang="en-US" altLang="zh-CN" b="1">
                <a:solidFill>
                  <a:schemeClr val="accent1"/>
                </a:solidFill>
              </a:rPr>
              <a:t>Performance with Matrix size 1280*1280</a:t>
            </a:r>
            <a:endParaRPr lang="zh-CN" altLang="zh-CN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933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689639"/>
          </a:xfrm>
        </p:spPr>
        <p:txBody>
          <a:bodyPr/>
          <a:lstStyle/>
          <a:p>
            <a:r>
              <a:rPr lang="" altLang="en-US">
                <a:sym typeface="+mn-ea"/>
              </a:rPr>
              <a:t>GEMM #2</a:t>
            </a:r>
            <a:r>
              <a:rPr lang="en-US" altLang="zh-CN"/>
              <a:t>:  </a:t>
            </a:r>
            <a:r>
              <a:rPr lang="en-US" altLang="en-US">
                <a:sym typeface="+mn-ea"/>
              </a:rPr>
              <a:t>Multiple</a:t>
            </a:r>
            <a:r>
              <a:rPr lang="en-US" altLang="zh-CN">
                <a:sym typeface="+mn-ea"/>
              </a:rPr>
              <a:t> </a:t>
            </a:r>
            <a:r>
              <a:rPr lang="en-US" altLang="en-US">
                <a:sym typeface="+mn-ea"/>
              </a:rPr>
              <a:t>O</a:t>
            </a:r>
            <a:r>
              <a:rPr lang="en-US" altLang="zh-CN">
                <a:sym typeface="+mn-ea"/>
              </a:rPr>
              <a:t>utputs </a:t>
            </a:r>
            <a:r>
              <a:rPr lang="" altLang="en-US">
                <a:sym typeface="+mn-ea"/>
              </a:rPr>
              <a:t>per</a:t>
            </a:r>
            <a:r>
              <a:rPr lang="en-US" altLang="zh-CN">
                <a:sym typeface="+mn-ea"/>
              </a:rPr>
              <a:t> </a:t>
            </a:r>
            <a:r>
              <a:rPr lang="en-US" altLang="en-US">
                <a:sym typeface="+mn-ea"/>
              </a:rPr>
              <a:t>T</a:t>
            </a:r>
            <a:r>
              <a:rPr lang="en-US" altLang="zh-CN">
                <a:sym typeface="+mn-ea"/>
              </a:rPr>
              <a:t>hread</a:t>
            </a:r>
            <a:endParaRPr lang="en-US" altLang="zh-CN"/>
          </a:p>
        </p:txBody>
      </p:sp>
      <p:grpSp>
        <p:nvGrpSpPr>
          <p:cNvPr id="6" name="Group 5"/>
          <p:cNvGrpSpPr/>
          <p:nvPr/>
        </p:nvGrpSpPr>
        <p:grpSpPr>
          <a:xfrm>
            <a:off x="5593491" y="1166458"/>
            <a:ext cx="6115050" cy="4902200"/>
            <a:chOff x="8476" y="1964"/>
            <a:chExt cx="9630" cy="772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rcRect t="4314" r="19246" b="4117"/>
            <a:stretch>
              <a:fillRect/>
            </a:stretch>
          </p:blipFill>
          <p:spPr>
            <a:xfrm>
              <a:off x="8476" y="1964"/>
              <a:ext cx="9630" cy="7721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8871" y="3107"/>
              <a:ext cx="8017" cy="38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420370" y="5635625"/>
            <a:ext cx="5047615" cy="368935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r>
              <a:rPr lang="" altLang="en-US" sz="2400" dirty="0">
                <a:solidFill>
                  <a:schemeClr val="tx1"/>
                </a:solidFill>
              </a:rPr>
              <a:t>Try to i</a:t>
            </a:r>
            <a:r>
              <a:rPr lang="en-US" sz="2400" dirty="0" err="1">
                <a:solidFill>
                  <a:schemeClr val="tx1"/>
                </a:solidFill>
              </a:rPr>
              <a:t>ncreasing</a:t>
            </a:r>
            <a:r>
              <a:rPr lang="en-US" sz="2400" dirty="0">
                <a:solidFill>
                  <a:schemeClr val="tx1"/>
                </a:solidFill>
              </a:rPr>
              <a:t> cache utilization </a:t>
            </a:r>
            <a:endParaRPr lang="" altLang="en-US" sz="2400" dirty="0">
              <a:solidFill>
                <a:schemeClr val="tx1"/>
              </a:solidFill>
            </a:endParaRPr>
          </a:p>
        </p:txBody>
      </p:sp>
      <p:pic>
        <p:nvPicPr>
          <p:cNvPr id="7" name="Picture 6" descr="Picture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85" y="1258570"/>
            <a:ext cx="3988822" cy="3960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689639"/>
          </a:xfrm>
        </p:spPr>
        <p:txBody>
          <a:bodyPr/>
          <a:lstStyle/>
          <a:p>
            <a:r>
              <a:rPr lang="" altLang="en-US" dirty="0"/>
              <a:t>Performance</a:t>
            </a:r>
            <a:endParaRPr lang="en-US" altLang="zh-CN" dirty="0"/>
          </a:p>
        </p:txBody>
      </p:sp>
      <p:graphicFrame>
        <p:nvGraphicFramePr>
          <p:cNvPr id="10" name="Table 9"/>
          <p:cNvGraphicFramePr/>
          <p:nvPr>
            <p:extLst>
              <p:ext uri="{D42A27DB-BD31-4B8C-83A1-F6EECF244321}">
                <p14:modId xmlns:p14="http://schemas.microsoft.com/office/powerpoint/2010/main" val="1609170083"/>
              </p:ext>
            </p:extLst>
          </p:nvPr>
        </p:nvGraphicFramePr>
        <p:xfrm>
          <a:off x="624600" y="1673576"/>
          <a:ext cx="10771599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4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45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4547">
                  <a:extLst>
                    <a:ext uri="{9D8B030D-6E8A-4147-A177-3AD203B41FA5}">
                      <a16:colId xmlns:a16="http://schemas.microsoft.com/office/drawing/2014/main" val="960076726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/>
                    </a:p>
                    <a:p>
                      <a:pPr algn="ctr">
                        <a:buNone/>
                      </a:pPr>
                      <a:r>
                        <a:rPr lang="en-US" altLang="en-US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/>
                    </a:p>
                    <a:p>
                      <a:pPr algn="ctr">
                        <a:buNone/>
                      </a:pPr>
                      <a:r>
                        <a:rPr lang="en-US" altLang="en-US"/>
                        <a:t>Gflops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/>
                    </a:p>
                    <a:p>
                      <a:pPr algn="ctr">
                        <a:buNone/>
                      </a:pPr>
                      <a:r>
                        <a:rPr lang="en-US" altLang="en-US"/>
                        <a:t>Time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Step</a:t>
                      </a:r>
                    </a:p>
                    <a:p>
                      <a:pPr algn="ctr">
                        <a:buNone/>
                      </a:pPr>
                      <a:r>
                        <a:rPr lang="en-US" altLang="en-US"/>
                        <a:t>Speedup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400">
                          <a:sym typeface="+mn-ea"/>
                        </a:rPr>
                        <a:t>Cumulative</a:t>
                      </a:r>
                    </a:p>
                    <a:p>
                      <a:pPr algn="ctr">
                        <a:buNone/>
                      </a:pPr>
                      <a:r>
                        <a:rPr lang="en-US" altLang="en-US" sz="2400">
                          <a:sym typeface="+mn-ea"/>
                        </a:rPr>
                        <a:t>Speedup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Efficiency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v</a:t>
                      </a:r>
                      <a:r>
                        <a:rPr lang="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141.52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29.63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1.0x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1.0x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v</a:t>
                      </a:r>
                      <a:r>
                        <a:rPr lang="" altLang="en-US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71.83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58.39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0.51x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0.51x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4.2%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 txBox="1"/>
          <p:nvPr/>
        </p:nvSpPr>
        <p:spPr>
          <a:xfrm>
            <a:off x="782178" y="3983077"/>
            <a:ext cx="9002621" cy="42661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Autofit/>
          </a:bodyPr>
          <a:lstStyle>
            <a:lvl1pPr marL="228600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 sz="28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431800" marR="0" indent="-2032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2pPr>
            <a:lvl3pPr marL="686435" marR="0" indent="-197485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18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3pPr>
            <a:lvl4pPr marL="920115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18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4pPr>
            <a:lvl5pPr marL="1148715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16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5pPr>
            <a:lvl6pPr marL="0" marR="0" indent="5715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6858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8001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9144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cs typeface="+mn-lt"/>
              </a:rPr>
              <a:t>Why performance drop a lot?</a:t>
            </a:r>
            <a:r>
              <a:rPr lang="en-US" i="1" dirty="0">
                <a:solidFill>
                  <a:schemeClr val="tx1"/>
                </a:solidFill>
                <a:latin typeface="+mn-lt"/>
                <a:cs typeface="+mn-lt"/>
              </a:rPr>
              <a:t>    </a:t>
            </a:r>
            <a:endParaRPr lang="en-US" dirty="0">
              <a:solidFill>
                <a:schemeClr val="tx1"/>
              </a:solidFill>
              <a:latin typeface="+mn-lt"/>
              <a:cs typeface="+mn-lt"/>
            </a:endParaRPr>
          </a:p>
        </p:txBody>
      </p:sp>
      <p:sp>
        <p:nvSpPr>
          <p:cNvPr id="12" name="Content Placeholder 2"/>
          <p:cNvSpPr txBox="1"/>
          <p:nvPr/>
        </p:nvSpPr>
        <p:spPr>
          <a:xfrm>
            <a:off x="1037365" y="4686384"/>
            <a:ext cx="9946071" cy="42661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Autofit/>
          </a:bodyPr>
          <a:lstStyle>
            <a:lvl1pPr marL="228600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 sz="28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431800" marR="0" indent="-2032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2pPr>
            <a:lvl3pPr marL="686435" marR="0" indent="-197485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18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3pPr>
            <a:lvl4pPr marL="920115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18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4pPr>
            <a:lvl5pPr marL="1148715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16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5pPr>
            <a:lvl6pPr marL="0" marR="0" indent="5715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6858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8001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9144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cs typeface="+mn-lt"/>
              </a:rPr>
              <a:t>Multiple outputs per thread result in less parallelism and latency can’t be hided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t>15</a:t>
            </a:fld>
            <a:endParaRPr lang="en-US"/>
          </a:p>
        </p:txBody>
      </p:sp>
      <p:sp>
        <p:nvSpPr>
          <p:cNvPr id="4" name="Arrow: Right 3"/>
          <p:cNvSpPr/>
          <p:nvPr/>
        </p:nvSpPr>
        <p:spPr>
          <a:xfrm>
            <a:off x="3226083" y="3156575"/>
            <a:ext cx="647700" cy="36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235970" y="1067515"/>
            <a:ext cx="4899025" cy="2246769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85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altLang="zh-CN" sz="2000">
                <a:solidFill>
                  <a:srgbClr val="BBBB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en-US" altLang="zh-CN" sz="2000" b="1">
                <a:solidFill>
                  <a:srgbClr val="93A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000">
                <a:solidFill>
                  <a:srgbClr val="BBBB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zh-CN" sz="2000">
                <a:solidFill>
                  <a:srgbClr val="268B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zh-CN" sz="2000">
                <a:solidFill>
                  <a:srgbClr val="BBBB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zh-CN" sz="2000">
                <a:solidFill>
                  <a:srgbClr val="85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sz="2000">
                <a:solidFill>
                  <a:srgbClr val="BBBB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zh-CN" sz="2000">
                <a:solidFill>
                  <a:srgbClr val="D33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2000">
                <a:solidFill>
                  <a:srgbClr val="BBBB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 </a:t>
            </a:r>
            <a:r>
              <a:rPr lang="en-US" altLang="zh-CN" sz="2000">
                <a:solidFill>
                  <a:srgbClr val="268B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zh-CN" sz="2000">
                <a:solidFill>
                  <a:srgbClr val="BBBB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zh-CN" sz="2000">
                <a:solidFill>
                  <a:srgbClr val="85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CN" sz="2000">
                <a:solidFill>
                  <a:srgbClr val="BBBB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cm; </a:t>
            </a:r>
            <a:r>
              <a:rPr lang="en-US" altLang="zh-CN" sz="2000">
                <a:solidFill>
                  <a:srgbClr val="268B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zh-CN" sz="2000">
                <a:solidFill>
                  <a:srgbClr val="85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en-US" altLang="zh-CN" sz="2000">
                <a:solidFill>
                  <a:srgbClr val="BBBB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 {</a:t>
            </a:r>
          </a:p>
          <a:p>
            <a:r>
              <a:rPr lang="en-US" altLang="zh-CN" sz="2000">
                <a:solidFill>
                  <a:srgbClr val="BBBB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  </a:t>
            </a:r>
            <a:r>
              <a:rPr lang="en-US" altLang="zh-CN" sz="2000">
                <a:solidFill>
                  <a:srgbClr val="85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altLang="zh-CN" sz="2000">
                <a:solidFill>
                  <a:srgbClr val="BBBB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en-US" altLang="zh-CN" sz="2000" b="1">
                <a:solidFill>
                  <a:srgbClr val="93A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000">
                <a:solidFill>
                  <a:srgbClr val="BBBB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zh-CN" sz="2000">
                <a:solidFill>
                  <a:srgbClr val="268B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>
                <a:solidFill>
                  <a:srgbClr val="BBBB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zh-CN" sz="2000">
                <a:solidFill>
                  <a:srgbClr val="85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sz="2000">
                <a:solidFill>
                  <a:srgbClr val="BBBB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zh-CN" sz="2000">
                <a:solidFill>
                  <a:srgbClr val="D33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2000">
                <a:solidFill>
                  <a:srgbClr val="BBBB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 </a:t>
            </a:r>
            <a:r>
              <a:rPr lang="en-US" altLang="zh-CN" sz="2000">
                <a:solidFill>
                  <a:srgbClr val="268B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sz="2000">
                <a:solidFill>
                  <a:srgbClr val="BBBB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zh-CN" sz="2000">
                <a:solidFill>
                  <a:srgbClr val="85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CN" sz="2000">
                <a:solidFill>
                  <a:srgbClr val="BBBB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cn; </a:t>
            </a:r>
            <a:r>
              <a:rPr lang="en-US" altLang="zh-CN" sz="2000">
                <a:solidFill>
                  <a:srgbClr val="268B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>
                <a:solidFill>
                  <a:srgbClr val="85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en-US" altLang="zh-CN" sz="2000">
                <a:solidFill>
                  <a:srgbClr val="BBBB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 {</a:t>
            </a:r>
          </a:p>
          <a:p>
            <a:r>
              <a:rPr lang="en-US" altLang="zh-CN" sz="2000">
                <a:solidFill>
                  <a:srgbClr val="BBBB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2000">
                <a:solidFill>
                  <a:srgbClr val="8599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for</a:t>
            </a:r>
            <a:r>
              <a:rPr lang="en-US" altLang="zh-CN" sz="2000">
                <a:solidFill>
                  <a:srgbClr val="BBBBBB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 (</a:t>
            </a:r>
            <a:r>
              <a:rPr lang="en-US" altLang="zh-CN" sz="2000" b="1">
                <a:solidFill>
                  <a:srgbClr val="93A1A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int</a:t>
            </a:r>
            <a:r>
              <a:rPr lang="en-US" altLang="zh-CN" sz="2000">
                <a:solidFill>
                  <a:srgbClr val="BBBBBB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 </a:t>
            </a:r>
            <a:r>
              <a:rPr lang="en-US" altLang="zh-CN" sz="2000">
                <a:solidFill>
                  <a:srgbClr val="268BD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 sz="2000">
                <a:solidFill>
                  <a:srgbClr val="BBBBBB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 </a:t>
            </a:r>
            <a:r>
              <a:rPr lang="en-US" altLang="zh-CN" sz="2000">
                <a:solidFill>
                  <a:srgbClr val="8599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</a:t>
            </a:r>
            <a:r>
              <a:rPr lang="en-US" altLang="zh-CN" sz="2000">
                <a:solidFill>
                  <a:srgbClr val="BBBBBB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 </a:t>
            </a:r>
            <a:r>
              <a:rPr lang="en-US" altLang="zh-CN" sz="2000">
                <a:solidFill>
                  <a:srgbClr val="D3368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0</a:t>
            </a:r>
            <a:r>
              <a:rPr lang="en-US" altLang="zh-CN" sz="2000">
                <a:solidFill>
                  <a:srgbClr val="BBBBBB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; </a:t>
            </a:r>
            <a:r>
              <a:rPr lang="en-US" altLang="zh-CN" sz="2000">
                <a:solidFill>
                  <a:srgbClr val="268BD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 sz="2000">
                <a:solidFill>
                  <a:srgbClr val="BBBBBB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 </a:t>
            </a:r>
            <a:r>
              <a:rPr lang="en-US" altLang="zh-CN" sz="2000">
                <a:solidFill>
                  <a:srgbClr val="8599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&lt;</a:t>
            </a:r>
            <a:r>
              <a:rPr lang="en-US" altLang="zh-CN" sz="2000">
                <a:solidFill>
                  <a:srgbClr val="BBBBBB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 K; </a:t>
            </a:r>
            <a:r>
              <a:rPr lang="en-US" altLang="zh-CN" sz="2000">
                <a:solidFill>
                  <a:srgbClr val="268BD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</a:t>
            </a:r>
            <a:r>
              <a:rPr lang="en-US" altLang="zh-CN" sz="2000">
                <a:solidFill>
                  <a:srgbClr val="8599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++</a:t>
            </a:r>
            <a:r>
              <a:rPr lang="en-US" altLang="zh-CN" sz="2000">
                <a:solidFill>
                  <a:srgbClr val="BBBBBB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 {</a:t>
            </a:r>
            <a:r>
              <a:rPr lang="en-US" altLang="zh-CN" sz="2000">
                <a:solidFill>
                  <a:srgbClr val="BBBB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</a:p>
          <a:p>
            <a:r>
              <a:rPr lang="en-US" altLang="zh-CN" sz="2000">
                <a:solidFill>
                  <a:srgbClr val="BBBB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</a:t>
            </a:r>
            <a:r>
              <a:rPr lang="en-US" altLang="zh-CN" sz="2000">
                <a:solidFill>
                  <a:srgbClr val="268B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c[m</a:t>
            </a:r>
            <a:r>
              <a:rPr lang="" altLang="en-US" sz="2000">
                <a:solidFill>
                  <a:srgbClr val="268B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][</a:t>
            </a:r>
            <a:r>
              <a:rPr lang="en-US" altLang="zh-CN" sz="2000">
                <a:solidFill>
                  <a:srgbClr val="268B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n]</a:t>
            </a:r>
            <a:r>
              <a:rPr lang="en-US" altLang="zh-CN" sz="2000">
                <a:solidFill>
                  <a:srgbClr val="BBBB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zh-CN" sz="2000">
                <a:solidFill>
                  <a:srgbClr val="85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+=</a:t>
            </a:r>
            <a:r>
              <a:rPr lang="en-US" altLang="zh-CN" sz="2000">
                <a:solidFill>
                  <a:srgbClr val="BBBB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zh-CN" sz="2000">
                <a:solidFill>
                  <a:srgbClr val="268B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a[row + m][i]</a:t>
            </a:r>
            <a:r>
              <a:rPr lang="en-US" altLang="zh-CN" sz="2000">
                <a:solidFill>
                  <a:srgbClr val="BBBB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zh-CN" sz="2000">
                <a:solidFill>
                  <a:srgbClr val="85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000">
                <a:solidFill>
                  <a:srgbClr val="BBBB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zh-CN" sz="2000">
                <a:solidFill>
                  <a:srgbClr val="268B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b[i][</a:t>
            </a:r>
            <a:r>
              <a:rPr lang="" altLang="en-US" sz="2000">
                <a:solidFill>
                  <a:srgbClr val="268B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 +</a:t>
            </a:r>
            <a:r>
              <a:rPr lang="en-US" altLang="zh-CN" sz="2000">
                <a:solidFill>
                  <a:srgbClr val="BBBB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268B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n]</a:t>
            </a:r>
            <a:r>
              <a:rPr lang="en-US" altLang="zh-CN" sz="2000">
                <a:solidFill>
                  <a:srgbClr val="BBBB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2000">
                <a:solidFill>
                  <a:srgbClr val="BBBB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}</a:t>
            </a:r>
          </a:p>
          <a:p>
            <a:r>
              <a:rPr lang="en-US" altLang="zh-CN" sz="2000">
                <a:solidFill>
                  <a:srgbClr val="BBBB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}</a:t>
            </a:r>
          </a:p>
          <a:p>
            <a:r>
              <a:rPr lang="en-US" altLang="zh-CN" sz="2000">
                <a:solidFill>
                  <a:srgbClr val="BBBBB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}</a:t>
            </a:r>
            <a:endParaRPr lang="en-US" altLang="zh-CN" sz="2000" b="0">
              <a:solidFill>
                <a:srgbClr val="BBBBBB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689639"/>
          </a:xfrm>
        </p:spPr>
        <p:txBody>
          <a:bodyPr/>
          <a:lstStyle/>
          <a:p>
            <a:r>
              <a:rPr lang="en-US" altLang="en-US">
                <a:sym typeface="+mn-ea"/>
              </a:rPr>
              <a:t>GEMM #</a:t>
            </a:r>
            <a:r>
              <a:rPr lang="" altLang="en-US">
                <a:sym typeface="+mn-ea"/>
              </a:rPr>
              <a:t>3</a:t>
            </a:r>
            <a:r>
              <a:rPr lang="en-US" altLang="zh-CN"/>
              <a:t>:  </a:t>
            </a:r>
            <a:r>
              <a:rPr lang="en-US" altLang="en-US">
                <a:sym typeface="+mn-ea"/>
              </a:rPr>
              <a:t>Multiple</a:t>
            </a:r>
            <a:r>
              <a:rPr lang="en-US" altLang="zh-CN">
                <a:sym typeface="+mn-ea"/>
              </a:rPr>
              <a:t> </a:t>
            </a:r>
            <a:r>
              <a:rPr lang="en-US" altLang="en-US">
                <a:sym typeface="+mn-ea"/>
              </a:rPr>
              <a:t>O</a:t>
            </a:r>
            <a:r>
              <a:rPr lang="en-US" altLang="zh-CN">
                <a:sym typeface="+mn-ea"/>
              </a:rPr>
              <a:t>utputs </a:t>
            </a:r>
            <a:r>
              <a:rPr lang="" altLang="en-US">
                <a:sym typeface="+mn-ea"/>
              </a:rPr>
              <a:t>per</a:t>
            </a:r>
            <a:r>
              <a:rPr lang="en-US" altLang="zh-CN">
                <a:sym typeface="+mn-ea"/>
              </a:rPr>
              <a:t> </a:t>
            </a:r>
            <a:r>
              <a:rPr lang="en-US" altLang="en-US">
                <a:sym typeface="+mn-ea"/>
              </a:rPr>
              <a:t>T</a:t>
            </a:r>
            <a:r>
              <a:rPr lang="en-US" altLang="zh-CN">
                <a:sym typeface="+mn-ea"/>
              </a:rPr>
              <a:t>hread </a:t>
            </a:r>
            <a:r>
              <a:rPr lang="en-US" altLang="en-US">
                <a:sym typeface="+mn-ea"/>
              </a:rPr>
              <a:t>-- Permute</a:t>
            </a:r>
          </a:p>
        </p:txBody>
      </p:sp>
      <p:pic>
        <p:nvPicPr>
          <p:cNvPr id="16" name="Picture 15" descr="Picture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5" y="1806575"/>
            <a:ext cx="3208303" cy="3060000"/>
          </a:xfrm>
          <a:prstGeom prst="rect">
            <a:avLst/>
          </a:prstGeom>
        </p:spPr>
      </p:pic>
      <p:pic>
        <p:nvPicPr>
          <p:cNvPr id="27" name="Picture 26" descr="Picture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2818" y="1806575"/>
            <a:ext cx="3149600" cy="30600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863736" y="4742378"/>
            <a:ext cx="5135245" cy="860044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>
                <a:cs typeface="+mn-lt"/>
                <a:sym typeface="+mn-ea"/>
              </a:rPr>
              <a:t>Reduce memory repeat access </a:t>
            </a:r>
            <a:endParaRPr lang="en-US" sz="2400">
              <a:solidFill>
                <a:schemeClr val="tx1"/>
              </a:solidFill>
              <a:latin typeface="+mn-lt"/>
              <a:cs typeface="+mn-lt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cs typeface="+mn-lt"/>
                <a:sym typeface="+mn-ea"/>
              </a:rPr>
              <a:t>Increase </a:t>
            </a:r>
            <a:r>
              <a:rPr lang="en-US" sz="2400">
                <a:cs typeface="+mn-lt"/>
                <a:sym typeface="+mn-ea"/>
              </a:rPr>
              <a:t>L2 </a:t>
            </a:r>
            <a:r>
              <a:rPr lang="en-US" altLang="en-US" sz="2400">
                <a:cs typeface="+mn-lt"/>
                <a:sym typeface="+mn-ea"/>
              </a:rPr>
              <a:t>cache</a:t>
            </a:r>
            <a:r>
              <a:rPr lang="en-US" sz="2400">
                <a:cs typeface="+mn-lt"/>
                <a:sym typeface="+mn-ea"/>
              </a:rPr>
              <a:t> hit rate</a:t>
            </a:r>
            <a:endParaRPr lang="en-US" sz="2400" err="1">
              <a:solidFill>
                <a:srgbClr val="003C7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39C2CB-E0A6-4189-B950-5820AC74391D}"/>
              </a:ext>
            </a:extLst>
          </p:cNvPr>
          <p:cNvGrpSpPr/>
          <p:nvPr/>
        </p:nvGrpSpPr>
        <p:grpSpPr>
          <a:xfrm>
            <a:off x="6512901" y="1311901"/>
            <a:ext cx="1627051" cy="540332"/>
            <a:chOff x="2094271" y="1298300"/>
            <a:chExt cx="1150374" cy="540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41CC4C-6BDA-4555-AC60-2B1B96B3085C}"/>
                </a:ext>
              </a:extLst>
            </p:cNvPr>
            <p:cNvCxnSpPr>
              <a:cxnSpLocks/>
            </p:cNvCxnSpPr>
            <p:nvPr/>
          </p:nvCxnSpPr>
          <p:spPr>
            <a:xfrm>
              <a:off x="2094271" y="1838632"/>
              <a:ext cx="1150374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3A555AE-5868-4EE3-B154-71688C94CE22}"/>
                </a:ext>
              </a:extLst>
            </p:cNvPr>
            <p:cNvCxnSpPr>
              <a:cxnSpLocks/>
            </p:cNvCxnSpPr>
            <p:nvPr/>
          </p:nvCxnSpPr>
          <p:spPr>
            <a:xfrm>
              <a:off x="2094271" y="1298300"/>
              <a:ext cx="0" cy="540332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8D4C6ED-1952-4985-BD20-5A975C23ABAB}"/>
                </a:ext>
              </a:extLst>
            </p:cNvPr>
            <p:cNvCxnSpPr>
              <a:cxnSpLocks/>
            </p:cNvCxnSpPr>
            <p:nvPr/>
          </p:nvCxnSpPr>
          <p:spPr>
            <a:xfrm>
              <a:off x="2094271" y="1298300"/>
              <a:ext cx="49610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689639"/>
          </a:xfrm>
        </p:spPr>
        <p:txBody>
          <a:bodyPr/>
          <a:lstStyle/>
          <a:p>
            <a:r>
              <a:rPr lang="" altLang="en-US" dirty="0"/>
              <a:t>Performance</a:t>
            </a:r>
            <a:br>
              <a:rPr lang="en-US" altLang="en-US" dirty="0">
                <a:sym typeface="+mn-ea"/>
              </a:rPr>
            </a:br>
            <a:endParaRPr lang="en-US" altLang="zh-C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1868A9-91DD-4580-8209-E3C6E38E22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3427095"/>
              </p:ext>
            </p:extLst>
          </p:nvPr>
        </p:nvGraphicFramePr>
        <p:xfrm>
          <a:off x="920051" y="1701564"/>
          <a:ext cx="10897871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5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5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5701">
                  <a:extLst>
                    <a:ext uri="{9D8B030D-6E8A-4147-A177-3AD203B41FA5}">
                      <a16:colId xmlns:a16="http://schemas.microsoft.com/office/drawing/2014/main" val="1354458753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/>
                    </a:p>
                    <a:p>
                      <a:pPr algn="ctr">
                        <a:buNone/>
                      </a:pPr>
                      <a:r>
                        <a:rPr lang="en-US" altLang="en-US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/>
                    </a:p>
                    <a:p>
                      <a:pPr algn="ctr">
                        <a:buNone/>
                      </a:pPr>
                      <a:r>
                        <a:rPr lang="en-US" altLang="en-US"/>
                        <a:t>Gflops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/>
                    </a:p>
                    <a:p>
                      <a:pPr algn="ctr">
                        <a:buNone/>
                      </a:pPr>
                      <a:r>
                        <a:rPr lang="en-US" altLang="en-US"/>
                        <a:t>Time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Step</a:t>
                      </a:r>
                    </a:p>
                    <a:p>
                      <a:pPr algn="ctr">
                        <a:buNone/>
                      </a:pPr>
                      <a:r>
                        <a:rPr lang="en-US" altLang="en-US"/>
                        <a:t>Speedup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400">
                          <a:sym typeface="+mn-ea"/>
                        </a:rPr>
                        <a:t>Cumulative</a:t>
                      </a:r>
                    </a:p>
                    <a:p>
                      <a:pPr algn="ctr">
                        <a:buNone/>
                      </a:pPr>
                      <a:r>
                        <a:rPr lang="en-US" altLang="en-US" sz="2400">
                          <a:sym typeface="+mn-ea"/>
                        </a:rPr>
                        <a:t>Speedup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Efficiency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v</a:t>
                      </a:r>
                      <a:r>
                        <a:rPr lang="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141.52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29.63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1.0x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1.0x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8.3%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v</a:t>
                      </a:r>
                      <a:r>
                        <a:rPr lang="" alt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71.83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58.39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0.51x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0.51x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4.2%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v</a:t>
                      </a:r>
                      <a:r>
                        <a:rPr lang="" altLang="en-US"/>
                        <a:t>3</a:t>
                      </a:r>
                    </a:p>
                  </a:txBody>
                  <a:tcPr>
                    <a:solidFill>
                      <a:srgbClr val="FFA3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609.09</a:t>
                      </a:r>
                    </a:p>
                  </a:txBody>
                  <a:tcPr>
                    <a:solidFill>
                      <a:srgbClr val="FFA3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6.88</a:t>
                      </a:r>
                    </a:p>
                  </a:txBody>
                  <a:tcPr>
                    <a:solidFill>
                      <a:srgbClr val="FFA3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8.47x</a:t>
                      </a:r>
                    </a:p>
                  </a:txBody>
                  <a:tcPr>
                    <a:solidFill>
                      <a:srgbClr val="FFA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4.31x</a:t>
                      </a:r>
                    </a:p>
                  </a:txBody>
                  <a:tcPr>
                    <a:solidFill>
                      <a:srgbClr val="FFA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36%</a:t>
                      </a:r>
                    </a:p>
                  </a:txBody>
                  <a:tcPr>
                    <a:solidFill>
                      <a:srgbClr val="FFA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dirty="0"/>
                        <a:t>Peak</a:t>
                      </a:r>
                      <a:endParaRPr lang="" altLang="en-US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1689</a:t>
                      </a:r>
                      <a:endParaRPr lang="en-US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2.49</a:t>
                      </a:r>
                      <a:endParaRPr lang="en-US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-</a:t>
                      </a:r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-</a:t>
                      </a:r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6524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t>17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689639"/>
          </a:xfrm>
        </p:spPr>
        <p:txBody>
          <a:bodyPr/>
          <a:lstStyle/>
          <a:p>
            <a:r>
              <a:rPr lang="en-US" altLang="en-US">
                <a:sym typeface="+mn-ea"/>
              </a:rPr>
              <a:t>GEMM #</a:t>
            </a:r>
            <a:r>
              <a:rPr lang="" altLang="en-US">
                <a:sym typeface="+mn-ea"/>
              </a:rPr>
              <a:t>4</a:t>
            </a:r>
            <a:r>
              <a:rPr lang="en-US" altLang="zh-CN"/>
              <a:t>:  </a:t>
            </a:r>
            <a:r>
              <a:rPr lang="en-US" altLang="zh-CN">
                <a:sym typeface="+mn-ea"/>
              </a:rPr>
              <a:t>Using </a:t>
            </a:r>
            <a:r>
              <a:rPr lang="" altLang="en-US">
                <a:sym typeface="+mn-ea"/>
              </a:rPr>
              <a:t>Local </a:t>
            </a:r>
            <a:r>
              <a:rPr lang="en-US" altLang="zh-CN">
                <a:sym typeface="+mn-ea"/>
              </a:rPr>
              <a:t>Memory</a:t>
            </a:r>
            <a:endParaRPr lang="en-US" altLang="zh-CN"/>
          </a:p>
        </p:txBody>
      </p:sp>
      <p:sp>
        <p:nvSpPr>
          <p:cNvPr id="8" name="Arrow: Right 7"/>
          <p:cNvSpPr/>
          <p:nvPr/>
        </p:nvSpPr>
        <p:spPr>
          <a:xfrm>
            <a:off x="5698816" y="2711565"/>
            <a:ext cx="611505" cy="360000"/>
          </a:xfrm>
          <a:prstGeom prst="rightArrow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577340" y="4970780"/>
            <a:ext cx="9550400" cy="162306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ym typeface="+mn-ea"/>
              </a:rPr>
              <a:t>Local </a:t>
            </a:r>
            <a:r>
              <a:rPr lang="en-US" sz="2400" dirty="0">
                <a:solidFill>
                  <a:schemeClr val="tx1"/>
                </a:solidFill>
              </a:rPr>
              <a:t>memory is allocated per </a:t>
            </a:r>
            <a:r>
              <a:rPr lang="" altLang="en-US" sz="2400" dirty="0">
                <a:solidFill>
                  <a:schemeClr val="tx1"/>
                </a:solidFill>
              </a:rPr>
              <a:t>work group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" altLang="en-US" sz="2400" dirty="0">
                <a:solidFill>
                  <a:schemeClr val="tx1"/>
                </a:solidFill>
              </a:rPr>
              <a:t>U</a:t>
            </a:r>
            <a:r>
              <a:rPr lang="en-US" sz="2400" dirty="0">
                <a:solidFill>
                  <a:schemeClr val="tx1"/>
                </a:solidFill>
              </a:rPr>
              <a:t>ser-managed data caches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Access to </a:t>
            </a:r>
            <a:r>
              <a:rPr lang="en-US" altLang="en-US" sz="2400" dirty="0">
                <a:sym typeface="+mn-ea"/>
              </a:rPr>
              <a:t>Local </a:t>
            </a:r>
            <a:r>
              <a:rPr lang="en-US" sz="2400" dirty="0">
                <a:solidFill>
                  <a:schemeClr val="tx1"/>
                </a:solidFill>
              </a:rPr>
              <a:t>memory is much faster than global memory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 descr="Picture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60" y="1101090"/>
            <a:ext cx="4512000" cy="3600000"/>
          </a:xfrm>
          <a:prstGeom prst="rect">
            <a:avLst/>
          </a:prstGeom>
        </p:spPr>
      </p:pic>
      <p:pic>
        <p:nvPicPr>
          <p:cNvPr id="5" name="Picture 4" descr="Picture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430" y="1101090"/>
            <a:ext cx="4512000" cy="3600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t>18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689639"/>
          </a:xfrm>
        </p:spPr>
        <p:txBody>
          <a:bodyPr/>
          <a:lstStyle/>
          <a:p>
            <a:r>
              <a:rPr lang="en-US" altLang="en-US">
                <a:sym typeface="+mn-ea"/>
              </a:rPr>
              <a:t>GEMM #</a:t>
            </a:r>
            <a:r>
              <a:rPr lang="" altLang="en-US">
                <a:sym typeface="+mn-ea"/>
              </a:rPr>
              <a:t>4</a:t>
            </a:r>
            <a:r>
              <a:rPr lang="en-US" altLang="zh-CN"/>
              <a:t>:  </a:t>
            </a:r>
            <a:r>
              <a:rPr lang="en-US" altLang="zh-CN">
                <a:sym typeface="+mn-ea"/>
              </a:rPr>
              <a:t>Using </a:t>
            </a:r>
            <a:r>
              <a:rPr lang="en-US" altLang="en-US">
                <a:sym typeface="+mn-ea"/>
              </a:rPr>
              <a:t>Local </a:t>
            </a:r>
            <a:r>
              <a:rPr lang="en-US" altLang="zh-CN">
                <a:sym typeface="+mn-ea"/>
              </a:rPr>
              <a:t>Memory</a:t>
            </a:r>
            <a:endParaRPr lang="en-US" altLang="zh-C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226B4C-81E4-4BCE-9C09-1EEE80CF5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356" y="987770"/>
            <a:ext cx="5249325" cy="5344767"/>
          </a:xfrm>
          <a:prstGeom prst="rect">
            <a:avLst/>
          </a:prstGeom>
        </p:spPr>
      </p:pic>
      <p:pic>
        <p:nvPicPr>
          <p:cNvPr id="13" name="Picture 12" descr="Picture1">
            <a:extLst>
              <a:ext uri="{FF2B5EF4-FFF2-40B4-BE49-F238E27FC236}">
                <a16:creationId xmlns:a16="http://schemas.microsoft.com/office/drawing/2014/main" id="{0697AC0C-4E27-46F8-BCF9-6C3D412C6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19" y="1629000"/>
            <a:ext cx="4512000" cy="360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5C6C7B3-61A4-4F79-B0AC-6743FA1B4596}"/>
              </a:ext>
            </a:extLst>
          </p:cNvPr>
          <p:cNvSpPr/>
          <p:nvPr/>
        </p:nvSpPr>
        <p:spPr>
          <a:xfrm>
            <a:off x="6095999" y="1174376"/>
            <a:ext cx="5531909" cy="2931459"/>
          </a:xfrm>
          <a:prstGeom prst="rect">
            <a:avLst/>
          </a:prstGeom>
          <a:noFill/>
          <a:ln w="444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6EE13B-DB8B-4D37-81DB-798656A52463}"/>
              </a:ext>
            </a:extLst>
          </p:cNvPr>
          <p:cNvSpPr/>
          <p:nvPr/>
        </p:nvSpPr>
        <p:spPr>
          <a:xfrm>
            <a:off x="6093884" y="4742329"/>
            <a:ext cx="5249324" cy="1219200"/>
          </a:xfrm>
          <a:prstGeom prst="rect">
            <a:avLst/>
          </a:prstGeom>
          <a:noFill/>
          <a:ln w="444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t>19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689639"/>
          </a:xfrm>
        </p:spPr>
        <p:txBody>
          <a:bodyPr/>
          <a:lstStyle/>
          <a:p>
            <a:r>
              <a:rPr lang="" altLang="en-US" dirty="0"/>
              <a:t>Performance</a:t>
            </a:r>
            <a:endParaRPr lang="en-US" altLang="zh-C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EB6316-B451-45B7-8539-8812260CC0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5833304"/>
              </p:ext>
            </p:extLst>
          </p:nvPr>
        </p:nvGraphicFramePr>
        <p:xfrm>
          <a:off x="920051" y="1701564"/>
          <a:ext cx="10897871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5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5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5701">
                  <a:extLst>
                    <a:ext uri="{9D8B030D-6E8A-4147-A177-3AD203B41FA5}">
                      <a16:colId xmlns:a16="http://schemas.microsoft.com/office/drawing/2014/main" val="1354458753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/>
                    </a:p>
                    <a:p>
                      <a:pPr algn="ctr">
                        <a:buNone/>
                      </a:pPr>
                      <a:r>
                        <a:rPr lang="en-US" altLang="en-US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/>
                    </a:p>
                    <a:p>
                      <a:pPr algn="ctr">
                        <a:buNone/>
                      </a:pPr>
                      <a:r>
                        <a:rPr lang="en-US" altLang="en-US"/>
                        <a:t>Gflops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/>
                    </a:p>
                    <a:p>
                      <a:pPr algn="ctr">
                        <a:buNone/>
                      </a:pPr>
                      <a:r>
                        <a:rPr lang="en-US" altLang="en-US"/>
                        <a:t>Time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Step</a:t>
                      </a:r>
                    </a:p>
                    <a:p>
                      <a:pPr algn="ctr">
                        <a:buNone/>
                      </a:pPr>
                      <a:r>
                        <a:rPr lang="en-US" altLang="en-US"/>
                        <a:t>Speedup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400">
                          <a:sym typeface="+mn-ea"/>
                        </a:rPr>
                        <a:t>Cumulative</a:t>
                      </a:r>
                    </a:p>
                    <a:p>
                      <a:pPr algn="ctr">
                        <a:buNone/>
                      </a:pPr>
                      <a:r>
                        <a:rPr lang="en-US" altLang="en-US" sz="2400">
                          <a:sym typeface="+mn-ea"/>
                        </a:rPr>
                        <a:t>Speedup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Efficiency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v</a:t>
                      </a:r>
                      <a:r>
                        <a:rPr lang="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141.52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29.63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1.0x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1.0x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8.3%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v</a:t>
                      </a:r>
                      <a:r>
                        <a:rPr lang="" alt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71.83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58.39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0.51x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0.51x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4.2%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v</a:t>
                      </a:r>
                      <a:r>
                        <a:rPr lang="" alt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609.09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6.88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8.47x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4.31x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36%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v</a:t>
                      </a:r>
                      <a:r>
                        <a:rPr lang="" altLang="en-US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982.14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4.27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1.61x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6.96x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58%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dirty="0"/>
                        <a:t>Peak</a:t>
                      </a:r>
                      <a:endParaRPr lang="" altLang="en-US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1689</a:t>
                      </a:r>
                      <a:endParaRPr lang="en-US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2.49</a:t>
                      </a:r>
                      <a:endParaRPr lang="en-US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-</a:t>
                      </a:r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-</a:t>
                      </a:r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6524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627909" y="6422184"/>
            <a:ext cx="38002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E2556C5-CE8C-6547-B838-EA80C61A4AF7}" type="slidenum">
              <a:rPr lang="en-US" smtClean="0">
                <a:solidFill>
                  <a:prstClr val="white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Content Placeholder 3"/>
          <p:cNvSpPr>
            <a:spLocks noGrp="1"/>
          </p:cNvSpPr>
          <p:nvPr>
            <p:ph sz="half" idx="1"/>
          </p:nvPr>
        </p:nvSpPr>
        <p:spPr>
          <a:xfrm>
            <a:off x="607485" y="1604434"/>
            <a:ext cx="6797522" cy="2240946"/>
          </a:xfrm>
        </p:spPr>
        <p:txBody>
          <a:bodyPr>
            <a:normAutofit fontScale="25000" lnSpcReduction="20000"/>
          </a:bodyPr>
          <a:lstStyle/>
          <a:p>
            <a:pPr marL="380990" indent="-38099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 sz="9600"/>
              <a:t>Background</a:t>
            </a:r>
            <a:endParaRPr lang="en-US" sz="9600"/>
          </a:p>
          <a:p>
            <a:pPr marL="380990" indent="-38099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9600"/>
              <a:t>Efficient Kernel with DPC++</a:t>
            </a:r>
          </a:p>
          <a:p>
            <a:pPr marL="380990" indent="-38099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9600"/>
              <a:t>Q&amp;A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3532" y="70691"/>
            <a:ext cx="10972800" cy="1158240"/>
          </a:xfrm>
        </p:spPr>
        <p:txBody>
          <a:bodyPr anchor="t">
            <a:normAutofit/>
          </a:bodyPr>
          <a:lstStyle/>
          <a:p>
            <a:br>
              <a:rPr lang="en-US">
                <a:highlight>
                  <a:srgbClr val="FFFFFF"/>
                </a:highlight>
              </a:rPr>
            </a:br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98405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420E42-5199-450E-934D-97729DEE0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146" y="1101436"/>
            <a:ext cx="5067739" cy="444284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t>20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689639"/>
          </a:xfrm>
        </p:spPr>
        <p:txBody>
          <a:bodyPr/>
          <a:lstStyle/>
          <a:p>
            <a:r>
              <a:rPr lang="en-US" altLang="en-US" dirty="0" err="1">
                <a:sym typeface="+mn-ea"/>
              </a:rPr>
              <a:t>GEMM</a:t>
            </a:r>
            <a:r>
              <a:rPr lang="en-US" altLang="en-US" dirty="0">
                <a:sym typeface="+mn-ea"/>
              </a:rPr>
              <a:t> #</a:t>
            </a:r>
            <a:r>
              <a:rPr lang="" altLang="en-US" dirty="0">
                <a:sym typeface="+mn-ea"/>
              </a:rPr>
              <a:t>5</a:t>
            </a:r>
            <a:r>
              <a:rPr lang="en-US" altLang="zh-CN" dirty="0"/>
              <a:t>:  </a:t>
            </a:r>
            <a:r>
              <a:rPr lang="en-US" altLang="en-US" dirty="0">
                <a:sym typeface="+mn-ea"/>
              </a:rPr>
              <a:t>Local </a:t>
            </a:r>
            <a:r>
              <a:rPr lang="en-US" altLang="zh-CN" dirty="0">
                <a:sym typeface="+mn-ea"/>
              </a:rPr>
              <a:t>Memory </a:t>
            </a:r>
            <a:r>
              <a:rPr lang="en-US" altLang="en-US" dirty="0">
                <a:sym typeface="+mn-ea"/>
              </a:rPr>
              <a:t>-- Bank Conflicts</a:t>
            </a:r>
            <a:endParaRPr lang="" altLang="en-US" dirty="0">
              <a:sym typeface="+mn-ea"/>
            </a:endParaRPr>
          </a:p>
        </p:txBody>
      </p:sp>
      <p:pic>
        <p:nvPicPr>
          <p:cNvPr id="12" name="Picture 11" descr="Picture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115" y="1379855"/>
            <a:ext cx="3336168" cy="4500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549329-A0D1-428B-94F5-3F7AECBD515D}"/>
              </a:ext>
            </a:extLst>
          </p:cNvPr>
          <p:cNvSpPr/>
          <p:nvPr/>
        </p:nvSpPr>
        <p:spPr>
          <a:xfrm>
            <a:off x="5823146" y="1532965"/>
            <a:ext cx="4642015" cy="1515036"/>
          </a:xfrm>
          <a:prstGeom prst="rect">
            <a:avLst/>
          </a:prstGeom>
          <a:noFill/>
          <a:ln w="444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t>21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689639"/>
          </a:xfrm>
        </p:spPr>
        <p:txBody>
          <a:bodyPr/>
          <a:lstStyle/>
          <a:p>
            <a:r>
              <a:rPr lang="en-US" altLang="en-US" dirty="0" err="1">
                <a:sym typeface="+mn-ea"/>
              </a:rPr>
              <a:t>GEMM</a:t>
            </a:r>
            <a:r>
              <a:rPr lang="en-US" altLang="en-US" dirty="0">
                <a:sym typeface="+mn-ea"/>
              </a:rPr>
              <a:t> #</a:t>
            </a:r>
            <a:r>
              <a:rPr lang="" altLang="en-US" dirty="0">
                <a:sym typeface="+mn-ea"/>
              </a:rPr>
              <a:t>5</a:t>
            </a:r>
            <a:r>
              <a:rPr lang="en-US" altLang="zh-CN" dirty="0"/>
              <a:t>:  </a:t>
            </a:r>
            <a:r>
              <a:rPr lang="en-US" altLang="en-US" dirty="0">
                <a:sym typeface="+mn-ea"/>
              </a:rPr>
              <a:t>Local </a:t>
            </a:r>
            <a:r>
              <a:rPr lang="en-US" altLang="zh-CN" dirty="0">
                <a:sym typeface="+mn-ea"/>
              </a:rPr>
              <a:t>Memory </a:t>
            </a:r>
            <a:r>
              <a:rPr lang="en-US" altLang="en-US" dirty="0">
                <a:sym typeface="+mn-ea"/>
              </a:rPr>
              <a:t>-- Bank Conflicts</a:t>
            </a:r>
            <a:endParaRPr lang="" altLang="en-US" dirty="0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96128" y="5271650"/>
            <a:ext cx="6210300" cy="958850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0" tIns="0" rIns="0" bIns="0" rtlCol="0" anchor="t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" altLang="en-US" sz="2600" dirty="0">
                <a:solidFill>
                  <a:schemeClr val="tx1"/>
                </a:solidFill>
              </a:rPr>
              <a:t>D</a:t>
            </a:r>
            <a:r>
              <a:rPr lang="en-US" sz="2600" dirty="0" err="1">
                <a:solidFill>
                  <a:schemeClr val="tx1"/>
                </a:solidFill>
              </a:rPr>
              <a:t>ifferent</a:t>
            </a:r>
            <a:r>
              <a:rPr lang="en-US" sz="2600" dirty="0">
                <a:solidFill>
                  <a:schemeClr val="tx1"/>
                </a:solidFill>
              </a:rPr>
              <a:t> threads </a:t>
            </a:r>
            <a:r>
              <a:rPr lang="" altLang="en-US" sz="2600" dirty="0">
                <a:solidFill>
                  <a:schemeClr val="tx1"/>
                </a:solidFill>
              </a:rPr>
              <a:t>in one warp </a:t>
            </a:r>
            <a:r>
              <a:rPr lang="en-US" sz="2600" dirty="0">
                <a:solidFill>
                  <a:schemeClr val="tx1"/>
                </a:solidFill>
              </a:rPr>
              <a:t>access </a:t>
            </a:r>
            <a:r>
              <a:rPr lang="" altLang="en-US" sz="2600" dirty="0">
                <a:solidFill>
                  <a:schemeClr val="tx1"/>
                </a:solidFill>
              </a:rPr>
              <a:t>“</a:t>
            </a:r>
            <a:r>
              <a:rPr lang="en-US" sz="2600" dirty="0">
                <a:solidFill>
                  <a:schemeClr val="tx1"/>
                </a:solidFill>
              </a:rPr>
              <a:t>different</a:t>
            </a:r>
            <a:r>
              <a:rPr lang="" altLang="en-US" sz="2600" dirty="0">
                <a:solidFill>
                  <a:schemeClr val="tx1"/>
                </a:solidFill>
              </a:rPr>
              <a:t>”</a:t>
            </a:r>
            <a:r>
              <a:rPr lang="en-US" sz="2600" dirty="0">
                <a:solidFill>
                  <a:schemeClr val="tx1"/>
                </a:solidFill>
              </a:rPr>
              <a:t> words in the same bank</a:t>
            </a:r>
            <a:r>
              <a:rPr lang="" altLang="en-US" sz="26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0" name="Picture 39" descr="Picture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35" y="1101436"/>
            <a:ext cx="4582040" cy="396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7D9EF7-655B-4CA2-93A3-118178E58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596" y="1101436"/>
            <a:ext cx="5067739" cy="44428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E0C6803-C7BE-49B2-B480-76C1C7782CBB}"/>
              </a:ext>
            </a:extLst>
          </p:cNvPr>
          <p:cNvSpPr/>
          <p:nvPr/>
        </p:nvSpPr>
        <p:spPr>
          <a:xfrm>
            <a:off x="6769450" y="3081436"/>
            <a:ext cx="4642015" cy="1750540"/>
          </a:xfrm>
          <a:prstGeom prst="rect">
            <a:avLst/>
          </a:prstGeom>
          <a:noFill/>
          <a:ln w="444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662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812C52-FB2B-48AA-A2BA-A6AF68CF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0EDAAC-F5D8-4C3B-A6BF-3A69EE77575F}"/>
              </a:ext>
            </a:extLst>
          </p:cNvPr>
          <p:cNvSpPr/>
          <p:nvPr/>
        </p:nvSpPr>
        <p:spPr>
          <a:xfrm>
            <a:off x="1522418" y="1289667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#define BLOCK_SIZE_X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16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4EC474-4536-4F10-A813-719B22FD08C4}"/>
              </a:ext>
            </a:extLst>
          </p:cNvPr>
          <p:cNvSpPr/>
          <p:nvPr/>
        </p:nvSpPr>
        <p:spPr>
          <a:xfrm>
            <a:off x="6791285" y="1289667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#define BLOCK_SIZE_X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32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EAAB50-8980-44BE-9A89-5E0311789EF8}"/>
              </a:ext>
            </a:extLst>
          </p:cNvPr>
          <p:cNvCxnSpPr/>
          <p:nvPr/>
        </p:nvCxnSpPr>
        <p:spPr>
          <a:xfrm>
            <a:off x="4827181" y="1474333"/>
            <a:ext cx="1743740" cy="0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4">
            <a:extLst>
              <a:ext uri="{FF2B5EF4-FFF2-40B4-BE49-F238E27FC236}">
                <a16:creationId xmlns:a16="http://schemas.microsoft.com/office/drawing/2014/main" id="{F9BF4FF6-1FF1-444B-B1ED-56AD21C60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689639"/>
          </a:xfrm>
        </p:spPr>
        <p:txBody>
          <a:bodyPr/>
          <a:lstStyle/>
          <a:p>
            <a:r>
              <a:rPr lang="en-US" altLang="en-US">
                <a:sym typeface="+mn-ea"/>
              </a:rPr>
              <a:t>GEMM #</a:t>
            </a:r>
            <a:r>
              <a:rPr lang="" altLang="en-US">
                <a:sym typeface="+mn-ea"/>
              </a:rPr>
              <a:t>5</a:t>
            </a:r>
            <a:r>
              <a:rPr lang="en-US" altLang="zh-CN"/>
              <a:t>:  </a:t>
            </a:r>
            <a:r>
              <a:rPr lang="en-US" altLang="en-US">
                <a:sym typeface="+mn-ea"/>
              </a:rPr>
              <a:t>Local </a:t>
            </a:r>
            <a:r>
              <a:rPr lang="en-US" altLang="zh-CN">
                <a:sym typeface="+mn-ea"/>
              </a:rPr>
              <a:t>Memory </a:t>
            </a:r>
            <a:r>
              <a:rPr lang="en-US" altLang="en-US">
                <a:sym typeface="+mn-ea"/>
              </a:rPr>
              <a:t>-- </a:t>
            </a:r>
            <a:r>
              <a:rPr lang="" altLang="en-US">
                <a:sym typeface="+mn-ea"/>
              </a:rPr>
              <a:t>Bank </a:t>
            </a:r>
            <a:r>
              <a:rPr lang="en-US" altLang="en-US">
                <a:sym typeface="+mn-ea"/>
              </a:rPr>
              <a:t>Conflict</a:t>
            </a:r>
            <a:r>
              <a:rPr lang="" altLang="en-US">
                <a:sym typeface="+mn-ea"/>
              </a:rPr>
              <a:t>s free</a:t>
            </a:r>
          </a:p>
        </p:txBody>
      </p:sp>
      <p:pic>
        <p:nvPicPr>
          <p:cNvPr id="15" name="Picture 14" descr="Picture1">
            <a:extLst>
              <a:ext uri="{FF2B5EF4-FFF2-40B4-BE49-F238E27FC236}">
                <a16:creationId xmlns:a16="http://schemas.microsoft.com/office/drawing/2014/main" id="{5E5C5942-CA1D-4614-868E-EFABC28C0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519" y="1780390"/>
            <a:ext cx="5131063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3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8" name="Table 7"/>
          <p:cNvGraphicFramePr/>
          <p:nvPr>
            <p:extLst>
              <p:ext uri="{D42A27DB-BD31-4B8C-83A1-F6EECF244321}">
                <p14:modId xmlns:p14="http://schemas.microsoft.com/office/powerpoint/2010/main" val="3292300629"/>
              </p:ext>
            </p:extLst>
          </p:nvPr>
        </p:nvGraphicFramePr>
        <p:xfrm>
          <a:off x="644948" y="1578792"/>
          <a:ext cx="10897871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5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5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5701">
                  <a:extLst>
                    <a:ext uri="{9D8B030D-6E8A-4147-A177-3AD203B41FA5}">
                      <a16:colId xmlns:a16="http://schemas.microsoft.com/office/drawing/2014/main" val="1354458753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/>
                    </a:p>
                    <a:p>
                      <a:pPr algn="ctr">
                        <a:buNone/>
                      </a:pPr>
                      <a:r>
                        <a:rPr lang="en-US" altLang="en-US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/>
                    </a:p>
                    <a:p>
                      <a:pPr algn="ctr">
                        <a:buNone/>
                      </a:pPr>
                      <a:r>
                        <a:rPr lang="en-US" altLang="en-US"/>
                        <a:t>Gflops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/>
                    </a:p>
                    <a:p>
                      <a:pPr algn="ctr">
                        <a:buNone/>
                      </a:pPr>
                      <a:r>
                        <a:rPr lang="en-US" altLang="en-US"/>
                        <a:t>Time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Step</a:t>
                      </a:r>
                    </a:p>
                    <a:p>
                      <a:pPr algn="ctr">
                        <a:buNone/>
                      </a:pPr>
                      <a:r>
                        <a:rPr lang="en-US" altLang="en-US"/>
                        <a:t>Speedup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400">
                          <a:sym typeface="+mn-ea"/>
                        </a:rPr>
                        <a:t>Cumulative</a:t>
                      </a:r>
                    </a:p>
                    <a:p>
                      <a:pPr algn="ctr">
                        <a:buNone/>
                      </a:pPr>
                      <a:r>
                        <a:rPr lang="en-US" altLang="en-US" sz="2400">
                          <a:sym typeface="+mn-ea"/>
                        </a:rPr>
                        <a:t>Speedup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Efficiency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v</a:t>
                      </a:r>
                      <a:r>
                        <a:rPr lang="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141.52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29.63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1.0x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1.0x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8.3%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v</a:t>
                      </a:r>
                      <a:r>
                        <a:rPr lang="" alt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71.83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58.39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0.51x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0.51x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4.2%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v</a:t>
                      </a:r>
                      <a:r>
                        <a:rPr lang="" alt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609.09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6.88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8.47x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4.31x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36%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v</a:t>
                      </a:r>
                      <a:r>
                        <a:rPr lang="" alt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982.14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4.27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1.61x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6.96x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58%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dirty="0"/>
                        <a:t>v5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1048.73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3.99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1.06x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7.43x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62%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dirty="0"/>
                        <a:t>Peak</a:t>
                      </a:r>
                      <a:endParaRPr lang="" altLang="en-US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1689</a:t>
                      </a:r>
                      <a:endParaRPr lang="en-US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2.49</a:t>
                      </a:r>
                      <a:endParaRPr lang="en-US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-</a:t>
                      </a:r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-</a:t>
                      </a:r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652487"/>
                  </a:ext>
                </a:extLst>
              </a:tr>
            </a:tbl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689639"/>
          </a:xfrm>
        </p:spPr>
        <p:txBody>
          <a:bodyPr/>
          <a:lstStyle/>
          <a:p>
            <a:r>
              <a:rPr lang="" altLang="en-US" dirty="0"/>
              <a:t>Performance</a:t>
            </a:r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t>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704623"/>
          </a:xfrm>
        </p:spPr>
        <p:txBody>
          <a:bodyPr/>
          <a:lstStyle/>
          <a:p>
            <a:r>
              <a:rPr lang="en-US" altLang="zh-CN"/>
              <a:t>What to do Next?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847239" y="1267169"/>
            <a:ext cx="10733045" cy="447441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accent1"/>
                </a:solidFill>
              </a:rPr>
              <a:t>At v5 1048GFLOP/s, we’re  62% Efficency.</a:t>
            </a:r>
            <a:endParaRPr lang="en-US" altLang="zh-CN" sz="28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accent1"/>
                </a:solidFill>
              </a:rPr>
              <a:t>Next Step</a:t>
            </a:r>
          </a:p>
          <a:p>
            <a:pPr marL="643255" lvl="1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accent1"/>
                </a:solidFill>
              </a:rPr>
              <a:t>Vectorization: using float4</a:t>
            </a:r>
          </a:p>
          <a:p>
            <a:pPr marL="643255" lvl="1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accent1"/>
                </a:solidFill>
              </a:rPr>
              <a:t>Reduce instruction overhead: unroll loops</a:t>
            </a:r>
          </a:p>
          <a:p>
            <a:pPr marL="643255" lvl="1" indent="-342900">
              <a:buFont typeface="Arial" panose="020B0604020202020204" pitchFamily="34" charset="0"/>
              <a:buChar char="•"/>
            </a:pPr>
            <a:r>
              <a:rPr lang="" altLang="en-US" sz="2800">
                <a:solidFill>
                  <a:schemeClr val="accent1"/>
                </a:solidFill>
              </a:rPr>
              <a:t>Tuning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chemeClr val="accent1"/>
                </a:solidFill>
              </a:rPr>
              <a:t>Trying          Finding Cause         Pro</a:t>
            </a:r>
            <a:r>
              <a:rPr lang="en-US" altLang="zh-CN" sz="2800">
                <a:solidFill>
                  <a:schemeClr val="accent1"/>
                </a:solidFill>
              </a:rPr>
              <a:t>v</a:t>
            </a:r>
            <a:r>
              <a:rPr lang="en-US" altLang="en-US" sz="2800">
                <a:solidFill>
                  <a:schemeClr val="accent1"/>
                </a:solidFill>
              </a:rPr>
              <a:t>ing</a:t>
            </a:r>
            <a:endParaRPr lang="" altLang="en-US" sz="28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A17470-C320-4C94-A73E-C2DD71B1A9EB}"/>
              </a:ext>
            </a:extLst>
          </p:cNvPr>
          <p:cNvGrpSpPr/>
          <p:nvPr/>
        </p:nvGrpSpPr>
        <p:grpSpPr>
          <a:xfrm>
            <a:off x="2391508" y="4583723"/>
            <a:ext cx="521677" cy="128955"/>
            <a:chOff x="6600092" y="4149969"/>
            <a:chExt cx="521677" cy="12895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EA273D2-058D-4D21-A856-1E270170EF8A}"/>
                </a:ext>
              </a:extLst>
            </p:cNvPr>
            <p:cNvCxnSpPr>
              <a:cxnSpLocks/>
            </p:cNvCxnSpPr>
            <p:nvPr/>
          </p:nvCxnSpPr>
          <p:spPr>
            <a:xfrm>
              <a:off x="6611815" y="4278924"/>
              <a:ext cx="509954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E3B3BCC-8F2F-4B96-BF46-0E033DF42D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0092" y="4149969"/>
              <a:ext cx="509954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56AB79-E88B-4437-B62E-297DA6C405FA}"/>
              </a:ext>
            </a:extLst>
          </p:cNvPr>
          <p:cNvGrpSpPr/>
          <p:nvPr/>
        </p:nvGrpSpPr>
        <p:grpSpPr>
          <a:xfrm>
            <a:off x="5486400" y="4583723"/>
            <a:ext cx="521677" cy="128955"/>
            <a:chOff x="6600092" y="4149969"/>
            <a:chExt cx="521677" cy="128955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778BFEB-8AED-464C-A2F5-6D51540805C0}"/>
                </a:ext>
              </a:extLst>
            </p:cNvPr>
            <p:cNvCxnSpPr>
              <a:cxnSpLocks/>
            </p:cNvCxnSpPr>
            <p:nvPr/>
          </p:nvCxnSpPr>
          <p:spPr>
            <a:xfrm>
              <a:off x="6611815" y="4278924"/>
              <a:ext cx="509954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EB49CC8-9107-4465-9930-57D9F07DD0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0092" y="4149969"/>
              <a:ext cx="509954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9043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t>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Conclusion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847239" y="1048621"/>
            <a:ext cx="10733045" cy="539758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accent1"/>
                </a:solidFill>
              </a:rPr>
              <a:t>Use peak performance metrics to guide optimization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accent1"/>
                </a:solidFill>
              </a:rPr>
              <a:t>Understand </a:t>
            </a:r>
            <a:r>
              <a:rPr lang="en-US" altLang="zh-CN" sz="2800">
                <a:solidFill>
                  <a:schemeClr val="accent1"/>
                </a:solidFill>
              </a:rPr>
              <a:t>performance characteristrics</a:t>
            </a:r>
          </a:p>
          <a:p>
            <a:pPr marL="1104900" lvl="2" indent="-3429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accent1"/>
                </a:solidFill>
              </a:rPr>
              <a:t>Latency hiding</a:t>
            </a:r>
          </a:p>
          <a:p>
            <a:pPr marL="1104900" lvl="2" indent="-3429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accent1"/>
                </a:solidFill>
              </a:rPr>
              <a:t>Bank conflict</a:t>
            </a:r>
            <a:endParaRPr lang="en-US" altLang="zh-CN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zh-CN" sz="2800">
                <a:solidFill>
                  <a:schemeClr val="accent1"/>
                </a:solidFill>
              </a:rPr>
              <a:t>T</a:t>
            </a:r>
            <a:r>
              <a:rPr lang="en-US" altLang="zh-CN" sz="2800">
                <a:solidFill>
                  <a:schemeClr val="accent1"/>
                </a:solidFill>
              </a:rPr>
              <a:t>ry to </a:t>
            </a:r>
            <a:r>
              <a:rPr lang="" altLang="zh-CN" sz="2800">
                <a:solidFill>
                  <a:schemeClr val="accent1"/>
                </a:solidFill>
              </a:rPr>
              <a:t>identify </a:t>
            </a:r>
            <a:r>
              <a:rPr lang="en-US" altLang="zh-CN" sz="2800">
                <a:solidFill>
                  <a:schemeClr val="accent1"/>
                </a:solidFill>
              </a:rPr>
              <a:t>the </a:t>
            </a:r>
            <a:r>
              <a:rPr lang="" altLang="zh-CN" sz="2800">
                <a:solidFill>
                  <a:schemeClr val="accent1"/>
                </a:solidFill>
              </a:rPr>
              <a:t>type of bottleneck</a:t>
            </a:r>
          </a:p>
          <a:p>
            <a:pPr marL="643255" lvl="1" indent="-3429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accent1"/>
                </a:solidFill>
              </a:rPr>
              <a:t>Using profiling tool: vtune</a:t>
            </a:r>
            <a:endParaRPr lang="" altLang="zh-CN">
              <a:solidFill>
                <a:schemeClr val="accent1"/>
              </a:solidFill>
            </a:endParaRPr>
          </a:p>
          <a:p>
            <a:pPr marL="643255" lvl="1" indent="-342900">
              <a:buFont typeface="Arial" panose="020B0604020202020204" pitchFamily="34" charset="0"/>
              <a:buChar char="•"/>
            </a:pPr>
            <a:r>
              <a:rPr lang="" altLang="zh-CN">
                <a:solidFill>
                  <a:schemeClr val="accent1"/>
                </a:solidFill>
              </a:rPr>
              <a:t>Memory, core comput</a:t>
            </a:r>
            <a:r>
              <a:rPr lang="en-US" altLang="zh-CN">
                <a:solidFill>
                  <a:schemeClr val="accent1"/>
                </a:solidFill>
              </a:rPr>
              <a:t>ation, or instruction overhead</a:t>
            </a:r>
            <a:endParaRPr lang="en-US" altLang="zh-CN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Learn more </a:t>
            </a:r>
            <a:r>
              <a:rPr lang="en-US" altLang="zh-CN" sz="2800"/>
              <a:t>about Hardware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/>
              <a:t>Look into the assembly code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0678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7484" y="2277349"/>
            <a:ext cx="10363200" cy="1362075"/>
          </a:xfrm>
        </p:spPr>
        <p:txBody>
          <a:bodyPr/>
          <a:lstStyle/>
          <a:p>
            <a:pPr algn="ctr"/>
            <a:r>
              <a:rPr lang="en-US" altLang="zh-CN"/>
              <a:t>Thank You</a:t>
            </a:r>
            <a:r>
              <a:rPr lang="zh-CN" altLang="en-US"/>
              <a:t>！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432551"/>
            <a:ext cx="3860800" cy="364067"/>
          </a:xfrm>
        </p:spPr>
        <p:txBody>
          <a:bodyPr/>
          <a:lstStyle/>
          <a:p>
            <a:r>
              <a:rPr lang="en-US"/>
              <a:t>Intel Top Secret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34800" y="6413500"/>
            <a:ext cx="457200" cy="36618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627909" y="6422184"/>
            <a:ext cx="38002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E2556C5-CE8C-6547-B838-EA80C61A4AF7}" type="slidenum">
              <a:rPr lang="en-US" smtClean="0">
                <a:solidFill>
                  <a:prstClr val="white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Content Placeholder 3"/>
          <p:cNvSpPr>
            <a:spLocks noGrp="1"/>
          </p:cNvSpPr>
          <p:nvPr>
            <p:ph sz="half" idx="1"/>
          </p:nvPr>
        </p:nvSpPr>
        <p:spPr>
          <a:xfrm>
            <a:off x="607485" y="1604434"/>
            <a:ext cx="6797522" cy="2240946"/>
          </a:xfrm>
        </p:spPr>
        <p:txBody>
          <a:bodyPr>
            <a:normAutofit fontScale="25000" lnSpcReduction="20000"/>
          </a:bodyPr>
          <a:lstStyle/>
          <a:p>
            <a:pPr marL="380990" indent="-38099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 sz="9600"/>
              <a:t>Background</a:t>
            </a:r>
            <a:endParaRPr lang="en-US" sz="9600"/>
          </a:p>
          <a:p>
            <a:pPr marL="380990" indent="-38099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9600">
                <a:solidFill>
                  <a:srgbClr val="0071C5">
                    <a:alpha val="31000"/>
                  </a:srgbClr>
                </a:solidFill>
              </a:rPr>
              <a:t>Efficient Kernel with DPC++</a:t>
            </a:r>
          </a:p>
          <a:p>
            <a:pPr marL="380990" indent="-38099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9600">
                <a:solidFill>
                  <a:srgbClr val="0071C5">
                    <a:alpha val="31000"/>
                  </a:srgbClr>
                </a:solidFill>
              </a:rPr>
              <a:t>Q&amp;A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3532" y="70691"/>
            <a:ext cx="10972800" cy="1158240"/>
          </a:xfrm>
        </p:spPr>
        <p:txBody>
          <a:bodyPr anchor="t">
            <a:normAutofit/>
          </a:bodyPr>
          <a:lstStyle/>
          <a:p>
            <a:br>
              <a:rPr lang="en-US">
                <a:highlight>
                  <a:srgbClr val="FFFFFF"/>
                </a:highlight>
              </a:rPr>
            </a:br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189152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/>
          <p:cNvSpPr/>
          <p:nvPr/>
        </p:nvSpPr>
        <p:spPr>
          <a:xfrm>
            <a:off x="2105814" y="3662280"/>
            <a:ext cx="7722344" cy="9795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9899" y="430438"/>
            <a:ext cx="10972800" cy="762120"/>
          </a:xfrm>
        </p:spPr>
        <p:txBody>
          <a:bodyPr/>
          <a:lstStyle/>
          <a:p>
            <a:r>
              <a:rPr lang="en-US" altLang="zh-CN" dirty="0"/>
              <a:t>Work </a:t>
            </a:r>
            <a:r>
              <a:rPr lang="en-US" altLang="zh-CN" sz="4000" dirty="0"/>
              <a:t>Background </a:t>
            </a:r>
            <a:r>
              <a:rPr lang="en-US" altLang="zh-CN" dirty="0"/>
              <a:t>: TF </a:t>
            </a:r>
            <a:r>
              <a:rPr lang="en-US" altLang="zh-CN" dirty="0" err="1"/>
              <a:t>SoftWare</a:t>
            </a:r>
            <a:r>
              <a:rPr lang="en-US" altLang="zh-CN" dirty="0"/>
              <a:t> Stack</a:t>
            </a:r>
            <a:endParaRPr lang="zh-CN" altLang="en-US" dirty="0"/>
          </a:p>
        </p:txBody>
      </p:sp>
      <p:sp>
        <p:nvSpPr>
          <p:cNvPr id="15" name="Rectangle: Rounded Corners 14"/>
          <p:cNvSpPr/>
          <p:nvPr/>
        </p:nvSpPr>
        <p:spPr>
          <a:xfrm>
            <a:off x="2025447" y="1408593"/>
            <a:ext cx="7802712" cy="19933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Group 3"/>
          <p:cNvGrpSpPr/>
          <p:nvPr/>
        </p:nvGrpSpPr>
        <p:grpSpPr>
          <a:xfrm>
            <a:off x="7752737" y="1774097"/>
            <a:ext cx="1814052" cy="1344683"/>
            <a:chOff x="2286002" y="1824379"/>
            <a:chExt cx="1814052" cy="1344683"/>
          </a:xfrm>
        </p:grpSpPr>
        <p:sp>
          <p:nvSpPr>
            <p:cNvPr id="17" name="Rectangle: Rounded Corners 16"/>
            <p:cNvSpPr/>
            <p:nvPr/>
          </p:nvSpPr>
          <p:spPr>
            <a:xfrm>
              <a:off x="2286002" y="1824379"/>
              <a:ext cx="1814052" cy="134468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2564991" y="2261542"/>
              <a:ext cx="1209368" cy="75708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LLGA Graph</a:t>
              </a: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03968" y="1893093"/>
              <a:ext cx="639599" cy="27699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altLang="zh-CN"/>
                <a:t>Graph</a:t>
              </a:r>
              <a:endParaRPr lang="zh-CN" altLang="en-US" err="1"/>
            </a:p>
          </p:txBody>
        </p:sp>
      </p:grpSp>
      <p:sp>
        <p:nvSpPr>
          <p:cNvPr id="23" name="Rectangle: Rounded Corners 22"/>
          <p:cNvSpPr/>
          <p:nvPr/>
        </p:nvSpPr>
        <p:spPr>
          <a:xfrm>
            <a:off x="4472280" y="1824379"/>
            <a:ext cx="3052914" cy="13446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: Rounded Corners 23"/>
          <p:cNvSpPr/>
          <p:nvPr/>
        </p:nvSpPr>
        <p:spPr>
          <a:xfrm>
            <a:off x="4639599" y="2307015"/>
            <a:ext cx="1209368" cy="757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>
                    <a:lumMod val="75000"/>
                    <a:lumOff val="25000"/>
                  </a:schemeClr>
                </a:solidFill>
              </a:rPr>
              <a:t>Onednn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 kernels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67267" y="1951758"/>
            <a:ext cx="423193" cy="2769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/>
              <a:t>Ops</a:t>
            </a:r>
            <a:endParaRPr lang="zh-CN" altLang="en-US" err="1"/>
          </a:p>
        </p:txBody>
      </p:sp>
      <p:sp>
        <p:nvSpPr>
          <p:cNvPr id="26" name="Rectangle: Rounded Corners 25"/>
          <p:cNvSpPr/>
          <p:nvPr/>
        </p:nvSpPr>
        <p:spPr>
          <a:xfrm>
            <a:off x="5990460" y="2307015"/>
            <a:ext cx="1209368" cy="7570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DPC++ kernels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278054" y="1824379"/>
            <a:ext cx="1814052" cy="1344683"/>
            <a:chOff x="7897420" y="1824379"/>
            <a:chExt cx="1814052" cy="1344683"/>
          </a:xfrm>
        </p:grpSpPr>
        <p:sp>
          <p:nvSpPr>
            <p:cNvPr id="27" name="Rectangle: Rounded Corners 26"/>
            <p:cNvSpPr/>
            <p:nvPr/>
          </p:nvSpPr>
          <p:spPr>
            <a:xfrm>
              <a:off x="7897420" y="1824379"/>
              <a:ext cx="1814052" cy="134468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Rectangle: Rounded Corners 27"/>
            <p:cNvSpPr/>
            <p:nvPr/>
          </p:nvSpPr>
          <p:spPr>
            <a:xfrm>
              <a:off x="8176409" y="2307015"/>
              <a:ext cx="1209368" cy="75708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</a:t>
              </a:r>
              <a:r>
                <a:rPr lang="en-US" altLang="en-US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PC</a:t>
              </a:r>
              <a:r>
                <a:rPr lang="en-US" altLang="zh-CN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++ Device</a:t>
              </a: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415386" y="1938566"/>
              <a:ext cx="695703" cy="27699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altLang="zh-CN"/>
                <a:t>Device</a:t>
              </a:r>
              <a:endParaRPr lang="zh-CN" altLang="en-US" err="1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001004" y="1486888"/>
            <a:ext cx="2412520" cy="2769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err="1"/>
              <a:t>Tensorflow</a:t>
            </a:r>
            <a:r>
              <a:rPr lang="en-US" altLang="zh-CN"/>
              <a:t> Framework</a:t>
            </a:r>
            <a:endParaRPr lang="zh-CN" altLang="en-US" err="1"/>
          </a:p>
        </p:txBody>
      </p:sp>
      <p:sp>
        <p:nvSpPr>
          <p:cNvPr id="32" name="Rectangle: Rounded Corners 31"/>
          <p:cNvSpPr/>
          <p:nvPr/>
        </p:nvSpPr>
        <p:spPr>
          <a:xfrm>
            <a:off x="8055079" y="3847859"/>
            <a:ext cx="1209368" cy="7570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LLGA xpu impl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4606931" y="3842376"/>
            <a:ext cx="1209368" cy="7570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>
                    <a:lumMod val="75000"/>
                    <a:lumOff val="25000"/>
                  </a:schemeClr>
                </a:solidFill>
              </a:rPr>
              <a:t>Onednn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err="1">
                <a:solidFill>
                  <a:schemeClr val="tx1">
                    <a:lumMod val="75000"/>
                    <a:lumOff val="25000"/>
                  </a:schemeClr>
                </a:solidFill>
              </a:rPr>
              <a:t>xpu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impl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: Rounded Corners 33"/>
          <p:cNvSpPr/>
          <p:nvPr/>
        </p:nvSpPr>
        <p:spPr>
          <a:xfrm>
            <a:off x="6095043" y="3847859"/>
            <a:ext cx="1209368" cy="7570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PC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++ Compiler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: Rounded Corners 34"/>
          <p:cNvSpPr/>
          <p:nvPr/>
        </p:nvSpPr>
        <p:spPr>
          <a:xfrm>
            <a:off x="2564991" y="3847056"/>
            <a:ext cx="1209368" cy="7570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PC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++ Runtime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Rectangle: Rounded Corners 36"/>
          <p:cNvSpPr/>
          <p:nvPr/>
        </p:nvSpPr>
        <p:spPr>
          <a:xfrm>
            <a:off x="2105814" y="4868080"/>
            <a:ext cx="7775608" cy="9795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035871" y="4966630"/>
            <a:ext cx="1521250" cy="2769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/>
              <a:t>XPU Hardware</a:t>
            </a:r>
            <a:endParaRPr lang="zh-CN" altLang="en-US" err="1"/>
          </a:p>
        </p:txBody>
      </p:sp>
      <p:sp>
        <p:nvSpPr>
          <p:cNvPr id="39" name="Rectangle: Rounded Corners 38"/>
          <p:cNvSpPr/>
          <p:nvPr/>
        </p:nvSpPr>
        <p:spPr>
          <a:xfrm>
            <a:off x="2324308" y="5342179"/>
            <a:ext cx="845367" cy="37593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CPU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: Rounded Corners 39"/>
          <p:cNvSpPr/>
          <p:nvPr/>
        </p:nvSpPr>
        <p:spPr>
          <a:xfrm>
            <a:off x="3751802" y="5342179"/>
            <a:ext cx="845367" cy="37593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GPU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Rectangle: Rounded Corners 40"/>
          <p:cNvSpPr/>
          <p:nvPr/>
        </p:nvSpPr>
        <p:spPr>
          <a:xfrm>
            <a:off x="5478158" y="5342179"/>
            <a:ext cx="845367" cy="37593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FPGA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ectangle: Rounded Corners 41"/>
          <p:cNvSpPr/>
          <p:nvPr/>
        </p:nvSpPr>
        <p:spPr>
          <a:xfrm>
            <a:off x="7099530" y="5294581"/>
            <a:ext cx="2467259" cy="47112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FLEXIBLE, CUSTOME DESIGN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572703" y="2194869"/>
            <a:ext cx="2708200" cy="940305"/>
          </a:xfrm>
          <a:prstGeom prst="rect">
            <a:avLst/>
          </a:prstGeom>
          <a:noFill/>
          <a:ln w="34925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627909" y="6422184"/>
            <a:ext cx="38002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E2556C5-CE8C-6547-B838-EA80C61A4AF7}" type="slidenum">
              <a:rPr lang="en-US" smtClean="0"/>
              <a:t>5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1352592" y="1145116"/>
            <a:ext cx="10021261" cy="498987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Functionality</a:t>
            </a:r>
          </a:p>
          <a:p>
            <a:pPr marL="643255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Op </a:t>
            </a:r>
            <a:r>
              <a:rPr lang="en-US" sz="2400" dirty="0" err="1"/>
              <a:t>Converage</a:t>
            </a:r>
            <a:r>
              <a:rPr lang="en-US" sz="2400" dirty="0"/>
              <a:t>:</a:t>
            </a:r>
          </a:p>
          <a:p>
            <a:pPr marL="11049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E</a:t>
            </a:r>
            <a:r>
              <a:rPr lang="en-US" altLang="zh-CN" sz="2000" dirty="0"/>
              <a:t>nabled 49 ops in dev branch, helped to raise op coverage from </a:t>
            </a:r>
            <a:r>
              <a:rPr lang="en-US" altLang="zh-CN" sz="2000" dirty="0">
                <a:highlight>
                  <a:srgbClr val="FFFF00"/>
                </a:highlight>
              </a:rPr>
              <a:t>64.39% to 91.62%, </a:t>
            </a:r>
            <a:r>
              <a:rPr lang="en-US" altLang="zh-CN" sz="2000" dirty="0"/>
              <a:t>met 2020 goal.</a:t>
            </a:r>
          </a:p>
          <a:p>
            <a:pPr marL="1104900" lvl="2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 Enabled 20+ ops in Plugin </a:t>
            </a:r>
            <a:r>
              <a:rPr lang="en-US" altLang="zh-CN" sz="2000" dirty="0" err="1"/>
              <a:t>brach</a:t>
            </a:r>
            <a:r>
              <a:rPr lang="en-US" altLang="zh-CN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dirty="0"/>
              <a:t>Performance(</a:t>
            </a:r>
            <a:r>
              <a:rPr lang="en-US" altLang="zh-CN" sz="3200" dirty="0" err="1">
                <a:highlight>
                  <a:srgbClr val="FFFFFF"/>
                </a:highlight>
              </a:rPr>
              <a:t>WIP</a:t>
            </a:r>
            <a:r>
              <a:rPr lang="en-US" altLang="zh-CN" sz="3200" dirty="0"/>
              <a:t>)</a:t>
            </a:r>
          </a:p>
          <a:p>
            <a:pPr marL="643255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Model analysis: </a:t>
            </a:r>
            <a:r>
              <a:rPr lang="en-US" altLang="zh-CN" sz="2400" dirty="0" err="1"/>
              <a:t>rn50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bert</a:t>
            </a:r>
            <a:endParaRPr lang="en-US" altLang="zh-CN" sz="2400" dirty="0"/>
          </a:p>
          <a:p>
            <a:pPr marL="643255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highlight>
                  <a:srgbClr val="FFFF00"/>
                </a:highlight>
              </a:rPr>
              <a:t>Custom Kernel benchmark </a:t>
            </a:r>
            <a:r>
              <a:rPr lang="en-US" altLang="zh-CN" sz="2400">
                <a:highlight>
                  <a:srgbClr val="FFFF00"/>
                </a:highlight>
              </a:rPr>
              <a:t>and Optimization</a:t>
            </a:r>
            <a:endParaRPr lang="en-US" altLang="zh-CN" sz="2400" dirty="0">
              <a:highlight>
                <a:srgbClr val="FFFF00"/>
              </a:highlight>
            </a:endParaRPr>
          </a:p>
          <a:p>
            <a:pPr marL="1104900" lvl="2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highlight>
                  <a:srgbClr val="FFFFFF"/>
                </a:highlight>
              </a:rPr>
              <a:t>Kernel  not supported by </a:t>
            </a:r>
            <a:r>
              <a:rPr lang="en-US" altLang="zh-CN" sz="2000" err="1">
                <a:highlight>
                  <a:srgbClr val="FFFFFF"/>
                </a:highlight>
              </a:rPr>
              <a:t>Onednn</a:t>
            </a:r>
            <a:r>
              <a:rPr lang="en-US" altLang="zh-CN" sz="2000">
                <a:highlight>
                  <a:srgbClr val="FFFFFF"/>
                </a:highlight>
              </a:rPr>
              <a:t>(NMS, L2loss, AdamMomentum </a:t>
            </a:r>
            <a:r>
              <a:rPr lang="en-US" altLang="zh-CN" sz="2000" dirty="0">
                <a:highlight>
                  <a:srgbClr val="FFFFFF"/>
                </a:highlight>
              </a:rPr>
              <a:t>and so on)</a:t>
            </a:r>
          </a:p>
          <a:p>
            <a:pPr marL="1104900" lvl="2" indent="-342900">
              <a:buFont typeface="Arial" panose="020B0604020202020204" pitchFamily="34" charset="0"/>
              <a:buChar char="•"/>
            </a:pPr>
            <a:r>
              <a:rPr lang="en-US" altLang="zh-CN" sz="2000"/>
              <a:t>Fusion outside </a:t>
            </a:r>
            <a:r>
              <a:rPr lang="en-US" altLang="zh-CN" sz="2000" dirty="0" err="1"/>
              <a:t>oneDNN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733319"/>
          </a:xfrm>
        </p:spPr>
        <p:txBody>
          <a:bodyPr anchor="t">
            <a:normAutofit/>
          </a:bodyPr>
          <a:lstStyle/>
          <a:p>
            <a:r>
              <a:rPr lang="en-US" altLang="zh-CN" dirty="0"/>
              <a:t>Work </a:t>
            </a:r>
            <a:r>
              <a:rPr lang="en-US" altLang="zh-CN" dirty="0" err="1"/>
              <a:t>Backgroud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627909" y="6422184"/>
            <a:ext cx="38002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E2556C5-CE8C-6547-B838-EA80C61A4AF7}" type="slidenum">
              <a:rPr lang="en-US" smtClean="0">
                <a:solidFill>
                  <a:prstClr val="white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Content Placeholder 3"/>
          <p:cNvSpPr>
            <a:spLocks noGrp="1"/>
          </p:cNvSpPr>
          <p:nvPr>
            <p:ph sz="half" idx="1"/>
          </p:nvPr>
        </p:nvSpPr>
        <p:spPr>
          <a:xfrm>
            <a:off x="607485" y="1604434"/>
            <a:ext cx="6797522" cy="2240946"/>
          </a:xfrm>
        </p:spPr>
        <p:txBody>
          <a:bodyPr>
            <a:normAutofit fontScale="25000" lnSpcReduction="20000"/>
          </a:bodyPr>
          <a:lstStyle/>
          <a:p>
            <a:pPr marL="380990" indent="-38099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 sz="9600">
                <a:solidFill>
                  <a:schemeClr val="accent1">
                    <a:alpha val="31000"/>
                  </a:schemeClr>
                </a:solidFill>
              </a:rPr>
              <a:t>Background</a:t>
            </a:r>
            <a:endParaRPr lang="en-US" sz="9600">
              <a:solidFill>
                <a:schemeClr val="accent1">
                  <a:alpha val="31000"/>
                </a:schemeClr>
              </a:solidFill>
            </a:endParaRPr>
          </a:p>
          <a:p>
            <a:pPr marL="380990" indent="-38099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9600">
                <a:solidFill>
                  <a:schemeClr val="accent1"/>
                </a:solidFill>
              </a:rPr>
              <a:t>Efficient Kernel with DPC++</a:t>
            </a:r>
          </a:p>
          <a:p>
            <a:pPr marL="681345" lvl="1" indent="-38099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 sz="9600">
                <a:solidFill>
                  <a:schemeClr val="accent1"/>
                </a:solidFill>
                <a:sym typeface="+mn-ea"/>
              </a:rPr>
              <a:t>Migration from CUDA to DPC++</a:t>
            </a:r>
          </a:p>
          <a:p>
            <a:pPr marL="681345" lvl="1" indent="-38099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" altLang="en-US" sz="9600">
                <a:solidFill>
                  <a:schemeClr val="accent1"/>
                </a:solidFill>
              </a:rPr>
              <a:t>Case study : GEMM </a:t>
            </a:r>
            <a:r>
              <a:rPr lang="en-US" altLang="zh-CN" sz="9600">
                <a:solidFill>
                  <a:schemeClr val="accent1"/>
                </a:solidFill>
              </a:rPr>
              <a:t>optimization</a:t>
            </a:r>
            <a:endParaRPr lang="en-US" sz="9600">
              <a:solidFill>
                <a:schemeClr val="accent1"/>
              </a:solidFill>
            </a:endParaRPr>
          </a:p>
          <a:p>
            <a:pPr marL="380990" indent="-38099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9600">
                <a:solidFill>
                  <a:schemeClr val="accent1">
                    <a:alpha val="30000"/>
                  </a:schemeClr>
                </a:solidFill>
              </a:rPr>
              <a:t>Q&amp;A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3532" y="70691"/>
            <a:ext cx="10972800" cy="1158240"/>
          </a:xfrm>
        </p:spPr>
        <p:txBody>
          <a:bodyPr anchor="t">
            <a:normAutofit/>
          </a:bodyPr>
          <a:lstStyle/>
          <a:p>
            <a:br>
              <a:rPr lang="en-US">
                <a:highlight>
                  <a:srgbClr val="FFFFFF"/>
                </a:highlight>
              </a:rPr>
            </a:br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741403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t>7</a:t>
            </a:fld>
            <a:endParaRPr lang="en-US"/>
          </a:p>
        </p:txBody>
      </p:sp>
      <p:sp>
        <p:nvSpPr>
          <p:cNvPr id="8" name="Rectangle: Rounded Corners 7"/>
          <p:cNvSpPr/>
          <p:nvPr/>
        </p:nvSpPr>
        <p:spPr>
          <a:xfrm>
            <a:off x="864807" y="1307951"/>
            <a:ext cx="2182197" cy="4670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82" y="1894874"/>
            <a:ext cx="533446" cy="6629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355" y="3213593"/>
            <a:ext cx="701101" cy="6782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202" y="4441082"/>
            <a:ext cx="1699407" cy="86113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06201" y="2743556"/>
            <a:ext cx="1699407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z="1400" b="1"/>
              <a:t>Thread/Work Item</a:t>
            </a:r>
            <a:endParaRPr lang="zh-CN" altLang="en-US" sz="1400" b="1" err="1"/>
          </a:p>
        </p:txBody>
      </p:sp>
      <p:sp>
        <p:nvSpPr>
          <p:cNvPr id="15" name="TextBox 14"/>
          <p:cNvSpPr txBox="1"/>
          <p:nvPr/>
        </p:nvSpPr>
        <p:spPr>
          <a:xfrm>
            <a:off x="1106202" y="4058735"/>
            <a:ext cx="1699407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z="1400" b="1"/>
              <a:t>Block/Work Group</a:t>
            </a:r>
            <a:endParaRPr lang="zh-CN" altLang="en-US" sz="1400" b="1" err="1"/>
          </a:p>
        </p:txBody>
      </p:sp>
      <p:sp>
        <p:nvSpPr>
          <p:cNvPr id="16" name="TextBox 15"/>
          <p:cNvSpPr txBox="1"/>
          <p:nvPr/>
        </p:nvSpPr>
        <p:spPr>
          <a:xfrm>
            <a:off x="1292517" y="5473775"/>
            <a:ext cx="1326776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z="1400" b="1"/>
              <a:t>Grid/NDRange</a:t>
            </a:r>
            <a:endParaRPr lang="zh-CN" altLang="en-US" sz="1400" b="1" err="1"/>
          </a:p>
        </p:txBody>
      </p:sp>
      <p:sp>
        <p:nvSpPr>
          <p:cNvPr id="18" name="TextBox 17"/>
          <p:cNvSpPr txBox="1"/>
          <p:nvPr/>
        </p:nvSpPr>
        <p:spPr>
          <a:xfrm>
            <a:off x="1372924" y="1414854"/>
            <a:ext cx="1699407" cy="36933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z="2400" b="1"/>
              <a:t>Software</a:t>
            </a:r>
            <a:endParaRPr lang="zh-CN" altLang="en-US" sz="2400" b="1" err="1"/>
          </a:p>
        </p:txBody>
      </p:sp>
      <p:sp>
        <p:nvSpPr>
          <p:cNvPr id="19" name="Rectangle: Rounded Corners 18"/>
          <p:cNvSpPr/>
          <p:nvPr/>
        </p:nvSpPr>
        <p:spPr>
          <a:xfrm>
            <a:off x="3328649" y="1307951"/>
            <a:ext cx="2182197" cy="4670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696954" y="1402540"/>
            <a:ext cx="1768873" cy="36933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z="2400" b="1"/>
              <a:t>Hardware</a:t>
            </a:r>
            <a:endParaRPr lang="zh-CN" altLang="en-US" sz="2400" b="1" err="1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9651" y="2226373"/>
            <a:ext cx="586791" cy="37341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1083" y="2959000"/>
            <a:ext cx="563929" cy="9221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1929" y="4441082"/>
            <a:ext cx="1585097" cy="87637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161083" y="2647339"/>
            <a:ext cx="960508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z="1400" b="1"/>
              <a:t>SP/EU</a:t>
            </a:r>
            <a:endParaRPr lang="zh-CN" altLang="en-US" sz="1400" b="1" err="1"/>
          </a:p>
        </p:txBody>
      </p:sp>
      <p:sp>
        <p:nvSpPr>
          <p:cNvPr id="25" name="TextBox 24"/>
          <p:cNvSpPr txBox="1"/>
          <p:nvPr/>
        </p:nvSpPr>
        <p:spPr>
          <a:xfrm>
            <a:off x="4161082" y="4096302"/>
            <a:ext cx="781031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z="1400" b="1"/>
              <a:t>SM/DSS</a:t>
            </a:r>
            <a:endParaRPr lang="zh-CN" altLang="en-US" sz="1400" b="1" err="1"/>
          </a:p>
        </p:txBody>
      </p:sp>
      <p:sp>
        <p:nvSpPr>
          <p:cNvPr id="26" name="TextBox 25"/>
          <p:cNvSpPr txBox="1"/>
          <p:nvPr/>
        </p:nvSpPr>
        <p:spPr>
          <a:xfrm>
            <a:off x="3888644" y="5490974"/>
            <a:ext cx="1131668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z="1400" b="1"/>
              <a:t>GPU Device</a:t>
            </a:r>
            <a:endParaRPr lang="zh-CN" altLang="en-US" sz="1400" b="1" err="1"/>
          </a:p>
        </p:txBody>
      </p:sp>
      <p:graphicFrame>
        <p:nvGraphicFramePr>
          <p:cNvPr id="29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54556756"/>
              </p:ext>
            </p:extLst>
          </p:nvPr>
        </p:nvGraphicFramePr>
        <p:xfrm>
          <a:off x="6300000" y="2016000"/>
          <a:ext cx="517914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9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CUDA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DPC++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Process Element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323">
                <a:tc>
                  <a:txBody>
                    <a:bodyPr/>
                    <a:lstStyle/>
                    <a:p>
                      <a:r>
                        <a:rPr lang="en-US" altLang="zh-CN"/>
                        <a:t>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Compute Unit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" altLang="en-US"/>
                        <a:t>T</a:t>
                      </a:r>
                      <a:r>
                        <a:rPr lang="en-US" altLang="zh-CN"/>
                        <a:t>hread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Work item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Block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Work group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Grid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NDRange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itle 2"/>
          <p:cNvSpPr>
            <a:spLocks noGrp="1"/>
          </p:cNvSpPr>
          <p:nvPr/>
        </p:nvSpPr>
        <p:spPr>
          <a:xfrm>
            <a:off x="609389" y="411797"/>
            <a:ext cx="10972800" cy="6495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6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735" b="0" i="0" kern="1200" spc="0" baseline="0">
                <a:solidFill>
                  <a:schemeClr val="tx2"/>
                </a:solidFill>
                <a:latin typeface="Intel Clear" panose="020B0604020203020204"/>
                <a:ea typeface="Intel Clear" panose="020B0604020203020204"/>
                <a:cs typeface="Intel Clear" panose="020B0604020203020204"/>
              </a:defRPr>
            </a:lvl1pPr>
          </a:lstStyle>
          <a:p>
            <a:r>
              <a:rPr lang="en-US" altLang="zh-CN" dirty="0">
                <a:sym typeface="+mn-ea"/>
              </a:rPr>
              <a:t>Migration from </a:t>
            </a:r>
            <a:r>
              <a:rPr lang="en-US" altLang="zh-CN" dirty="0" err="1">
                <a:sym typeface="+mn-ea"/>
              </a:rPr>
              <a:t>CUDA</a:t>
            </a:r>
            <a:r>
              <a:rPr lang="en-US" altLang="zh-CN" dirty="0">
                <a:sym typeface="+mn-ea"/>
              </a:rPr>
              <a:t> to </a:t>
            </a:r>
            <a:r>
              <a:rPr lang="en-US" altLang="zh-CN" dirty="0" err="1">
                <a:sym typeface="+mn-ea"/>
              </a:rPr>
              <a:t>DPC</a:t>
            </a:r>
            <a:r>
              <a:rPr lang="en-US" altLang="zh-CN" dirty="0">
                <a:sym typeface="+mn-ea"/>
              </a:rPr>
              <a:t>++</a:t>
            </a:r>
            <a:r>
              <a:rPr lang="" altLang="en-US" dirty="0">
                <a:sym typeface="+mn-ea"/>
              </a:rPr>
              <a:t>: Execution Model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 flipH="1">
            <a:off x="1098560" y="5941669"/>
            <a:ext cx="8348082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endParaRPr lang="zh-CN" altLang="en-US">
              <a:solidFill>
                <a:srgbClr val="003C71"/>
              </a:solidFill>
            </a:endParaRP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065878"/>
              </p:ext>
            </p:extLst>
          </p:nvPr>
        </p:nvGraphicFramePr>
        <p:xfrm>
          <a:off x="5711006" y="1929765"/>
          <a:ext cx="5917180" cy="2664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8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22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CUDA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DPC++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079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Local memory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Private memory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079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Shared memory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Local memory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079">
                <a:tc>
                  <a:txBody>
                    <a:bodyPr/>
                    <a:lstStyle/>
                    <a:p>
                      <a:r>
                        <a:rPr lang="en-US" altLang="zh-CN"/>
                        <a:t>Global memory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Global memory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079">
                <a:tc>
                  <a:txBody>
                    <a:bodyPr/>
                    <a:lstStyle/>
                    <a:p>
                      <a:r>
                        <a:rPr lang="en-US" altLang="zh-CN"/>
                        <a:t>Constant memory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Constant memory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Picture 3" descr="Picture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80" y="1617980"/>
            <a:ext cx="4860000" cy="3784361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/>
        </p:nvSpPr>
        <p:spPr>
          <a:xfrm>
            <a:off x="609389" y="411797"/>
            <a:ext cx="10972800" cy="6495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6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735" b="0" i="0" kern="1200" spc="0" baseline="0">
                <a:solidFill>
                  <a:schemeClr val="tx2"/>
                </a:solidFill>
                <a:latin typeface="Intel Clear" panose="020B0604020203020204"/>
                <a:ea typeface="Intel Clear" panose="020B0604020203020204"/>
                <a:cs typeface="Intel Clear" panose="020B0604020203020204"/>
              </a:defRPr>
            </a:lvl1pPr>
          </a:lstStyle>
          <a:p>
            <a:r>
              <a:rPr lang="en-US" altLang="zh-CN" dirty="0">
                <a:sym typeface="+mn-ea"/>
              </a:rPr>
              <a:t>Migration from </a:t>
            </a:r>
            <a:r>
              <a:rPr lang="en-US" altLang="zh-CN" dirty="0" err="1">
                <a:sym typeface="+mn-ea"/>
              </a:rPr>
              <a:t>CUDA</a:t>
            </a:r>
            <a:r>
              <a:rPr lang="en-US" altLang="zh-CN" dirty="0">
                <a:sym typeface="+mn-ea"/>
              </a:rPr>
              <a:t> to </a:t>
            </a:r>
            <a:r>
              <a:rPr lang="en-US" altLang="zh-CN" dirty="0" err="1">
                <a:sym typeface="+mn-ea"/>
              </a:rPr>
              <a:t>DPC</a:t>
            </a:r>
            <a:r>
              <a:rPr lang="en-US" altLang="zh-CN" dirty="0">
                <a:sym typeface="+mn-ea"/>
              </a:rPr>
              <a:t>++</a:t>
            </a:r>
            <a:r>
              <a:rPr lang="en-US" altLang="en-US" dirty="0">
                <a:sym typeface="+mn-ea"/>
              </a:rPr>
              <a:t>: </a:t>
            </a:r>
            <a:r>
              <a:rPr lang="" altLang="en-US" dirty="0">
                <a:sym typeface="+mn-ea"/>
              </a:rPr>
              <a:t>Memory </a:t>
            </a:r>
            <a:r>
              <a:rPr lang="en-US" altLang="en-US" dirty="0">
                <a:sym typeface="+mn-ea"/>
              </a:rPr>
              <a:t>Model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627909" y="6422184"/>
            <a:ext cx="38002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E2556C5-CE8C-6547-B838-EA80C61A4AF7}" type="slidenum">
              <a:rPr lang="en-US" smtClean="0"/>
              <a:t>9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1069976" y="1061357"/>
            <a:ext cx="9618345" cy="4301490"/>
          </a:xfrm>
        </p:spPr>
        <p:txBody>
          <a:bodyPr/>
          <a:lstStyle/>
          <a:p>
            <a:pPr>
              <a:buFont typeface="Arial" panose="020B0604020202020204" pitchFamily="34" charset="0"/>
            </a:pPr>
            <a:endParaRPr lang="en-US" sz="3200">
              <a:solidFill>
                <a:srgbClr val="003C72"/>
              </a:solidFill>
            </a:endParaRPr>
          </a:p>
          <a:p>
            <a:pPr>
              <a:buFont typeface="Arial" panose="020B0604020202020204" pitchFamily="34" charset="0"/>
            </a:pPr>
            <a:r>
              <a:rPr lang="en-US" sz="3200">
                <a:solidFill>
                  <a:srgbClr val="003C72"/>
                </a:solidFill>
              </a:rPr>
              <a:t> 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800" dirty="0"/>
              <a:t>Case </a:t>
            </a:r>
            <a:r>
              <a:rPr lang="" altLang="en-US" sz="2800"/>
              <a:t>study : </a:t>
            </a:r>
            <a:r>
              <a:rPr lang="" altLang="en-US" sz="2800" dirty="0"/>
              <a:t>GEMM </a:t>
            </a:r>
            <a:r>
              <a:rPr lang="en-US" altLang="zh-CN" sz="2800" dirty="0"/>
              <a:t>optimization</a:t>
            </a:r>
            <a:endParaRPr lang="" altLang="en-US" sz="2800" dirty="0"/>
          </a:p>
          <a:p>
            <a:pPr marL="457200" lvl="1" indent="0">
              <a:buNone/>
            </a:pPr>
            <a:br>
              <a:rPr lang="en-US" altLang="zh-CN" sz="2135" dirty="0"/>
            </a:br>
            <a:endParaRPr lang="en-US" sz="2135" dirty="0"/>
          </a:p>
        </p:txBody>
      </p:sp>
      <p:sp>
        <p:nvSpPr>
          <p:cNvPr id="5" name="Title 2"/>
          <p:cNvSpPr>
            <a:spLocks noGrp="1"/>
          </p:cNvSpPr>
          <p:nvPr/>
        </p:nvSpPr>
        <p:spPr>
          <a:xfrm>
            <a:off x="609389" y="411797"/>
            <a:ext cx="10972800" cy="6495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6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735" b="0" i="0" kern="1200" spc="0" baseline="0">
                <a:solidFill>
                  <a:schemeClr val="tx2"/>
                </a:solidFill>
                <a:latin typeface="Intel Clear" panose="020B0604020203020204"/>
                <a:ea typeface="Intel Clear" panose="020B0604020203020204"/>
                <a:cs typeface="Intel Clear" panose="020B0604020203020204"/>
              </a:defRPr>
            </a:lvl1pPr>
          </a:lstStyle>
          <a:p>
            <a:r>
              <a:rPr lang="en-US">
                <a:sym typeface="+mn-ea"/>
              </a:rPr>
              <a:t>Efficient Kernel with D</a:t>
            </a:r>
            <a:r>
              <a:rPr lang="en-US" altLang="en-US">
                <a:sym typeface="+mn-ea"/>
              </a:rPr>
              <a:t>PC</a:t>
            </a:r>
            <a:r>
              <a:rPr lang="en-US">
                <a:sym typeface="+mn-ea"/>
              </a:rPr>
              <a:t>++</a:t>
            </a:r>
            <a:endParaRPr lang="en-US" altLang="en-US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32DFF099DC94408A1374D2CFD86309" ma:contentTypeVersion="13" ma:contentTypeDescription="Create a new document." ma:contentTypeScope="" ma:versionID="46e9d5c0b032a5bbc22f387cb2bc5aa9">
  <xsd:schema xmlns:xsd="http://www.w3.org/2001/XMLSchema" xmlns:xs="http://www.w3.org/2001/XMLSchema" xmlns:p="http://schemas.microsoft.com/office/2006/metadata/properties" xmlns:ns3="58aefbdf-6d2d-4d42-93ef-8efe5fd5af5e" xmlns:ns4="f2970bf7-7892-462e-8ac9-94a56623cf34" targetNamespace="http://schemas.microsoft.com/office/2006/metadata/properties" ma:root="true" ma:fieldsID="229a506726a9f3d32fe5bef17d1f407b" ns3:_="" ns4:_="">
    <xsd:import namespace="58aefbdf-6d2d-4d42-93ef-8efe5fd5af5e"/>
    <xsd:import namespace="f2970bf7-7892-462e-8ac9-94a56623cf3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4:SharedWithUsers" minOccurs="0"/>
                <xsd:element ref="ns4:SharingHintHash" minOccurs="0"/>
                <xsd:element ref="ns4:SharedWithDetail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aefbdf-6d2d-4d42-93ef-8efe5fd5af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970bf7-7892-462e-8ac9-94a56623cf34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30C855-488E-4B48-B24A-FE39EE408D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E0350F-3221-4C9A-AE84-9EFBA8DB75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aefbdf-6d2d-4d42-93ef-8efe5fd5af5e"/>
    <ds:schemaRef ds:uri="f2970bf7-7892-462e-8ac9-94a56623cf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C9B2AD-7D41-4694-AC2B-16198D5E41F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1101</Words>
  <Application>Microsoft Office PowerPoint</Application>
  <PresentationFormat>Widescreen</PresentationFormat>
  <Paragraphs>355</Paragraphs>
  <Slides>26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等线</vt:lpstr>
      <vt:lpstr>Helvetica Neue Medium</vt:lpstr>
      <vt:lpstr>Arial</vt:lpstr>
      <vt:lpstr>Consolas</vt:lpstr>
      <vt:lpstr>Intel Clear</vt:lpstr>
      <vt:lpstr>Intel Clear Pro</vt:lpstr>
      <vt:lpstr>Wingdings</vt:lpstr>
      <vt:lpstr>Int_PPT Template_ClearPro_16x9</vt:lpstr>
      <vt:lpstr>Efficienet kernel wITH DPC++</vt:lpstr>
      <vt:lpstr> Agenda</vt:lpstr>
      <vt:lpstr> Agenda</vt:lpstr>
      <vt:lpstr>Work Background : TF SoftWare Stack</vt:lpstr>
      <vt:lpstr>Work Backgroud</vt:lpstr>
      <vt:lpstr> Agenda</vt:lpstr>
      <vt:lpstr>PowerPoint Presentation</vt:lpstr>
      <vt:lpstr>PowerPoint Presentation</vt:lpstr>
      <vt:lpstr>PowerPoint Presentation</vt:lpstr>
      <vt:lpstr>What is Our Optimization Goal</vt:lpstr>
      <vt:lpstr>GEMM #1: Start with DPC++</vt:lpstr>
      <vt:lpstr>Performance</vt:lpstr>
      <vt:lpstr>GEMM #2:  Multiple Outputs per Thread</vt:lpstr>
      <vt:lpstr>Performance</vt:lpstr>
      <vt:lpstr>GEMM #3:  Multiple Outputs per Thread -- Permute</vt:lpstr>
      <vt:lpstr>Performance </vt:lpstr>
      <vt:lpstr>GEMM #4:  Using Local Memory</vt:lpstr>
      <vt:lpstr>GEMM #4:  Using Local Memory</vt:lpstr>
      <vt:lpstr>Performance</vt:lpstr>
      <vt:lpstr>GEMM #5:  Local Memory -- Bank Conflicts</vt:lpstr>
      <vt:lpstr>GEMM #5:  Local Memory -- Bank Conflicts</vt:lpstr>
      <vt:lpstr>GEMM #5:  Local Memory -- Bank Conflicts free</vt:lpstr>
      <vt:lpstr>Performance</vt:lpstr>
      <vt:lpstr>What to do Next?</vt:lpstr>
      <vt:lpstr>Conclusion</vt:lpstr>
      <vt:lpstr>Thank You！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Efficienet kernel wITH DPCPP</dc:title>
  <dc:creator>Zhu, Wei2</dc:creator>
  <cp:lastModifiedBy>Patric Zhao</cp:lastModifiedBy>
  <cp:revision>109</cp:revision>
  <dcterms:created xsi:type="dcterms:W3CDTF">2020-12-20T13:52:42Z</dcterms:created>
  <dcterms:modified xsi:type="dcterms:W3CDTF">2020-12-23T08:14:47Z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1033-11.1.0.9522</vt:lpwstr>
  </property>
  <property fmtid="{D5CDD505-2E9C-101B-9397-08002B2CF9AE}" pid="3" name="ContentTypeId">
    <vt:lpwstr>0x0101004432DFF099DC94408A1374D2CFD86309</vt:lpwstr>
  </property>
  <property fmtid="{D5CDD505-2E9C-101B-9397-08002B2CF9AE}" pid="4" name="MSIP_Label_9aa06179-68b3-4e2b-b09b-a2424735516b_Enabled">
    <vt:lpwstr>True</vt:lpwstr>
  </property>
  <property fmtid="{D5CDD505-2E9C-101B-9397-08002B2CF9AE}" pid="5" name="MSIP_Label_9aa06179-68b3-4e2b-b09b-a2424735516b_SiteId">
    <vt:lpwstr>46c98d88-e344-4ed4-8496-4ed7712e255d</vt:lpwstr>
  </property>
  <property fmtid="{D5CDD505-2E9C-101B-9397-08002B2CF9AE}" pid="6" name="MSIP_Label_9aa06179-68b3-4e2b-b09b-a2424735516b_Owner">
    <vt:lpwstr>patric.zhao@intel.com</vt:lpwstr>
  </property>
  <property fmtid="{D5CDD505-2E9C-101B-9397-08002B2CF9AE}" pid="7" name="MSIP_Label_9aa06179-68b3-4e2b-b09b-a2424735516b_SetDate">
    <vt:lpwstr>2020-12-23T08:14:44.4614720Z</vt:lpwstr>
  </property>
  <property fmtid="{D5CDD505-2E9C-101B-9397-08002B2CF9AE}" pid="8" name="MSIP_Label_9aa06179-68b3-4e2b-b09b-a2424735516b_Name">
    <vt:lpwstr>Intel Confidential</vt:lpwstr>
  </property>
  <property fmtid="{D5CDD505-2E9C-101B-9397-08002B2CF9AE}" pid="9" name="MSIP_Label_9aa06179-68b3-4e2b-b09b-a2424735516b_Application">
    <vt:lpwstr>Microsoft Azure Information Protection</vt:lpwstr>
  </property>
  <property fmtid="{D5CDD505-2E9C-101B-9397-08002B2CF9AE}" pid="10" name="MSIP_Label_9aa06179-68b3-4e2b-b09b-a2424735516b_ActionId">
    <vt:lpwstr>e33eb027-c149-4dc5-bdbd-6badbf7afbc0</vt:lpwstr>
  </property>
  <property fmtid="{D5CDD505-2E9C-101B-9397-08002B2CF9AE}" pid="11" name="MSIP_Label_9aa06179-68b3-4e2b-b09b-a2424735516b_Extended_MSFT_Method">
    <vt:lpwstr>Manual</vt:lpwstr>
  </property>
  <property fmtid="{D5CDD505-2E9C-101B-9397-08002B2CF9AE}" pid="12" name="Sensitivity">
    <vt:lpwstr>Intel Confidential</vt:lpwstr>
  </property>
</Properties>
</file>