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61" r:id="rId5"/>
    <p:sldId id="262" r:id="rId6"/>
    <p:sldId id="263" r:id="rId7"/>
    <p:sldId id="264" r:id="rId8"/>
    <p:sldId id="269" r:id="rId9"/>
    <p:sldId id="258" r:id="rId10"/>
    <p:sldId id="265" r:id="rId11"/>
    <p:sldId id="266" r:id="rId12"/>
    <p:sldId id="270" r:id="rId13"/>
    <p:sldId id="267" r:id="rId14"/>
    <p:sldId id="271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0" r:id="rId23"/>
    <p:sldId id="282" r:id="rId24"/>
    <p:sldId id="283" r:id="rId25"/>
    <p:sldId id="284" r:id="rId26"/>
    <p:sldId id="285" r:id="rId27"/>
    <p:sldId id="287" r:id="rId28"/>
    <p:sldId id="289" r:id="rId29"/>
    <p:sldId id="290" r:id="rId30"/>
    <p:sldId id="292" r:id="rId31"/>
    <p:sldId id="291" r:id="rId32"/>
    <p:sldId id="293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0802"/>
    <a:srgbClr val="00D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3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1FC6B-81DD-4EFB-AAED-B8B9D5E08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4A2A76-E7FF-44F4-9B01-48EF9DCBF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A5F67-3E7A-49D8-9FF5-119829F0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6C3E-5177-4A44-A1AC-6322B8FE70E1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405F2-387C-4AF8-BBF9-ABF11781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B913C5-5005-4224-A9E6-53BF7A4D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BF94-4574-4D91-999C-FE04DDC63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86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55C5D-BA00-47D9-8B0D-FB59D124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8D6BD0-9D32-45DE-85B5-B57149220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FB5DE-0CED-4909-9AA3-EE7E31D0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6C3E-5177-4A44-A1AC-6322B8FE70E1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FFC33-316A-4B62-A87E-39A24D4B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06FBE-DDEF-4CC3-A6E0-602F7087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BF94-4574-4D91-999C-FE04DDC63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864093-7A1E-4818-8F97-4B9727AD9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DFAB41-15AD-4EB3-B4AB-7784F54A1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7E533-C76F-4FA8-92EC-C9A16E8A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6C3E-5177-4A44-A1AC-6322B8FE70E1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B625E-3A7F-4A80-861D-BE956B49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41872-DDD9-4D70-8496-FB5DD8DA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BF94-4574-4D91-999C-FE04DDC63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6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EE571-D5E7-4773-A693-940F54F4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5D977-AAB6-4782-8BB9-ED6E78866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5A3A6-12CE-41D1-A1F6-32A9D60A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6C3E-5177-4A44-A1AC-6322B8FE70E1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85787-0430-4EC3-A4AA-49C807AD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F0A5C-2EFB-455A-A169-571030C6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BF94-4574-4D91-999C-FE04DDC63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1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C9D17-8C0C-49A7-A349-BFBB1A29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23C722-C664-4228-9343-70DBDA04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1CB344-5435-4D8A-A49E-666A3796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6C3E-5177-4A44-A1AC-6322B8FE70E1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4F34D-F98E-4709-8D7D-73ADC0F8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074D8-29DF-47C6-8617-631FB51E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BF94-4574-4D91-999C-FE04DDC63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26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634BA-9A30-4440-9A18-0C51988B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8DFDEB-B649-41D6-B370-AFD139779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528722-EAE7-4309-8B76-5C1EC88C8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4F8D1-5E90-4818-95F5-7BA8E5C5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6C3E-5177-4A44-A1AC-6322B8FE70E1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063439-59DC-434A-8647-DFBE9DE9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7B2D9E-4781-4CB3-AF0C-69B63B9F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BF94-4574-4D91-999C-FE04DDC63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20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63D62-CA1F-46E0-B135-C908B866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21C6A-90FD-4218-9DA5-436D5201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2E454B-DA34-497C-9176-1EE266D9D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FADA85-252A-4897-8212-955F3FAF6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5CF99-57CB-4342-B5A1-F601BF960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62CDB5-C7FC-4B5F-835C-169C1373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6C3E-5177-4A44-A1AC-6322B8FE70E1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07D885-D9B9-4A01-B301-4579F02A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6C6D73-2D27-4C23-9F0F-643E9A6F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BF94-4574-4D91-999C-FE04DDC63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73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8CFCD-D2B0-4009-90C2-86B79030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69A958-3A35-45EB-9DAA-B2CA39A2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6C3E-5177-4A44-A1AC-6322B8FE70E1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0C0022-D52E-47B0-BC7B-8FF6A844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A7A053-6F6B-4F78-940C-40E1AE20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BF94-4574-4D91-999C-FE04DDC63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7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5141CB-3130-4647-91AB-61EA5A45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6C3E-5177-4A44-A1AC-6322B8FE70E1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BEA198-8402-41A3-8169-E0614616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8FD0EE-97F5-41E6-8CA6-D72387BD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BF94-4574-4D91-999C-FE04DDC63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69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793B3-8D02-406B-916C-8C7E29F9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9AF4D-C317-44B5-83B2-26BE2D80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5723A6-9400-4EE8-880C-320FB503D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EC49A7-AC73-40A7-BC54-23489FB9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6C3E-5177-4A44-A1AC-6322B8FE70E1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9E46C8-E564-4A3E-ADA4-CE4E9767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C623C1-5E57-4DAA-BEE6-E9575984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BF94-4574-4D91-999C-FE04DDC63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5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2E441-6F21-447C-973D-21BA98A8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73FD20-3F56-4084-809D-34FF8CD26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394AA4-0D4E-48FA-902D-7D943E500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573FB4-CC08-4CA3-9121-BA2F25F3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6C3E-5177-4A44-A1AC-6322B8FE70E1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51483-8B46-44CB-BF7A-BEFEA8F3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CA89B4-F8D5-4A60-9710-4746744A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BF94-4574-4D91-999C-FE04DDC63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2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E8175E-6C40-4432-9870-D478E674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1FBF94-0322-42BF-9F09-D2ECE45C6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5D125-3DEA-44C3-BF56-24F83E42D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66C3E-5177-4A44-A1AC-6322B8FE70E1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6BBEA-CBC4-4FF1-A643-5F1250814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4FAAE-8D7F-4744-A21B-F4AAB2726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2BF94-4574-4D91-999C-FE04DDC631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85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AD5A1-C10D-48DA-81A2-67F9CD513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量子线路子图替换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6F920B-9EC6-4D42-9EFD-3B9802436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张浚垠、刘正韬、庄竞泽、邹昊江</a:t>
            </a:r>
          </a:p>
        </p:txBody>
      </p:sp>
    </p:spTree>
    <p:extLst>
      <p:ext uri="{BB962C8B-B14F-4D97-AF65-F5344CB8AC3E}">
        <p14:creationId xmlns:p14="http://schemas.microsoft.com/office/powerpoint/2010/main" val="1690606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24EE2-446B-4C3F-9129-D15EBC7B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OpenQASM</a:t>
            </a:r>
            <a:r>
              <a:rPr lang="zh-CN" altLang="en-US" dirty="0"/>
              <a:t>格式线路读写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D837C28-E5BC-4F10-B73F-5D0522728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050" y="2461173"/>
            <a:ext cx="3697911" cy="375833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4C1E06-BFF5-4357-BD3E-F16DB2F0C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041" y="2461173"/>
            <a:ext cx="3367596" cy="310142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AE67B14-5464-40F2-8773-7A133CE00FFE}"/>
              </a:ext>
            </a:extLst>
          </p:cNvPr>
          <p:cNvSpPr/>
          <p:nvPr/>
        </p:nvSpPr>
        <p:spPr>
          <a:xfrm>
            <a:off x="1884050" y="1712374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输入：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40AAB2-C1F1-40D2-ADBF-94B1B393895F}"/>
              </a:ext>
            </a:extLst>
          </p:cNvPr>
          <p:cNvSpPr/>
          <p:nvPr/>
        </p:nvSpPr>
        <p:spPr>
          <a:xfrm>
            <a:off x="6568891" y="1683290"/>
            <a:ext cx="12618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输出：</a:t>
            </a:r>
          </a:p>
        </p:txBody>
      </p:sp>
    </p:spTree>
    <p:extLst>
      <p:ext uri="{BB962C8B-B14F-4D97-AF65-F5344CB8AC3E}">
        <p14:creationId xmlns:p14="http://schemas.microsoft.com/office/powerpoint/2010/main" val="372464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CE078-3B01-42C1-9E3C-689C5F92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自定义替换规则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CA4C9D-F136-45DB-B7C3-8BFD321EE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901" y="1266296"/>
            <a:ext cx="2643287" cy="50898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197180-3EF2-42F8-900E-45C95D214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15" y="1690688"/>
            <a:ext cx="7302623" cy="205386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7EE4832-2775-437E-935C-2E59C9CD22C0}"/>
              </a:ext>
            </a:extLst>
          </p:cNvPr>
          <p:cNvSpPr/>
          <p:nvPr/>
        </p:nvSpPr>
        <p:spPr>
          <a:xfrm>
            <a:off x="503132" y="4637597"/>
            <a:ext cx="820583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语法：</a:t>
            </a:r>
            <a:endParaRPr lang="en-US" altLang="zh-CN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gate_name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#quantum_bit + (para)+ </a:t>
            </a:r>
            <a:r>
              <a:rPr lang="en-US" altLang="zh-CN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bit_index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(s) 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313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AD5A1-C10D-48DA-81A2-67F9CD513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6F920B-9EC6-4D42-9EFD-3B9802436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  <a:r>
              <a:rPr lang="en-US" altLang="zh-CN" dirty="0"/>
              <a:t>-</a:t>
            </a:r>
            <a:r>
              <a:rPr lang="zh-CN" altLang="en-US" dirty="0"/>
              <a:t>程序功能</a:t>
            </a:r>
            <a:r>
              <a:rPr lang="en-US" altLang="zh-CN" dirty="0"/>
              <a:t>-</a:t>
            </a:r>
            <a:r>
              <a:rPr lang="zh-CN" altLang="en-US" dirty="0"/>
              <a:t>算法实现</a:t>
            </a:r>
          </a:p>
        </p:txBody>
      </p:sp>
    </p:spTree>
    <p:extLst>
      <p:ext uri="{BB962C8B-B14F-4D97-AF65-F5344CB8AC3E}">
        <p14:creationId xmlns:p14="http://schemas.microsoft.com/office/powerpoint/2010/main" val="87653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763C4-287A-44B2-9547-F5A3D137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rule.txt</a:t>
            </a:r>
            <a:r>
              <a:rPr lang="zh-CN" altLang="en-US" dirty="0"/>
              <a:t>到抽象规则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7FCC36-BE60-45F7-AF59-1EE3D9566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391" y="1370288"/>
            <a:ext cx="8849218" cy="533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32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3DA8DA-895F-4B0D-8CDA-F329B562D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8130"/>
            <a:ext cx="9284184" cy="568174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122F843-8CD9-4B0A-9327-5DE59D1F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目的：寻找映射规则</a:t>
            </a:r>
          </a:p>
        </p:txBody>
      </p:sp>
    </p:spTree>
    <p:extLst>
      <p:ext uri="{BB962C8B-B14F-4D97-AF65-F5344CB8AC3E}">
        <p14:creationId xmlns:p14="http://schemas.microsoft.com/office/powerpoint/2010/main" val="8728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D237B-6139-4EF4-A2D5-4ED6BE7F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寻找映射规则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3B31D7-A7EB-4B8F-89A1-7D7B71EF5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0837"/>
            <a:ext cx="6943725" cy="521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5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D237B-6139-4EF4-A2D5-4ED6BE7F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寻找映射规则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3B31D7-A7EB-4B8F-89A1-7D7B71EF5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0837"/>
            <a:ext cx="6943725" cy="52120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11989B9-C2DE-4EA8-AAA2-A104554D134D}"/>
              </a:ext>
            </a:extLst>
          </p:cNvPr>
          <p:cNvSpPr/>
          <p:nvPr/>
        </p:nvSpPr>
        <p:spPr>
          <a:xfrm>
            <a:off x="2077329" y="4616389"/>
            <a:ext cx="522303" cy="1180730"/>
          </a:xfrm>
          <a:prstGeom prst="rect">
            <a:avLst/>
          </a:prstGeom>
          <a:solidFill>
            <a:srgbClr val="F80802">
              <a:alpha val="2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132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D237B-6139-4EF4-A2D5-4ED6BE7F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寻找映射规则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3B31D7-A7EB-4B8F-89A1-7D7B71EF5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0837"/>
            <a:ext cx="6943725" cy="52120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11989B9-C2DE-4EA8-AAA2-A104554D134D}"/>
              </a:ext>
            </a:extLst>
          </p:cNvPr>
          <p:cNvSpPr/>
          <p:nvPr/>
        </p:nvSpPr>
        <p:spPr>
          <a:xfrm>
            <a:off x="2077329" y="4616389"/>
            <a:ext cx="522303" cy="1180730"/>
          </a:xfrm>
          <a:prstGeom prst="rect">
            <a:avLst/>
          </a:prstGeom>
          <a:solidFill>
            <a:srgbClr val="F80802">
              <a:alpha val="2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195AE2-FD51-4247-A836-90A2147B6FA1}"/>
              </a:ext>
            </a:extLst>
          </p:cNvPr>
          <p:cNvSpPr/>
          <p:nvPr/>
        </p:nvSpPr>
        <p:spPr>
          <a:xfrm>
            <a:off x="1663777" y="1469020"/>
            <a:ext cx="608861" cy="1959980"/>
          </a:xfrm>
          <a:prstGeom prst="rect">
            <a:avLst/>
          </a:prstGeom>
          <a:solidFill>
            <a:srgbClr val="00D62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86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D237B-6139-4EF4-A2D5-4ED6BE7F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寻找映射规则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3B31D7-A7EB-4B8F-89A1-7D7B71EF5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0837"/>
            <a:ext cx="6943725" cy="52120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11989B9-C2DE-4EA8-AAA2-A104554D134D}"/>
              </a:ext>
            </a:extLst>
          </p:cNvPr>
          <p:cNvSpPr/>
          <p:nvPr/>
        </p:nvSpPr>
        <p:spPr>
          <a:xfrm>
            <a:off x="2077329" y="4616389"/>
            <a:ext cx="522303" cy="1180730"/>
          </a:xfrm>
          <a:prstGeom prst="rect">
            <a:avLst/>
          </a:prstGeom>
          <a:solidFill>
            <a:srgbClr val="F80802">
              <a:alpha val="2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195AE2-FD51-4247-A836-90A2147B6FA1}"/>
              </a:ext>
            </a:extLst>
          </p:cNvPr>
          <p:cNvSpPr/>
          <p:nvPr/>
        </p:nvSpPr>
        <p:spPr>
          <a:xfrm>
            <a:off x="1663777" y="1469020"/>
            <a:ext cx="608861" cy="1959980"/>
          </a:xfrm>
          <a:prstGeom prst="rect">
            <a:avLst/>
          </a:prstGeom>
          <a:solidFill>
            <a:srgbClr val="00D62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AD9E0-2DAB-4023-A8E8-E2F7E6A764E8}"/>
              </a:ext>
            </a:extLst>
          </p:cNvPr>
          <p:cNvSpPr txBox="1"/>
          <p:nvPr/>
        </p:nvSpPr>
        <p:spPr>
          <a:xfrm>
            <a:off x="7919095" y="1657454"/>
            <a:ext cx="2952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A0 = q3</a:t>
            </a:r>
          </a:p>
          <a:p>
            <a:r>
              <a:rPr lang="en-US" altLang="zh-CN" sz="3600" dirty="0"/>
              <a:t>A1 = q0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46694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D237B-6139-4EF4-A2D5-4ED6BE7F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寻找映射规则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3B31D7-A7EB-4B8F-89A1-7D7B71EF5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0837"/>
            <a:ext cx="6943725" cy="52120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11989B9-C2DE-4EA8-AAA2-A104554D134D}"/>
              </a:ext>
            </a:extLst>
          </p:cNvPr>
          <p:cNvSpPr/>
          <p:nvPr/>
        </p:nvSpPr>
        <p:spPr>
          <a:xfrm>
            <a:off x="2530090" y="5211192"/>
            <a:ext cx="522303" cy="1180730"/>
          </a:xfrm>
          <a:prstGeom prst="rect">
            <a:avLst/>
          </a:prstGeom>
          <a:solidFill>
            <a:srgbClr val="F80802">
              <a:alpha val="2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4B0097-4E78-45F6-9635-0693D1899E46}"/>
              </a:ext>
            </a:extLst>
          </p:cNvPr>
          <p:cNvSpPr txBox="1"/>
          <p:nvPr/>
        </p:nvSpPr>
        <p:spPr>
          <a:xfrm>
            <a:off x="7919095" y="1657454"/>
            <a:ext cx="2952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A0 = q3</a:t>
            </a:r>
          </a:p>
          <a:p>
            <a:r>
              <a:rPr lang="en-US" altLang="zh-CN" sz="3600" dirty="0"/>
              <a:t>A1 = q0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8230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AD5A1-C10D-48DA-81A2-67F9CD513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6F920B-9EC6-4D42-9EFD-3B9802436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  <a:r>
              <a:rPr lang="en-US" altLang="zh-CN" dirty="0"/>
              <a:t>-</a:t>
            </a:r>
            <a:r>
              <a:rPr lang="zh-CN" altLang="en-US" dirty="0"/>
              <a:t>程序功能</a:t>
            </a:r>
            <a:r>
              <a:rPr lang="en-US" altLang="zh-CN" dirty="0"/>
              <a:t>-</a:t>
            </a:r>
            <a:r>
              <a:rPr lang="zh-CN" altLang="en-US" dirty="0"/>
              <a:t>算法实现</a:t>
            </a:r>
          </a:p>
        </p:txBody>
      </p:sp>
    </p:spTree>
    <p:extLst>
      <p:ext uri="{BB962C8B-B14F-4D97-AF65-F5344CB8AC3E}">
        <p14:creationId xmlns:p14="http://schemas.microsoft.com/office/powerpoint/2010/main" val="3881154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D237B-6139-4EF4-A2D5-4ED6BE7F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寻找映射规则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3B31D7-A7EB-4B8F-89A1-7D7B71EF5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0837"/>
            <a:ext cx="6943725" cy="52120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11989B9-C2DE-4EA8-AAA2-A104554D134D}"/>
              </a:ext>
            </a:extLst>
          </p:cNvPr>
          <p:cNvSpPr/>
          <p:nvPr/>
        </p:nvSpPr>
        <p:spPr>
          <a:xfrm>
            <a:off x="2530090" y="5211192"/>
            <a:ext cx="522303" cy="1180730"/>
          </a:xfrm>
          <a:prstGeom prst="rect">
            <a:avLst/>
          </a:prstGeom>
          <a:solidFill>
            <a:srgbClr val="F80802">
              <a:alpha val="2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0E35D0-C78D-48A1-8BDD-0382786DA4B9}"/>
              </a:ext>
            </a:extLst>
          </p:cNvPr>
          <p:cNvSpPr/>
          <p:nvPr/>
        </p:nvSpPr>
        <p:spPr>
          <a:xfrm>
            <a:off x="2196439" y="2455479"/>
            <a:ext cx="522304" cy="1611198"/>
          </a:xfrm>
          <a:prstGeom prst="rect">
            <a:avLst/>
          </a:prstGeom>
          <a:solidFill>
            <a:srgbClr val="00D62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E9610A-66D7-4DAF-9478-1C84443F2601}"/>
              </a:ext>
            </a:extLst>
          </p:cNvPr>
          <p:cNvSpPr txBox="1"/>
          <p:nvPr/>
        </p:nvSpPr>
        <p:spPr>
          <a:xfrm>
            <a:off x="7919094" y="3631646"/>
            <a:ext cx="2952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A1 = q2</a:t>
            </a:r>
          </a:p>
          <a:p>
            <a:r>
              <a:rPr lang="en-US" altLang="zh-CN" sz="3600" dirty="0"/>
              <a:t>A2 = q4</a:t>
            </a: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836F46-D9FE-4425-BA4E-0C791019D23C}"/>
              </a:ext>
            </a:extLst>
          </p:cNvPr>
          <p:cNvSpPr txBox="1"/>
          <p:nvPr/>
        </p:nvSpPr>
        <p:spPr>
          <a:xfrm>
            <a:off x="7919095" y="1657454"/>
            <a:ext cx="2952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A0 = q3</a:t>
            </a:r>
          </a:p>
          <a:p>
            <a:r>
              <a:rPr lang="en-US" altLang="zh-CN" sz="3600" dirty="0"/>
              <a:t>A1 = q0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13060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D237B-6139-4EF4-A2D5-4ED6BE7F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寻找映射规则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3B31D7-A7EB-4B8F-89A1-7D7B71EF5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0837"/>
            <a:ext cx="6943725" cy="52120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11989B9-C2DE-4EA8-AAA2-A104554D134D}"/>
              </a:ext>
            </a:extLst>
          </p:cNvPr>
          <p:cNvSpPr/>
          <p:nvPr/>
        </p:nvSpPr>
        <p:spPr>
          <a:xfrm>
            <a:off x="2530090" y="5211192"/>
            <a:ext cx="522303" cy="1180730"/>
          </a:xfrm>
          <a:prstGeom prst="rect">
            <a:avLst/>
          </a:prstGeom>
          <a:solidFill>
            <a:srgbClr val="F80802">
              <a:alpha val="2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0E35D0-C78D-48A1-8BDD-0382786DA4B9}"/>
              </a:ext>
            </a:extLst>
          </p:cNvPr>
          <p:cNvSpPr/>
          <p:nvPr/>
        </p:nvSpPr>
        <p:spPr>
          <a:xfrm>
            <a:off x="2196439" y="2455479"/>
            <a:ext cx="522304" cy="1611198"/>
          </a:xfrm>
          <a:prstGeom prst="rect">
            <a:avLst/>
          </a:prstGeom>
          <a:solidFill>
            <a:srgbClr val="00D62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E9610A-66D7-4DAF-9478-1C84443F2601}"/>
              </a:ext>
            </a:extLst>
          </p:cNvPr>
          <p:cNvSpPr txBox="1"/>
          <p:nvPr/>
        </p:nvSpPr>
        <p:spPr>
          <a:xfrm>
            <a:off x="7919094" y="3631646"/>
            <a:ext cx="2952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A1 = q2</a:t>
            </a:r>
          </a:p>
          <a:p>
            <a:r>
              <a:rPr lang="en-US" altLang="zh-CN" sz="3600" dirty="0"/>
              <a:t>A2 = q4</a:t>
            </a:r>
            <a:endParaRPr lang="zh-CN" alt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836F46-D9FE-4425-BA4E-0C791019D23C}"/>
              </a:ext>
            </a:extLst>
          </p:cNvPr>
          <p:cNvSpPr txBox="1"/>
          <p:nvPr/>
        </p:nvSpPr>
        <p:spPr>
          <a:xfrm>
            <a:off x="7919095" y="1657454"/>
            <a:ext cx="2952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A0 = q3</a:t>
            </a:r>
          </a:p>
          <a:p>
            <a:r>
              <a:rPr lang="en-US" altLang="zh-CN" sz="3600" dirty="0">
                <a:solidFill>
                  <a:srgbClr val="FF0000"/>
                </a:solidFill>
              </a:rPr>
              <a:t>A1 = q0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172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D237B-6139-4EF4-A2D5-4ED6BE7F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寻找映射规则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3B31D7-A7EB-4B8F-89A1-7D7B71EF5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0837"/>
            <a:ext cx="6943725" cy="52120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11989B9-C2DE-4EA8-AAA2-A104554D134D}"/>
              </a:ext>
            </a:extLst>
          </p:cNvPr>
          <p:cNvSpPr/>
          <p:nvPr/>
        </p:nvSpPr>
        <p:spPr>
          <a:xfrm>
            <a:off x="2530090" y="5211192"/>
            <a:ext cx="522303" cy="1180730"/>
          </a:xfrm>
          <a:prstGeom prst="rect">
            <a:avLst/>
          </a:prstGeom>
          <a:solidFill>
            <a:srgbClr val="F80802">
              <a:alpha val="2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AD9E0-2DAB-4023-A8E8-E2F7E6A764E8}"/>
              </a:ext>
            </a:extLst>
          </p:cNvPr>
          <p:cNvSpPr txBox="1"/>
          <p:nvPr/>
        </p:nvSpPr>
        <p:spPr>
          <a:xfrm>
            <a:off x="7919095" y="1657454"/>
            <a:ext cx="2952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A0 = q3</a:t>
            </a:r>
          </a:p>
          <a:p>
            <a:r>
              <a:rPr lang="en-US" altLang="zh-CN" sz="3600" dirty="0"/>
              <a:t>A1 = q0</a:t>
            </a:r>
            <a:endParaRPr lang="zh-CN" altLang="en-US" sz="3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0E35D0-C78D-48A1-8BDD-0382786DA4B9}"/>
              </a:ext>
            </a:extLst>
          </p:cNvPr>
          <p:cNvSpPr/>
          <p:nvPr/>
        </p:nvSpPr>
        <p:spPr>
          <a:xfrm>
            <a:off x="2169806" y="1425670"/>
            <a:ext cx="522303" cy="1180730"/>
          </a:xfrm>
          <a:prstGeom prst="rect">
            <a:avLst/>
          </a:prstGeom>
          <a:solidFill>
            <a:srgbClr val="00D62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E9610A-66D7-4DAF-9478-1C84443F2601}"/>
              </a:ext>
            </a:extLst>
          </p:cNvPr>
          <p:cNvSpPr txBox="1"/>
          <p:nvPr/>
        </p:nvSpPr>
        <p:spPr>
          <a:xfrm>
            <a:off x="7919094" y="3631646"/>
            <a:ext cx="2952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A1 = q0</a:t>
            </a:r>
          </a:p>
          <a:p>
            <a:r>
              <a:rPr lang="en-US" altLang="zh-CN" sz="3600" dirty="0"/>
              <a:t>A2 = q1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35781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D237B-6139-4EF4-A2D5-4ED6BE7F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寻找映射规则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3B31D7-A7EB-4B8F-89A1-7D7B71EF5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0837"/>
            <a:ext cx="6943725" cy="52120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11989B9-C2DE-4EA8-AAA2-A104554D134D}"/>
              </a:ext>
            </a:extLst>
          </p:cNvPr>
          <p:cNvSpPr/>
          <p:nvPr/>
        </p:nvSpPr>
        <p:spPr>
          <a:xfrm>
            <a:off x="2530090" y="5211192"/>
            <a:ext cx="522303" cy="1180730"/>
          </a:xfrm>
          <a:prstGeom prst="rect">
            <a:avLst/>
          </a:prstGeom>
          <a:solidFill>
            <a:srgbClr val="F80802">
              <a:alpha val="2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AD9E0-2DAB-4023-A8E8-E2F7E6A764E8}"/>
              </a:ext>
            </a:extLst>
          </p:cNvPr>
          <p:cNvSpPr txBox="1"/>
          <p:nvPr/>
        </p:nvSpPr>
        <p:spPr>
          <a:xfrm>
            <a:off x="7919095" y="1657454"/>
            <a:ext cx="2952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A0 = q3</a:t>
            </a:r>
          </a:p>
          <a:p>
            <a:r>
              <a:rPr lang="en-US" altLang="zh-CN" sz="3600" dirty="0"/>
              <a:t>A1 = q0</a:t>
            </a:r>
          </a:p>
          <a:p>
            <a:r>
              <a:rPr lang="en-US" altLang="zh-CN" sz="3600" dirty="0"/>
              <a:t>A2 = q1</a:t>
            </a:r>
            <a:endParaRPr lang="zh-CN" altLang="en-US" sz="3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0E35D0-C78D-48A1-8BDD-0382786DA4B9}"/>
              </a:ext>
            </a:extLst>
          </p:cNvPr>
          <p:cNvSpPr/>
          <p:nvPr/>
        </p:nvSpPr>
        <p:spPr>
          <a:xfrm>
            <a:off x="2169806" y="1425670"/>
            <a:ext cx="522303" cy="1180730"/>
          </a:xfrm>
          <a:prstGeom prst="rect">
            <a:avLst/>
          </a:prstGeom>
          <a:solidFill>
            <a:srgbClr val="00D62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4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D237B-6139-4EF4-A2D5-4ED6BE7F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寻找映射规则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3B31D7-A7EB-4B8F-89A1-7D7B71EF5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0837"/>
            <a:ext cx="6943725" cy="52120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11989B9-C2DE-4EA8-AAA2-A104554D134D}"/>
              </a:ext>
            </a:extLst>
          </p:cNvPr>
          <p:cNvSpPr/>
          <p:nvPr/>
        </p:nvSpPr>
        <p:spPr>
          <a:xfrm>
            <a:off x="3178160" y="4678531"/>
            <a:ext cx="522303" cy="1180730"/>
          </a:xfrm>
          <a:prstGeom prst="rect">
            <a:avLst/>
          </a:prstGeom>
          <a:solidFill>
            <a:srgbClr val="F80802">
              <a:alpha val="2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AD9E0-2DAB-4023-A8E8-E2F7E6A764E8}"/>
              </a:ext>
            </a:extLst>
          </p:cNvPr>
          <p:cNvSpPr txBox="1"/>
          <p:nvPr/>
        </p:nvSpPr>
        <p:spPr>
          <a:xfrm>
            <a:off x="7919095" y="1657454"/>
            <a:ext cx="2952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A0 = q3</a:t>
            </a:r>
          </a:p>
          <a:p>
            <a:r>
              <a:rPr lang="en-US" altLang="zh-CN" sz="3600" dirty="0"/>
              <a:t>A1 = q0</a:t>
            </a:r>
          </a:p>
          <a:p>
            <a:r>
              <a:rPr lang="en-US" altLang="zh-CN" sz="3600" dirty="0"/>
              <a:t>A2 = q1</a:t>
            </a:r>
            <a:endParaRPr lang="zh-CN" altLang="en-US" sz="3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0E35D0-C78D-48A1-8BDD-0382786DA4B9}"/>
              </a:ext>
            </a:extLst>
          </p:cNvPr>
          <p:cNvSpPr/>
          <p:nvPr/>
        </p:nvSpPr>
        <p:spPr>
          <a:xfrm>
            <a:off x="3178159" y="1370504"/>
            <a:ext cx="522303" cy="2041276"/>
          </a:xfrm>
          <a:prstGeom prst="rect">
            <a:avLst/>
          </a:prstGeom>
          <a:solidFill>
            <a:srgbClr val="00D62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261D88-337F-4D8F-8BC4-9D0C6D447B98}"/>
              </a:ext>
            </a:extLst>
          </p:cNvPr>
          <p:cNvSpPr txBox="1"/>
          <p:nvPr/>
        </p:nvSpPr>
        <p:spPr>
          <a:xfrm>
            <a:off x="7919094" y="4199817"/>
            <a:ext cx="2952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A0 = q3</a:t>
            </a:r>
          </a:p>
          <a:p>
            <a:r>
              <a:rPr lang="en-US" altLang="zh-CN" sz="3600" dirty="0"/>
              <a:t>A1 = q0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98816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D237B-6139-4EF4-A2D5-4ED6BE7F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寻找映射规则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3B31D7-A7EB-4B8F-89A1-7D7B71EF5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0837"/>
            <a:ext cx="6943725" cy="52120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11989B9-C2DE-4EA8-AAA2-A104554D134D}"/>
              </a:ext>
            </a:extLst>
          </p:cNvPr>
          <p:cNvSpPr/>
          <p:nvPr/>
        </p:nvSpPr>
        <p:spPr>
          <a:xfrm>
            <a:off x="3178160" y="4678531"/>
            <a:ext cx="522303" cy="1180730"/>
          </a:xfrm>
          <a:prstGeom prst="rect">
            <a:avLst/>
          </a:prstGeom>
          <a:solidFill>
            <a:srgbClr val="F80802">
              <a:alpha val="2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AD9E0-2DAB-4023-A8E8-E2F7E6A764E8}"/>
              </a:ext>
            </a:extLst>
          </p:cNvPr>
          <p:cNvSpPr txBox="1"/>
          <p:nvPr/>
        </p:nvSpPr>
        <p:spPr>
          <a:xfrm>
            <a:off x="8087817" y="3009693"/>
            <a:ext cx="2952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A0 = q3</a:t>
            </a:r>
          </a:p>
          <a:p>
            <a:r>
              <a:rPr lang="en-US" altLang="zh-CN" sz="3600" dirty="0"/>
              <a:t>A1 = q0</a:t>
            </a:r>
          </a:p>
          <a:p>
            <a:r>
              <a:rPr lang="en-US" altLang="zh-CN" sz="3600" dirty="0"/>
              <a:t>A2 = q1</a:t>
            </a:r>
            <a:endParaRPr lang="zh-CN" altLang="en-US" sz="3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0E35D0-C78D-48A1-8BDD-0382786DA4B9}"/>
              </a:ext>
            </a:extLst>
          </p:cNvPr>
          <p:cNvSpPr/>
          <p:nvPr/>
        </p:nvSpPr>
        <p:spPr>
          <a:xfrm>
            <a:off x="3178159" y="1370504"/>
            <a:ext cx="522303" cy="2041276"/>
          </a:xfrm>
          <a:prstGeom prst="rect">
            <a:avLst/>
          </a:prstGeom>
          <a:solidFill>
            <a:srgbClr val="00D62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6D9B2D-E1BF-4670-96BE-905342C12855}"/>
              </a:ext>
            </a:extLst>
          </p:cNvPr>
          <p:cNvSpPr/>
          <p:nvPr/>
        </p:nvSpPr>
        <p:spPr>
          <a:xfrm>
            <a:off x="2587271" y="5268896"/>
            <a:ext cx="522303" cy="1180730"/>
          </a:xfrm>
          <a:prstGeom prst="rect">
            <a:avLst/>
          </a:prstGeom>
          <a:solidFill>
            <a:srgbClr val="F80802">
              <a:alpha val="2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A8B938-62C5-44E9-BCBB-A1121CFF6679}"/>
              </a:ext>
            </a:extLst>
          </p:cNvPr>
          <p:cNvSpPr/>
          <p:nvPr/>
        </p:nvSpPr>
        <p:spPr>
          <a:xfrm>
            <a:off x="1996382" y="4726388"/>
            <a:ext cx="522303" cy="1180730"/>
          </a:xfrm>
          <a:prstGeom prst="rect">
            <a:avLst/>
          </a:prstGeom>
          <a:solidFill>
            <a:srgbClr val="F80802">
              <a:alpha val="2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2C01F1-0A6A-45E4-8216-A2D5F990DD4C}"/>
              </a:ext>
            </a:extLst>
          </p:cNvPr>
          <p:cNvSpPr/>
          <p:nvPr/>
        </p:nvSpPr>
        <p:spPr>
          <a:xfrm>
            <a:off x="1652679" y="1347947"/>
            <a:ext cx="522303" cy="2041276"/>
          </a:xfrm>
          <a:prstGeom prst="rect">
            <a:avLst/>
          </a:prstGeom>
          <a:solidFill>
            <a:srgbClr val="00D62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169CA4-C9F3-4DFF-88D4-F52F76884448}"/>
              </a:ext>
            </a:extLst>
          </p:cNvPr>
          <p:cNvSpPr/>
          <p:nvPr/>
        </p:nvSpPr>
        <p:spPr>
          <a:xfrm>
            <a:off x="2195284" y="1367457"/>
            <a:ext cx="425553" cy="1180730"/>
          </a:xfrm>
          <a:prstGeom prst="rect">
            <a:avLst/>
          </a:prstGeom>
          <a:solidFill>
            <a:srgbClr val="00D62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201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D237B-6139-4EF4-A2D5-4ED6BE7F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找到自洽的映射规则 </a:t>
            </a:r>
            <a:r>
              <a:rPr lang="en-US" altLang="zh-CN" dirty="0"/>
              <a:t>= </a:t>
            </a:r>
            <a:r>
              <a:rPr lang="zh-CN" altLang="en-US" dirty="0"/>
              <a:t>发现可替换的子图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3B31D7-A7EB-4B8F-89A1-7D7B71EF5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0837"/>
            <a:ext cx="6943725" cy="52120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11989B9-C2DE-4EA8-AAA2-A104554D134D}"/>
              </a:ext>
            </a:extLst>
          </p:cNvPr>
          <p:cNvSpPr/>
          <p:nvPr/>
        </p:nvSpPr>
        <p:spPr>
          <a:xfrm>
            <a:off x="3178160" y="4678531"/>
            <a:ext cx="522303" cy="1180730"/>
          </a:xfrm>
          <a:prstGeom prst="rect">
            <a:avLst/>
          </a:prstGeom>
          <a:solidFill>
            <a:srgbClr val="F80802">
              <a:alpha val="2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AD9E0-2DAB-4023-A8E8-E2F7E6A764E8}"/>
              </a:ext>
            </a:extLst>
          </p:cNvPr>
          <p:cNvSpPr txBox="1"/>
          <p:nvPr/>
        </p:nvSpPr>
        <p:spPr>
          <a:xfrm>
            <a:off x="8087817" y="3009693"/>
            <a:ext cx="2952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A0 = q3</a:t>
            </a:r>
          </a:p>
          <a:p>
            <a:r>
              <a:rPr lang="en-US" altLang="zh-CN" sz="3600" dirty="0"/>
              <a:t>A1 = q0</a:t>
            </a:r>
          </a:p>
          <a:p>
            <a:r>
              <a:rPr lang="en-US" altLang="zh-CN" sz="3600" dirty="0"/>
              <a:t>A2 = q1</a:t>
            </a:r>
            <a:endParaRPr lang="zh-CN" altLang="en-US" sz="3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0E35D0-C78D-48A1-8BDD-0382786DA4B9}"/>
              </a:ext>
            </a:extLst>
          </p:cNvPr>
          <p:cNvSpPr/>
          <p:nvPr/>
        </p:nvSpPr>
        <p:spPr>
          <a:xfrm>
            <a:off x="3178159" y="1370504"/>
            <a:ext cx="522303" cy="2041276"/>
          </a:xfrm>
          <a:prstGeom prst="rect">
            <a:avLst/>
          </a:prstGeom>
          <a:solidFill>
            <a:srgbClr val="00D62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6D9B2D-E1BF-4670-96BE-905342C12855}"/>
              </a:ext>
            </a:extLst>
          </p:cNvPr>
          <p:cNvSpPr/>
          <p:nvPr/>
        </p:nvSpPr>
        <p:spPr>
          <a:xfrm>
            <a:off x="2587271" y="5268896"/>
            <a:ext cx="522303" cy="1180730"/>
          </a:xfrm>
          <a:prstGeom prst="rect">
            <a:avLst/>
          </a:prstGeom>
          <a:solidFill>
            <a:srgbClr val="F80802">
              <a:alpha val="2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A8B938-62C5-44E9-BCBB-A1121CFF6679}"/>
              </a:ext>
            </a:extLst>
          </p:cNvPr>
          <p:cNvSpPr/>
          <p:nvPr/>
        </p:nvSpPr>
        <p:spPr>
          <a:xfrm>
            <a:off x="1996382" y="4726388"/>
            <a:ext cx="522303" cy="1180730"/>
          </a:xfrm>
          <a:prstGeom prst="rect">
            <a:avLst/>
          </a:prstGeom>
          <a:solidFill>
            <a:srgbClr val="F80802">
              <a:alpha val="2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2C01F1-0A6A-45E4-8216-A2D5F990DD4C}"/>
              </a:ext>
            </a:extLst>
          </p:cNvPr>
          <p:cNvSpPr/>
          <p:nvPr/>
        </p:nvSpPr>
        <p:spPr>
          <a:xfrm>
            <a:off x="1652679" y="1347947"/>
            <a:ext cx="522303" cy="2041276"/>
          </a:xfrm>
          <a:prstGeom prst="rect">
            <a:avLst/>
          </a:prstGeom>
          <a:solidFill>
            <a:srgbClr val="00D62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169CA4-C9F3-4DFF-88D4-F52F76884448}"/>
              </a:ext>
            </a:extLst>
          </p:cNvPr>
          <p:cNvSpPr/>
          <p:nvPr/>
        </p:nvSpPr>
        <p:spPr>
          <a:xfrm>
            <a:off x="2195284" y="1367457"/>
            <a:ext cx="425553" cy="1180730"/>
          </a:xfrm>
          <a:prstGeom prst="rect">
            <a:avLst/>
          </a:prstGeom>
          <a:solidFill>
            <a:srgbClr val="00D62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43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7F07D-F973-427D-B8D1-D9EA1575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行标记</a:t>
            </a:r>
            <a:r>
              <a:rPr lang="en-US" altLang="zh-CN" dirty="0"/>
              <a:t>+</a:t>
            </a:r>
            <a:r>
              <a:rPr lang="zh-CN" altLang="en-US" dirty="0"/>
              <a:t>抽象规则</a:t>
            </a:r>
            <a:r>
              <a:rPr lang="en-US" altLang="zh-CN" dirty="0"/>
              <a:t>=</a:t>
            </a:r>
            <a:r>
              <a:rPr lang="zh-CN" altLang="en-US" dirty="0"/>
              <a:t>保护列表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C2C162-891F-44D8-BFAE-CCD0F2E27E23}"/>
              </a:ext>
            </a:extLst>
          </p:cNvPr>
          <p:cNvSpPr txBox="1"/>
          <p:nvPr/>
        </p:nvSpPr>
        <p:spPr>
          <a:xfrm>
            <a:off x="8505068" y="2107623"/>
            <a:ext cx="2952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A0 = q3</a:t>
            </a:r>
          </a:p>
          <a:p>
            <a:r>
              <a:rPr lang="en-US" altLang="zh-CN" sz="3600" dirty="0"/>
              <a:t>A1 = q0</a:t>
            </a:r>
          </a:p>
          <a:p>
            <a:r>
              <a:rPr lang="en-US" altLang="zh-CN" sz="3600" dirty="0"/>
              <a:t>A2 = q2</a:t>
            </a:r>
            <a:endParaRPr lang="zh-CN" altLang="en-US" sz="3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240769-92DD-4C07-9BE2-1F069DD7F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86" y="1737270"/>
            <a:ext cx="3956253" cy="42991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A2600A4-6B03-4602-873E-56CA7E00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530" y="3861949"/>
            <a:ext cx="3219828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2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7F07D-F973-427D-B8D1-D9EA1575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行标记</a:t>
            </a:r>
            <a:r>
              <a:rPr lang="en-US" altLang="zh-CN" dirty="0"/>
              <a:t>+</a:t>
            </a:r>
            <a:r>
              <a:rPr lang="zh-CN" altLang="en-US" dirty="0"/>
              <a:t>抽象规则</a:t>
            </a:r>
            <a:r>
              <a:rPr lang="en-US" altLang="zh-CN" dirty="0"/>
              <a:t>=</a:t>
            </a:r>
            <a:r>
              <a:rPr lang="zh-CN" altLang="en-US" dirty="0"/>
              <a:t>保护列表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240769-92DD-4C07-9BE2-1F069DD7F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86" y="1737270"/>
            <a:ext cx="3956253" cy="429917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B9AE3F4-49E9-4D61-B226-42F70A7BF88B}"/>
              </a:ext>
            </a:extLst>
          </p:cNvPr>
          <p:cNvSpPr/>
          <p:nvPr/>
        </p:nvSpPr>
        <p:spPr>
          <a:xfrm>
            <a:off x="1752879" y="3142695"/>
            <a:ext cx="2748099" cy="621438"/>
          </a:xfrm>
          <a:prstGeom prst="rect">
            <a:avLst/>
          </a:prstGeom>
          <a:solidFill>
            <a:srgbClr val="00D62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C36425-C48D-4CFB-8089-FDFA0846CBC4}"/>
              </a:ext>
            </a:extLst>
          </p:cNvPr>
          <p:cNvSpPr txBox="1"/>
          <p:nvPr/>
        </p:nvSpPr>
        <p:spPr>
          <a:xfrm>
            <a:off x="4519542" y="3268748"/>
            <a:ext cx="360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Protected: [A0,A1,A2] =[q3,q0,q2]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8D2E04-2510-428D-B2FC-CBBB70C6DD2E}"/>
              </a:ext>
            </a:extLst>
          </p:cNvPr>
          <p:cNvSpPr txBox="1"/>
          <p:nvPr/>
        </p:nvSpPr>
        <p:spPr>
          <a:xfrm>
            <a:off x="8505068" y="2107623"/>
            <a:ext cx="2952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A0 = q3</a:t>
            </a:r>
          </a:p>
          <a:p>
            <a:r>
              <a:rPr lang="en-US" altLang="zh-CN" sz="3600" dirty="0"/>
              <a:t>A1 = q0</a:t>
            </a:r>
          </a:p>
          <a:p>
            <a:r>
              <a:rPr lang="en-US" altLang="zh-CN" sz="3600" dirty="0"/>
              <a:t>A2 = q2</a:t>
            </a:r>
            <a:endParaRPr lang="zh-CN" altLang="en-US" sz="36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61C98F2-5167-41B0-B5EF-B54E9A8BC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530" y="3861949"/>
            <a:ext cx="3219828" cy="175432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A607108-C8C3-4D1D-817C-1CCFAB794C2F}"/>
              </a:ext>
            </a:extLst>
          </p:cNvPr>
          <p:cNvSpPr/>
          <p:nvPr/>
        </p:nvSpPr>
        <p:spPr>
          <a:xfrm>
            <a:off x="9470292" y="3998419"/>
            <a:ext cx="1076380" cy="1470226"/>
          </a:xfrm>
          <a:prstGeom prst="rect">
            <a:avLst/>
          </a:prstGeom>
          <a:solidFill>
            <a:srgbClr val="F80802">
              <a:alpha val="2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39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7F07D-F973-427D-B8D1-D9EA1575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行标记</a:t>
            </a:r>
            <a:r>
              <a:rPr lang="en-US" altLang="zh-CN" dirty="0"/>
              <a:t>+</a:t>
            </a:r>
            <a:r>
              <a:rPr lang="zh-CN" altLang="en-US" dirty="0"/>
              <a:t>抽象规则</a:t>
            </a:r>
            <a:r>
              <a:rPr lang="en-US" altLang="zh-CN" dirty="0"/>
              <a:t>=</a:t>
            </a:r>
            <a:r>
              <a:rPr lang="zh-CN" altLang="en-US" dirty="0"/>
              <a:t>保护列表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240769-92DD-4C07-9BE2-1F069DD7F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86" y="1737270"/>
            <a:ext cx="3956253" cy="429917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B9AE3F4-49E9-4D61-B226-42F70A7BF88B}"/>
              </a:ext>
            </a:extLst>
          </p:cNvPr>
          <p:cNvSpPr/>
          <p:nvPr/>
        </p:nvSpPr>
        <p:spPr>
          <a:xfrm>
            <a:off x="1771443" y="3998419"/>
            <a:ext cx="2748099" cy="1470226"/>
          </a:xfrm>
          <a:prstGeom prst="rect">
            <a:avLst/>
          </a:prstGeom>
          <a:solidFill>
            <a:srgbClr val="00D62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C36425-C48D-4CFB-8089-FDFA0846CBC4}"/>
              </a:ext>
            </a:extLst>
          </p:cNvPr>
          <p:cNvSpPr txBox="1"/>
          <p:nvPr/>
        </p:nvSpPr>
        <p:spPr>
          <a:xfrm>
            <a:off x="4519542" y="4548866"/>
            <a:ext cx="360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Protected: [A0,A1] =[q3,q0]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8D2E04-2510-428D-B2FC-CBBB70C6DD2E}"/>
              </a:ext>
            </a:extLst>
          </p:cNvPr>
          <p:cNvSpPr txBox="1"/>
          <p:nvPr/>
        </p:nvSpPr>
        <p:spPr>
          <a:xfrm>
            <a:off x="8505068" y="2107623"/>
            <a:ext cx="2952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A0 = q3</a:t>
            </a:r>
          </a:p>
          <a:p>
            <a:r>
              <a:rPr lang="en-US" altLang="zh-CN" sz="3600" dirty="0"/>
              <a:t>A1 = q0</a:t>
            </a:r>
          </a:p>
          <a:p>
            <a:r>
              <a:rPr lang="en-US" altLang="zh-CN" sz="3600" dirty="0"/>
              <a:t>A2 = q2</a:t>
            </a:r>
            <a:endParaRPr lang="zh-CN" altLang="en-US" sz="36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61C98F2-5167-41B0-B5EF-B54E9A8BC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530" y="3861949"/>
            <a:ext cx="3219828" cy="175432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A607108-C8C3-4D1D-817C-1CCFAB794C2F}"/>
              </a:ext>
            </a:extLst>
          </p:cNvPr>
          <p:cNvSpPr/>
          <p:nvPr/>
        </p:nvSpPr>
        <p:spPr>
          <a:xfrm>
            <a:off x="10014012" y="3998419"/>
            <a:ext cx="532660" cy="1470226"/>
          </a:xfrm>
          <a:prstGeom prst="rect">
            <a:avLst/>
          </a:prstGeom>
          <a:solidFill>
            <a:srgbClr val="F80802">
              <a:alpha val="2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04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8D468-F5D5-48E3-B7EF-D7EE96B5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什么是子图替换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A704F-F201-443D-98DD-3A2B2B570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9DE3A8-CEF7-44E7-B6FF-4C1ED5E41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701" y="1825625"/>
            <a:ext cx="8687540" cy="451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95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E96F9-656E-4ECB-BCDA-CA015F1A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发现子图 </a:t>
            </a:r>
            <a:r>
              <a:rPr lang="en-US" altLang="zh-CN" dirty="0"/>
              <a:t>+ </a:t>
            </a:r>
            <a:r>
              <a:rPr lang="zh-CN" altLang="en-US" dirty="0"/>
              <a:t>不破坏保护列表 </a:t>
            </a:r>
            <a:r>
              <a:rPr lang="en-US" altLang="zh-CN" dirty="0"/>
              <a:t>= </a:t>
            </a:r>
            <a:r>
              <a:rPr lang="zh-CN" altLang="en-US" dirty="0"/>
              <a:t>可替换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C9AAA776-940E-41F8-9984-F2949B14C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86" y="2195096"/>
            <a:ext cx="2413157" cy="31137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F6D54F-B18B-4CD9-A4EA-3CBCC9A81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850" y="1371027"/>
            <a:ext cx="5112095" cy="24778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E93CEF-429D-4ACD-A8E2-974EC589C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850" y="3846181"/>
            <a:ext cx="4723979" cy="264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9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E96F9-656E-4ECB-BCDA-CA015F1A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发现子图 </a:t>
            </a:r>
            <a:r>
              <a:rPr lang="en-US" altLang="zh-CN" dirty="0"/>
              <a:t>+ </a:t>
            </a:r>
            <a:r>
              <a:rPr lang="zh-CN" altLang="en-US" dirty="0"/>
              <a:t>不破坏保护列表 </a:t>
            </a:r>
            <a:r>
              <a:rPr lang="en-US" altLang="zh-CN" dirty="0"/>
              <a:t>= </a:t>
            </a:r>
            <a:r>
              <a:rPr lang="zh-CN" altLang="en-US" dirty="0"/>
              <a:t>可替换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9C69D83-964D-4059-8420-C9FBD2801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258" y="1690688"/>
            <a:ext cx="3949903" cy="43309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4E2123-4896-46ED-BF6F-4FA74BF30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143" y="1690688"/>
            <a:ext cx="3714941" cy="372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29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059C5-9FEE-4026-BCBD-2A511453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719DD-9688-47D8-BBDF-8A3925C55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构造了程序包：</a:t>
            </a:r>
            <a:r>
              <a:rPr lang="en-US" altLang="zh-CN" dirty="0" err="1"/>
              <a:t>simplify_pack</a:t>
            </a:r>
            <a:r>
              <a:rPr lang="zh-CN" altLang="en-US" dirty="0"/>
              <a:t>，实现功能：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对</a:t>
            </a:r>
            <a:r>
              <a:rPr lang="en-US" altLang="zh-CN" dirty="0" err="1"/>
              <a:t>OpenQASM</a:t>
            </a:r>
            <a:r>
              <a:rPr lang="zh-CN" altLang="en-US" dirty="0"/>
              <a:t>格式输入的量子线路按照给定规则查找子图，并且以</a:t>
            </a:r>
            <a:r>
              <a:rPr lang="en-US" altLang="zh-CN" dirty="0" err="1"/>
              <a:t>OpenQASM</a:t>
            </a:r>
            <a:r>
              <a:rPr lang="zh-CN" altLang="en-US" dirty="0"/>
              <a:t>格式输出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支持自定义替换规则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算法：寻找自洽的映射规则</a:t>
            </a:r>
            <a:r>
              <a:rPr lang="en-US" altLang="zh-CN" dirty="0"/>
              <a:t>+</a:t>
            </a:r>
            <a:r>
              <a:rPr lang="zh-CN" altLang="en-US" dirty="0"/>
              <a:t>构造保护列表</a:t>
            </a:r>
          </a:p>
        </p:txBody>
      </p:sp>
    </p:spTree>
    <p:extLst>
      <p:ext uri="{BB962C8B-B14F-4D97-AF65-F5344CB8AC3E}">
        <p14:creationId xmlns:p14="http://schemas.microsoft.com/office/powerpoint/2010/main" val="257758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8D468-F5D5-48E3-B7EF-D7EE96B5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什么是子图替换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A704F-F201-443D-98DD-3A2B2B570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9DE3A8-CEF7-44E7-B6FF-4C1ED5E41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701" y="1825625"/>
            <a:ext cx="8687540" cy="45132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7F3CF80-E68B-4980-A3C9-42F0DF2B4D86}"/>
              </a:ext>
            </a:extLst>
          </p:cNvPr>
          <p:cNvSpPr/>
          <p:nvPr/>
        </p:nvSpPr>
        <p:spPr>
          <a:xfrm>
            <a:off x="2219417" y="2032986"/>
            <a:ext cx="870012" cy="2920754"/>
          </a:xfrm>
          <a:prstGeom prst="rect">
            <a:avLst/>
          </a:prstGeom>
          <a:solidFill>
            <a:srgbClr val="00D62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DC4DF0-51EF-4F13-8409-006357BD641C}"/>
              </a:ext>
            </a:extLst>
          </p:cNvPr>
          <p:cNvSpPr/>
          <p:nvPr/>
        </p:nvSpPr>
        <p:spPr>
          <a:xfrm>
            <a:off x="4262761" y="2032986"/>
            <a:ext cx="870012" cy="2920754"/>
          </a:xfrm>
          <a:prstGeom prst="rect">
            <a:avLst/>
          </a:prstGeom>
          <a:solidFill>
            <a:srgbClr val="00D62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A3E64C-03F5-45BF-9C40-521633D680FD}"/>
              </a:ext>
            </a:extLst>
          </p:cNvPr>
          <p:cNvSpPr/>
          <p:nvPr/>
        </p:nvSpPr>
        <p:spPr>
          <a:xfrm>
            <a:off x="3089429" y="2032986"/>
            <a:ext cx="581487" cy="1811045"/>
          </a:xfrm>
          <a:prstGeom prst="rect">
            <a:avLst/>
          </a:prstGeom>
          <a:solidFill>
            <a:srgbClr val="00D62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07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8D468-F5D5-48E3-B7EF-D7EE96B5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什么是子图替换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A704F-F201-443D-98DD-3A2B2B570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90C7F3A-B2B7-4B03-AAEC-CE1A782B5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060" y="1376160"/>
            <a:ext cx="8310958" cy="525026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6C3769C-A6A2-4EE7-A8E8-D93EA0E4BCF8}"/>
              </a:ext>
            </a:extLst>
          </p:cNvPr>
          <p:cNvSpPr/>
          <p:nvPr/>
        </p:nvSpPr>
        <p:spPr>
          <a:xfrm>
            <a:off x="2947386" y="2488659"/>
            <a:ext cx="861135" cy="2491714"/>
          </a:xfrm>
          <a:prstGeom prst="rect">
            <a:avLst/>
          </a:prstGeom>
          <a:solidFill>
            <a:srgbClr val="00D62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0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90A39-E09D-4D34-8CAB-4BCDB0E3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为什么要进行子图替换：物理捷径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BF58FC-6A58-4800-9D3A-A48E4A8DE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352" y="1690688"/>
            <a:ext cx="6636728" cy="4385183"/>
          </a:xfr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FDE5F84-1362-4A4D-B693-AE58FCC5E13C}"/>
              </a:ext>
            </a:extLst>
          </p:cNvPr>
          <p:cNvSpPr txBox="1"/>
          <p:nvPr/>
        </p:nvSpPr>
        <p:spPr>
          <a:xfrm>
            <a:off x="8993080" y="6308209"/>
            <a:ext cx="22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Xanadu. Inc.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41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90A39-E09D-4D34-8CAB-4BCDB0E3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为什么要进行子图替换：物理捷径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8EB7E5-1429-413A-8C2F-B132A4BA9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578" y="2036651"/>
            <a:ext cx="6357468" cy="290499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3AAFA1F-D7D6-4314-AD8C-8FD735589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374" y="1855880"/>
            <a:ext cx="4399204" cy="32665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F7F829-53F2-4C75-B010-EFEA4E40F537}"/>
              </a:ext>
            </a:extLst>
          </p:cNvPr>
          <p:cNvSpPr txBox="1"/>
          <p:nvPr/>
        </p:nvSpPr>
        <p:spPr>
          <a:xfrm>
            <a:off x="8993079" y="6308209"/>
            <a:ext cx="292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Austin G. Fowler .</a:t>
            </a:r>
            <a:r>
              <a:rPr lang="en-US" altLang="zh-CN" dirty="0" err="1"/>
              <a:t>etc</a:t>
            </a:r>
            <a:r>
              <a:rPr lang="en-US" altLang="zh-CN" dirty="0"/>
              <a:t> (2012)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63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AD5A1-C10D-48DA-81A2-67F9CD513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程序功能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6F920B-9EC6-4D42-9EFD-3B9802436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  <a:r>
              <a:rPr lang="en-US" altLang="zh-CN" dirty="0"/>
              <a:t>-</a:t>
            </a:r>
            <a:r>
              <a:rPr lang="zh-CN" altLang="en-US" dirty="0"/>
              <a:t>程序功能</a:t>
            </a:r>
            <a:r>
              <a:rPr lang="en-US" altLang="zh-CN" dirty="0"/>
              <a:t>-</a:t>
            </a:r>
            <a:r>
              <a:rPr lang="zh-CN" altLang="en-US" dirty="0"/>
              <a:t>算法实现</a:t>
            </a:r>
          </a:p>
        </p:txBody>
      </p:sp>
    </p:spTree>
    <p:extLst>
      <p:ext uri="{BB962C8B-B14F-4D97-AF65-F5344CB8AC3E}">
        <p14:creationId xmlns:p14="http://schemas.microsoft.com/office/powerpoint/2010/main" val="337354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456A4-7101-4424-AC15-0DB604B5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程序包：</a:t>
            </a:r>
            <a:r>
              <a:rPr lang="en-US" altLang="zh-CN" dirty="0" err="1"/>
              <a:t>simplify_pack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F8737-C4EE-4F6F-8754-5AA98D647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4E6F7D-11B1-4E9D-98F3-3D56F3B58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9451019" cy="43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1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410</Words>
  <Application>Microsoft Office PowerPoint</Application>
  <PresentationFormat>宽屏</PresentationFormat>
  <Paragraphs>87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等线</vt:lpstr>
      <vt:lpstr>等线 Light</vt:lpstr>
      <vt:lpstr>Arial</vt:lpstr>
      <vt:lpstr>Office 主题​​</vt:lpstr>
      <vt:lpstr>量子线路子图替换</vt:lpstr>
      <vt:lpstr>背景介绍</vt:lpstr>
      <vt:lpstr>什么是子图替换</vt:lpstr>
      <vt:lpstr>什么是子图替换</vt:lpstr>
      <vt:lpstr>什么是子图替换</vt:lpstr>
      <vt:lpstr>为什么要进行子图替换：物理捷径</vt:lpstr>
      <vt:lpstr>为什么要进行子图替换：物理捷径</vt:lpstr>
      <vt:lpstr>程序功能</vt:lpstr>
      <vt:lpstr>程序包：simplify_pack</vt:lpstr>
      <vt:lpstr>OpenQASM格式线路读写</vt:lpstr>
      <vt:lpstr>自定义替换规则</vt:lpstr>
      <vt:lpstr>算法实现</vt:lpstr>
      <vt:lpstr>从rule.txt到抽象规则</vt:lpstr>
      <vt:lpstr>目的：寻找映射规则</vt:lpstr>
      <vt:lpstr>寻找映射规则</vt:lpstr>
      <vt:lpstr>寻找映射规则</vt:lpstr>
      <vt:lpstr>寻找映射规则</vt:lpstr>
      <vt:lpstr>寻找映射规则</vt:lpstr>
      <vt:lpstr>寻找映射规则</vt:lpstr>
      <vt:lpstr>寻找映射规则</vt:lpstr>
      <vt:lpstr>寻找映射规则</vt:lpstr>
      <vt:lpstr>寻找映射规则</vt:lpstr>
      <vt:lpstr>寻找映射规则</vt:lpstr>
      <vt:lpstr>寻找映射规则</vt:lpstr>
      <vt:lpstr>寻找映射规则</vt:lpstr>
      <vt:lpstr>找到自洽的映射规则 = 发现可替换的子图</vt:lpstr>
      <vt:lpstr>行标记+抽象规则=保护列表</vt:lpstr>
      <vt:lpstr>行标记+抽象规则=保护列表</vt:lpstr>
      <vt:lpstr>行标记+抽象规则=保护列表</vt:lpstr>
      <vt:lpstr>发现子图 + 不破坏保护列表 = 可替换</vt:lpstr>
      <vt:lpstr>发现子图 + 不破坏保护列表 = 可替换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量子线路子图替换</dc:title>
  <dc:creator>张 浚垠</dc:creator>
  <cp:lastModifiedBy>张 浚垠</cp:lastModifiedBy>
  <cp:revision>16</cp:revision>
  <dcterms:created xsi:type="dcterms:W3CDTF">2021-03-10T11:40:06Z</dcterms:created>
  <dcterms:modified xsi:type="dcterms:W3CDTF">2021-03-12T10:30:10Z</dcterms:modified>
</cp:coreProperties>
</file>