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5" r:id="rId9"/>
    <p:sldId id="259" r:id="rId10"/>
    <p:sldId id="270" r:id="rId11"/>
    <p:sldId id="268" r:id="rId12"/>
    <p:sldId id="269" r:id="rId13"/>
    <p:sldId id="267" r:id="rId14"/>
    <p:sldId id="271" r:id="rId15"/>
    <p:sldId id="272" r:id="rId16"/>
    <p:sldId id="277" r:id="rId17"/>
    <p:sldId id="280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30E359-4A18-47E0-8443-FEF85BAE853B}">
          <p14:sldIdLst>
            <p14:sldId id="256"/>
          </p14:sldIdLst>
        </p14:section>
        <p14:section name="Error Correction" id="{1D454372-7931-441F-AB3A-5C3350934738}">
          <p14:sldIdLst>
            <p14:sldId id="257"/>
            <p14:sldId id="258"/>
            <p14:sldId id="260"/>
          </p14:sldIdLst>
        </p14:section>
        <p14:section name="Surface Code" id="{59BC39DB-6FFE-4313-8808-3FD5A1D2CD87}">
          <p14:sldIdLst>
            <p14:sldId id="262"/>
            <p14:sldId id="263"/>
            <p14:sldId id="266"/>
            <p14:sldId id="265"/>
            <p14:sldId id="259"/>
            <p14:sldId id="270"/>
            <p14:sldId id="268"/>
            <p14:sldId id="269"/>
          </p14:sldIdLst>
        </p14:section>
        <p14:section name="Our Work" id="{58DC02B2-55EB-407A-AEEA-56EB7A66F00A}">
          <p14:sldIdLst>
            <p14:sldId id="267"/>
            <p14:sldId id="271"/>
            <p14:sldId id="272"/>
            <p14:sldId id="277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357AE-20BB-4B81-9D36-70B3BAF1ED7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3BCE-FC47-46E8-AD71-1CC3487E3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3955-CDBD-4723-9F17-7DA4BFBA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E7D0C-61A0-4BD7-8E52-2328CECAA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4FDA8-5C65-4126-89E1-3D78692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E02AC-79BB-45CB-BCD6-D71EE5E7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6C69F-C590-4AD6-9FFF-B6727CF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B0270-B04F-42E2-A47C-0638982D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81B9E-E1E1-465B-A054-5ECFE129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41CB9-0397-4397-9B7D-33642B0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E3373-EA3E-43B3-B7A0-489B1EC8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665BA-BF90-4A6A-BEEB-568D6C0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84DA3-81DE-4F77-AF33-48A57898D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1533F-4D03-4579-A447-6CD23DCE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F6CE9-7058-4CA7-8DA1-5FDC1CDD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F12D2-F610-4060-B1CD-3D1D0BFE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0626C-1BB3-418C-A82F-BB2CABB8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E6252-40A3-4711-A4BE-E3698399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BE4E1-B792-4495-82B2-9ABDB9AB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DD643-DED2-4BDC-84AD-AA7992BF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26989-592D-4A88-AED7-9FB6E8C1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3926C-CBEF-4784-87A8-F64BC63C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1003-2454-40EB-A40A-89FAABB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649B4-2054-4C6D-A9E6-650E0036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DE4B9-AC53-4522-8BC9-DFD170E8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E8C1C-7E37-4D74-AD6B-F5093E2D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B542-8A72-4F71-9295-6AF638AB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5005F-71B3-45E1-8120-2E8F093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035E3-3777-44AF-8197-0A6FCEE8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8B4B5-A447-4F7E-B625-7E6B701D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E7AB8-29B0-4335-A9E6-BDA049E4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56244-64F1-4348-9295-9FD8BBAF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FAB05-FD72-46B2-909A-AF0C17DD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6A953-415E-4FA2-B34E-2BC827DE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C8EA1-5056-43BB-9CE1-7D7BA943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F2B5F-4749-4416-AE92-06B227D4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A424E-4790-418C-9151-9EFB6C1B9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7BB-28DB-42CB-B07A-5801508D1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3B860-4805-4621-B14B-F9CEC68C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94E03-E71E-46F7-9798-C9EDA525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F7384-4465-413B-A2AF-2150A15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5293E-E004-47F7-B613-25D5B71C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DC5BD8-A36B-451B-AFB4-89D4D91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9567D8-D10B-406C-9A10-7063D2A2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A30C7-297E-4AB7-A5FD-7AAB0AE6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E9EF47-0B1F-44E6-9D19-12BFE55C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BF2CA-87CB-47D0-BC48-1F89BC35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92514-3C75-454B-A4BC-F47D74A2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247C-464E-440E-A938-F03C2C73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ADB6F-75F3-4C4E-B70F-290C797C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C20E16-B6DC-47AA-939C-678ADC56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7DC27-C1D9-4367-98CF-9D5544FC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E209C-CE9D-428D-BB6A-E4D7C082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15633-97AA-4694-984D-8EEA5397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CA7A-F223-4B22-A695-46C3F27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A844D5-EF5B-4540-BE02-322CF08B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D5EE6-EA83-4FB7-B8D1-A73E861E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0E8E4-EA79-4D8D-8ACD-FC821CDD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2F939-ABA2-4352-ADD5-46FCEA30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41A73-B8CA-4720-BEAB-57BFC12E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DB5FD-286B-4EC4-A720-0BEB0143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5DE7A-3733-4743-B5D9-78B96153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0624C-2F37-41ED-BA89-A3149567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F503-1F63-4C82-92B0-707BD70CC68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E0807-5FF1-436A-81D4-A080B17D9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2E97D-E5DE-465C-B367-298C53B03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1F13-762C-447D-9CFA-99654DDF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4EE1E-42B6-46C9-9D08-96353151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876" y="800538"/>
            <a:ext cx="10281745" cy="2387600"/>
          </a:xfrm>
        </p:spPr>
        <p:txBody>
          <a:bodyPr>
            <a:normAutofit/>
          </a:bodyPr>
          <a:lstStyle/>
          <a:p>
            <a:r>
              <a:rPr lang="en-US" dirty="0"/>
              <a:t>Optimization of Quantum Circuit based on Surface Code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C449AE-D0C7-4E04-A1C0-C1AA4CF66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Member: </a:t>
            </a:r>
            <a:r>
              <a:rPr lang="zh-CN" altLang="en-US" dirty="0"/>
              <a:t>邹昊江，张浚垠，刘正韬，庄竞泽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Jingze Zhuang, March 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0CAB-30D9-4AF7-86B8-1EB2FE78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gates: Clifford Gate</a:t>
            </a:r>
          </a:p>
          <a:p>
            <a:pPr marL="0" indent="0">
              <a:buNone/>
            </a:pPr>
            <a:r>
              <a:rPr lang="en-US" dirty="0"/>
              <a:t>	Single qubit gate: Identity, X, Y, Z, Hadamard, Phase gate (S), T</a:t>
            </a:r>
          </a:p>
          <a:p>
            <a:pPr marL="0" indent="0">
              <a:buNone/>
            </a:pPr>
            <a:r>
              <a:rPr lang="en-US" dirty="0"/>
              <a:t>	Multi-qubit gate: CNOT</a:t>
            </a:r>
          </a:p>
          <a:p>
            <a:r>
              <a:rPr lang="en-US" dirty="0"/>
              <a:t>The most difficult one to realize (and to simulate) is CNOT</a:t>
            </a:r>
          </a:p>
          <a:p>
            <a:pPr marL="0" indent="0">
              <a:buNone/>
            </a:pPr>
            <a:r>
              <a:rPr lang="en-US" dirty="0"/>
              <a:t>	involves topological braiding.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3FF9BF-A109-463A-BF78-F49D67E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Surface Code for Quantum Computation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E12F-BB71-429F-A57E-7A5A2CAD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35" y="4352894"/>
            <a:ext cx="5139399" cy="23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4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952-E041-47ED-9197-66238B0A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Code for Quantum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A2E4-AB6D-404B-A2D6-2340D22B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236076" cy="484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Z-type Qubit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95292-C49F-45C2-B5BA-17CD5F78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44" y="2309648"/>
            <a:ext cx="4766590" cy="44931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1B8AB8-6421-4388-B269-BF6F0B09428C}"/>
              </a:ext>
            </a:extLst>
          </p:cNvPr>
          <p:cNvSpPr txBox="1">
            <a:spLocks/>
          </p:cNvSpPr>
          <p:nvPr/>
        </p:nvSpPr>
        <p:spPr>
          <a:xfrm>
            <a:off x="3532558" y="1825625"/>
            <a:ext cx="2236076" cy="48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X</a:t>
            </a:r>
            <a:r>
              <a:rPr lang="en-US" dirty="0"/>
              <a:t>-type Qubit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99B77-7198-4E92-9CDB-7905577B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60" y="2309648"/>
            <a:ext cx="3826473" cy="44931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DA1ED4-2269-40C1-8B00-87F97FCD9921}"/>
              </a:ext>
            </a:extLst>
          </p:cNvPr>
          <p:cNvSpPr txBox="1">
            <a:spLocks/>
          </p:cNvSpPr>
          <p:nvPr/>
        </p:nvSpPr>
        <p:spPr>
          <a:xfrm>
            <a:off x="7529116" y="1825625"/>
            <a:ext cx="2844593" cy="48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Qubit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5BA7-133A-4943-B6A3-6AA5C810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DC55-ECBA-46DE-A639-5AF681DB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3" y="2855133"/>
            <a:ext cx="11453853" cy="30711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1DF77F-C588-49B8-AFB7-6601AD02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Surface Code for Quantum Computation</a:t>
            </a:r>
          </a:p>
        </p:txBody>
      </p:sp>
    </p:spTree>
    <p:extLst>
      <p:ext uri="{BB962C8B-B14F-4D97-AF65-F5344CB8AC3E}">
        <p14:creationId xmlns:p14="http://schemas.microsoft.com/office/powerpoint/2010/main" val="167232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D04-059C-4D68-A05D-D828DE41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911B-580E-4CB3-B7F2-484CB011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Simulation: Surface Code for storage &amp; for computation</a:t>
            </a:r>
          </a:p>
          <a:p>
            <a:pPr lvl="1"/>
            <a:r>
              <a:rPr lang="en-US" dirty="0"/>
              <a:t>Code geometry: Construction and Maintenance</a:t>
            </a:r>
          </a:p>
          <a:p>
            <a:pPr lvl="1"/>
            <a:r>
              <a:rPr lang="en-US" dirty="0"/>
              <a:t>Physical error generation</a:t>
            </a:r>
          </a:p>
          <a:p>
            <a:pPr lvl="1"/>
            <a:r>
              <a:rPr lang="en-US" dirty="0"/>
              <a:t>Error detecting &amp; correcting simulation</a:t>
            </a:r>
          </a:p>
          <a:p>
            <a:pPr lvl="1"/>
            <a:r>
              <a:rPr lang="en-US" dirty="0"/>
              <a:t>Logical error detection</a:t>
            </a:r>
          </a:p>
          <a:p>
            <a:pPr lvl="1"/>
            <a:r>
              <a:rPr lang="en-US" dirty="0"/>
              <a:t>Error statistics and Error threshold calculation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Quantum Circuit 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Automatic Optimization of Quantum Circuit based on Surface Code</a:t>
            </a:r>
          </a:p>
        </p:txBody>
      </p:sp>
    </p:spTree>
    <p:extLst>
      <p:ext uri="{BB962C8B-B14F-4D97-AF65-F5344CB8AC3E}">
        <p14:creationId xmlns:p14="http://schemas.microsoft.com/office/powerpoint/2010/main" val="171146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8F26-9C48-42DB-BD68-18E857D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3877-6625-4B51-A572-4199F81C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Language: Julia, nearly fast as C!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Functional programming &amp; polymorphism behavior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Strong, complex program with Simple Clear API</a:t>
            </a:r>
          </a:p>
          <a:p>
            <a:endParaRPr lang="en-US" dirty="0"/>
          </a:p>
          <a:p>
            <a:r>
              <a:rPr lang="en-US" dirty="0"/>
              <a:t>Easy for unlimited further extension!</a:t>
            </a:r>
          </a:p>
          <a:p>
            <a:endParaRPr lang="en-US" dirty="0"/>
          </a:p>
          <a:p>
            <a:r>
              <a:rPr lang="en-US" dirty="0"/>
              <a:t>1000+ lines of Julia!</a:t>
            </a:r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906D7BC-01D0-4A16-BE5A-3609A018F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2" t="38966" r="2083" b="19195"/>
          <a:stretch/>
        </p:blipFill>
        <p:spPr>
          <a:xfrm>
            <a:off x="7323083" y="3429000"/>
            <a:ext cx="4182230" cy="33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8025-6963-440D-98F8-A07096E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Geometry Generator</a:t>
            </a:r>
          </a:p>
        </p:txBody>
      </p:sp>
      <p:pic>
        <p:nvPicPr>
          <p:cNvPr id="17" name="Content Placeholder 16" descr="A picture containing text, screenshot, black, computer&#10;&#10;Description automatically generated">
            <a:extLst>
              <a:ext uri="{FF2B5EF4-FFF2-40B4-BE49-F238E27FC236}">
                <a16:creationId xmlns:a16="http://schemas.microsoft.com/office/drawing/2014/main" id="{B2455149-1137-4AFF-86C7-C25BDEFB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8" r="58195" b="27253"/>
          <a:stretch/>
        </p:blipFill>
        <p:spPr>
          <a:xfrm>
            <a:off x="680020" y="1758157"/>
            <a:ext cx="6832250" cy="4513640"/>
          </a:xfrm>
        </p:spPr>
      </p:pic>
      <p:pic>
        <p:nvPicPr>
          <p:cNvPr id="14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B2F8B9C-5465-4A2A-ABB0-EB1A231DB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6" r="83665" b="3370"/>
          <a:stretch/>
        </p:blipFill>
        <p:spPr>
          <a:xfrm>
            <a:off x="7851855" y="1825625"/>
            <a:ext cx="3194663" cy="47273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690AF6-B60B-452A-9F5D-EE254BCC8924}"/>
              </a:ext>
            </a:extLst>
          </p:cNvPr>
          <p:cNvSpPr txBox="1"/>
          <p:nvPr/>
        </p:nvSpPr>
        <p:spPr>
          <a:xfrm>
            <a:off x="8823960" y="1388825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61987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8025-6963-440D-98F8-A07096E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Structure: Code State </a:t>
            </a:r>
          </a:p>
        </p:txBody>
      </p:sp>
      <p:pic>
        <p:nvPicPr>
          <p:cNvPr id="4" name="Picture 3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76BD8028-90C9-4B90-A00D-FCA9A570A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4" r="30052" b="24138"/>
          <a:stretch/>
        </p:blipFill>
        <p:spPr>
          <a:xfrm>
            <a:off x="4252062" y="2237546"/>
            <a:ext cx="7675179" cy="3586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A572F7-9A9E-4AD1-978B-DB5B48BC7C8E}"/>
              </a:ext>
            </a:extLst>
          </p:cNvPr>
          <p:cNvSpPr txBox="1"/>
          <p:nvPr/>
        </p:nvSpPr>
        <p:spPr>
          <a:xfrm>
            <a:off x="1003738" y="3159305"/>
            <a:ext cx="300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From code geometry, specify the code state</a:t>
            </a:r>
          </a:p>
        </p:txBody>
      </p:sp>
    </p:spTree>
    <p:extLst>
      <p:ext uri="{BB962C8B-B14F-4D97-AF65-F5344CB8AC3E}">
        <p14:creationId xmlns:p14="http://schemas.microsoft.com/office/powerpoint/2010/main" val="424625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8025-6963-440D-98F8-A07096E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 Simulation Utils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72F7-9A9E-4AD1-978B-DB5B48BC7C8E}"/>
              </a:ext>
            </a:extLst>
          </p:cNvPr>
          <p:cNvSpPr txBox="1"/>
          <p:nvPr/>
        </p:nvSpPr>
        <p:spPr>
          <a:xfrm>
            <a:off x="838200" y="2253312"/>
            <a:ext cx="4876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Generate errors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Error detection simulation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Error correction simulation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Correction succeed / failed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F4DA3-9C50-41E8-AFBF-408749A59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12398" r="43338" b="12627"/>
          <a:stretch/>
        </p:blipFill>
        <p:spPr>
          <a:xfrm>
            <a:off x="5286012" y="1606925"/>
            <a:ext cx="6168190" cy="51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3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8025-6963-440D-98F8-A07096E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Simulation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72F7-9A9E-4AD1-978B-DB5B48BC7C8E}"/>
              </a:ext>
            </a:extLst>
          </p:cNvPr>
          <p:cNvSpPr txBox="1"/>
          <p:nvPr/>
        </p:nvSpPr>
        <p:spPr>
          <a:xfrm>
            <a:off x="980090" y="2237546"/>
            <a:ext cx="3008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With controller, we can calculate error rate to arbitrary given precision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Thus, error threshold can be calculated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65B77-2184-4AD6-B740-E33237DC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t="12191" r="53884" b="42137"/>
          <a:stretch/>
        </p:blipFill>
        <p:spPr>
          <a:xfrm>
            <a:off x="4658709" y="2002221"/>
            <a:ext cx="7087657" cy="4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4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8025-6963-440D-98F8-A07096E3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Quantum Circuit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72F7-9A9E-4AD1-978B-DB5B48BC7C8E}"/>
              </a:ext>
            </a:extLst>
          </p:cNvPr>
          <p:cNvSpPr txBox="1"/>
          <p:nvPr/>
        </p:nvSpPr>
        <p:spPr>
          <a:xfrm>
            <a:off x="980090" y="2237546"/>
            <a:ext cx="3008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the above all, we can now run one gate and assemble them to get a whole circuit!</a:t>
            </a:r>
          </a:p>
        </p:txBody>
      </p:sp>
      <p:pic>
        <p:nvPicPr>
          <p:cNvPr id="4" name="Picture 3" descr="A picture containing text, screenshot, monitor, computer&#10;&#10;Description automatically generated">
            <a:extLst>
              <a:ext uri="{FF2B5EF4-FFF2-40B4-BE49-F238E27FC236}">
                <a16:creationId xmlns:a16="http://schemas.microsoft.com/office/drawing/2014/main" id="{FEA80950-DE0C-4B88-91CD-557F85DD1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t="18276" r="58885" b="38505"/>
          <a:stretch/>
        </p:blipFill>
        <p:spPr>
          <a:xfrm>
            <a:off x="4594265" y="1690688"/>
            <a:ext cx="6759535" cy="44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1866-6512-493E-8A94-31178706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Correction: An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0150EA-41DC-4BC3-A5ED-C75A55D5D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noise in quantum system apparatus</a:t>
                </a:r>
              </a:p>
              <a:p>
                <a:r>
                  <a:rPr lang="en-US" dirty="0"/>
                  <a:t>For classical 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0→1;1→0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We can protect the information by repetition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000→001;111→110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But, for quantum: NO CLONING theorem!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0150EA-41DC-4BC3-A5ED-C75A55D5D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0D39F4-E997-4610-A77E-20D84B8DB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00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Quantum repetition code FOR X ERROR</a:t>
                </a:r>
              </a:p>
              <a:p>
                <a:r>
                  <a:rPr lang="en-US" dirty="0"/>
                  <a:t>Code design: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X error occurs</a:t>
                </a:r>
              </a:p>
              <a:p>
                <a:endParaRPr lang="en-US" dirty="0"/>
              </a:p>
              <a:p>
                <a:r>
                  <a:rPr lang="en-US" dirty="0"/>
                  <a:t>Then measuring the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we get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dirty="0"/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Finally, we detect an error on qubit 3.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0D39F4-E997-4610-A77E-20D84B8DB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009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A760B2C3-EB2E-4385-9901-7527842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Error Correction: An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A1251-319A-4FFA-A86B-3DA66E73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13" y="1825625"/>
            <a:ext cx="3810330" cy="510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4A493-C8AF-494F-91EB-F052454A8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1"/>
          <a:stretch/>
        </p:blipFill>
        <p:spPr>
          <a:xfrm>
            <a:off x="1825123" y="3073829"/>
            <a:ext cx="9030483" cy="537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FE506-4D73-4A4B-B9A5-B763F0C2F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630" y="4001294"/>
            <a:ext cx="2575783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8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A9ECD-431D-4587-9713-04100FB06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Terminologies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Stabilizer: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	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dirty="0">
                    <a:solidFill>
                      <a:srgbClr val="FF0000"/>
                    </a:solidFill>
                  </a:rPr>
                  <a:t>repetition code FOR X ERROR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dirty="0"/>
                  <a:t>	Code distance: minimum qubit error that destroys the code</a:t>
                </a:r>
              </a:p>
              <a:p>
                <a:pPr marL="0" indent="0">
                  <a:buNone/>
                </a:pPr>
                <a:r>
                  <a:rPr lang="en-US" dirty="0"/>
                  <a:t>		e.g., here, Code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A9ECD-431D-4587-9713-04100FB06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D103FCA8-4293-4ECC-834E-5585C5BE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Error Correction: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63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176-56C0-4CBE-B260-197FCC7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Code – </a:t>
            </a:r>
            <a:r>
              <a:rPr lang="en-US" altLang="zh-CN" dirty="0"/>
              <a:t>Topologically Protected 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4D4F-9524-437A-9369-697E5FD9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5" y="1825625"/>
            <a:ext cx="5756937" cy="3796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F5D25-6C87-4B54-BE5C-1A238599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01" y="2058166"/>
            <a:ext cx="5077713" cy="3331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AE231-E234-4001-BF59-0FE4E121DB59}"/>
              </a:ext>
            </a:extLst>
          </p:cNvPr>
          <p:cNvSpPr txBox="1"/>
          <p:nvPr/>
        </p:nvSpPr>
        <p:spPr>
          <a:xfrm>
            <a:off x="6913179" y="191551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Z-Stabilizer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FF5FA-A28B-4CD1-A790-D8634FFD907F}"/>
              </a:ext>
            </a:extLst>
          </p:cNvPr>
          <p:cNvSpPr txBox="1"/>
          <p:nvPr/>
        </p:nvSpPr>
        <p:spPr>
          <a:xfrm>
            <a:off x="6913178" y="534501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X-Stabilizer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176-56C0-4CBE-B260-197FCC7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Code – </a:t>
            </a:r>
            <a:r>
              <a:rPr lang="en-US" altLang="zh-CN" dirty="0"/>
              <a:t>Topologically Protected 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4D4F-9524-437A-9369-697E5FD9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5" y="1825625"/>
            <a:ext cx="5756937" cy="3796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F5D25-6C87-4B54-BE5C-1A238599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01" y="2058166"/>
            <a:ext cx="5077713" cy="3331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AE231-E234-4001-BF59-0FE4E121DB59}"/>
              </a:ext>
            </a:extLst>
          </p:cNvPr>
          <p:cNvSpPr txBox="1"/>
          <p:nvPr/>
        </p:nvSpPr>
        <p:spPr>
          <a:xfrm>
            <a:off x="6913179" y="191551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Z-Stabilizer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FF5FA-A28B-4CD1-A790-D8634FFD907F}"/>
              </a:ext>
            </a:extLst>
          </p:cNvPr>
          <p:cNvSpPr txBox="1"/>
          <p:nvPr/>
        </p:nvSpPr>
        <p:spPr>
          <a:xfrm>
            <a:off x="6913178" y="534501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X-Stabilizer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407A50-30CC-49D2-9081-506D7CF0AB04}"/>
              </a:ext>
            </a:extLst>
          </p:cNvPr>
          <p:cNvSpPr/>
          <p:nvPr/>
        </p:nvSpPr>
        <p:spPr>
          <a:xfrm>
            <a:off x="5075871" y="3633321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B31668-1DC0-49F3-953A-ACEBC8D5AEB8}"/>
              </a:ext>
            </a:extLst>
          </p:cNvPr>
          <p:cNvSpPr/>
          <p:nvPr/>
        </p:nvSpPr>
        <p:spPr>
          <a:xfrm>
            <a:off x="5075872" y="2618593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0117E1-5F80-4433-9C23-04BFFBCC9468}"/>
              </a:ext>
            </a:extLst>
          </p:cNvPr>
          <p:cNvSpPr/>
          <p:nvPr/>
        </p:nvSpPr>
        <p:spPr>
          <a:xfrm>
            <a:off x="5075872" y="3107054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176-56C0-4CBE-B260-197FCC7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Code – </a:t>
            </a:r>
            <a:r>
              <a:rPr lang="en-US" altLang="zh-CN" dirty="0"/>
              <a:t>Topologically Protected 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4D4F-9524-437A-9369-697E5FD9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5" y="1825625"/>
            <a:ext cx="5756937" cy="37963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9B31668-1DC0-49F3-953A-ACEBC8D5AEB8}"/>
              </a:ext>
            </a:extLst>
          </p:cNvPr>
          <p:cNvSpPr/>
          <p:nvPr/>
        </p:nvSpPr>
        <p:spPr>
          <a:xfrm>
            <a:off x="5075872" y="2618593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0117E1-5F80-4433-9C23-04BFFBCC9468}"/>
              </a:ext>
            </a:extLst>
          </p:cNvPr>
          <p:cNvSpPr/>
          <p:nvPr/>
        </p:nvSpPr>
        <p:spPr>
          <a:xfrm>
            <a:off x="5075872" y="3107054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6A6D55-7AA8-4B3E-AE02-08A15B888996}"/>
              </a:ext>
            </a:extLst>
          </p:cNvPr>
          <p:cNvSpPr/>
          <p:nvPr/>
        </p:nvSpPr>
        <p:spPr>
          <a:xfrm>
            <a:off x="5075872" y="4662021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D31782-4386-486D-AAB4-14B4A95FF224}"/>
              </a:ext>
            </a:extLst>
          </p:cNvPr>
          <p:cNvSpPr/>
          <p:nvPr/>
        </p:nvSpPr>
        <p:spPr>
          <a:xfrm>
            <a:off x="5075873" y="4135754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93EEA7-3229-4B07-BCE2-A35126BF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01" y="2058166"/>
            <a:ext cx="5077713" cy="3331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C83D64-2E8D-40AB-9BEC-7AEC7D198EF6}"/>
              </a:ext>
            </a:extLst>
          </p:cNvPr>
          <p:cNvSpPr txBox="1"/>
          <p:nvPr/>
        </p:nvSpPr>
        <p:spPr>
          <a:xfrm>
            <a:off x="6913179" y="191551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Z-Stabilizer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3C256-17FA-46CB-9659-178C63C64628}"/>
              </a:ext>
            </a:extLst>
          </p:cNvPr>
          <p:cNvSpPr txBox="1"/>
          <p:nvPr/>
        </p:nvSpPr>
        <p:spPr>
          <a:xfrm>
            <a:off x="6913178" y="534501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X-Stabilizer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6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176-56C0-4CBE-B260-197FCC7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Code – </a:t>
            </a:r>
            <a:r>
              <a:rPr lang="en-US" altLang="zh-CN" dirty="0"/>
              <a:t>Topologically Protected 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4D4F-9524-437A-9369-697E5FD9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5" y="1825625"/>
            <a:ext cx="5756937" cy="379637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0117E1-5F80-4433-9C23-04BFFBCC9468}"/>
              </a:ext>
            </a:extLst>
          </p:cNvPr>
          <p:cNvSpPr/>
          <p:nvPr/>
        </p:nvSpPr>
        <p:spPr>
          <a:xfrm>
            <a:off x="5075872" y="3107054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F66B20-F79F-4170-9946-C27429D63BD2}"/>
              </a:ext>
            </a:extLst>
          </p:cNvPr>
          <p:cNvSpPr/>
          <p:nvPr/>
        </p:nvSpPr>
        <p:spPr>
          <a:xfrm>
            <a:off x="5075870" y="5174316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4FA11B-C6C5-40BB-974C-CCDD775B3ACB}"/>
              </a:ext>
            </a:extLst>
          </p:cNvPr>
          <p:cNvSpPr/>
          <p:nvPr/>
        </p:nvSpPr>
        <p:spPr>
          <a:xfrm>
            <a:off x="5075871" y="4159588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0670B8-1147-4893-86FA-E12B79460C55}"/>
              </a:ext>
            </a:extLst>
          </p:cNvPr>
          <p:cNvSpPr/>
          <p:nvPr/>
        </p:nvSpPr>
        <p:spPr>
          <a:xfrm>
            <a:off x="5075869" y="2073423"/>
            <a:ext cx="19240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DD388-6EAB-4E00-BAEB-B9ADD17630C7}"/>
                  </a:ext>
                </a:extLst>
              </p:cNvPr>
              <p:cNvSpPr txBox="1"/>
              <p:nvPr/>
            </p:nvSpPr>
            <p:spPr>
              <a:xfrm>
                <a:off x="6905297" y="2073423"/>
                <a:ext cx="420939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Surface code fails when errors occur on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qubits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Code distance of surface code on a square lattice: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DD388-6EAB-4E00-BAEB-B9ADD176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297" y="2073423"/>
                <a:ext cx="4209393" cy="1938992"/>
              </a:xfrm>
              <a:prstGeom prst="rect">
                <a:avLst/>
              </a:prstGeom>
              <a:blipFill>
                <a:blip r:embed="rId3"/>
                <a:stretch>
                  <a:fillRect l="-2319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5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9274-472D-4161-9359-DB132FDC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Larger system, better error rate?</a:t>
            </a:r>
          </a:p>
          <a:p>
            <a:pPr marL="0" indent="0" algn="ctr">
              <a:buNone/>
            </a:pPr>
            <a:r>
              <a:rPr lang="en-US" dirty="0"/>
              <a:t>No!</a:t>
            </a:r>
          </a:p>
          <a:p>
            <a:r>
              <a:rPr lang="en-US" dirty="0"/>
              <a:t>Error Threshold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A3530D-5932-4C3F-937C-3E3C7018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Surface Code – Error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4FAF7-E5D6-4BDB-BDF5-56C1C8C2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08" y="3261677"/>
            <a:ext cx="5288013" cy="359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4970D-4F47-4F0F-BF26-CDE4E3F5E65E}"/>
              </a:ext>
            </a:extLst>
          </p:cNvPr>
          <p:cNvSpPr txBox="1"/>
          <p:nvPr/>
        </p:nvSpPr>
        <p:spPr>
          <a:xfrm>
            <a:off x="8450317" y="6503276"/>
            <a:ext cx="187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error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9168-0675-49FB-8D3D-8B5E88B9063B}"/>
              </a:ext>
            </a:extLst>
          </p:cNvPr>
          <p:cNvSpPr txBox="1"/>
          <p:nvPr/>
        </p:nvSpPr>
        <p:spPr>
          <a:xfrm>
            <a:off x="2120462" y="3312359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error rate</a:t>
            </a:r>
          </a:p>
        </p:txBody>
      </p:sp>
    </p:spTree>
    <p:extLst>
      <p:ext uri="{BB962C8B-B14F-4D97-AF65-F5344CB8AC3E}">
        <p14:creationId xmlns:p14="http://schemas.microsoft.com/office/powerpoint/2010/main" val="79086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497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主题​​</vt:lpstr>
      <vt:lpstr>Optimization of Quantum Circuit based on Surface Code</vt:lpstr>
      <vt:lpstr>Error Correction: An Introduction</vt:lpstr>
      <vt:lpstr>Error Correction: An Introduction</vt:lpstr>
      <vt:lpstr>Error Correction: An Introduction</vt:lpstr>
      <vt:lpstr>Surface Code – Topologically Protected Info</vt:lpstr>
      <vt:lpstr>Surface Code – Topologically Protected Info</vt:lpstr>
      <vt:lpstr>Surface Code – Topologically Protected Info</vt:lpstr>
      <vt:lpstr>Surface Code – Topologically Protected Info</vt:lpstr>
      <vt:lpstr>Surface Code – Error rate</vt:lpstr>
      <vt:lpstr>Surface Code for Quantum Computation</vt:lpstr>
      <vt:lpstr>Surface Code for Quantum Computation</vt:lpstr>
      <vt:lpstr>Surface Code for Quantum Computation</vt:lpstr>
      <vt:lpstr>Our Work</vt:lpstr>
      <vt:lpstr>Features</vt:lpstr>
      <vt:lpstr>Geometry Generator</vt:lpstr>
      <vt:lpstr>Structure: Code State </vt:lpstr>
      <vt:lpstr>Code Simulation Utils</vt:lpstr>
      <vt:lpstr>Simulation Controller</vt:lpstr>
      <vt:lpstr>Quantum Circuit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Code Optimization</dc:title>
  <dc:creator>11937</dc:creator>
  <cp:lastModifiedBy>庄 竞泽</cp:lastModifiedBy>
  <cp:revision>61</cp:revision>
  <dcterms:created xsi:type="dcterms:W3CDTF">2021-03-11T05:40:01Z</dcterms:created>
  <dcterms:modified xsi:type="dcterms:W3CDTF">2021-03-12T04:13:51Z</dcterms:modified>
</cp:coreProperties>
</file>