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>
                <a:solidFill>
                  <a:schemeClr val="bg1"/>
                </a:solidFill>
              </a:rPr>
              <a:t>基于 </a:t>
            </a:r>
            <a:r>
              <a:rPr lang="en-US" altLang="zh-CN" sz="5400" dirty="0">
                <a:solidFill>
                  <a:schemeClr val="bg1"/>
                </a:solidFill>
              </a:rPr>
              <a:t>IQS </a:t>
            </a:r>
            <a:r>
              <a:rPr lang="zh-CN" altLang="en-US" sz="5400" dirty="0">
                <a:solidFill>
                  <a:schemeClr val="bg1"/>
                </a:solidFill>
              </a:rPr>
              <a:t>的编译和通信优化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PB17000310</a:t>
            </a:r>
            <a:r>
              <a:rPr lang="zh-CN" altLang="en-US" dirty="0" smtClean="0">
                <a:solidFill>
                  <a:schemeClr val="bg1"/>
                </a:solidFill>
              </a:rPr>
              <a:t>张铭哲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PB17000038</a:t>
            </a:r>
            <a:r>
              <a:rPr lang="zh-CN" altLang="en-US" dirty="0" smtClean="0">
                <a:solidFill>
                  <a:schemeClr val="bg1"/>
                </a:solidFill>
              </a:rPr>
              <a:t>郝中楷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PB17020576</a:t>
            </a:r>
            <a:r>
              <a:rPr lang="zh-CN" altLang="en-US" dirty="0">
                <a:solidFill>
                  <a:schemeClr val="bg1"/>
                </a:solidFill>
              </a:rPr>
              <a:t>王祖卿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3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IQS</a:t>
            </a:r>
            <a:r>
              <a:rPr lang="zh-CN" altLang="en-US" dirty="0">
                <a:solidFill>
                  <a:schemeClr val="bg1"/>
                </a:solidFill>
              </a:rPr>
              <a:t>的通信优化</a:t>
            </a:r>
            <a:r>
              <a:rPr lang="zh-CN" altLang="en-US" dirty="0" smtClean="0">
                <a:solidFill>
                  <a:schemeClr val="bg1"/>
                </a:solidFill>
              </a:rPr>
              <a:t>算法伪代码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04" y="1922755"/>
            <a:ext cx="6114509" cy="4203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308" y="1922755"/>
            <a:ext cx="4986057" cy="420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IQS</a:t>
            </a:r>
            <a:r>
              <a:rPr lang="zh-CN" altLang="en-US" dirty="0">
                <a:solidFill>
                  <a:schemeClr val="bg1"/>
                </a:solidFill>
              </a:rPr>
              <a:t>的通信优化</a:t>
            </a:r>
            <a:r>
              <a:rPr lang="zh-CN" altLang="en-US" dirty="0" smtClean="0">
                <a:solidFill>
                  <a:schemeClr val="bg1"/>
                </a:solidFill>
              </a:rPr>
              <a:t>算法的部分代码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8" y="2097088"/>
            <a:ext cx="10314286" cy="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8" y="2642324"/>
            <a:ext cx="10314286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IQS</a:t>
            </a:r>
            <a:r>
              <a:rPr lang="zh-CN" altLang="en-US" dirty="0">
                <a:solidFill>
                  <a:schemeClr val="bg1"/>
                </a:solidFill>
              </a:rPr>
              <a:t>的通信优化算法的部分代码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9" y="1928150"/>
            <a:ext cx="5877108" cy="46476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977" y="1928150"/>
            <a:ext cx="5732305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6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实验环境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操作系统 </a:t>
            </a:r>
            <a:r>
              <a:rPr lang="en-US" altLang="zh-CN" dirty="0" smtClean="0">
                <a:solidFill>
                  <a:schemeClr val="bg1"/>
                </a:solidFill>
              </a:rPr>
              <a:t>Ubuntu 18.04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内存 </a:t>
            </a:r>
            <a:r>
              <a:rPr lang="en-US" altLang="zh-CN" dirty="0" smtClean="0">
                <a:solidFill>
                  <a:schemeClr val="bg1"/>
                </a:solidFill>
              </a:rPr>
              <a:t>16G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</a:rPr>
              <a:t>25qubits,32</a:t>
            </a:r>
            <a:r>
              <a:rPr lang="zh-CN" altLang="en-US" dirty="0" smtClean="0">
                <a:solidFill>
                  <a:schemeClr val="bg1"/>
                </a:solidFill>
              </a:rPr>
              <a:t>进程</a:t>
            </a:r>
            <a:r>
              <a:rPr lang="en-US" altLang="zh-CN" dirty="0" smtClean="0">
                <a:solidFill>
                  <a:schemeClr val="bg1"/>
                </a:solidFill>
              </a:rPr>
              <a:t>(20 local qubits,5 global qubits)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89" y="3354219"/>
            <a:ext cx="10230503" cy="124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实验结果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1qubit</a:t>
            </a:r>
            <a:r>
              <a:rPr lang="zh-CN" altLang="en-US" dirty="0" smtClean="0">
                <a:solidFill>
                  <a:schemeClr val="bg1"/>
                </a:solidFill>
              </a:rPr>
              <a:t>门结果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80906" y="6347361"/>
            <a:ext cx="373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后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en-US" dirty="0">
                <a:solidFill>
                  <a:schemeClr val="bg1"/>
                </a:solidFill>
              </a:rPr>
              <a:t>个</a:t>
            </a:r>
            <a:r>
              <a:rPr lang="en-US" altLang="zh-CN" dirty="0">
                <a:solidFill>
                  <a:schemeClr val="bg1"/>
                </a:solidFill>
              </a:rPr>
              <a:t>qubits</a:t>
            </a:r>
            <a:r>
              <a:rPr lang="zh-CN" altLang="en-US" dirty="0">
                <a:solidFill>
                  <a:schemeClr val="bg1"/>
                </a:solidFill>
              </a:rPr>
              <a:t>上作用</a:t>
            </a:r>
            <a:r>
              <a:rPr lang="en-US" altLang="zh-CN" dirty="0" err="1" smtClean="0">
                <a:solidFill>
                  <a:schemeClr val="bg1"/>
                </a:solidFill>
              </a:rPr>
              <a:t>Hadamard,X,Y,Z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725943"/>
            <a:ext cx="8296503" cy="350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实验结果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1qubit</a:t>
            </a:r>
            <a:r>
              <a:rPr lang="zh-CN" altLang="en-US" dirty="0">
                <a:solidFill>
                  <a:schemeClr val="bg1"/>
                </a:solidFill>
              </a:rPr>
              <a:t>门结果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768592"/>
            <a:ext cx="8477567" cy="352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2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实验结果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1qubit</a:t>
            </a:r>
            <a:r>
              <a:rPr lang="zh-CN" altLang="en-US" dirty="0" smtClean="0">
                <a:solidFill>
                  <a:schemeClr val="bg1"/>
                </a:solidFill>
              </a:rPr>
              <a:t>门结果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2qubit</a:t>
            </a:r>
            <a:r>
              <a:rPr lang="zh-CN" altLang="en-US" dirty="0" smtClean="0">
                <a:solidFill>
                  <a:schemeClr val="bg1"/>
                </a:solidFill>
              </a:rPr>
              <a:t>门结果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584573"/>
            <a:ext cx="7714286" cy="8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870261"/>
            <a:ext cx="7714287" cy="94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50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实验结果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验证结果的等价性并计算</a:t>
            </a:r>
            <a:r>
              <a:rPr lang="en-US" altLang="zh-CN" dirty="0" smtClean="0">
                <a:solidFill>
                  <a:schemeClr val="bg1"/>
                </a:solidFill>
              </a:rPr>
              <a:t>fidelity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868577"/>
            <a:ext cx="10768634" cy="12487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296" y="2297127"/>
            <a:ext cx="1980952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57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结果讨论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实验结果表明算法确实能有效减少通信开销并起到加速作用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实验效果不够显著的可能原因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进程数较少，</a:t>
            </a:r>
            <a:r>
              <a:rPr lang="en-US" altLang="zh-CN" dirty="0">
                <a:solidFill>
                  <a:schemeClr val="bg1"/>
                </a:solidFill>
              </a:rPr>
              <a:t>MPI</a:t>
            </a:r>
            <a:r>
              <a:rPr lang="zh-CN" altLang="en-US" dirty="0">
                <a:solidFill>
                  <a:schemeClr val="bg1"/>
                </a:solidFill>
              </a:rPr>
              <a:t>通信的代价可能并不足以成为</a:t>
            </a:r>
            <a:r>
              <a:rPr lang="en-US" altLang="zh-CN" dirty="0">
                <a:solidFill>
                  <a:schemeClr val="bg1"/>
                </a:solidFill>
              </a:rPr>
              <a:t>simulation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</a:rPr>
              <a:t>瓶颈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硬件原因：系统内存限制，只能使用较少的量子比特进行测试。没有使用</a:t>
            </a:r>
            <a:r>
              <a:rPr lang="zh-CN" altLang="en-US" dirty="0" smtClean="0">
                <a:solidFill>
                  <a:schemeClr val="bg1"/>
                </a:solidFill>
              </a:rPr>
              <a:t>高性能计算机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测试样例较为简单，没有使用随机电路或一些更加实用的线路上测试</a:t>
            </a:r>
          </a:p>
        </p:txBody>
      </p:sp>
    </p:spTree>
    <p:extLst>
      <p:ext uri="{BB962C8B-B14F-4D97-AF65-F5344CB8AC3E}">
        <p14:creationId xmlns:p14="http://schemas.microsoft.com/office/powerpoint/2010/main" val="1467012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Future WORK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考虑更细粒度的优化，如考虑不同量子门的差异，</a:t>
            </a:r>
            <a:r>
              <a:rPr lang="zh-CN" altLang="en-US" dirty="0">
                <a:solidFill>
                  <a:schemeClr val="bg1"/>
                </a:solidFill>
              </a:rPr>
              <a:t>给有向无环图作加权处理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目前</a:t>
            </a:r>
            <a:r>
              <a:rPr lang="zh-CN" altLang="en-US" dirty="0" smtClean="0">
                <a:solidFill>
                  <a:schemeClr val="bg1"/>
                </a:solidFill>
              </a:rPr>
              <a:t>算法</a:t>
            </a:r>
            <a:r>
              <a:rPr lang="zh-CN" altLang="en-US" dirty="0">
                <a:solidFill>
                  <a:schemeClr val="bg1"/>
                </a:solidFill>
              </a:rPr>
              <a:t>通过枚举所有 </a:t>
            </a:r>
            <a:r>
              <a:rPr lang="en-US" altLang="zh-CN" dirty="0">
                <a:solidFill>
                  <a:schemeClr val="bg1"/>
                </a:solidFill>
              </a:rPr>
              <a:t>local qubit 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global qubit </a:t>
            </a:r>
            <a:r>
              <a:rPr lang="zh-CN" altLang="en-US" dirty="0">
                <a:solidFill>
                  <a:schemeClr val="bg1"/>
                </a:solidFill>
              </a:rPr>
              <a:t>的组合搜索最优交换策略，这在量子</a:t>
            </a:r>
            <a:r>
              <a:rPr lang="zh-CN" altLang="en-US" dirty="0" smtClean="0">
                <a:solidFill>
                  <a:schemeClr val="bg1"/>
                </a:solidFill>
              </a:rPr>
              <a:t>比特数目</a:t>
            </a:r>
            <a:r>
              <a:rPr lang="zh-CN" altLang="en-US" dirty="0">
                <a:solidFill>
                  <a:schemeClr val="bg1"/>
                </a:solidFill>
              </a:rPr>
              <a:t>较少时对性能影响不大，是否还存在更好的</a:t>
            </a:r>
            <a:r>
              <a:rPr lang="zh-CN" altLang="en-US">
                <a:solidFill>
                  <a:schemeClr val="bg1"/>
                </a:solidFill>
              </a:rPr>
              <a:t>解决</a:t>
            </a:r>
            <a:r>
              <a:rPr lang="zh-CN" altLang="en-US" smtClean="0">
                <a:solidFill>
                  <a:schemeClr val="bg1"/>
                </a:solidFill>
              </a:rPr>
              <a:t>方案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简介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在</a:t>
            </a:r>
            <a:r>
              <a:rPr lang="zh-CN" altLang="en-US" dirty="0">
                <a:solidFill>
                  <a:schemeClr val="bg1"/>
                </a:solidFill>
              </a:rPr>
              <a:t>这个工作中，我们基于 </a:t>
            </a:r>
            <a:r>
              <a:rPr lang="en-US" altLang="zh-CN" dirty="0" smtClean="0">
                <a:solidFill>
                  <a:schemeClr val="bg1"/>
                </a:solidFill>
              </a:rPr>
              <a:t>Intel Quantum Simulator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尝试由给定的量子线路构建有向无环图，</a:t>
            </a:r>
            <a:r>
              <a:rPr lang="zh-CN" altLang="en-US" dirty="0" smtClean="0">
                <a:solidFill>
                  <a:schemeClr val="bg1"/>
                </a:solidFill>
              </a:rPr>
              <a:t>利用</a:t>
            </a:r>
            <a:r>
              <a:rPr lang="en-US" altLang="zh-CN" dirty="0" err="1" smtClean="0">
                <a:solidFill>
                  <a:schemeClr val="bg1"/>
                </a:solidFill>
              </a:rPr>
              <a:t>PermuteQubit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i="1" dirty="0" smtClean="0">
                <a:solidFill>
                  <a:schemeClr val="bg1"/>
                </a:solidFill>
              </a:rPr>
              <a:t>σ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即量子比特间的置换，优化</a:t>
            </a:r>
            <a:r>
              <a:rPr lang="zh-CN" altLang="en-US" dirty="0">
                <a:solidFill>
                  <a:schemeClr val="bg1"/>
                </a:solidFill>
              </a:rPr>
              <a:t>有向无环图上的</a:t>
            </a:r>
            <a:r>
              <a:rPr lang="zh-CN" altLang="en-US" dirty="0" smtClean="0">
                <a:solidFill>
                  <a:schemeClr val="bg1"/>
                </a:solidFill>
              </a:rPr>
              <a:t>算法，进而节省计算存储于不同</a:t>
            </a:r>
            <a:r>
              <a:rPr lang="en-US" altLang="zh-CN" dirty="0" smtClean="0">
                <a:solidFill>
                  <a:schemeClr val="bg1"/>
                </a:solidFill>
              </a:rPr>
              <a:t>memory space</a:t>
            </a:r>
            <a:r>
              <a:rPr lang="zh-CN" altLang="en-US" dirty="0" smtClean="0">
                <a:solidFill>
                  <a:schemeClr val="bg1"/>
                </a:solidFill>
              </a:rPr>
              <a:t>上的量子比特的通信开销，我们</a:t>
            </a:r>
            <a:r>
              <a:rPr lang="zh-CN" altLang="en-US" dirty="0">
                <a:solidFill>
                  <a:schemeClr val="bg1"/>
                </a:solidFill>
              </a:rPr>
              <a:t>将在简单的量子门以及更</a:t>
            </a:r>
            <a:r>
              <a:rPr lang="zh-CN" altLang="en-US" dirty="0" smtClean="0">
                <a:solidFill>
                  <a:schemeClr val="bg1"/>
                </a:solidFill>
              </a:rPr>
              <a:t>复杂的</a:t>
            </a:r>
            <a:r>
              <a:rPr lang="zh-CN" altLang="en-US" dirty="0">
                <a:solidFill>
                  <a:schemeClr val="bg1"/>
                </a:solidFill>
              </a:rPr>
              <a:t>算法上测试运行时间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我们</a:t>
            </a:r>
            <a:r>
              <a:rPr lang="zh-CN" altLang="en-US" dirty="0">
                <a:solidFill>
                  <a:schemeClr val="bg1"/>
                </a:solidFill>
              </a:rPr>
              <a:t>期望测试结果表明该工作显著缩短了量子算法的模拟时间。 </a:t>
            </a:r>
            <a:br>
              <a:rPr lang="zh-CN" altLang="en-US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35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Our WORK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完成</a:t>
            </a:r>
            <a:r>
              <a:rPr lang="en-US" altLang="zh-CN" dirty="0" smtClean="0">
                <a:solidFill>
                  <a:schemeClr val="bg1"/>
                </a:solidFill>
              </a:rPr>
              <a:t>IQS</a:t>
            </a:r>
            <a:r>
              <a:rPr lang="zh-CN" altLang="en-US" dirty="0" smtClean="0">
                <a:solidFill>
                  <a:schemeClr val="bg1"/>
                </a:solidFill>
              </a:rPr>
              <a:t>的编译，</a:t>
            </a:r>
            <a:r>
              <a:rPr lang="zh-CN" altLang="en-US" dirty="0" smtClean="0">
                <a:solidFill>
                  <a:schemeClr val="bg1"/>
                </a:solidFill>
              </a:rPr>
              <a:t>安装，阅读</a:t>
            </a:r>
            <a:r>
              <a:rPr lang="en-US" altLang="zh-CN" dirty="0" smtClean="0">
                <a:solidFill>
                  <a:schemeClr val="bg1"/>
                </a:solidFill>
              </a:rPr>
              <a:t>IQS</a:t>
            </a:r>
            <a:r>
              <a:rPr lang="zh-CN" altLang="en-US" dirty="0" smtClean="0">
                <a:solidFill>
                  <a:schemeClr val="bg1"/>
                </a:solidFill>
              </a:rPr>
              <a:t>的源码实现，</a:t>
            </a:r>
            <a:r>
              <a:rPr lang="en-US" altLang="zh-CN" dirty="0" smtClean="0">
                <a:solidFill>
                  <a:schemeClr val="bg1"/>
                </a:solidFill>
              </a:rPr>
              <a:t>(/</a:t>
            </a:r>
            <a:r>
              <a:rPr lang="en-US" altLang="zh-CN" dirty="0" err="1" smtClean="0">
                <a:solidFill>
                  <a:schemeClr val="bg1"/>
                </a:solidFill>
              </a:rPr>
              <a:t>src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</a:rPr>
              <a:t>/include)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完成有向无环图的抽象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熟悉</a:t>
            </a:r>
            <a:r>
              <a:rPr lang="en-US" altLang="zh-CN" dirty="0" smtClean="0">
                <a:solidFill>
                  <a:schemeClr val="bg1"/>
                </a:solidFill>
              </a:rPr>
              <a:t>qubit</a:t>
            </a:r>
            <a:r>
              <a:rPr lang="zh-CN" altLang="en-US" dirty="0" smtClean="0">
                <a:solidFill>
                  <a:schemeClr val="bg1"/>
                </a:solidFill>
              </a:rPr>
              <a:t>间的</a:t>
            </a:r>
            <a:r>
              <a:rPr lang="en-US" altLang="zh-CN" dirty="0" err="1" smtClean="0">
                <a:solidFill>
                  <a:schemeClr val="bg1"/>
                </a:solidFill>
              </a:rPr>
              <a:t>PermutaQubit</a:t>
            </a:r>
            <a:r>
              <a:rPr lang="zh-CN" altLang="en-US" dirty="0" smtClean="0">
                <a:solidFill>
                  <a:schemeClr val="bg1"/>
                </a:solidFill>
              </a:rPr>
              <a:t>操作原理以及其对应的</a:t>
            </a:r>
            <a:r>
              <a:rPr lang="en-US" altLang="zh-CN" dirty="0" smtClean="0">
                <a:solidFill>
                  <a:schemeClr val="bg1"/>
                </a:solidFill>
              </a:rPr>
              <a:t>API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编写基于</a:t>
            </a:r>
            <a:r>
              <a:rPr lang="en-US" altLang="zh-CN" dirty="0" smtClean="0">
                <a:solidFill>
                  <a:schemeClr val="bg1"/>
                </a:solidFill>
              </a:rPr>
              <a:t>IQS</a:t>
            </a:r>
            <a:r>
              <a:rPr lang="zh-CN" altLang="en-US" dirty="0" smtClean="0">
                <a:solidFill>
                  <a:schemeClr val="bg1"/>
                </a:solidFill>
              </a:rPr>
              <a:t>通信优化算法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在一些量子线路上测试并改进算法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90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Intel Quantum Simulator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Intel Quantum Simulator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</a:rPr>
              <a:t>IQS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r>
              <a:rPr lang="zh-CN" altLang="en-US" dirty="0">
                <a:solidFill>
                  <a:schemeClr val="bg1"/>
                </a:solidFill>
              </a:rPr>
              <a:t>是一个在经典计算机上运行的高性能的、</a:t>
            </a:r>
            <a:r>
              <a:rPr lang="zh-CN" altLang="en-US" dirty="0" smtClean="0">
                <a:solidFill>
                  <a:schemeClr val="bg1"/>
                </a:solidFill>
              </a:rPr>
              <a:t>分布式</a:t>
            </a:r>
            <a:r>
              <a:rPr lang="zh-CN" altLang="en-US" dirty="0">
                <a:solidFill>
                  <a:schemeClr val="bg1"/>
                </a:solidFill>
              </a:rPr>
              <a:t>的量子模拟器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IQS </a:t>
            </a:r>
            <a:r>
              <a:rPr lang="zh-CN" altLang="en-US" dirty="0">
                <a:solidFill>
                  <a:schemeClr val="bg1"/>
                </a:solidFill>
              </a:rPr>
              <a:t>的开源版本 </a:t>
            </a:r>
            <a:r>
              <a:rPr lang="en-US" altLang="zh-CN" dirty="0">
                <a:solidFill>
                  <a:schemeClr val="bg1"/>
                </a:solidFill>
              </a:rPr>
              <a:t>(https://github.com/iqusoft/intel-qs) </a:t>
            </a:r>
            <a:r>
              <a:rPr lang="zh-CN" altLang="en-US" dirty="0">
                <a:solidFill>
                  <a:schemeClr val="bg1"/>
                </a:solidFill>
              </a:rPr>
              <a:t>已经发布到 </a:t>
            </a:r>
            <a:r>
              <a:rPr lang="en-US" altLang="zh-CN" dirty="0">
                <a:solidFill>
                  <a:schemeClr val="bg1"/>
                </a:solidFill>
              </a:rPr>
              <a:t>GitHub</a:t>
            </a:r>
            <a:r>
              <a:rPr lang="zh-CN" altLang="en-US" dirty="0">
                <a:solidFill>
                  <a:schemeClr val="bg1"/>
                </a:solidFill>
              </a:rPr>
              <a:t>，使用 </a:t>
            </a:r>
            <a:r>
              <a:rPr lang="en-US" altLang="zh-CN" dirty="0">
                <a:solidFill>
                  <a:schemeClr val="bg1"/>
                </a:solidFill>
              </a:rPr>
              <a:t>C++ </a:t>
            </a:r>
            <a:r>
              <a:rPr lang="zh-CN" altLang="en-US" dirty="0">
                <a:solidFill>
                  <a:schemeClr val="bg1"/>
                </a:solidFill>
              </a:rPr>
              <a:t>编写</a:t>
            </a:r>
            <a:r>
              <a:rPr lang="zh-CN" altLang="en-US" dirty="0" smtClean="0">
                <a:solidFill>
                  <a:schemeClr val="bg1"/>
                </a:solidFill>
              </a:rPr>
              <a:t>。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IQS</a:t>
            </a:r>
            <a:r>
              <a:rPr lang="zh-CN" altLang="en-US" dirty="0" smtClean="0">
                <a:solidFill>
                  <a:schemeClr val="bg1"/>
                </a:solidFill>
              </a:rPr>
              <a:t>采用分布式存储量子态的复振幅并使用</a:t>
            </a:r>
            <a:r>
              <a:rPr lang="en-US" altLang="zh-CN" dirty="0" err="1" smtClean="0">
                <a:solidFill>
                  <a:schemeClr val="bg1"/>
                </a:solidFill>
              </a:rPr>
              <a:t>OpenMP+MPI</a:t>
            </a:r>
            <a:r>
              <a:rPr lang="zh-CN" altLang="en-US" dirty="0" smtClean="0">
                <a:solidFill>
                  <a:schemeClr val="bg1"/>
                </a:solidFill>
              </a:rPr>
              <a:t>来完成进程间通信</a:t>
            </a:r>
            <a:r>
              <a:rPr lang="zh-CN" altLang="en-US" dirty="0">
                <a:solidFill>
                  <a:schemeClr val="bg1"/>
                </a:solidFill>
              </a:rPr>
              <a:t/>
            </a:r>
            <a:br>
              <a:rPr lang="zh-CN" altLang="en-US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9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IQS</a:t>
            </a:r>
            <a:r>
              <a:rPr lang="zh-CN" altLang="en-US" dirty="0" smtClean="0">
                <a:solidFill>
                  <a:schemeClr val="bg1"/>
                </a:solidFill>
              </a:rPr>
              <a:t>的存储与计算原理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</a:rPr>
                  <a:t>假设进程数为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2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的幂，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bg1"/>
                    </a:solidFill>
                  </a:rPr>
                  <a:t>,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每个进程存储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chemeClr val="bg1"/>
                    </a:solidFill>
                  </a:rPr>
                  <a:t>个数</a:t>
                </a:r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IQS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假设前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m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个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qubits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为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local qubits, 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存储在本地，后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n-m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个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qubits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为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global qubits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，分布式的存储在其他结点上</a:t>
                </a:r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bg1"/>
                    </a:solidFill>
                  </a:rPr>
                  <a:t>各个结点之间使用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MPI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来通信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62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IQS</a:t>
            </a:r>
            <a:r>
              <a:rPr lang="zh-CN" altLang="en-US" dirty="0" smtClean="0">
                <a:solidFill>
                  <a:schemeClr val="bg1"/>
                </a:solidFill>
              </a:rPr>
              <a:t>的存储与计算原理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447" y="1627827"/>
            <a:ext cx="7052033" cy="2267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448" y="3895147"/>
            <a:ext cx="7052032" cy="30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9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基于</a:t>
            </a:r>
            <a:r>
              <a:rPr lang="en-US" altLang="zh-CN" dirty="0" smtClean="0">
                <a:solidFill>
                  <a:schemeClr val="bg1"/>
                </a:solidFill>
              </a:rPr>
              <a:t>IQS</a:t>
            </a:r>
            <a:r>
              <a:rPr lang="zh-CN" altLang="en-US" dirty="0" smtClean="0">
                <a:solidFill>
                  <a:schemeClr val="bg1"/>
                </a:solidFill>
              </a:rPr>
              <a:t>的通信优化算法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我们将一个给定的量子门线路转化为一个有向无环图</a:t>
            </a:r>
            <a:r>
              <a:rPr lang="en-US" altLang="zh-CN" dirty="0" smtClean="0">
                <a:solidFill>
                  <a:schemeClr val="bg1"/>
                </a:solidFill>
              </a:rPr>
              <a:t>(Directed Acyclic Graph)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图的每个顶点对应于一个量子门，一条边对应于线路上门的逻辑依赖关系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引入</a:t>
            </a:r>
            <a:r>
              <a:rPr lang="en-US" altLang="zh-CN" dirty="0" err="1" smtClean="0">
                <a:solidFill>
                  <a:schemeClr val="bg1"/>
                </a:solidFill>
              </a:rPr>
              <a:t>PermuteQubits</a:t>
            </a:r>
            <a:r>
              <a:rPr lang="zh-CN" altLang="en-US" dirty="0" smtClean="0">
                <a:solidFill>
                  <a:schemeClr val="bg1"/>
                </a:solidFill>
              </a:rPr>
              <a:t>来完成</a:t>
            </a:r>
            <a:r>
              <a:rPr lang="en-US" altLang="zh-CN" dirty="0" smtClean="0">
                <a:solidFill>
                  <a:schemeClr val="bg1"/>
                </a:solidFill>
              </a:rPr>
              <a:t>qubits</a:t>
            </a:r>
            <a:r>
              <a:rPr lang="zh-CN" altLang="en-US" dirty="0" smtClean="0">
                <a:solidFill>
                  <a:schemeClr val="bg1"/>
                </a:solidFill>
              </a:rPr>
              <a:t>的交换并更新</a:t>
            </a:r>
            <a:r>
              <a:rPr lang="en-US" altLang="zh-CN" dirty="0" smtClean="0">
                <a:solidFill>
                  <a:schemeClr val="bg1"/>
                </a:solidFill>
              </a:rPr>
              <a:t>IQS</a:t>
            </a:r>
            <a:r>
              <a:rPr lang="zh-CN" altLang="en-US" dirty="0" smtClean="0">
                <a:solidFill>
                  <a:schemeClr val="bg1"/>
                </a:solidFill>
              </a:rPr>
              <a:t>中量子态的表示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枚举可能的置换，如果交换一个</a:t>
            </a:r>
            <a:r>
              <a:rPr lang="en-US" altLang="zh-CN" dirty="0" smtClean="0">
                <a:solidFill>
                  <a:schemeClr val="bg1"/>
                </a:solidFill>
              </a:rPr>
              <a:t>local qubit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</a:rPr>
              <a:t>global qubit</a:t>
            </a:r>
            <a:r>
              <a:rPr lang="zh-CN" altLang="en-US" dirty="0" smtClean="0">
                <a:solidFill>
                  <a:schemeClr val="bg1"/>
                </a:solidFill>
              </a:rPr>
              <a:t>能减少通信开销，那么我们就执行这个</a:t>
            </a:r>
            <a:r>
              <a:rPr lang="en-US" altLang="zh-CN" dirty="0">
                <a:solidFill>
                  <a:schemeClr val="bg1"/>
                </a:solidFill>
              </a:rPr>
              <a:t>P</a:t>
            </a:r>
            <a:r>
              <a:rPr lang="en-US" altLang="zh-CN" dirty="0" smtClean="0">
                <a:solidFill>
                  <a:schemeClr val="bg1"/>
                </a:solidFill>
              </a:rPr>
              <a:t>ermutation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90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IQS</a:t>
            </a:r>
            <a:r>
              <a:rPr lang="zh-CN" altLang="en-US" dirty="0">
                <a:solidFill>
                  <a:schemeClr val="bg1"/>
                </a:solidFill>
              </a:rPr>
              <a:t>的通信优化算法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将量子线路转化为有向无环图的一个例子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63" y="2920141"/>
            <a:ext cx="5657888" cy="362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9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-US" altLang="zh-CN" dirty="0">
                <a:solidFill>
                  <a:schemeClr val="bg1"/>
                </a:solidFill>
              </a:rPr>
              <a:t>IQS</a:t>
            </a:r>
            <a:r>
              <a:rPr lang="zh-CN" altLang="en-US" dirty="0">
                <a:solidFill>
                  <a:schemeClr val="bg1"/>
                </a:solidFill>
              </a:rPr>
              <a:t>的通信优化</a:t>
            </a:r>
            <a:r>
              <a:rPr lang="zh-CN" altLang="en-US" dirty="0" smtClean="0">
                <a:solidFill>
                  <a:schemeClr val="bg1"/>
                </a:solidFill>
              </a:rPr>
              <a:t>算法数据结构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97" y="1637301"/>
            <a:ext cx="6523809" cy="36095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082" y="1637301"/>
            <a:ext cx="6733333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3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283</TotalTime>
  <Words>589</Words>
  <Application>Microsoft Office PowerPoint</Application>
  <PresentationFormat>宽屏</PresentationFormat>
  <Paragraphs>61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Arial</vt:lpstr>
      <vt:lpstr>Cambria Math</vt:lpstr>
      <vt:lpstr>Trebuchet MS</vt:lpstr>
      <vt:lpstr>Tw Cen MT</vt:lpstr>
      <vt:lpstr>电路</vt:lpstr>
      <vt:lpstr>基于 IQS 的编译和通信优化  </vt:lpstr>
      <vt:lpstr>简介</vt:lpstr>
      <vt:lpstr>Our WORK</vt:lpstr>
      <vt:lpstr>Intel Quantum Simulator</vt:lpstr>
      <vt:lpstr>IQS的存储与计算原理</vt:lpstr>
      <vt:lpstr>IQS的存储与计算原理</vt:lpstr>
      <vt:lpstr>基于IQS的通信优化算法</vt:lpstr>
      <vt:lpstr>基于IQS的通信优化算法</vt:lpstr>
      <vt:lpstr>基于IQS的通信优化算法数据结构</vt:lpstr>
      <vt:lpstr>基于IQS的通信优化算法伪代码</vt:lpstr>
      <vt:lpstr>基于IQS的通信优化算法的部分代码</vt:lpstr>
      <vt:lpstr>基于IQS的通信优化算法的部分代码</vt:lpstr>
      <vt:lpstr>实验环境</vt:lpstr>
      <vt:lpstr>实验结果</vt:lpstr>
      <vt:lpstr>实验结果</vt:lpstr>
      <vt:lpstr>实验结果</vt:lpstr>
      <vt:lpstr>实验结果</vt:lpstr>
      <vt:lpstr>结果讨论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 IQS 的编译和通信优化</dc:title>
  <dc:creator>郝 中楷</dc:creator>
  <cp:lastModifiedBy>郝 中楷</cp:lastModifiedBy>
  <cp:revision>16</cp:revision>
  <dcterms:created xsi:type="dcterms:W3CDTF">2021-03-12T14:44:27Z</dcterms:created>
  <dcterms:modified xsi:type="dcterms:W3CDTF">2021-03-13T03:43:40Z</dcterms:modified>
</cp:coreProperties>
</file>