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7"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06/12/2023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06/12/2023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06/12/2023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06/12/2023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06/12/2023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06/12/2023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06/12/2023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06/12/2023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06/12/2023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06/12/2023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06/12/2023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06/12/2023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    DOG BREED IDENTIFICATION USING DL</a:t>
            </a:r>
          </a:p>
        </p:txBody>
      </p:sp>
      <p:sp>
        <p:nvSpPr>
          <p:cNvPr id="3" name="Subtitle 2"/>
          <p:cNvSpPr>
            <a:spLocks noGrp="1"/>
          </p:cNvSpPr>
          <p:nvPr>
            <p:ph type="subTitle" idx="1"/>
          </p:nvPr>
        </p:nvSpPr>
        <p:spPr>
          <a:xfrm>
            <a:off x="790469" y="2721956"/>
            <a:ext cx="3970594" cy="552184"/>
          </a:xfrm>
        </p:spPr>
        <p:txBody>
          <a:bodyPr/>
          <a:lstStyle/>
          <a:p>
            <a:pPr algn="l"/>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010213722"/>
              </p:ext>
            </p:extLst>
          </p:nvPr>
        </p:nvGraphicFramePr>
        <p:xfrm>
          <a:off x="6096000" y="3065694"/>
          <a:ext cx="5194041" cy="2840586"/>
        </p:xfrm>
        <a:graphic>
          <a:graphicData uri="http://schemas.openxmlformats.org/drawingml/2006/table">
            <a:tbl>
              <a:tblPr firstRow="1" bandRow="1">
                <a:tableStyleId>{2D5ABB26-0587-4C30-8999-92F81FD0307C}</a:tableStyleId>
              </a:tblPr>
              <a:tblGrid>
                <a:gridCol w="1998570">
                  <a:extLst>
                    <a:ext uri="{9D8B030D-6E8A-4147-A177-3AD203B41FA5}">
                      <a16:colId xmlns:a16="http://schemas.microsoft.com/office/drawing/2014/main" val="3331634959"/>
                    </a:ext>
                  </a:extLst>
                </a:gridCol>
                <a:gridCol w="3195471">
                  <a:extLst>
                    <a:ext uri="{9D8B030D-6E8A-4147-A177-3AD203B41FA5}">
                      <a16:colId xmlns:a16="http://schemas.microsoft.com/office/drawing/2014/main" val="2054911721"/>
                    </a:ext>
                  </a:extLst>
                </a:gridCol>
              </a:tblGrid>
              <a:tr h="473431">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473431">
                <a:tc>
                  <a:txBody>
                    <a:bodyPr/>
                    <a:lstStyle/>
                    <a:p>
                      <a:pPr algn="ctr"/>
                      <a:r>
                        <a:rPr lang="en-GB" dirty="0"/>
                        <a:t>20201ECI0010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Balanagasairam</a:t>
                      </a:r>
                      <a:r>
                        <a:rPr lang="en-GB" dirty="0"/>
                        <a:t> . K</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473431">
                <a:tc>
                  <a:txBody>
                    <a:bodyPr/>
                    <a:lstStyle/>
                    <a:p>
                      <a:pPr algn="ctr"/>
                      <a:r>
                        <a:rPr lang="en-GB" dirty="0"/>
                        <a:t>20201ECI0017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Sudheer Kumar . 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473431">
                <a:tc>
                  <a:txBody>
                    <a:bodyPr/>
                    <a:lstStyle/>
                    <a:p>
                      <a:pPr algn="ctr"/>
                      <a:r>
                        <a:rPr lang="en-GB" dirty="0"/>
                        <a:t>20201ECI0019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Venkata Chandu .K</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473431">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473431">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GB" dirty="0"/>
          </a:p>
        </p:txBody>
      </p:sp>
    </p:spTree>
    <p:extLst>
      <p:ext uri="{BB962C8B-B14F-4D97-AF65-F5344CB8AC3E}">
        <p14:creationId xmlns:p14="http://schemas.microsoft.com/office/powerpoint/2010/main" val="312264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US" dirty="0"/>
              <a:t>Dog breed identification, a critical facet of computer vision and artificial intelligence, addresses the challenge of automating the recognition of diverse canine breeds from digital images. Fueled by the exponential growth of digital imagery and the increasing prominence of dogs as companions, this field necessitates sophisticated machine learning approaches, notably leveraging deep learning methodologies. RESNET and transfer learning play pivotal roles, enabling models to analyze and classify images based on the unique visual characteristics of different dog breeds</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96DFDA03-A1D8-967E-F333-A9044247C5AA}"/>
              </a:ext>
            </a:extLst>
          </p:cNvPr>
          <p:cNvGraphicFramePr>
            <a:graphicFrameLocks noGrp="1"/>
          </p:cNvGraphicFramePr>
          <p:nvPr>
            <p:ph idx="1"/>
            <p:extLst>
              <p:ext uri="{D42A27DB-BD31-4B8C-83A1-F6EECF244321}">
                <p14:modId xmlns:p14="http://schemas.microsoft.com/office/powerpoint/2010/main" val="1558308076"/>
              </p:ext>
            </p:extLst>
          </p:nvPr>
        </p:nvGraphicFramePr>
        <p:xfrm>
          <a:off x="812800" y="1142999"/>
          <a:ext cx="10667999" cy="3177074"/>
        </p:xfrm>
        <a:graphic>
          <a:graphicData uri="http://schemas.openxmlformats.org/drawingml/2006/table">
            <a:tbl>
              <a:tblPr firstRow="1" bandRow="1">
                <a:tableStyleId>{5C22544A-7EE6-4342-B048-85BDC9FD1C3A}</a:tableStyleId>
              </a:tblPr>
              <a:tblGrid>
                <a:gridCol w="1585070">
                  <a:extLst>
                    <a:ext uri="{9D8B030D-6E8A-4147-A177-3AD203B41FA5}">
                      <a16:colId xmlns:a16="http://schemas.microsoft.com/office/drawing/2014/main" val="580984902"/>
                    </a:ext>
                  </a:extLst>
                </a:gridCol>
                <a:gridCol w="3017730">
                  <a:extLst>
                    <a:ext uri="{9D8B030D-6E8A-4147-A177-3AD203B41FA5}">
                      <a16:colId xmlns:a16="http://schemas.microsoft.com/office/drawing/2014/main" val="491808720"/>
                    </a:ext>
                  </a:extLst>
                </a:gridCol>
                <a:gridCol w="3017730">
                  <a:extLst>
                    <a:ext uri="{9D8B030D-6E8A-4147-A177-3AD203B41FA5}">
                      <a16:colId xmlns:a16="http://schemas.microsoft.com/office/drawing/2014/main" val="4246620618"/>
                    </a:ext>
                  </a:extLst>
                </a:gridCol>
                <a:gridCol w="3047469">
                  <a:extLst>
                    <a:ext uri="{9D8B030D-6E8A-4147-A177-3AD203B41FA5}">
                      <a16:colId xmlns:a16="http://schemas.microsoft.com/office/drawing/2014/main" val="962014174"/>
                    </a:ext>
                  </a:extLst>
                </a:gridCol>
              </a:tblGrid>
              <a:tr h="1042303">
                <a:tc>
                  <a:txBody>
                    <a:bodyPr/>
                    <a:lstStyle/>
                    <a:p>
                      <a:r>
                        <a:rPr lang="en-US" dirty="0"/>
                        <a:t>S .No</a:t>
                      </a:r>
                    </a:p>
                  </a:txBody>
                  <a:tcPr/>
                </a:tc>
                <a:tc>
                  <a:txBody>
                    <a:bodyPr/>
                    <a:lstStyle/>
                    <a:p>
                      <a:r>
                        <a:rPr lang="en-US" dirty="0"/>
                        <a:t>Title of the Book</a:t>
                      </a:r>
                    </a:p>
                  </a:txBody>
                  <a:tcPr/>
                </a:tc>
                <a:tc>
                  <a:txBody>
                    <a:bodyPr/>
                    <a:lstStyle/>
                    <a:p>
                      <a:r>
                        <a:rPr lang="en-US" dirty="0"/>
                        <a:t>Name of the Author and Year</a:t>
                      </a:r>
                    </a:p>
                  </a:txBody>
                  <a:tcPr/>
                </a:tc>
                <a:tc>
                  <a:txBody>
                    <a:bodyPr/>
                    <a:lstStyle/>
                    <a:p>
                      <a:r>
                        <a:rPr lang="en-US" dirty="0"/>
                        <a:t>Method Used</a:t>
                      </a:r>
                    </a:p>
                  </a:txBody>
                  <a:tcPr/>
                </a:tc>
                <a:extLst>
                  <a:ext uri="{0D108BD9-81ED-4DB2-BD59-A6C34878D82A}">
                    <a16:rowId xmlns:a16="http://schemas.microsoft.com/office/drawing/2014/main" val="2243619839"/>
                  </a:ext>
                </a:extLst>
              </a:tr>
              <a:tr h="1042303">
                <a:tc>
                  <a:txBody>
                    <a:bodyPr/>
                    <a:lstStyle/>
                    <a:p>
                      <a:r>
                        <a:rPr lang="en-US" dirty="0"/>
                        <a:t>1</a:t>
                      </a:r>
                    </a:p>
                  </a:txBody>
                  <a:tcPr/>
                </a:tc>
                <a:tc>
                  <a:txBody>
                    <a:bodyPr/>
                    <a:lstStyle/>
                    <a:p>
                      <a:r>
                        <a:rPr lang="en-US" dirty="0"/>
                        <a:t>Dog Breed Identification using Deep Learning</a:t>
                      </a:r>
                    </a:p>
                  </a:txBody>
                  <a:tcPr/>
                </a:tc>
                <a:tc>
                  <a:txBody>
                    <a:bodyPr/>
                    <a:lstStyle/>
                    <a:p>
                      <a:r>
                        <a:rPr lang="en-US" dirty="0" err="1"/>
                        <a:t>Zalan</a:t>
                      </a:r>
                      <a:r>
                        <a:rPr lang="en-US" dirty="0"/>
                        <a:t> </a:t>
                      </a:r>
                      <a:r>
                        <a:rPr lang="en-US" dirty="0" err="1"/>
                        <a:t>Raduly</a:t>
                      </a:r>
                      <a:r>
                        <a:rPr lang="en-US" dirty="0"/>
                        <a:t>, </a:t>
                      </a:r>
                      <a:r>
                        <a:rPr lang="en-US" dirty="0" err="1"/>
                        <a:t>csaba</a:t>
                      </a:r>
                      <a:r>
                        <a:rPr lang="en-US" dirty="0"/>
                        <a:t> </a:t>
                      </a:r>
                      <a:r>
                        <a:rPr lang="en-US" dirty="0" err="1"/>
                        <a:t>sulyok</a:t>
                      </a:r>
                      <a:r>
                        <a:rPr lang="en-US" dirty="0"/>
                        <a:t>, and 2018</a:t>
                      </a:r>
                    </a:p>
                  </a:txBody>
                  <a:tcPr/>
                </a:tc>
                <a:tc>
                  <a:txBody>
                    <a:bodyPr/>
                    <a:lstStyle/>
                    <a:p>
                      <a:r>
                        <a:rPr lang="en-US" dirty="0"/>
                        <a:t>CNN Architecture</a:t>
                      </a:r>
                    </a:p>
                  </a:txBody>
                  <a:tcPr/>
                </a:tc>
                <a:extLst>
                  <a:ext uri="{0D108BD9-81ED-4DB2-BD59-A6C34878D82A}">
                    <a16:rowId xmlns:a16="http://schemas.microsoft.com/office/drawing/2014/main" val="2372073301"/>
                  </a:ext>
                </a:extLst>
              </a:tr>
              <a:tr h="1092468">
                <a:tc>
                  <a:txBody>
                    <a:bodyPr/>
                    <a:lstStyle/>
                    <a:p>
                      <a:r>
                        <a:rPr lang="en-US" dirty="0"/>
                        <a:t>2</a:t>
                      </a:r>
                    </a:p>
                  </a:txBody>
                  <a:tcPr/>
                </a:tc>
                <a:tc>
                  <a:txBody>
                    <a:bodyPr/>
                    <a:lstStyle/>
                    <a:p>
                      <a:r>
                        <a:rPr lang="en-US" dirty="0"/>
                        <a:t>Hybrid Deep learning Algorithm for Dog breed identification </a:t>
                      </a:r>
                    </a:p>
                  </a:txBody>
                  <a:tcPr/>
                </a:tc>
                <a:tc>
                  <a:txBody>
                    <a:bodyPr/>
                    <a:lstStyle/>
                    <a:p>
                      <a:r>
                        <a:rPr lang="en-US" dirty="0"/>
                        <a:t>Srinivas Gupta , Prakash , </a:t>
                      </a:r>
                      <a:r>
                        <a:rPr lang="en-US" dirty="0" err="1"/>
                        <a:t>valamritha</a:t>
                      </a:r>
                      <a:r>
                        <a:rPr lang="en-US" dirty="0"/>
                        <a:t> , and 2023</a:t>
                      </a:r>
                    </a:p>
                  </a:txBody>
                  <a:tcPr/>
                </a:tc>
                <a:tc>
                  <a:txBody>
                    <a:bodyPr/>
                    <a:lstStyle/>
                    <a:p>
                      <a:r>
                        <a:rPr lang="en-US" dirty="0"/>
                        <a:t>RESNET Architecture</a:t>
                      </a:r>
                    </a:p>
                  </a:txBody>
                  <a:tcPr/>
                </a:tc>
                <a:extLst>
                  <a:ext uri="{0D108BD9-81ED-4DB2-BD59-A6C34878D82A}">
                    <a16:rowId xmlns:a16="http://schemas.microsoft.com/office/drawing/2014/main" val="296797613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US" b="0" i="0" dirty="0">
                <a:solidFill>
                  <a:srgbClr val="374151"/>
                </a:solidFill>
                <a:effectLst/>
                <a:latin typeface="Söhne"/>
              </a:rPr>
              <a:t>The objective of a Dog Breed Identification project using the </a:t>
            </a:r>
            <a:r>
              <a:rPr lang="en-US" b="0" i="0" dirty="0" err="1">
                <a:solidFill>
                  <a:srgbClr val="374151"/>
                </a:solidFill>
                <a:effectLst/>
                <a:latin typeface="Söhne"/>
              </a:rPr>
              <a:t>ResNet</a:t>
            </a:r>
            <a:r>
              <a:rPr lang="en-US" b="0" i="0" dirty="0">
                <a:solidFill>
                  <a:srgbClr val="374151"/>
                </a:solidFill>
                <a:effectLst/>
                <a:latin typeface="Söhne"/>
              </a:rPr>
              <a:t> architecture is typically to develop a machine learning model that can accurately classify dog images into their respective breeds. The specific objectives can vary based on the context and requirements of the project, but here are some common goals:</a:t>
            </a:r>
          </a:p>
          <a:p>
            <a:pPr marL="0" indent="0">
              <a:buNone/>
            </a:pPr>
            <a:r>
              <a:rPr lang="en-US" sz="2000" i="0" dirty="0">
                <a:effectLst/>
                <a:latin typeface="Söhne"/>
              </a:rPr>
              <a:t>      Multiclass Classification</a:t>
            </a:r>
          </a:p>
          <a:p>
            <a:pPr marL="0" indent="0">
              <a:buNone/>
            </a:pPr>
            <a:r>
              <a:rPr lang="en-US" sz="2000" i="0" dirty="0">
                <a:effectLst/>
                <a:latin typeface="Söhne"/>
              </a:rPr>
              <a:t>       Accuracy Improvement</a:t>
            </a:r>
          </a:p>
          <a:p>
            <a:pPr marL="0" indent="0">
              <a:buNone/>
            </a:pPr>
            <a:r>
              <a:rPr lang="en-US" sz="2000" i="0" dirty="0">
                <a:effectLst/>
                <a:latin typeface="Söhne"/>
              </a:rPr>
              <a:t>      Model Generalization</a:t>
            </a:r>
          </a:p>
          <a:p>
            <a:pPr marL="0" indent="0">
              <a:buNone/>
            </a:pPr>
            <a:r>
              <a:rPr lang="en-US" sz="2000" i="0" dirty="0">
                <a:effectLst/>
                <a:latin typeface="Söhne"/>
              </a:rPr>
              <a:t>       Interpretability</a:t>
            </a:r>
            <a:endParaRPr lang="en-GB" sz="2800" dirty="0"/>
          </a:p>
        </p:txBody>
      </p:sp>
    </p:spTree>
    <p:extLst>
      <p:ext uri="{BB962C8B-B14F-4D97-AF65-F5344CB8AC3E}">
        <p14:creationId xmlns:p14="http://schemas.microsoft.com/office/powerpoint/2010/main" val="266672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pPr marL="457200" lvl="1" indent="0" algn="l">
              <a:buNone/>
            </a:pPr>
            <a:r>
              <a:rPr lang="en-US" dirty="0"/>
              <a:t>Residual Network (</a:t>
            </a:r>
            <a:r>
              <a:rPr lang="en-US" dirty="0" err="1"/>
              <a:t>ResNet</a:t>
            </a:r>
            <a:r>
              <a:rPr lang="en-US" dirty="0"/>
              <a:t>) is a specific type of neural network which is used for many computer vision problems. </a:t>
            </a:r>
            <a:r>
              <a:rPr lang="en-US" dirty="0" err="1"/>
              <a:t>ResNet</a:t>
            </a:r>
            <a:r>
              <a:rPr lang="en-US" dirty="0"/>
              <a:t> contains convolutional, pooling, activation and fully-connected layers stacked one of the other. A convolutional neural network is a type of deep neural network, which is used for image processing and its classification. As the name suggests, Convolutional Network helps for classifying complex images by multiplying pixel value with weights and then summing them.</a:t>
            </a:r>
          </a:p>
          <a:p>
            <a:pPr marL="457200" lvl="1" indent="0" algn="l">
              <a:buNone/>
            </a:pPr>
            <a:r>
              <a:rPr lang="en-US" dirty="0"/>
              <a:t>These layers of </a:t>
            </a:r>
            <a:r>
              <a:rPr lang="en-US" dirty="0" err="1"/>
              <a:t>ResNet</a:t>
            </a:r>
            <a:r>
              <a:rPr lang="en-US" dirty="0"/>
              <a:t> are pre-trained on more than a million of images from the ImageNet database. Due to many layers, </a:t>
            </a:r>
            <a:r>
              <a:rPr lang="en-US" dirty="0" err="1"/>
              <a:t>ResNet</a:t>
            </a:r>
            <a:r>
              <a:rPr lang="en-US" dirty="0"/>
              <a:t> solves complex problems and increases model accuracy and performance Every </a:t>
            </a:r>
            <a:r>
              <a:rPr lang="en-US" dirty="0" err="1"/>
              <a:t>ResNet</a:t>
            </a:r>
            <a:r>
              <a:rPr lang="en-US" dirty="0"/>
              <a:t> uses an initial filter or kernel of 3×3 and 7×7 size with a stride of 2. There are many versions of </a:t>
            </a:r>
            <a:r>
              <a:rPr lang="en-US" dirty="0" err="1"/>
              <a:t>ResNet</a:t>
            </a:r>
            <a:r>
              <a:rPr lang="en-US" dirty="0"/>
              <a:t>. In this project, we will be using Resnet50V2 (version 2) which is 50 layers deep and applies Batch Normalization, RELU activation function before the input is multiplied by convolutional operations(weight matrix)</a:t>
            </a:r>
            <a:endParaRPr lang="en-US" b="0" i="0" dirty="0">
              <a:solidFill>
                <a:srgbClr val="374151"/>
              </a:solidFill>
              <a:effectLst/>
              <a:latin typeface="Söhne"/>
            </a:endParaRPr>
          </a:p>
        </p:txBody>
      </p:sp>
    </p:spTree>
    <p:extLst>
      <p:ext uri="{BB962C8B-B14F-4D97-AF65-F5344CB8AC3E}">
        <p14:creationId xmlns:p14="http://schemas.microsoft.com/office/powerpoint/2010/main" val="2314944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r>
              <a:rPr lang="en-US" dirty="0"/>
              <a:t>train.csv: This folder contains images that we will use to train our model. There are 10,222.images in this folder. </a:t>
            </a:r>
          </a:p>
          <a:p>
            <a:r>
              <a:rPr lang="en-US" dirty="0"/>
              <a:t>test.csv: This folder contains images that we will use to test our       trained model. There are 10,357 images in this folder.</a:t>
            </a:r>
          </a:p>
          <a:p>
            <a:r>
              <a:rPr lang="en-US" dirty="0"/>
              <a:t>labels.csv: This file contains images named ‘id’ column and ‘breed’ column containing respective breed names. </a:t>
            </a:r>
          </a:p>
          <a:p>
            <a:r>
              <a:rPr lang="en-US" dirty="0"/>
              <a:t>model/: This directory contains the optimizer, metrics, and weights of our trained model. </a:t>
            </a:r>
          </a:p>
          <a:p>
            <a:r>
              <a:rPr lang="en-US" dirty="0"/>
              <a:t>dogbreed_identification.py: This is the file where we will write our code to train our model and for prediction </a:t>
            </a:r>
            <a:endParaRPr lang="en-US" b="0" i="0" dirty="0">
              <a:solidFill>
                <a:srgbClr val="374151"/>
              </a:solidFill>
              <a:effectLst/>
              <a:latin typeface="Söhne"/>
            </a:endParaRPr>
          </a:p>
          <a:p>
            <a:pPr marL="0" indent="0" algn="l">
              <a:buNone/>
            </a:pPr>
            <a:endParaRPr lang="en-US" b="0" i="0" dirty="0">
              <a:solidFill>
                <a:srgbClr val="374151"/>
              </a:solidFill>
              <a:effectLst/>
              <a:latin typeface="Söhne"/>
            </a:endParaRPr>
          </a:p>
          <a:p>
            <a:pPr marL="0" indent="0" algn="l">
              <a:buNone/>
            </a:pPr>
            <a:endParaRPr lang="en-US" b="0" i="0" dirty="0">
              <a:solidFill>
                <a:srgbClr val="374151"/>
              </a:solidFill>
              <a:effectLst/>
              <a:latin typeface="Söhne"/>
            </a:endParaRPr>
          </a:p>
          <a:p>
            <a:pPr marL="457200" lvl="1" indent="0" algn="l">
              <a:buNone/>
            </a:pPr>
            <a:endParaRPr lang="en-US" b="0" i="0" dirty="0">
              <a:solidFill>
                <a:srgbClr val="374151"/>
              </a:solidFill>
              <a:effectLst/>
              <a:latin typeface="Söhne"/>
            </a:endParaRPr>
          </a:p>
        </p:txBody>
      </p:sp>
    </p:spTree>
    <p:extLst>
      <p:ext uri="{BB962C8B-B14F-4D97-AF65-F5344CB8AC3E}">
        <p14:creationId xmlns:p14="http://schemas.microsoft.com/office/powerpoint/2010/main" val="283331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US" dirty="0"/>
              <a:t>In conclusion, dog breed identification has evolved significantly, thanks to advancements in technology and the application of machine learning algorithms. Through the use of image recognition and deep learning models, researchers and enthusiasts alike have made great strides in accurately identifying and categorizing various dog breeds. This not only serves the purpose of satisfying our curiosity about our furry companions but also has practical applications in fields such as veterinary care, animal welfare, and even law enforcement.</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64</TotalTime>
  <Words>613</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Söhne</vt:lpstr>
      <vt:lpstr>Verdana</vt:lpstr>
      <vt:lpstr>Bioinformatics</vt:lpstr>
      <vt:lpstr>    DOG BREED IDENTIFICATION USING DL</vt:lpstr>
      <vt:lpstr>Introduction</vt:lpstr>
      <vt:lpstr>Literature Review</vt:lpstr>
      <vt:lpstr>Objectives</vt:lpstr>
      <vt:lpstr>Methodology</vt:lpstr>
      <vt:lpstr>Methodology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sairam</dc:creator>
  <cp:lastModifiedBy>BALA NAGA</cp:lastModifiedBy>
  <cp:revision>13</cp:revision>
  <dcterms:created xsi:type="dcterms:W3CDTF">2023-03-16T03:26:27Z</dcterms:created>
  <dcterms:modified xsi:type="dcterms:W3CDTF">2023-12-06T14:39:26Z</dcterms:modified>
</cp:coreProperties>
</file>