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62" r:id="rId4"/>
    <p:sldId id="263" r:id="rId5"/>
    <p:sldId id="257" r:id="rId6"/>
    <p:sldId id="280" r:id="rId7"/>
    <p:sldId id="269" r:id="rId8"/>
    <p:sldId id="260" r:id="rId9"/>
    <p:sldId id="261" r:id="rId10"/>
    <p:sldId id="259" r:id="rId11"/>
    <p:sldId id="276" r:id="rId12"/>
    <p:sldId id="278" r:id="rId13"/>
    <p:sldId id="289" r:id="rId14"/>
    <p:sldId id="271"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72883"/>
            <a:ext cx="9144000" cy="2387600"/>
          </a:xfrm>
        </p:spPr>
        <p:txBody>
          <a:bodyPr>
            <a:normAutofit/>
          </a:bodyPr>
          <a:lstStyle/>
          <a:p>
            <a:r>
              <a:rPr lang="en-IN" altLang="en-US" dirty="0">
                <a:solidFill>
                  <a:schemeClr val="tx1"/>
                </a:solidFill>
                <a:effectLst>
                  <a:outerShdw blurRad="38100" dist="19050" dir="2700000" algn="tl" rotWithShape="0">
                    <a:schemeClr val="dk1">
                      <a:alpha val="40000"/>
                    </a:schemeClr>
                  </a:outerShdw>
                </a:effectLst>
              </a:rPr>
              <a:t>AL </a:t>
            </a:r>
            <a:r>
              <a:rPr lang="en-IN" altLang="en-US" dirty="0">
                <a:solidFill>
                  <a:schemeClr val="accent2"/>
                </a:solidFill>
                <a:effectLst>
                  <a:outerShdw blurRad="38100" dist="25400" dir="5400000" algn="ctr" rotWithShape="0">
                    <a:srgbClr val="6E747A">
                      <a:alpha val="43000"/>
                    </a:srgbClr>
                  </a:outerShdw>
                </a:effectLst>
              </a:rPr>
              <a:t>NASHI </a:t>
            </a:r>
            <a:r>
              <a:rPr lang="en-IN" altLang="en-US" dirty="0">
                <a:solidFill>
                  <a:schemeClr val="tx1"/>
                </a:solidFill>
                <a:effectLst>
                  <a:outerShdw blurRad="38100" dist="19050" dir="2700000" algn="tl" rotWithShape="0">
                    <a:schemeClr val="dk1">
                      <a:alpha val="40000"/>
                    </a:schemeClr>
                  </a:outerShdw>
                </a:effectLst>
              </a:rPr>
              <a:t>TRANSPORTATION</a:t>
            </a:r>
            <a:br>
              <a:rPr lang="en-IN" altLang="en-US" dirty="0"/>
            </a:br>
            <a:r>
              <a:rPr lang="en-IN" altLang="en-US" dirty="0">
                <a:solidFill>
                  <a:schemeClr val="tx1"/>
                </a:solidFill>
                <a:effectLst>
                  <a:outerShdw blurRad="38100" dist="19050" dir="2700000" algn="tl" rotWithShape="0">
                    <a:schemeClr val="dk1">
                      <a:alpha val="40000"/>
                    </a:schemeClr>
                  </a:outerShdw>
                </a:effectLst>
              </a:rPr>
              <a:t>CHARGE PREDICITON</a:t>
            </a:r>
            <a:br>
              <a:rPr lang="en-IN" altLang="en-US" dirty="0">
                <a:solidFill>
                  <a:schemeClr val="tx1"/>
                </a:solidFill>
                <a:effectLst>
                  <a:outerShdw blurRad="38100" dist="19050" dir="2700000" algn="tl" rotWithShape="0">
                    <a:schemeClr val="dk1">
                      <a:alpha val="40000"/>
                    </a:schemeClr>
                  </a:outerShdw>
                </a:effectLst>
              </a:rPr>
            </a:br>
            <a:r>
              <a:rPr lang="en-IN" altLang="en-US" sz="2220" dirty="0">
                <a:solidFill>
                  <a:schemeClr val="accent1"/>
                </a:solidFill>
                <a:effectLst>
                  <a:outerShdw blurRad="38100" dist="25400" dir="5400000" algn="ctr" rotWithShape="0">
                    <a:srgbClr val="6E747A">
                      <a:alpha val="43000"/>
                    </a:srgbClr>
                  </a:outerShdw>
                </a:effectLst>
              </a:rPr>
              <a:t>MACHINE  LEARNING</a:t>
            </a:r>
            <a:endParaRPr lang="en-IN" altLang="en-US" sz="2220" dirty="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4203065" y="4981893"/>
            <a:ext cx="9144000" cy="1655762"/>
          </a:xfrm>
        </p:spPr>
        <p:txBody>
          <a:bodyPr>
            <a:normAutofit fontScale="25000"/>
          </a:bodyPr>
          <a:lstStyle/>
          <a:p>
            <a:pPr algn="l"/>
            <a:r>
              <a:rPr lang="en-IN" altLang="en-US" sz="6400"/>
              <a:t>		 	                   </a:t>
            </a:r>
            <a:r>
              <a:rPr lang="en-US" altLang="en-IN" sz="6400">
                <a:solidFill>
                  <a:schemeClr val="accent1"/>
                </a:solidFill>
                <a:effectLst>
                  <a:outerShdw blurRad="38100" dist="25400" dir="5400000" algn="ctr" rotWithShape="0">
                    <a:srgbClr val="6E747A">
                      <a:alpha val="43000"/>
                    </a:srgbClr>
                  </a:outerShdw>
                </a:effectLst>
              </a:rPr>
              <a:t>SUBMITTED </a:t>
            </a:r>
            <a:r>
              <a:rPr lang="en-IN" altLang="en-US" sz="6400">
                <a:solidFill>
                  <a:schemeClr val="accent1"/>
                </a:solidFill>
                <a:effectLst>
                  <a:outerShdw blurRad="38100" dist="25400" dir="5400000" algn="ctr" rotWithShape="0">
                    <a:srgbClr val="6E747A">
                      <a:alpha val="43000"/>
                    </a:srgbClr>
                  </a:outerShdw>
                </a:effectLst>
              </a:rPr>
              <a:t>BY</a:t>
            </a:r>
            <a:r>
              <a:rPr lang="en-US" altLang="en-IN" sz="6400">
                <a:solidFill>
                  <a:schemeClr val="accent1"/>
                </a:solidFill>
                <a:effectLst>
                  <a:outerShdw blurRad="38100" dist="25400" dir="5400000" algn="ctr" rotWithShape="0">
                    <a:srgbClr val="6E747A">
                      <a:alpha val="43000"/>
                    </a:srgbClr>
                  </a:outerShdw>
                </a:effectLst>
              </a:rPr>
              <a:t> :</a:t>
            </a:r>
            <a:endParaRPr lang="en-US" sz="6400"/>
          </a:p>
          <a:p>
            <a:r>
              <a:rPr lang="en-IN" altLang="en-US" sz="6000">
                <a:solidFill>
                  <a:schemeClr val="accent1"/>
                </a:solidFill>
                <a:effectLst>
                  <a:outerShdw blurRad="38100" dist="25400" dir="5400000" algn="ctr" rotWithShape="0">
                    <a:srgbClr val="6E747A">
                      <a:alpha val="43000"/>
                    </a:srgbClr>
                  </a:outerShdw>
                </a:effectLst>
              </a:rPr>
              <a:t>MUHAMMED SAVAD K</a:t>
            </a:r>
            <a:endParaRPr lang="en-IN" altLang="en-US" sz="6000">
              <a:solidFill>
                <a:schemeClr val="accent1"/>
              </a:solidFill>
              <a:effectLst>
                <a:outerShdw blurRad="38100" dist="25400" dir="5400000" algn="ctr" rotWithShape="0">
                  <a:srgbClr val="6E747A">
                    <a:alpha val="43000"/>
                  </a:srgbClr>
                </a:outerShdw>
              </a:effectLst>
            </a:endParaRPr>
          </a:p>
          <a:p>
            <a:pPr algn="l"/>
            <a:r>
              <a:rPr lang="en-IN" altLang="en-US" sz="6000">
                <a:solidFill>
                  <a:schemeClr val="accent1"/>
                </a:solidFill>
                <a:effectLst>
                  <a:outerShdw blurRad="38100" dist="25400" dir="5400000" algn="ctr" rotWithShape="0">
                    <a:srgbClr val="6E747A">
                      <a:alpha val="43000"/>
                    </a:srgbClr>
                  </a:outerShdw>
                </a:effectLst>
              </a:rPr>
              <a:t>                                                                                   DATA SCIENCE</a:t>
            </a:r>
            <a:endParaRPr lang="en-IN" altLang="en-US" sz="6000">
              <a:solidFill>
                <a:schemeClr val="accent1"/>
              </a:solidFill>
              <a:effectLst>
                <a:outerShdw blurRad="38100" dist="25400" dir="5400000" algn="ctr" rotWithShape="0">
                  <a:srgbClr val="6E747A">
                    <a:alpha val="43000"/>
                  </a:srgbClr>
                </a:outerShdw>
              </a:effectLst>
            </a:endParaRPr>
          </a:p>
          <a:p>
            <a:pPr algn="l"/>
            <a:r>
              <a:rPr lang="en-IN" altLang="en-US" sz="6000">
                <a:solidFill>
                  <a:schemeClr val="accent1"/>
                </a:solidFill>
                <a:effectLst>
                  <a:outerShdw blurRad="38100" dist="25400" dir="5400000" algn="ctr" rotWithShape="0">
                    <a:srgbClr val="6E747A">
                      <a:alpha val="43000"/>
                    </a:srgbClr>
                  </a:outerShdw>
                </a:effectLst>
              </a:rPr>
              <a:t>                                                                                   MACHINE LEARNING MINI PROJECT</a:t>
            </a:r>
            <a:endParaRPr lang="en-IN" altLang="en-US" sz="6000">
              <a:solidFill>
                <a:schemeClr val="accent1"/>
              </a:solidFill>
              <a:effectLst>
                <a:outerShdw blurRad="38100" dist="25400" dir="5400000" algn="ctr" rotWithShape="0">
                  <a:srgbClr val="6E747A">
                    <a:alpha val="43000"/>
                  </a:srgbClr>
                </a:outerShdw>
              </a:effectLst>
            </a:endParaRPr>
          </a:p>
          <a:p>
            <a:endParaRPr lang="en-IN" altLang="en-US">
              <a:solidFill>
                <a:schemeClr val="accent1"/>
              </a:solidFill>
              <a:effectLst>
                <a:outerShdw blurRad="38100" dist="25400" dir="5400000" algn="ctr" rotWithShape="0">
                  <a:srgbClr val="6E747A">
                    <a:alpha val="43000"/>
                  </a:srgbClr>
                </a:outerShdw>
              </a:effectLst>
            </a:endParaRPr>
          </a:p>
          <a:p>
            <a:endParaRPr lang="en-I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338580" y="1136015"/>
            <a:ext cx="10515600" cy="1325563"/>
          </a:xfrm>
        </p:spPr>
        <p:txBody>
          <a:bodyPr/>
          <a:p>
            <a:r>
              <a:rPr lang="en-IN" altLang="en-US">
                <a:solidFill>
                  <a:schemeClr val="accent1"/>
                </a:solidFill>
                <a:effectLst>
                  <a:outerShdw blurRad="38100" dist="25400" dir="5400000" algn="ctr" rotWithShape="0">
                    <a:srgbClr val="6E747A">
                      <a:alpha val="43000"/>
                    </a:srgbClr>
                  </a:outerShdw>
                </a:effectLst>
              </a:rPr>
              <a:t>Model selection&amp;training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1021080" y="2859405"/>
            <a:ext cx="11353165" cy="4351655"/>
          </a:xfrm>
        </p:spPr>
        <p:txBody>
          <a:bodyPr/>
          <a:p>
            <a:r>
              <a:rPr lang="en-IN" altLang="en-US" sz="2400">
                <a:solidFill>
                  <a:schemeClr val="accent1"/>
                </a:solidFill>
                <a:effectLst>
                  <a:outerShdw blurRad="38100" dist="25400" dir="5400000" algn="ctr" rotWithShape="0">
                    <a:srgbClr val="6E747A">
                      <a:alpha val="43000"/>
                    </a:srgbClr>
                  </a:outerShdw>
                </a:effectLst>
              </a:rPr>
              <a:t>Here iam Using hypertuning for selecting best model</a:t>
            </a:r>
            <a:endParaRPr lang="en-IN" altLang="en-US" sz="2400">
              <a:solidFill>
                <a:schemeClr val="accent1"/>
              </a:solidFill>
              <a:effectLst>
                <a:outerShdw blurRad="38100" dist="25400" dir="5400000" algn="ctr" rotWithShape="0">
                  <a:srgbClr val="6E747A">
                    <a:alpha val="43000"/>
                  </a:srgbClr>
                </a:outerShdw>
              </a:effectLst>
            </a:endParaRPr>
          </a:p>
          <a:p>
            <a:r>
              <a:rPr lang="en-IN" altLang="en-US" sz="2400">
                <a:solidFill>
                  <a:schemeClr val="accent1"/>
                </a:solidFill>
                <a:effectLst>
                  <a:outerShdw blurRad="38100" dist="25400" dir="5400000" algn="ctr" rotWithShape="0">
                    <a:srgbClr val="6E747A">
                      <a:alpha val="43000"/>
                    </a:srgbClr>
                  </a:outerShdw>
                </a:effectLst>
              </a:rPr>
              <a:t>Here RandomforestRegressor and DecsiontreeRegressor both are giving good scores and i randomly selected RandomforestRegressor</a:t>
            </a:r>
            <a:endParaRPr lang="en-IN" altLang="en-US" sz="2400">
              <a:solidFill>
                <a:schemeClr val="accent1"/>
              </a:solidFill>
              <a:effectLst>
                <a:outerShdw blurRad="38100" dist="25400" dir="5400000" algn="ctr" rotWithShape="0">
                  <a:srgbClr val="6E747A">
                    <a:alpha val="43000"/>
                  </a:srgbClr>
                </a:outerShdw>
              </a:effectLst>
            </a:endParaRPr>
          </a:p>
          <a:p>
            <a:r>
              <a:rPr lang="en-IN" altLang="en-US" sz="2400">
                <a:solidFill>
                  <a:schemeClr val="accent1"/>
                </a:solidFill>
                <a:effectLst>
                  <a:outerShdw blurRad="38100" dist="25400" dir="5400000" algn="ctr" rotWithShape="0">
                    <a:srgbClr val="6E747A">
                      <a:alpha val="43000"/>
                    </a:srgbClr>
                  </a:outerShdw>
                </a:effectLst>
              </a:rPr>
              <a:t>After that training the model and taking score</a:t>
            </a:r>
            <a:endParaRPr lang="en-IN" altLang="en-US" sz="2400">
              <a:solidFill>
                <a:schemeClr val="accent1"/>
              </a:solidFill>
              <a:effectLst>
                <a:outerShdw blurRad="38100" dist="25400" dir="5400000" algn="ctr" rotWithShape="0">
                  <a:srgbClr val="6E747A">
                    <a:alpha val="43000"/>
                  </a:srgbClr>
                </a:outerShdw>
              </a:effectLst>
            </a:endParaRPr>
          </a:p>
          <a:p>
            <a:endParaRPr lang="en-IN" altLang="en-US" sz="2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6595" y="295275"/>
            <a:ext cx="10515600" cy="1325563"/>
          </a:xfrm>
        </p:spPr>
        <p:txBody>
          <a:bodyPr/>
          <a:p>
            <a:r>
              <a:rPr lang="en-IN" altLang="en-US" sz="360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Model comparison</a:t>
            </a:r>
            <a:endParaRPr lang="en-IN" altLang="en-US" sz="360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endParaRPr>
          </a:p>
        </p:txBody>
      </p:sp>
      <p:pic>
        <p:nvPicPr>
          <p:cNvPr id="3" name="Picture 2" descr="download"/>
          <p:cNvPicPr>
            <a:picLocks noChangeAspect="1"/>
          </p:cNvPicPr>
          <p:nvPr/>
        </p:nvPicPr>
        <p:blipFill>
          <a:blip r:embed="rId1"/>
          <a:stretch>
            <a:fillRect/>
          </a:stretch>
        </p:blipFill>
        <p:spPr>
          <a:xfrm>
            <a:off x="4510405" y="1413510"/>
            <a:ext cx="5715000" cy="5054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275080" y="1115695"/>
            <a:ext cx="10515600" cy="1325563"/>
          </a:xfrm>
        </p:spPr>
        <p:txBody>
          <a:bodyPr/>
          <a:p>
            <a:r>
              <a:rPr lang="en-IN" altLang="en-US">
                <a:ln/>
                <a:solidFill>
                  <a:schemeClr val="accent1"/>
                </a:solidFill>
                <a:effectLst>
                  <a:outerShdw blurRad="38100" dist="25400" dir="5400000" algn="ctr" rotWithShape="0">
                    <a:srgbClr val="6E747A">
                      <a:alpha val="43000"/>
                    </a:srgbClr>
                  </a:outerShdw>
                </a:effectLst>
              </a:rPr>
              <a:t>Model Deployment</a:t>
            </a:r>
            <a:endParaRPr lang="en-IN" altLang="en-US">
              <a:ln/>
              <a:solidFill>
                <a:schemeClr val="accent1"/>
              </a:solidFill>
              <a:effectLst>
                <a:outerShdw blurRad="38100" dist="25400" dir="5400000" algn="ctr" rotWithShape="0">
                  <a:srgbClr val="6E747A">
                    <a:alpha val="43000"/>
                  </a:srgbClr>
                </a:outerShdw>
              </a:effectLst>
            </a:endParaRPr>
          </a:p>
        </p:txBody>
      </p:sp>
      <p:sp>
        <p:nvSpPr>
          <p:cNvPr id="4" name="Content Placeholder 3"/>
          <p:cNvSpPr>
            <a:spLocks noGrp="1"/>
          </p:cNvSpPr>
          <p:nvPr>
            <p:ph sz="half" idx="2"/>
          </p:nvPr>
        </p:nvSpPr>
        <p:spPr>
          <a:xfrm>
            <a:off x="2364740" y="2948940"/>
            <a:ext cx="7706995" cy="4351655"/>
          </a:xfrm>
        </p:spPr>
        <p:txBody>
          <a:bodyPr/>
          <a:p>
            <a:r>
              <a:rPr lang="en-IN" altLang="en-US">
                <a:ln/>
                <a:solidFill>
                  <a:schemeClr val="accent1"/>
                </a:solidFill>
                <a:effectLst>
                  <a:outerShdw blurRad="38100" dist="25400" dir="5400000" algn="ctr" rotWithShape="0">
                    <a:srgbClr val="6E747A">
                      <a:alpha val="43000"/>
                    </a:srgbClr>
                  </a:outerShdw>
                </a:effectLst>
              </a:rPr>
              <a:t>Here model Deployment using Django Frame work</a:t>
            </a:r>
            <a:endParaRPr lang="en-IN" altLang="en-US">
              <a:ln/>
              <a:solidFill>
                <a:schemeClr val="accent1"/>
              </a:solidFill>
              <a:effectLst>
                <a:outerShdw blurRad="38100" dist="25400" dir="5400000" algn="ctr" rotWithShape="0">
                  <a:srgbClr val="6E747A">
                    <a:alpha val="43000"/>
                  </a:srgbClr>
                </a:outerShdw>
              </a:effectLst>
            </a:endParaRPr>
          </a:p>
          <a:p>
            <a:r>
              <a:rPr lang="en-IN" altLang="en-US">
                <a:ln/>
                <a:solidFill>
                  <a:schemeClr val="accent1"/>
                </a:solidFill>
                <a:effectLst>
                  <a:outerShdw blurRad="38100" dist="25400" dir="5400000" algn="ctr" rotWithShape="0">
                    <a:srgbClr val="6E747A">
                      <a:alpha val="43000"/>
                    </a:srgbClr>
                  </a:outerShdw>
                </a:effectLst>
              </a:rPr>
              <a:t>Django is a popular python frame work f</a:t>
            </a:r>
            <a:endParaRPr lang="en-IN" altLang="en-US">
              <a:ln/>
              <a:solidFill>
                <a:schemeClr val="accent1"/>
              </a:solidFill>
              <a:effectLst>
                <a:outerShdw blurRad="38100" dist="25400" dir="5400000" algn="ctr" rotWithShape="0">
                  <a:srgbClr val="6E747A">
                    <a:alpha val="43000"/>
                  </a:srgbClr>
                </a:outerShdw>
              </a:effectLst>
            </a:endParaRPr>
          </a:p>
          <a:p>
            <a:r>
              <a:rPr lang="en-IN" altLang="en-US">
                <a:ln/>
                <a:solidFill>
                  <a:schemeClr val="accent1"/>
                </a:solidFill>
                <a:effectLst>
                  <a:outerShdw blurRad="38100" dist="25400" dir="5400000" algn="ctr" rotWithShape="0">
                    <a:srgbClr val="6E747A">
                      <a:alpha val="43000"/>
                    </a:srgbClr>
                  </a:outerShdw>
                </a:effectLst>
              </a:rPr>
              <a:t>we can create website using Django</a:t>
            </a:r>
            <a:endParaRPr lang="en-IN" alt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solidFill>
                  <a:schemeClr val="accent1"/>
                </a:solidFill>
                <a:effectLst>
                  <a:outerShdw blurRad="38100" dist="25400" dir="5400000" algn="ctr" rotWithShape="0">
                    <a:srgbClr val="6E747A">
                      <a:alpha val="43000"/>
                    </a:srgbClr>
                  </a:outerShdw>
                </a:effectLst>
              </a:rPr>
              <a:t>Other links:</a:t>
            </a:r>
            <a:endParaRPr lang="en-US">
              <a:solidFill>
                <a:schemeClr val="accent1"/>
              </a:solidFill>
              <a:effectLst>
                <a:outerShdw blurRad="38100" dist="25400" dir="5400000" algn="ctr" rotWithShape="0">
                  <a:srgbClr val="6E747A">
                    <a:alpha val="43000"/>
                  </a:srgbClr>
                </a:outerShdw>
              </a:effectLst>
            </a:endParaRPr>
          </a:p>
        </p:txBody>
      </p:sp>
      <p:sp>
        <p:nvSpPr>
          <p:cNvPr id="7" name="Text Box 6"/>
          <p:cNvSpPr txBox="1"/>
          <p:nvPr/>
        </p:nvSpPr>
        <p:spPr>
          <a:xfrm>
            <a:off x="334645" y="2245360"/>
            <a:ext cx="10476230" cy="368300"/>
          </a:xfrm>
          <a:prstGeom prst="rect">
            <a:avLst/>
          </a:prstGeom>
          <a:noFill/>
        </p:spPr>
        <p:txBody>
          <a:bodyPr wrap="none" rtlCol="0">
            <a:spAutoFit/>
          </a:bodyPr>
          <a:p>
            <a:pPr algn="l"/>
            <a:r>
              <a:rPr lang="en-US"/>
              <a:t>http://localhost:8888/notebooks/1%20%20-Techols%20data%20science/projects/projects/Transpotation.ipynb</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2620645"/>
            <a:ext cx="10515600" cy="1325563"/>
          </a:xfrm>
        </p:spPr>
        <p:txBody>
          <a:bodyPr/>
          <a:p>
            <a:r>
              <a:rPr lang="en-IN" altLang="en-US" sz="5400">
                <a:solidFill>
                  <a:schemeClr val="accent1"/>
                </a:solidFill>
                <a:effectLst>
                  <a:outerShdw blurRad="38100" dist="25400" dir="5400000" algn="ctr" rotWithShape="0">
                    <a:srgbClr val="6E747A">
                      <a:alpha val="43000"/>
                    </a:srgbClr>
                  </a:outerShdw>
                </a:effectLst>
              </a:rPr>
              <a:t>THANK YOU FOR YOUR ATTENTION</a:t>
            </a:r>
            <a:endParaRPr lang="en-IN" altLang="en-US" sz="54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588645"/>
            <a:ext cx="10515600" cy="1325563"/>
          </a:xfrm>
        </p:spPr>
        <p:txBody>
          <a:bodyPr/>
          <a:p>
            <a:r>
              <a:rPr lang="en-IN" altLang="en-US"/>
              <a:t>                            AL </a:t>
            </a:r>
            <a:r>
              <a:rPr lang="en-IN" altLang="en-US">
                <a:solidFill>
                  <a:schemeClr val="accent2"/>
                </a:solidFill>
              </a:rPr>
              <a:t>NASHI</a:t>
            </a:r>
            <a:endParaRPr lang="en-IN" altLang="en-US">
              <a:solidFill>
                <a:schemeClr val="accent2"/>
              </a:solidFill>
            </a:endParaRPr>
          </a:p>
        </p:txBody>
      </p:sp>
      <p:sp>
        <p:nvSpPr>
          <p:cNvPr id="3" name="Content Placeholder 2"/>
          <p:cNvSpPr>
            <a:spLocks noGrp="1"/>
          </p:cNvSpPr>
          <p:nvPr>
            <p:ph idx="1"/>
          </p:nvPr>
        </p:nvSpPr>
        <p:spPr>
          <a:xfrm>
            <a:off x="838200" y="2038985"/>
            <a:ext cx="10515600" cy="4351338"/>
          </a:xfrm>
        </p:spPr>
        <p:txBody>
          <a:bodyPr/>
          <a:p>
            <a:r>
              <a:rPr lang="en-IN" altLang="en-US"/>
              <a:t>Al nashi is currently leading transportation company in saudi arabia</a:t>
            </a:r>
            <a:endParaRPr lang="en-IN" altLang="en-US"/>
          </a:p>
          <a:p>
            <a:r>
              <a:rPr lang="en-IN" altLang="en-US"/>
              <a:t>Al Nashi is  company dedicated to providing efficient and reliable transportation solutions. With years of experience in the industry, we have built a reputation for excellence, serving our clients with utmost professionalism and delivering on our promises.</a:t>
            </a:r>
            <a:endParaRPr lang="en-IN" altLang="en-US"/>
          </a:p>
          <a:p>
            <a:r>
              <a:rPr lang="en-IN" altLang="en-US"/>
              <a:t>At Al Nashi, our mission is to streamline transportation services and enhance connectivity, ensuring seamless movement of people and goods. We strive to exceed our clients' expectations by providing safe, timely, and cost-effective transportation solutions while minimizing our impact on the environment.</a:t>
            </a:r>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US">
                <a:solidFill>
                  <a:schemeClr val="accent1"/>
                </a:solidFill>
                <a:effectLst>
                  <a:outerShdw blurRad="38100" dist="25400" dir="5400000" algn="ctr" rotWithShape="0">
                    <a:srgbClr val="6E747A">
                      <a:alpha val="43000"/>
                    </a:srgbClr>
                  </a:outerShdw>
                </a:effectLst>
              </a:rPr>
              <a:t>Description</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400">
                <a:solidFill>
                  <a:schemeClr val="accent1"/>
                </a:solidFill>
                <a:effectLst>
                  <a:outerShdw blurRad="38100" dist="25400" dir="5400000" algn="ctr" rotWithShape="0">
                    <a:srgbClr val="6E747A">
                      <a:alpha val="43000"/>
                    </a:srgbClr>
                  </a:outerShdw>
                </a:effectLst>
              </a:rPr>
              <a:t>In this project, the goal is to develop a machine learning model that can predict transportation charges based on various factors. The model will take int</a:t>
            </a:r>
            <a:r>
              <a:rPr lang="en-IN" altLang="en-US" sz="2400">
                <a:solidFill>
                  <a:schemeClr val="accent1"/>
                </a:solidFill>
                <a:effectLst>
                  <a:outerShdw blurRad="38100" dist="25400" dir="5400000" algn="ctr" rotWithShape="0">
                    <a:srgbClr val="6E747A">
                      <a:alpha val="43000"/>
                    </a:srgbClr>
                  </a:outerShdw>
                </a:effectLst>
              </a:rPr>
              <a:t>o variable such as Destination,vehicle type</a:t>
            </a:r>
            <a:r>
              <a:rPr lang="en-US" sz="2400">
                <a:solidFill>
                  <a:schemeClr val="accent1"/>
                </a:solidFill>
                <a:effectLst>
                  <a:outerShdw blurRad="38100" dist="25400" dir="5400000" algn="ctr" rotWithShape="0">
                    <a:srgbClr val="6E747A">
                      <a:alpha val="43000"/>
                    </a:srgbClr>
                  </a:outerShdw>
                </a:effectLst>
              </a:rPr>
              <a:t>, shipment type, and any other relevant features. By analyzing historical data, the model will learn patterns and relationships to make accurate predictions on transportation charges. This prediction can be valuable for logistics companies, freight forwarders, or businesses that frequently ship goods and need estimates for budgeting and planning purposes.</a:t>
            </a:r>
            <a:endParaRPr lang="en-US" sz="24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989965" y="1024890"/>
            <a:ext cx="10515600" cy="1325563"/>
          </a:xfrm>
        </p:spPr>
        <p:txBody>
          <a:bodyPr/>
          <a:p>
            <a:r>
              <a:rPr lang="en-IN" altLang="en-US"/>
              <a:t>About Al </a:t>
            </a:r>
            <a:r>
              <a:rPr lang="en-IN" altLang="en-US">
                <a:solidFill>
                  <a:schemeClr val="accent2"/>
                </a:solidFill>
              </a:rPr>
              <a:t>Nashi</a:t>
            </a:r>
            <a:r>
              <a:rPr lang="en-IN" altLang="en-US"/>
              <a:t> Transportation Data Set</a:t>
            </a:r>
            <a:endParaRPr lang="en-IN" altLang="en-US"/>
          </a:p>
        </p:txBody>
      </p:sp>
      <p:sp>
        <p:nvSpPr>
          <p:cNvPr id="3" name="Content Placeholder 2"/>
          <p:cNvSpPr>
            <a:spLocks noGrp="1"/>
          </p:cNvSpPr>
          <p:nvPr>
            <p:ph idx="1"/>
          </p:nvPr>
        </p:nvSpPr>
        <p:spPr>
          <a:xfrm>
            <a:off x="1131570" y="2738755"/>
            <a:ext cx="10515600" cy="4351338"/>
          </a:xfrm>
        </p:spPr>
        <p:txBody>
          <a:bodyPr/>
          <a:p>
            <a:r>
              <a:rPr lang="en-IN" altLang="en-US" sz="2400">
                <a:solidFill>
                  <a:schemeClr val="accent1"/>
                </a:solidFill>
                <a:effectLst>
                  <a:outerShdw blurRad="38100" dist="25400" dir="5400000" algn="ctr" rotWithShape="0">
                    <a:srgbClr val="6E747A">
                      <a:alpha val="43000"/>
                    </a:srgbClr>
                  </a:outerShdw>
                </a:effectLst>
              </a:rPr>
              <a:t>Al nashi transportation data set in which we have diffrent attributes for predicting transportation charges</a:t>
            </a:r>
            <a:endParaRPr lang="en-IN" altLang="en-US" sz="2400">
              <a:solidFill>
                <a:schemeClr val="accent1"/>
              </a:solidFill>
              <a:effectLst>
                <a:outerShdw blurRad="38100" dist="25400" dir="5400000" algn="ctr" rotWithShape="0">
                  <a:srgbClr val="6E747A">
                    <a:alpha val="43000"/>
                  </a:srgbClr>
                </a:outerShdw>
              </a:effectLst>
            </a:endParaRPr>
          </a:p>
          <a:p>
            <a:r>
              <a:rPr lang="en-IN" altLang="en-US" sz="2400">
                <a:solidFill>
                  <a:schemeClr val="accent1"/>
                </a:solidFill>
                <a:effectLst>
                  <a:outerShdw blurRad="38100" dist="25400" dir="5400000" algn="ctr" rotWithShape="0">
                    <a:srgbClr val="6E747A">
                      <a:alpha val="43000"/>
                    </a:srgbClr>
                  </a:outerShdw>
                </a:effectLst>
              </a:rPr>
              <a:t>we will calculate the charges depends on 1300 observations and 3 attributes</a:t>
            </a:r>
            <a:endParaRPr lang="en-IN" altLang="en-US" sz="2400">
              <a:solidFill>
                <a:schemeClr val="accent1"/>
              </a:solidFill>
              <a:effectLst>
                <a:outerShdw blurRad="38100" dist="25400" dir="5400000" algn="ctr" rotWithShape="0">
                  <a:srgbClr val="6E747A">
                    <a:alpha val="43000"/>
                  </a:srgbClr>
                </a:outerShdw>
              </a:effectLst>
            </a:endParaRPr>
          </a:p>
          <a:p>
            <a:pPr marL="0" indent="0">
              <a:buNone/>
            </a:pPr>
            <a:r>
              <a:rPr lang="en-IN" altLang="en-US" sz="2400" u="sng">
                <a:solidFill>
                  <a:schemeClr val="accent1"/>
                </a:solidFill>
                <a:effectLst>
                  <a:outerShdw blurRad="38100" dist="25400" dir="5400000" algn="ctr" rotWithShape="0">
                    <a:srgbClr val="6E747A">
                      <a:alpha val="43000"/>
                    </a:srgbClr>
                  </a:outerShdw>
                </a:effectLst>
              </a:rPr>
              <a:t>Feature names:</a:t>
            </a:r>
            <a:endParaRPr lang="en-IN" altLang="en-US" sz="2400" u="sng">
              <a:solidFill>
                <a:schemeClr val="accent1"/>
              </a:solidFill>
              <a:effectLst>
                <a:outerShdw blurRad="38100" dist="25400" dir="5400000" algn="ctr" rotWithShape="0">
                  <a:srgbClr val="6E747A">
                    <a:alpha val="43000"/>
                  </a:srgbClr>
                </a:outerShdw>
              </a:effectLst>
            </a:endParaRPr>
          </a:p>
          <a:p>
            <a:r>
              <a:rPr lang="en-IN" altLang="en-US" sz="2400">
                <a:solidFill>
                  <a:schemeClr val="accent1"/>
                </a:solidFill>
                <a:effectLst>
                  <a:outerShdw blurRad="38100" dist="25400" dir="5400000" algn="ctr" rotWithShape="0">
                    <a:srgbClr val="6E747A">
                      <a:alpha val="43000"/>
                    </a:srgbClr>
                  </a:outerShdw>
                </a:effectLst>
              </a:rPr>
              <a:t>Date,From,Destination,Vehicle type,owner,drivername,charges</a:t>
            </a:r>
            <a:endParaRPr lang="en-IN" altLang="en-US" sz="24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Snip Diagonal Corner Rectangle 3"/>
          <p:cNvSpPr/>
          <p:nvPr/>
        </p:nvSpPr>
        <p:spPr>
          <a:xfrm>
            <a:off x="4204970" y="340360"/>
            <a:ext cx="2505075" cy="742315"/>
          </a:xfrm>
          <a:prstGeom prst="snip2DiagRect">
            <a:avLst/>
          </a:prstGeom>
          <a:solidFill>
            <a:schemeClr val="accent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000"/>
              <a:t>Data collection</a:t>
            </a:r>
            <a:endParaRPr lang="en-IN" altLang="en-US" sz="2000"/>
          </a:p>
        </p:txBody>
      </p:sp>
      <p:sp>
        <p:nvSpPr>
          <p:cNvPr id="6" name="Snip Diagonal Corner Rectangle 5"/>
          <p:cNvSpPr/>
          <p:nvPr/>
        </p:nvSpPr>
        <p:spPr>
          <a:xfrm>
            <a:off x="4204970" y="1461135"/>
            <a:ext cx="2505075" cy="742315"/>
          </a:xfrm>
          <a:prstGeom prst="snip2DiagRect">
            <a:avLst/>
          </a:prstGeom>
          <a:solidFill>
            <a:schemeClr val="accent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000"/>
              <a:t>Data preprocessing</a:t>
            </a:r>
            <a:endParaRPr lang="en-IN" altLang="en-US" sz="2000"/>
          </a:p>
        </p:txBody>
      </p:sp>
      <p:sp>
        <p:nvSpPr>
          <p:cNvPr id="7" name="Snip Diagonal Corner Rectangle 6"/>
          <p:cNvSpPr/>
          <p:nvPr/>
        </p:nvSpPr>
        <p:spPr>
          <a:xfrm>
            <a:off x="4204970" y="2658110"/>
            <a:ext cx="2505075" cy="742315"/>
          </a:xfrm>
          <a:prstGeom prst="snip2DiagRect">
            <a:avLst/>
          </a:prstGeom>
          <a:solidFill>
            <a:schemeClr val="accent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000"/>
              <a:t>Data visualization</a:t>
            </a:r>
            <a:endParaRPr lang="en-IN" altLang="en-US" sz="2000"/>
          </a:p>
        </p:txBody>
      </p:sp>
      <p:sp>
        <p:nvSpPr>
          <p:cNvPr id="8" name="Snip Diagonal Corner Rectangle 7"/>
          <p:cNvSpPr/>
          <p:nvPr/>
        </p:nvSpPr>
        <p:spPr>
          <a:xfrm>
            <a:off x="4204970" y="3702685"/>
            <a:ext cx="2505075" cy="742315"/>
          </a:xfrm>
          <a:prstGeom prst="snip2DiagRect">
            <a:avLst/>
          </a:prstGeom>
          <a:solidFill>
            <a:schemeClr val="accent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000"/>
              <a:t>Model selection</a:t>
            </a:r>
            <a:endParaRPr lang="en-IN" altLang="en-US" sz="2000"/>
          </a:p>
        </p:txBody>
      </p:sp>
      <p:sp>
        <p:nvSpPr>
          <p:cNvPr id="9" name="Snip Diagonal Corner Rectangle 8"/>
          <p:cNvSpPr/>
          <p:nvPr/>
        </p:nvSpPr>
        <p:spPr>
          <a:xfrm>
            <a:off x="4204970" y="4839335"/>
            <a:ext cx="2505075" cy="742315"/>
          </a:xfrm>
          <a:prstGeom prst="snip2DiagRect">
            <a:avLst/>
          </a:prstGeom>
          <a:solidFill>
            <a:schemeClr val="accent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000"/>
              <a:t>Model evaluation</a:t>
            </a:r>
            <a:endParaRPr lang="en-IN" altLang="en-US" sz="2000"/>
          </a:p>
        </p:txBody>
      </p:sp>
      <p:sp>
        <p:nvSpPr>
          <p:cNvPr id="10" name="Snip Diagonal Corner Rectangle 9"/>
          <p:cNvSpPr/>
          <p:nvPr/>
        </p:nvSpPr>
        <p:spPr>
          <a:xfrm>
            <a:off x="4204970" y="5975985"/>
            <a:ext cx="2505075" cy="742315"/>
          </a:xfrm>
          <a:prstGeom prst="snip2DiagRect">
            <a:avLst/>
          </a:prstGeom>
          <a:solidFill>
            <a:schemeClr val="accent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000"/>
              <a:t>Model deployment</a:t>
            </a:r>
            <a:endParaRPr lang="en-IN" altLang="en-US" sz="2000"/>
          </a:p>
        </p:txBody>
      </p:sp>
      <p:cxnSp>
        <p:nvCxnSpPr>
          <p:cNvPr id="20" name="Straight Arrow Connector 19"/>
          <p:cNvCxnSpPr/>
          <p:nvPr/>
        </p:nvCxnSpPr>
        <p:spPr>
          <a:xfrm flipH="1">
            <a:off x="5456555" y="1082675"/>
            <a:ext cx="635"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454650" y="2259330"/>
            <a:ext cx="635"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455285" y="3349625"/>
            <a:ext cx="635"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54015" y="4445635"/>
            <a:ext cx="635"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7555" y="1463675"/>
            <a:ext cx="635"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453380" y="5607050"/>
            <a:ext cx="635"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31825" y="405130"/>
            <a:ext cx="10515600" cy="1325563"/>
          </a:xfrm>
        </p:spPr>
        <p:txBody>
          <a:bodyPr/>
          <a:p>
            <a:r>
              <a:rPr lang="en-US">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Data </a:t>
            </a:r>
            <a:r>
              <a:rPr lang="en-IN" altLang="en-US">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Collection</a:t>
            </a:r>
            <a:endParaRPr lang="en-IN" altLang="en-US">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endParaRPr>
          </a:p>
        </p:txBody>
      </p:sp>
      <p:pic>
        <p:nvPicPr>
          <p:cNvPr id="4" name="Picture 3" descr="al data"/>
          <p:cNvPicPr>
            <a:picLocks noChangeAspect="1"/>
          </p:cNvPicPr>
          <p:nvPr/>
        </p:nvPicPr>
        <p:blipFill>
          <a:blip r:embed="rId2"/>
          <a:stretch>
            <a:fillRect/>
          </a:stretch>
        </p:blipFill>
        <p:spPr>
          <a:xfrm>
            <a:off x="885825" y="2259965"/>
            <a:ext cx="10420350" cy="2552700"/>
          </a:xfrm>
          <a:prstGeom prst="rect">
            <a:avLst/>
          </a:prstGeom>
        </p:spPr>
      </p:pic>
      <p:sp>
        <p:nvSpPr>
          <p:cNvPr id="3" name="Text Box 2"/>
          <p:cNvSpPr txBox="1"/>
          <p:nvPr/>
        </p:nvSpPr>
        <p:spPr>
          <a:xfrm>
            <a:off x="795655" y="1731010"/>
            <a:ext cx="6348730" cy="398780"/>
          </a:xfrm>
          <a:prstGeom prst="rect">
            <a:avLst/>
          </a:prstGeom>
          <a:noFill/>
        </p:spPr>
        <p:txBody>
          <a:bodyPr wrap="square" rtlCol="0">
            <a:spAutoFit/>
            <a:scene3d>
              <a:camera prst="orthographicFront"/>
              <a:lightRig rig="threePt" dir="t"/>
            </a:scene3d>
          </a:bodyPr>
          <a:p>
            <a:r>
              <a:rPr lang="en-IN" altLang="en-US" sz="2000">
                <a:solidFill>
                  <a:schemeClr val="accent1"/>
                </a:solidFill>
                <a:effectLst>
                  <a:outerShdw blurRad="38100" dist="25400" dir="5400000" algn="ctr" rotWithShape="0">
                    <a:srgbClr val="6E747A">
                      <a:alpha val="43000"/>
                    </a:srgbClr>
                  </a:outerShdw>
                </a:effectLst>
              </a:rPr>
              <a:t>collected data from Al nashi transportation company </a:t>
            </a:r>
            <a:endParaRPr lang="en-IN" altLang="en-US" sz="2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Picture 3" descr="What Steps should one take while doing Data Preprocessing_ - Freakingtech_com"/>
          <p:cNvPicPr>
            <a:picLocks noChangeAspect="1"/>
          </p:cNvPicPr>
          <p:nvPr/>
        </p:nvPicPr>
        <p:blipFill>
          <a:blip r:embed="rId1"/>
          <a:stretch>
            <a:fillRect/>
          </a:stretch>
        </p:blipFill>
        <p:spPr>
          <a:xfrm>
            <a:off x="8189595" y="4281805"/>
            <a:ext cx="4002405" cy="2569845"/>
          </a:xfrm>
          <a:prstGeom prst="rect">
            <a:avLst/>
          </a:prstGeom>
        </p:spPr>
      </p:pic>
      <p:sp>
        <p:nvSpPr>
          <p:cNvPr id="2" name="Rounded Rectangle 1"/>
          <p:cNvSpPr/>
          <p:nvPr/>
        </p:nvSpPr>
        <p:spPr>
          <a:xfrm>
            <a:off x="1968500" y="5434965"/>
            <a:ext cx="2759710" cy="782955"/>
          </a:xfrm>
          <a:prstGeom prst="roundRect">
            <a:avLst/>
          </a:prstGeom>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t>Handling Nullvalues</a:t>
            </a:r>
            <a:endParaRPr lang="en-US" sz="2000"/>
          </a:p>
        </p:txBody>
      </p:sp>
      <p:sp>
        <p:nvSpPr>
          <p:cNvPr id="11" name="Rounded Rectangle 10"/>
          <p:cNvSpPr/>
          <p:nvPr/>
        </p:nvSpPr>
        <p:spPr>
          <a:xfrm>
            <a:off x="4728210" y="5434965"/>
            <a:ext cx="660400" cy="782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t>1</a:t>
            </a:r>
            <a:endParaRPr lang="en-US" sz="2400"/>
          </a:p>
        </p:txBody>
      </p:sp>
      <p:sp>
        <p:nvSpPr>
          <p:cNvPr id="28" name="Rounded Rectangle 27"/>
          <p:cNvSpPr/>
          <p:nvPr/>
        </p:nvSpPr>
        <p:spPr>
          <a:xfrm>
            <a:off x="2827020" y="4281805"/>
            <a:ext cx="2759710" cy="782955"/>
          </a:xfrm>
          <a:prstGeom prst="roundRect">
            <a:avLst/>
          </a:prstGeom>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t>Handling Nullvalues</a:t>
            </a:r>
            <a:endParaRPr lang="en-US" sz="2000"/>
          </a:p>
        </p:txBody>
      </p:sp>
      <p:sp>
        <p:nvSpPr>
          <p:cNvPr id="29" name="Rounded Rectangle 28"/>
          <p:cNvSpPr/>
          <p:nvPr/>
        </p:nvSpPr>
        <p:spPr>
          <a:xfrm>
            <a:off x="5586730" y="4281805"/>
            <a:ext cx="660400" cy="782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t>2</a:t>
            </a:r>
            <a:endParaRPr lang="en-US" sz="2400"/>
          </a:p>
        </p:txBody>
      </p:sp>
      <p:sp>
        <p:nvSpPr>
          <p:cNvPr id="30" name="Rounded Rectangle 29"/>
          <p:cNvSpPr/>
          <p:nvPr/>
        </p:nvSpPr>
        <p:spPr>
          <a:xfrm>
            <a:off x="3678555" y="3161665"/>
            <a:ext cx="2759710" cy="782955"/>
          </a:xfrm>
          <a:prstGeom prst="roundRect">
            <a:avLst/>
          </a:prstGeom>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t>Handling Nullvalues</a:t>
            </a:r>
            <a:endParaRPr lang="en-US" sz="2000"/>
          </a:p>
        </p:txBody>
      </p:sp>
      <p:sp>
        <p:nvSpPr>
          <p:cNvPr id="31" name="Rounded Rectangle 30"/>
          <p:cNvSpPr/>
          <p:nvPr/>
        </p:nvSpPr>
        <p:spPr>
          <a:xfrm>
            <a:off x="6438265" y="3161665"/>
            <a:ext cx="660400" cy="782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t>3</a:t>
            </a:r>
            <a:endParaRPr lang="en-US" sz="2400"/>
          </a:p>
        </p:txBody>
      </p:sp>
      <p:sp>
        <p:nvSpPr>
          <p:cNvPr id="34" name="Rounded Rectangle 33"/>
          <p:cNvSpPr/>
          <p:nvPr/>
        </p:nvSpPr>
        <p:spPr>
          <a:xfrm>
            <a:off x="4537075" y="1990090"/>
            <a:ext cx="2759710" cy="782955"/>
          </a:xfrm>
          <a:prstGeom prst="roundRect">
            <a:avLst/>
          </a:prstGeom>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000"/>
              <a:t>Feature selection</a:t>
            </a:r>
            <a:endParaRPr lang="en-IN" altLang="en-US" sz="2000"/>
          </a:p>
        </p:txBody>
      </p:sp>
      <p:sp>
        <p:nvSpPr>
          <p:cNvPr id="35" name="Rounded Rectangle 34"/>
          <p:cNvSpPr/>
          <p:nvPr/>
        </p:nvSpPr>
        <p:spPr>
          <a:xfrm>
            <a:off x="7296785" y="1990090"/>
            <a:ext cx="660400" cy="782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t>4</a:t>
            </a:r>
            <a:endParaRPr lang="en-US" sz="2400"/>
          </a:p>
        </p:txBody>
      </p:sp>
      <p:sp>
        <p:nvSpPr>
          <p:cNvPr id="36" name="Rounded Rectangle 35"/>
          <p:cNvSpPr/>
          <p:nvPr/>
        </p:nvSpPr>
        <p:spPr>
          <a:xfrm>
            <a:off x="5495290" y="818515"/>
            <a:ext cx="2759710" cy="782955"/>
          </a:xfrm>
          <a:prstGeom prst="roundRect">
            <a:avLst/>
          </a:prstGeom>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t>Outliers detection</a:t>
            </a:r>
            <a:endParaRPr lang="en-US" sz="2000"/>
          </a:p>
          <a:p>
            <a:pPr algn="ctr"/>
            <a:r>
              <a:rPr lang="en-US" sz="2000"/>
              <a:t>and removal</a:t>
            </a:r>
            <a:endParaRPr lang="en-US" sz="2000"/>
          </a:p>
        </p:txBody>
      </p:sp>
      <p:sp>
        <p:nvSpPr>
          <p:cNvPr id="37" name="Rounded Rectangle 36"/>
          <p:cNvSpPr/>
          <p:nvPr/>
        </p:nvSpPr>
        <p:spPr>
          <a:xfrm>
            <a:off x="8255000" y="818515"/>
            <a:ext cx="660400" cy="782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t>5</a:t>
            </a:r>
            <a:endParaRPr lang="en-US" sz="2400"/>
          </a:p>
        </p:txBody>
      </p:sp>
      <p:sp>
        <p:nvSpPr>
          <p:cNvPr id="41" name="Text Box 40"/>
          <p:cNvSpPr txBox="1"/>
          <p:nvPr/>
        </p:nvSpPr>
        <p:spPr>
          <a:xfrm>
            <a:off x="224155" y="558800"/>
            <a:ext cx="3829685" cy="645160"/>
          </a:xfrm>
          <a:prstGeom prst="rect">
            <a:avLst/>
          </a:prstGeom>
          <a:noFill/>
        </p:spPr>
        <p:txBody>
          <a:bodyPr wrap="square" rtlCol="0">
            <a:spAutoFit/>
            <a:scene3d>
              <a:camera prst="orthographicFront"/>
              <a:lightRig rig="threePt" dir="t"/>
            </a:scene3d>
          </a:bodyPr>
          <a:p>
            <a:r>
              <a:rPr lang="en-US" sz="3200">
                <a:solidFill>
                  <a:schemeClr val="accent1"/>
                </a:solidFill>
                <a:effectLst>
                  <a:outerShdw blurRad="38100" dist="25400" dir="5400000" algn="ctr" rotWithShape="0">
                    <a:srgbClr val="6E747A">
                      <a:alpha val="43000"/>
                    </a:srgbClr>
                  </a:outerShdw>
                </a:effectLst>
              </a:rPr>
              <a:t>Data  </a:t>
            </a:r>
            <a:r>
              <a:rPr lang="en-US" sz="3600">
                <a:solidFill>
                  <a:schemeClr val="accent1"/>
                </a:solidFill>
                <a:effectLst>
                  <a:outerShdw blurRad="38100" dist="25400" dir="5400000" algn="ctr" rotWithShape="0">
                    <a:srgbClr val="6E747A">
                      <a:alpha val="43000"/>
                    </a:srgbClr>
                  </a:outerShdw>
                </a:effectLst>
              </a:rPr>
              <a:t>preprocessing</a:t>
            </a:r>
            <a:endParaRPr lang="en-US" sz="36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4" name="Picture 3" descr="download"/>
          <p:cNvPicPr>
            <a:picLocks noChangeAspect="1"/>
          </p:cNvPicPr>
          <p:nvPr/>
        </p:nvPicPr>
        <p:blipFill>
          <a:blip r:embed="rId1"/>
          <a:stretch>
            <a:fillRect/>
          </a:stretch>
        </p:blipFill>
        <p:spPr>
          <a:xfrm>
            <a:off x="0" y="1652905"/>
            <a:ext cx="4092575" cy="4412615"/>
          </a:xfrm>
          <a:prstGeom prst="rect">
            <a:avLst/>
          </a:prstGeom>
        </p:spPr>
      </p:pic>
      <p:sp>
        <p:nvSpPr>
          <p:cNvPr id="2" name="Title 1"/>
          <p:cNvSpPr>
            <a:spLocks noGrp="1"/>
          </p:cNvSpPr>
          <p:nvPr>
            <p:ph type="title"/>
          </p:nvPr>
        </p:nvSpPr>
        <p:spPr>
          <a:xfrm>
            <a:off x="0" y="18415"/>
            <a:ext cx="10515600" cy="890270"/>
          </a:xfrm>
        </p:spPr>
        <p:txBody>
          <a:bodyPr/>
          <a:p>
            <a:r>
              <a:rPr lang="en-US" altLang="en-IN">
                <a:solidFill>
                  <a:schemeClr val="accent1"/>
                </a:solidFill>
                <a:effectLst>
                  <a:outerShdw blurRad="38100" dist="25400" dir="5400000" algn="ctr" rotWithShape="0">
                    <a:srgbClr val="6E747A">
                      <a:alpha val="43000"/>
                    </a:srgbClr>
                  </a:outerShdw>
                </a:effectLst>
              </a:rPr>
              <a:t>Data visualization</a:t>
            </a:r>
            <a:endParaRPr lang="en-US" altLang="en-IN">
              <a:solidFill>
                <a:schemeClr val="accent1"/>
              </a:solidFill>
              <a:effectLst>
                <a:outerShdw blurRad="38100" dist="25400" dir="5400000" algn="ctr" rotWithShape="0">
                  <a:srgbClr val="6E747A">
                    <a:alpha val="43000"/>
                  </a:srgbClr>
                </a:outerShdw>
              </a:effectLst>
            </a:endParaRPr>
          </a:p>
        </p:txBody>
      </p:sp>
      <p:pic>
        <p:nvPicPr>
          <p:cNvPr id="6" name="Picture 5" descr="download (3)"/>
          <p:cNvPicPr>
            <a:picLocks noChangeAspect="1"/>
          </p:cNvPicPr>
          <p:nvPr/>
        </p:nvPicPr>
        <p:blipFill>
          <a:blip r:embed="rId2"/>
          <a:stretch>
            <a:fillRect/>
          </a:stretch>
        </p:blipFill>
        <p:spPr>
          <a:xfrm>
            <a:off x="4149090" y="1688465"/>
            <a:ext cx="8042910" cy="4341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537845" y="365125"/>
            <a:ext cx="10515600" cy="1325563"/>
          </a:xfrm>
        </p:spPr>
        <p:txBody>
          <a:bodyPr/>
          <a:p>
            <a:r>
              <a:rPr lang="en-US">
                <a:solidFill>
                  <a:schemeClr val="accent1"/>
                </a:solidFill>
                <a:effectLst>
                  <a:outerShdw blurRad="38100" dist="25400" dir="5400000" algn="ctr" rotWithShape="0">
                    <a:srgbClr val="6E747A">
                      <a:alpha val="43000"/>
                    </a:srgbClr>
                  </a:outerShdw>
                </a:effectLst>
              </a:rPr>
              <a:t>CONT:</a:t>
            </a:r>
            <a:endParaRPr lang="en-US">
              <a:solidFill>
                <a:schemeClr val="accent1"/>
              </a:solidFill>
              <a:effectLst>
                <a:outerShdw blurRad="38100" dist="25400" dir="5400000" algn="ctr" rotWithShape="0">
                  <a:srgbClr val="6E747A">
                    <a:alpha val="43000"/>
                  </a:srgbClr>
                </a:outerShdw>
              </a:effectLst>
            </a:endParaRPr>
          </a:p>
        </p:txBody>
      </p:sp>
      <p:pic>
        <p:nvPicPr>
          <p:cNvPr id="5" name="Content Placeholder 4" descr="download (2)"/>
          <p:cNvPicPr>
            <a:picLocks noChangeAspect="1"/>
          </p:cNvPicPr>
          <p:nvPr>
            <p:ph sz="half" idx="1"/>
          </p:nvPr>
        </p:nvPicPr>
        <p:blipFill>
          <a:blip r:embed="rId1"/>
          <a:stretch>
            <a:fillRect/>
          </a:stretch>
        </p:blipFill>
        <p:spPr>
          <a:xfrm>
            <a:off x="0" y="2079625"/>
            <a:ext cx="5255260" cy="4351655"/>
          </a:xfrm>
          <a:prstGeom prst="rect">
            <a:avLst/>
          </a:prstGeom>
        </p:spPr>
      </p:pic>
      <p:pic>
        <p:nvPicPr>
          <p:cNvPr id="4" name="Content Placeholder 3" descr="download (1)"/>
          <p:cNvPicPr>
            <a:picLocks noChangeAspect="1"/>
          </p:cNvPicPr>
          <p:nvPr>
            <p:ph sz="half" idx="2"/>
          </p:nvPr>
        </p:nvPicPr>
        <p:blipFill>
          <a:blip r:embed="rId2"/>
          <a:stretch>
            <a:fillRect/>
          </a:stretch>
        </p:blipFill>
        <p:spPr>
          <a:xfrm>
            <a:off x="5472430" y="1691005"/>
            <a:ext cx="6719570" cy="4788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2695</Words>
  <Application>WPS Presentation</Application>
  <PresentationFormat>Widescreen</PresentationFormat>
  <Paragraphs>90</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 Black</vt:lpstr>
      <vt:lpstr>Calibri Light</vt:lpstr>
      <vt:lpstr>Calibri</vt:lpstr>
      <vt:lpstr>Microsoft YaHei</vt:lpstr>
      <vt:lpstr>Arial Unicode MS</vt:lpstr>
      <vt:lpstr>Office Theme</vt:lpstr>
      <vt:lpstr>AL NASHI TRANSPORTATION CHARGE PREDICITON MACHINE  LEARNING</vt:lpstr>
      <vt:lpstr>                            AL NASHI</vt:lpstr>
      <vt:lpstr>Description</vt:lpstr>
      <vt:lpstr>About Al Nashi Transportation Data Set</vt:lpstr>
      <vt:lpstr>PowerPoint 演示文稿</vt:lpstr>
      <vt:lpstr>Data Collection</vt:lpstr>
      <vt:lpstr>PowerPoint 演示文稿</vt:lpstr>
      <vt:lpstr>Data visualization</vt:lpstr>
      <vt:lpstr>CONT:</vt:lpstr>
      <vt:lpstr>Machine Learning Algorithms</vt:lpstr>
      <vt:lpstr>Model comparison</vt:lpstr>
      <vt:lpstr>PowerPoint 演示文稿</vt:lpstr>
      <vt:lpstr>Other links: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 NASHI TRANSPORTATION CHARGE PREDICITON</dc:title>
  <dc:creator/>
  <cp:lastModifiedBy>savad</cp:lastModifiedBy>
  <cp:revision>16</cp:revision>
  <dcterms:created xsi:type="dcterms:W3CDTF">2023-05-29T15:18:00Z</dcterms:created>
  <dcterms:modified xsi:type="dcterms:W3CDTF">2023-05-31T16:13:30Z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46F7356AEBC94A3099B9DF504DA386ED</vt:lpwstr>
  </property>
  <property fmtid="{D5CDD505-2E9C-101B-9397-08002B2CF9AE}" pid="3" name="KSOProductBuildVer">
    <vt:lpwstr>1033-11.2.0.11537</vt:lpwstr>
  </property>
</Properties>
</file>