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  <p:sldMasterId id="2147483744" r:id="rId2"/>
  </p:sldMasterIdLst>
  <p:notesMasterIdLst>
    <p:notesMasterId r:id="rId52"/>
  </p:notesMasterIdLst>
  <p:handoutMasterIdLst>
    <p:handoutMasterId r:id="rId53"/>
  </p:handoutMasterIdLst>
  <p:sldIdLst>
    <p:sldId id="1932" r:id="rId3"/>
    <p:sldId id="257" r:id="rId4"/>
    <p:sldId id="306" r:id="rId5"/>
    <p:sldId id="289" r:id="rId6"/>
    <p:sldId id="259" r:id="rId7"/>
    <p:sldId id="260" r:id="rId8"/>
    <p:sldId id="292" r:id="rId9"/>
    <p:sldId id="261" r:id="rId10"/>
    <p:sldId id="262" r:id="rId11"/>
    <p:sldId id="291" r:id="rId12"/>
    <p:sldId id="1937" r:id="rId13"/>
    <p:sldId id="1938" r:id="rId14"/>
    <p:sldId id="263" r:id="rId15"/>
    <p:sldId id="293" r:id="rId16"/>
    <p:sldId id="264" r:id="rId17"/>
    <p:sldId id="266" r:id="rId18"/>
    <p:sldId id="267" r:id="rId19"/>
    <p:sldId id="268" r:id="rId20"/>
    <p:sldId id="302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80" r:id="rId32"/>
    <p:sldId id="281" r:id="rId33"/>
    <p:sldId id="282" r:id="rId34"/>
    <p:sldId id="283" r:id="rId35"/>
    <p:sldId id="285" r:id="rId36"/>
    <p:sldId id="286" r:id="rId37"/>
    <p:sldId id="305" r:id="rId38"/>
    <p:sldId id="304" r:id="rId39"/>
    <p:sldId id="287" r:id="rId40"/>
    <p:sldId id="288" r:id="rId41"/>
    <p:sldId id="294" r:id="rId42"/>
    <p:sldId id="295" r:id="rId43"/>
    <p:sldId id="296" r:id="rId44"/>
    <p:sldId id="297" r:id="rId45"/>
    <p:sldId id="298" r:id="rId46"/>
    <p:sldId id="1933" r:id="rId47"/>
    <p:sldId id="1934" r:id="rId48"/>
    <p:sldId id="301" r:id="rId49"/>
    <p:sldId id="1935" r:id="rId50"/>
    <p:sldId id="193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6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5C4C60-1EF3-4FD4-87FC-FFD0C8C0B5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3CBE6-0CF8-47D0-9A42-DE375B5023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62A4F-2A47-4D74-9C2B-404E0C6A672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018A9-4D12-4C87-A2BE-6CD4540920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46E41-4CA7-4967-8296-3D208982C3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87A16-69B5-4A7F-9C9D-DFB3E023B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EFA79-94F4-4F83-9074-800ADCDB8B5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91815-308D-49B9-AEAC-D8DD96443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41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1018C-6CAF-B84E-B92C-ECB119457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93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0D1E156-D42A-4ADE-A673-51A80034F297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923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96CD-BEB1-426C-9EC5-1E22E1E5BDEF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4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E90-35D6-406F-A7A7-ED27BBF57379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6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for events">
    <p:bg>
      <p:bgPr>
        <a:solidFill>
          <a:srgbClr val="003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290989"/>
            <a:ext cx="4443717" cy="567011"/>
          </a:xfrm>
          <a:prstGeom prst="rect">
            <a:avLst/>
          </a:prstGeom>
          <a:solidFill>
            <a:srgbClr val="003C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6" y="5158359"/>
            <a:ext cx="6835597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6" y="5478355"/>
            <a:ext cx="683559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6" y="5798351"/>
            <a:ext cx="683559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5" y="3502101"/>
            <a:ext cx="877698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355" indent="0">
              <a:buNone/>
              <a:defRPr/>
            </a:lvl2pPr>
            <a:lvl3pPr marL="569840" indent="0">
              <a:buNone/>
              <a:defRPr/>
            </a:lvl3pPr>
            <a:lvl4pPr marL="688891" indent="0">
              <a:buNone/>
              <a:defRPr/>
            </a:lvl4pPr>
            <a:lvl5pPr marL="80158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9" y="2740119"/>
            <a:ext cx="8816657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00" b="0" i="0" spc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066" y="447852"/>
            <a:ext cx="2623428" cy="604283"/>
          </a:xfrm>
          <a:prstGeom prst="rect">
            <a:avLst/>
          </a:prstGeom>
        </p:spPr>
      </p:pic>
      <p:sp>
        <p:nvSpPr>
          <p:cNvPr id="10" name="Text Placeholder 40"/>
          <p:cNvSpPr>
            <a:spLocks noGrp="1"/>
          </p:cNvSpPr>
          <p:nvPr>
            <p:ph type="body" sz="quarter" idx="14" hasCustomPrompt="1"/>
          </p:nvPr>
        </p:nvSpPr>
        <p:spPr>
          <a:xfrm>
            <a:off x="620502" y="6298119"/>
            <a:ext cx="683559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rgbClr val="FFC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NetAcad.com</a:t>
            </a:r>
          </a:p>
        </p:txBody>
      </p:sp>
    </p:spTree>
    <p:extLst>
      <p:ext uri="{BB962C8B-B14F-4D97-AF65-F5344CB8AC3E}">
        <p14:creationId xmlns:p14="http://schemas.microsoft.com/office/powerpoint/2010/main" val="3170672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for events">
    <p:bg>
      <p:bgPr>
        <a:solidFill>
          <a:srgbClr val="003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11" name="Picture Placeholder 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 userDrawn="1"/>
          </p:nvSpPr>
          <p:spPr>
            <a:xfrm>
              <a:off x="6820930" y="230659"/>
              <a:ext cx="502508" cy="8237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-1" y="5637341"/>
            <a:ext cx="12192000" cy="1220660"/>
          </a:xfrm>
          <a:prstGeom prst="rect">
            <a:avLst/>
          </a:prstGeom>
          <a:solidFill>
            <a:srgbClr val="011327">
              <a:alpha val="4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97816" y="1741811"/>
            <a:ext cx="5089097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r">
              <a:buNone/>
              <a:defRPr sz="2133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8226856" y="2061807"/>
            <a:ext cx="376005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r">
              <a:buFontTx/>
              <a:buNone/>
              <a:defRPr lang="en-US" sz="2133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9094573" y="2381803"/>
            <a:ext cx="2892339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r">
              <a:buFontTx/>
              <a:buNone/>
              <a:defRPr lang="en-US" sz="1867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87274" y="5742623"/>
            <a:ext cx="11564229" cy="72673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4800" b="0" i="0" spc="0" baseline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slide with photo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2363" y="156731"/>
            <a:ext cx="2438959" cy="561792"/>
          </a:xfrm>
          <a:prstGeom prst="rect">
            <a:avLst/>
          </a:prstGeom>
        </p:spPr>
      </p:pic>
      <p:sp>
        <p:nvSpPr>
          <p:cNvPr id="10" name="Text Placeholder 40"/>
          <p:cNvSpPr>
            <a:spLocks noGrp="1"/>
          </p:cNvSpPr>
          <p:nvPr>
            <p:ph type="body" sz="quarter" idx="14" hasCustomPrompt="1"/>
          </p:nvPr>
        </p:nvSpPr>
        <p:spPr>
          <a:xfrm>
            <a:off x="32948" y="6469358"/>
            <a:ext cx="1936749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rgbClr val="FFC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NetAcad.com</a:t>
            </a:r>
          </a:p>
        </p:txBody>
      </p:sp>
    </p:spTree>
    <p:extLst>
      <p:ext uri="{BB962C8B-B14F-4D97-AF65-F5344CB8AC3E}">
        <p14:creationId xmlns:p14="http://schemas.microsoft.com/office/powerpoint/2010/main" val="2522238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7" y="5158359"/>
            <a:ext cx="6908880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7" y="5478355"/>
            <a:ext cx="6908880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7" y="5798351"/>
            <a:ext cx="6908880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5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355" indent="0">
              <a:buNone/>
              <a:defRPr/>
            </a:lvl2pPr>
            <a:lvl3pPr marL="569840" indent="0">
              <a:buNone/>
              <a:defRPr/>
            </a:lvl3pPr>
            <a:lvl4pPr marL="688891" indent="0">
              <a:buNone/>
              <a:defRPr/>
            </a:lvl4pPr>
            <a:lvl5pPr marL="80158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8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6653" y="157914"/>
            <a:ext cx="2973711" cy="29737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066" y="447852"/>
            <a:ext cx="2623428" cy="6042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4000" contras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927" y="-7845"/>
            <a:ext cx="5887308" cy="2573216"/>
          </a:xfrm>
          <a:prstGeom prst="rect">
            <a:avLst/>
          </a:prstGeom>
        </p:spPr>
      </p:pic>
      <p:sp>
        <p:nvSpPr>
          <p:cNvPr id="12" name="Text Placeholder 40"/>
          <p:cNvSpPr>
            <a:spLocks noGrp="1"/>
          </p:cNvSpPr>
          <p:nvPr>
            <p:ph type="body" sz="quarter" idx="14"/>
          </p:nvPr>
        </p:nvSpPr>
        <p:spPr>
          <a:xfrm>
            <a:off x="620502" y="6298119"/>
            <a:ext cx="683559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12D0A4-CDF1-714F-87E3-B8924EE9F38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6052" y="4323319"/>
            <a:ext cx="2193019" cy="21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72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35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for ev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26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69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2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70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89" indent="-533264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2128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2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70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89" indent="-533264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10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D9E9-5EA4-4A2A-B2C5-681A82CF0593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60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2" y="5238664"/>
            <a:ext cx="10852149" cy="653192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467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" y="3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1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5753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43699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3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813033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84" indent="-22858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09570" indent="-220122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54" indent="-146043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14652" indent="-228542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443195" indent="-224309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9287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2" indent="-156625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5214" indent="-152392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37607" indent="-152392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9999" indent="-152392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42391" indent="-152392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2" indent="-156625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5214" indent="-152392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37607" indent="-152392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9999" indent="-152392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42391" indent="-152392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3172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02000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604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2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1" y="5530962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2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896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9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1" y="5530962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2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4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47C9-74F0-431B-AC79-99109FF38A49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0649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4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2" indent="-156625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85214" indent="-152392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37607" indent="-152392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89999" indent="-152392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42391" indent="-152392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455086"/>
            <a:ext cx="4915412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3236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2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9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3" indent="-22647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84" algn="l"/>
              </a:tabLs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411" indent="-22858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09570" indent="-15662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66196" indent="-15662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92669" indent="-150276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8276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9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2" indent="-152392">
              <a:lnSpc>
                <a:spcPct val="100000"/>
              </a:lnSpc>
              <a:buClr>
                <a:schemeClr val="tx1"/>
              </a:buClr>
              <a:buSzPct val="60000"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784" indent="-152392">
              <a:lnSpc>
                <a:spcPct val="100000"/>
              </a:lnSpc>
              <a:buClr>
                <a:schemeClr val="tx1"/>
              </a:buClr>
              <a:buSzPct val="60000"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178" indent="-152392">
              <a:lnSpc>
                <a:spcPct val="100000"/>
              </a:lnSpc>
              <a:buClr>
                <a:schemeClr val="tx1"/>
              </a:buClr>
              <a:buSzPct val="60000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09570" indent="-165092">
              <a:lnSpc>
                <a:spcPct val="100000"/>
              </a:lnSpc>
              <a:buClr>
                <a:schemeClr val="tx1"/>
              </a:buClr>
              <a:buSzPct val="60000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66196" indent="-156625">
              <a:lnSpc>
                <a:spcPct val="100000"/>
              </a:lnSpc>
              <a:buClr>
                <a:schemeClr val="tx1"/>
              </a:buClr>
              <a:buSzPct val="60000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90" y="2213124"/>
            <a:ext cx="5078396" cy="3908277"/>
          </a:xfrm>
          <a:prstGeom prst="rect">
            <a:avLst/>
          </a:prstGeom>
        </p:spPr>
        <p:txBody>
          <a:bodyPr/>
          <a:lstStyle>
            <a:lvl1pPr marL="152392" indent="-152392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304784" indent="-152392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178" indent="-152392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09570" indent="-165092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66196" indent="-156625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3745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5" y="5416469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013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709085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12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886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2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37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5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95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5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6" y="6322207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28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898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5017327" y="2838770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928EA129-4B05-4CB6-BF54-CC9BAEAF7763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428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for events">
    <p:bg>
      <p:bgPr>
        <a:solidFill>
          <a:srgbClr val="003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isco Networking Academy_Slides_v2_closing-0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" y="0"/>
            <a:ext cx="12190815" cy="6858000"/>
          </a:xfrm>
          <a:prstGeom prst="rect">
            <a:avLst/>
          </a:prstGeom>
        </p:spPr>
      </p:pic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5017327" y="2838770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69DD8C5-247B-46A8-B653-7A166AB213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8666" y="2519575"/>
            <a:ext cx="2594669" cy="20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549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1909-BB21-4BEE-BF4C-A7DF38B670BC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7DE9-7EA1-432F-971F-8F89B0F9E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79369"/>
            <a:ext cx="5758807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99365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719361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3829649"/>
            <a:ext cx="7900328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667" baseline="0">
                <a:solidFill>
                  <a:schemeClr val="bg2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067667"/>
            <a:ext cx="7940684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656167" y="527051"/>
            <a:ext cx="1062565" cy="565151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807167E1-0A5F-400F-9302-2123A446BA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1501" y="431772"/>
            <a:ext cx="1393195" cy="112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8127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F4E9-4FF0-4A41-B59B-B3C77178F1D4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9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751D-D9A9-42CB-96CB-D852143C3E1D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1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B091-B052-476A-9A01-E714381DD6A0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6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0DD-DD03-4EAA-BD7E-1C4F8F5EEC84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4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B681-E53D-4D2F-8C26-907E76CAE5DA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5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9A0F167-ED44-4106-A92C-2C523A34F8CD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7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36907" y="6322207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280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  <p:sldLayoutId id="2147483769" r:id="rId25"/>
    <p:sldLayoutId id="2147483770" r:id="rId26"/>
    <p:sldLayoutId id="2147483771" r:id="rId27"/>
    <p:sldLayoutId id="2147483772" r:id="rId28"/>
    <p:sldLayoutId id="2147483773" r:id="rId29"/>
    <p:sldLayoutId id="2147483774" r:id="rId30"/>
    <p:sldLayoutId id="2147483775" r:id="rId31"/>
  </p:sldLayoutIdLst>
  <p:txStyles>
    <p:titleStyle>
      <a:lvl1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70"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40"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09"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278"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3" indent="-226473" algn="l" defTabSz="912239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43" indent="-287851" algn="l" defTabSz="912239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04" indent="-226473" algn="l" defTabSz="912239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50" indent="-226473" algn="l" defTabSz="912239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196" indent="-226473" algn="l" defTabSz="912239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50" indent="-228582" algn="l" defTabSz="914324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30" indent="-228552" algn="l" defTabSz="914324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133" indent="0" algn="l" defTabSz="914324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8" indent="-228582" algn="l" defTabSz="9143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9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7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3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8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3AF89D63-F20F-4165-B56E-EF39DC604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Msc</a:t>
            </a:r>
            <a:r>
              <a:rPr lang="es-ES" dirty="0"/>
              <a:t> Jorge Guerra </a:t>
            </a:r>
            <a:r>
              <a:rPr lang="es-ES" dirty="0" err="1"/>
              <a:t>Guerra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870E49-673A-4647-B5BB-50CC227A6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Instructor</a:t>
            </a:r>
            <a:endParaRPr lang="es-PE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649878D-E56A-4F6B-917D-471A0F433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996" y="3781057"/>
            <a:ext cx="8776987" cy="398668"/>
          </a:xfrm>
        </p:spPr>
        <p:txBody>
          <a:bodyPr/>
          <a:lstStyle/>
          <a:p>
            <a:r>
              <a:rPr lang="es-ES" dirty="0" err="1"/>
              <a:t>Version</a:t>
            </a:r>
            <a:r>
              <a:rPr lang="es-ES" dirty="0"/>
              <a:t> 3.10</a:t>
            </a:r>
            <a:endParaRPr lang="es-PE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67689" y="1133876"/>
            <a:ext cx="8435635" cy="2465883"/>
          </a:xfrm>
        </p:spPr>
        <p:txBody>
          <a:bodyPr/>
          <a:lstStyle/>
          <a:p>
            <a:br>
              <a:rPr lang="en-US" sz="5867" kern="0" dirty="0"/>
            </a:br>
            <a:br>
              <a:rPr lang="en-US" sz="5867" kern="0" dirty="0"/>
            </a:br>
            <a:r>
              <a:rPr lang="en-US" sz="5867" kern="0" dirty="0" err="1"/>
              <a:t>Sesion</a:t>
            </a:r>
            <a:r>
              <a:rPr lang="en-US" sz="5867" kern="0" dirty="0"/>
              <a:t> – </a:t>
            </a:r>
            <a:br>
              <a:rPr lang="en-US" sz="5867" kern="0" dirty="0"/>
            </a:br>
            <a:r>
              <a:rPr lang="en-US" sz="5867" kern="0" dirty="0" err="1"/>
              <a:t>Numpy</a:t>
            </a:r>
            <a:r>
              <a:rPr lang="en-US" sz="5867" kern="0" dirty="0"/>
              <a:t> y </a:t>
            </a:r>
            <a:r>
              <a:rPr lang="en-US" sz="5867" kern="0" dirty="0" err="1"/>
              <a:t>Scipy</a:t>
            </a:r>
            <a:endParaRPr lang="en-US" sz="5867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079A343-A6E0-45C1-9529-C01352C7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2" y="7751"/>
            <a:ext cx="4528369" cy="11261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BFAA49-E323-4643-B60E-68F3B2D1B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21" y="169764"/>
            <a:ext cx="5462582" cy="14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3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5569340" cy="435133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Listas</a:t>
            </a:r>
            <a:r>
              <a:rPr lang="en-US" sz="2400" dirty="0"/>
              <a:t> </a:t>
            </a:r>
            <a:r>
              <a:rPr lang="en-US" sz="2400" dirty="0" err="1"/>
              <a:t>estructuradas</a:t>
            </a:r>
            <a:r>
              <a:rPr lang="en-US" sz="2400" dirty="0"/>
              <a:t> de </a:t>
            </a:r>
            <a:r>
              <a:rPr lang="en-US" sz="2400" dirty="0" err="1"/>
              <a:t>números</a:t>
            </a:r>
            <a:r>
              <a:rPr lang="en-US" sz="2400" dirty="0"/>
              <a:t>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b="1" dirty="0"/>
              <a:t>Tensors</a:t>
            </a:r>
          </a:p>
          <a:p>
            <a:r>
              <a:rPr lang="en-US" b="1" dirty="0" err="1"/>
              <a:t>ConvNets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5122" name="Picture 2" descr="Image result for tensor">
            <a:extLst>
              <a:ext uri="{FF2B5EF4-FFF2-40B4-BE49-F238E27FC236}">
                <a16:creationId xmlns:a16="http://schemas.microsoft.com/office/drawing/2014/main" id="{FD6E0BA3-D62D-489E-922B-40B46390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72" y="1028541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.gyazo.com/10b67bfe29096e8ad7b31c72efc7c05c.png">
            <a:extLst>
              <a:ext uri="{FF2B5EF4-FFF2-40B4-BE49-F238E27FC236}">
                <a16:creationId xmlns:a16="http://schemas.microsoft.com/office/drawing/2014/main" id="{C6C76311-1AD5-4C0F-BA90-97250D0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12" y="3638391"/>
            <a:ext cx="2741794" cy="219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4077C-6D1F-4716-B905-7377759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1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BDAC99B-0F70-4D01-9382-5B08EEA4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Tensors</a:t>
            </a:r>
            <a:endParaRPr lang="es-PE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D9D99BD-034A-4A23-B581-874C9E1C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" y="1828800"/>
            <a:ext cx="10584873" cy="4351337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Un tensor es una generalización de los vectores y las matrices y se entiende fácilmente como una matriz multidimensional.</a:t>
            </a:r>
          </a:p>
          <a:p>
            <a:r>
              <a:rPr lang="es-ES" dirty="0"/>
              <a:t>En el caso general, una matriz de números dispuestos en una cuadrícula regular con un número variable de ejes se conoce como tensor.</a:t>
            </a:r>
          </a:p>
          <a:p>
            <a:r>
              <a:rPr lang="es-ES" dirty="0"/>
              <a:t>Un vector es un tensor unidimensional o de primer orden y una matriz es un tensor bidimensional o de segundo orden.</a:t>
            </a:r>
          </a:p>
          <a:p>
            <a:r>
              <a:rPr lang="es-ES" dirty="0"/>
              <a:t>La notación del tensor es muy parecida a la notación de la matriz, con una letra mayúscula que representa un tensor y letras minúsculas con subíndices enteros que representan valores escalares dentro del tensor.</a:t>
            </a:r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4AFD6C-4F18-40B0-B2B5-3F3F3B57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7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F76-1C18-4027-A8F8-7D5355DE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Notacion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94D29F-4AA4-4EFC-BF7A-FA2613BE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61" y="3614964"/>
            <a:ext cx="9346612" cy="2023835"/>
          </a:xfrm>
        </p:spPr>
        <p:txBody>
          <a:bodyPr>
            <a:noAutofit/>
          </a:bodyPr>
          <a:lstStyle/>
          <a:p>
            <a:pPr algn="just"/>
            <a:r>
              <a:rPr lang="es-ES" sz="1800" dirty="0"/>
              <a:t>Muchas de las operaciones que se pueden realizar con escalares, vectores y matrices se pueden reformular para realizarlas con tensores.</a:t>
            </a:r>
          </a:p>
          <a:p>
            <a:pPr algn="just"/>
            <a:r>
              <a:rPr lang="es-ES" sz="1800" dirty="0"/>
              <a:t>Como herramienta, los tensores y el álgebra tensorial se utilizan ampliamente en los campos de la física y la ingeniería. Es un término y un conjunto de técnicas conocidas en el aprendizaje de las máquinas en el entrenamiento y el funcionamiento de los modelos de aprendizaje profundo se pueden describir en términos de tensores</a:t>
            </a:r>
            <a:endParaRPr lang="es-PE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0E8832-3304-465F-A1A6-B27A78F5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53E0CD-04CC-4DB3-B012-C3F1B6B2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61" y="2168235"/>
            <a:ext cx="9232658" cy="9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3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7927" y="1828800"/>
            <a:ext cx="5354505" cy="435133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Listas</a:t>
            </a:r>
            <a:r>
              <a:rPr lang="en-US" sz="2400" dirty="0"/>
              <a:t> </a:t>
            </a:r>
            <a:r>
              <a:rPr lang="en-US" sz="2400" dirty="0" err="1"/>
              <a:t>estructuradas</a:t>
            </a:r>
            <a:r>
              <a:rPr lang="en-US" sz="2400" dirty="0"/>
              <a:t> de </a:t>
            </a:r>
            <a:r>
              <a:rPr lang="en-US" sz="2400" dirty="0" err="1"/>
              <a:t>números</a:t>
            </a:r>
            <a:r>
              <a:rPr lang="en-US" sz="2400" dirty="0"/>
              <a:t>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EBED2F-C47F-4C87-81AB-5CB8BB38B0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908" y="643374"/>
            <a:ext cx="3946924" cy="55335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4FC7A-BEB4-4C6D-8B9E-4F1AA45A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7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Basic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56" y="1820863"/>
            <a:ext cx="10699756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([[1,2,3],[4,5,6]],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a.ndim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000" dirty="0"/>
              <a:t>Las matrices pueden tener cualquier número de dimensiones, incluido cero (un escalar).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/>
              <a:t>Las matrices se escriben: np.uint8, np.int64, np.float32, np.float64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/>
              <a:t>Las matrices son densas. Cada elemento de la matriz existe y tiene el mismo tipo</a:t>
            </a:r>
            <a:r>
              <a:rPr lang="en-US" sz="20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2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</a:t>
            </a:r>
            <a:r>
              <a:rPr lang="en-US" dirty="0" err="1"/>
              <a:t>creacion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DAD6-95E3-4304-9D59-B68617B6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2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</a:t>
            </a:r>
            <a:r>
              <a:rPr lang="en-US" dirty="0" err="1"/>
              <a:t>creacion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endParaRPr lang="en-US" b="1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76" y="1910106"/>
            <a:ext cx="5457036" cy="9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53" y="3316084"/>
            <a:ext cx="54006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6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</a:t>
            </a:r>
            <a:r>
              <a:rPr lang="en-US" dirty="0" err="1"/>
              <a:t>creacion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53" y="2949556"/>
            <a:ext cx="6478646" cy="9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</a:t>
            </a:r>
            <a:r>
              <a:rPr lang="en-US" dirty="0" err="1"/>
              <a:t>creacion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98" y="1691321"/>
            <a:ext cx="535361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2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Arrays, </a:t>
            </a:r>
            <a:r>
              <a:rPr lang="en-US" dirty="0" err="1"/>
              <a:t>creacion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40" y="2274726"/>
            <a:ext cx="5715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9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3BDB-0C3D-456A-A3B0-C67B80FC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es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C384-339C-4CC1-A5D4-568AF07F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045910" cy="4351337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y Matplotlib </a:t>
            </a:r>
            <a:r>
              <a:rPr lang="en-US" dirty="0" err="1"/>
              <a:t>proporcionan</a:t>
            </a:r>
            <a:r>
              <a:rPr lang="en-US" dirty="0"/>
              <a:t> una </a:t>
            </a:r>
            <a:r>
              <a:rPr lang="en-US" dirty="0" err="1"/>
              <a:t>funcionalidad</a:t>
            </a:r>
            <a:r>
              <a:rPr lang="en-US" dirty="0"/>
              <a:t> similar a MATLAB </a:t>
            </a:r>
            <a:r>
              <a:rPr lang="en-US" dirty="0" err="1"/>
              <a:t>en</a:t>
            </a:r>
            <a:r>
              <a:rPr lang="en-US" dirty="0"/>
              <a:t> python.</a:t>
            </a:r>
          </a:p>
          <a:p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Numpy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r>
              <a:rPr lang="en-US" dirty="0"/>
              <a:t> </a:t>
            </a:r>
            <a:r>
              <a:rPr lang="en-US" dirty="0" err="1"/>
              <a:t>tipificados</a:t>
            </a:r>
            <a:r>
              <a:rPr lang="en-US" dirty="0"/>
              <a:t> (arrays)</a:t>
            </a:r>
          </a:p>
          <a:p>
            <a:pPr lvl="1"/>
            <a:r>
              <a:rPr lang="en-US" dirty="0" err="1"/>
              <a:t>Cálculos</a:t>
            </a:r>
            <a:r>
              <a:rPr lang="en-US" dirty="0"/>
              <a:t> </a:t>
            </a:r>
            <a:r>
              <a:rPr lang="en-US" dirty="0" err="1"/>
              <a:t>numéricos</a:t>
            </a:r>
            <a:r>
              <a:rPr lang="en-US" dirty="0"/>
              <a:t> </a:t>
            </a:r>
            <a:r>
              <a:rPr lang="en-US" dirty="0" err="1"/>
              <a:t>rápidos</a:t>
            </a:r>
            <a:r>
              <a:rPr lang="en-US" dirty="0"/>
              <a:t> (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matemática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matemáticas</a:t>
            </a:r>
            <a:r>
              <a:rPr lang="en-US" dirty="0"/>
              <a:t> de alto </a:t>
            </a:r>
            <a:r>
              <a:rPr lang="en-US" dirty="0" err="1"/>
              <a:t>nivel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26DDD-477A-4C46-88AF-4FBF2F9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0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</a:t>
            </a:r>
            <a:r>
              <a:rPr lang="en-US" dirty="0" err="1"/>
              <a:t>creacion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20" y="1985030"/>
            <a:ext cx="6515002" cy="32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13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</a:t>
            </a:r>
            <a:r>
              <a:rPr lang="en-US" dirty="0" err="1"/>
              <a:t>creacion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/>
              <a:t>np.zeros_like</a:t>
            </a:r>
            <a:r>
              <a:rPr lang="en-US" b="1" dirty="0"/>
              <a:t>, </a:t>
            </a:r>
            <a:r>
              <a:rPr lang="en-US" b="1" dirty="0" err="1"/>
              <a:t>np.ones_like</a:t>
            </a:r>
            <a:endParaRPr lang="en-US" b="1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33" y="2766219"/>
            <a:ext cx="5214707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7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</a:t>
            </a:r>
            <a:r>
              <a:rPr lang="en-US" dirty="0" err="1"/>
              <a:t>creacion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31" y="2118351"/>
            <a:ext cx="6219288" cy="30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50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Debe ser denso, sin agujeros.</a:t>
            </a:r>
          </a:p>
          <a:p>
            <a:r>
              <a:rPr lang="es-ES" dirty="0"/>
              <a:t>debe ser de un tipo</a:t>
            </a:r>
          </a:p>
          <a:p>
            <a:r>
              <a:rPr lang="es-ES" dirty="0"/>
              <a:t>No se pueden combinar matrices de diferentes formas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64" y="4180989"/>
            <a:ext cx="84105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88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35067" cy="4351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El número total de elementos no puede cambiar.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Use -1 para inferir la forma del eje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Fila principal por defecto (MATLAB es columna principal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12EE-4FB3-45AE-91CE-DB38D47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16D2B-27C0-4CA9-B0F3-CB2D60BED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16964" cy="4351337"/>
          </a:xfrm>
        </p:spPr>
        <p:txBody>
          <a:bodyPr/>
          <a:lstStyle/>
          <a:p>
            <a:r>
              <a:rPr lang="es-ES" dirty="0"/>
              <a:t>Las funciones </a:t>
            </a:r>
            <a:r>
              <a:rPr lang="es-ES" dirty="0" err="1"/>
              <a:t>Numpy</a:t>
            </a:r>
            <a:r>
              <a:rPr lang="es-ES" dirty="0"/>
              <a:t> devuelven vistas o copias.</a:t>
            </a:r>
          </a:p>
          <a:p>
            <a:r>
              <a:rPr lang="es-ES" dirty="0"/>
              <a:t>Las vistas comparten datos con la matriz original, como las referencias en Java/C++. Al alterar las entradas de una vista, cambia las mismas entradas en el original.</a:t>
            </a:r>
          </a:p>
          <a:p>
            <a:r>
              <a:rPr lang="es-ES" dirty="0"/>
              <a:t>La documentación </a:t>
            </a:r>
            <a:r>
              <a:rPr lang="es-ES" dirty="0" err="1"/>
              <a:t>numpy</a:t>
            </a:r>
            <a:r>
              <a:rPr lang="es-ES" dirty="0"/>
              <a:t> dice qué funciones devuelven vistas o copias.</a:t>
            </a:r>
          </a:p>
          <a:p>
            <a:r>
              <a:rPr lang="es-ES" dirty="0" err="1"/>
              <a:t>Np.copy</a:t>
            </a:r>
            <a:r>
              <a:rPr lang="es-ES" dirty="0"/>
              <a:t>, </a:t>
            </a:r>
            <a:r>
              <a:rPr lang="es-ES" dirty="0" err="1"/>
              <a:t>np.view</a:t>
            </a:r>
            <a:r>
              <a:rPr lang="es-ES" dirty="0"/>
              <a:t> hacer copias y vistas explícitas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028D-73BC-4B58-A635-5352A484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6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D98-DD27-4ACB-A354-CE3E9AC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Transposicion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A501-3E9A-4215-B15A-E787209F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(10).reshape(5,2)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((1,0))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np.transpose</a:t>
            </a:r>
            <a:r>
              <a:rPr lang="en-US" dirty="0"/>
              <a:t> </a:t>
            </a:r>
            <a:r>
              <a:rPr lang="en-US" dirty="0" err="1"/>
              <a:t>permuta</a:t>
            </a:r>
            <a:r>
              <a:rPr lang="en-US" dirty="0"/>
              <a:t> axes.</a:t>
            </a:r>
          </a:p>
          <a:p>
            <a:pPr marL="0" indent="0">
              <a:buNone/>
            </a:pPr>
            <a:r>
              <a:rPr lang="en-US" dirty="0" err="1"/>
              <a:t>a.T</a:t>
            </a:r>
            <a:r>
              <a:rPr lang="en-US" dirty="0"/>
              <a:t> </a:t>
            </a:r>
            <a:r>
              <a:rPr lang="es-ES" dirty="0"/>
              <a:t>transpone los dos primeros ejes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EDE9-F5EC-47DA-B6AE-9427077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3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33" y="344495"/>
            <a:ext cx="9692640" cy="1325562"/>
          </a:xfrm>
        </p:spPr>
        <p:txBody>
          <a:bodyPr/>
          <a:lstStyle/>
          <a:p>
            <a:r>
              <a:rPr lang="en-US" dirty="0" err="1"/>
              <a:t>Guardar</a:t>
            </a:r>
            <a:r>
              <a:rPr lang="en-US" dirty="0"/>
              <a:t> y </a:t>
            </a:r>
            <a:r>
              <a:rPr lang="en-US" dirty="0" err="1"/>
              <a:t>cargar</a:t>
            </a:r>
            <a:r>
              <a:rPr lang="en-US" dirty="0"/>
              <a:t>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33" y="18362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a=a)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data[‘a’]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Los archivos NPZ pueden contener múltiples </a:t>
            </a: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Similar a </a:t>
            </a:r>
            <a:r>
              <a:rPr lang="en-US" dirty="0" err="1"/>
              <a:t>np.savez_compressed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0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D92-3D20-4121-85D7-EEBA2650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9692640" cy="1325562"/>
          </a:xfrm>
        </p:spPr>
        <p:txBody>
          <a:bodyPr/>
          <a:lstStyle/>
          <a:p>
            <a:r>
              <a:rPr lang="en-US" dirty="0"/>
              <a:t>Image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5671-E2AF-4AC2-B5A9-BE5A46A6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0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Images are 3D arrays: width, height, and channels</a:t>
            </a:r>
          </a:p>
          <a:p>
            <a:pPr marL="0" indent="0">
              <a:buNone/>
            </a:pPr>
            <a:r>
              <a:rPr lang="en-US" sz="2400" dirty="0" err="1"/>
              <a:t>Formatos</a:t>
            </a:r>
            <a:r>
              <a:rPr lang="en-US" sz="2400" dirty="0"/>
              <a:t> de imagen </a:t>
            </a:r>
            <a:r>
              <a:rPr lang="en-US" sz="2400" dirty="0" err="1"/>
              <a:t>comunes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height x width x RGB (band-interleaved)</a:t>
            </a:r>
          </a:p>
          <a:p>
            <a:pPr marL="0" indent="0">
              <a:buNone/>
            </a:pPr>
            <a:r>
              <a:rPr lang="en-US" sz="2400" dirty="0"/>
              <a:t>    height x width (band-sequential)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trampas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s-ES" sz="2400" dirty="0"/>
              <a:t>Los canales también pueden ser </a:t>
            </a:r>
            <a:r>
              <a:rPr lang="en-US" sz="2400" dirty="0"/>
              <a:t>BGR (OpenCV does this)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Pueden</a:t>
            </a:r>
            <a:r>
              <a:rPr lang="en-US" sz="2400" dirty="0"/>
              <a:t> ser [width x height], no [height x width]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ADF06-38F5-45B0-968E-C16E64E6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489" y="1691322"/>
            <a:ext cx="2890145" cy="34681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47DDB-3A1E-4730-BC10-6E4093CD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21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C33E-D6EE-4B5F-BC93-89D9A4CC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Guardando</a:t>
            </a:r>
            <a:r>
              <a:rPr lang="en-US" dirty="0"/>
              <a:t> y </a:t>
            </a:r>
            <a:r>
              <a:rPr lang="en-US" dirty="0" err="1"/>
              <a:t>Cargando</a:t>
            </a:r>
            <a:r>
              <a:rPr lang="en-US" dirty="0"/>
              <a:t> </a:t>
            </a:r>
            <a:r>
              <a:rPr lang="en-US" dirty="0" err="1"/>
              <a:t>Imagenes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8C65-0263-45DD-B96C-A8A78C2E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SciPy: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skimage.io.imread,skimage.io.imsave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height x width x RGB</a:t>
            </a:r>
          </a:p>
          <a:p>
            <a:pPr marL="0" indent="0">
              <a:buNone/>
            </a:pPr>
            <a:r>
              <a:rPr lang="en-US" dirty="0"/>
              <a:t>PIL / Pillow: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PIL.Image.open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width x height x RGB</a:t>
            </a:r>
          </a:p>
          <a:p>
            <a:pPr marL="0" indent="0">
              <a:buNone/>
            </a:pPr>
            <a:r>
              <a:rPr lang="en-US" dirty="0"/>
              <a:t>OpenCV: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cv2.imread, cv2.imwrite</a:t>
            </a:r>
          </a:p>
          <a:p>
            <a:pPr marL="0" indent="0">
              <a:buNone/>
            </a:pPr>
            <a:r>
              <a:rPr lang="en-US" dirty="0"/>
              <a:t>	height x width x BGR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97223-22B5-43EA-AFF3-35387A4B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EDA74-EF3A-4F1D-94A8-7E4AC6BF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NumPy</a:t>
            </a:r>
            <a:r>
              <a:rPr lang="es-ES" dirty="0"/>
              <a:t> y </a:t>
            </a:r>
            <a:r>
              <a:rPr lang="es-ES" dirty="0" err="1"/>
              <a:t>SciPy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89039-BD0A-4958-B599-0428EE429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/>
              <a:t>NumPy</a:t>
            </a:r>
            <a:r>
              <a:rPr lang="es-ES" dirty="0"/>
              <a:t> y </a:t>
            </a:r>
            <a:r>
              <a:rPr lang="es-ES" dirty="0" err="1"/>
              <a:t>SciPy</a:t>
            </a:r>
            <a:r>
              <a:rPr lang="es-ES" dirty="0"/>
              <a:t> son módulos complementarios de código abierto para Python que proporcionan rutinas matemáticas y numéricas comunes en funciones rápidas </a:t>
            </a:r>
            <a:r>
              <a:rPr lang="es-ES" dirty="0" err="1"/>
              <a:t>precompiladas</a:t>
            </a:r>
            <a:r>
              <a:rPr lang="es-ES" dirty="0"/>
              <a:t>. </a:t>
            </a:r>
          </a:p>
          <a:p>
            <a:r>
              <a:rPr lang="es-ES" dirty="0"/>
              <a:t>Estos se están convirtiendo en paquetes altamente maduros que brindan una funcionalidad que cumple, o quizás supera, la asociada con el software comercial común como </a:t>
            </a:r>
            <a:r>
              <a:rPr lang="es-ES" dirty="0" err="1"/>
              <a:t>MatLab</a:t>
            </a:r>
            <a:r>
              <a:rPr lang="es-ES" dirty="0"/>
              <a:t>. </a:t>
            </a:r>
          </a:p>
          <a:p>
            <a:r>
              <a:rPr lang="es-ES" dirty="0"/>
              <a:t>El paquete </a:t>
            </a:r>
            <a:r>
              <a:rPr lang="es-ES" dirty="0" err="1"/>
              <a:t>NumPy</a:t>
            </a:r>
            <a:r>
              <a:rPr lang="es-ES" dirty="0"/>
              <a:t> (</a:t>
            </a:r>
            <a:r>
              <a:rPr lang="es-ES" dirty="0" err="1"/>
              <a:t>Numeric</a:t>
            </a:r>
            <a:r>
              <a:rPr lang="es-ES" dirty="0"/>
              <a:t> Python) proporciona rutinas básicas para manipular grandes arreglos y matrices de datos numéricos.</a:t>
            </a:r>
          </a:p>
          <a:p>
            <a:r>
              <a:rPr lang="es-ES" dirty="0"/>
              <a:t>El paquete </a:t>
            </a:r>
            <a:r>
              <a:rPr lang="es-ES" dirty="0" err="1"/>
              <a:t>SciPy</a:t>
            </a:r>
            <a:r>
              <a:rPr lang="es-ES" dirty="0"/>
              <a:t> (</a:t>
            </a:r>
            <a:r>
              <a:rPr lang="es-ES" dirty="0" err="1"/>
              <a:t>Scientific</a:t>
            </a:r>
            <a:r>
              <a:rPr lang="es-ES" dirty="0"/>
              <a:t> Python) amplía la funcionalidad de </a:t>
            </a:r>
            <a:r>
              <a:rPr lang="es-ES" dirty="0" err="1"/>
              <a:t>NumPy</a:t>
            </a:r>
            <a:r>
              <a:rPr lang="es-ES" dirty="0"/>
              <a:t> con una colección sustancial de algoritmos útiles, como minimización, transformación de Fourier, regresión y otras técnicas matemáticas aplicadas. 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86FC56-723A-4DC0-A1C3-990952E6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70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Matematicos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509" y="2403763"/>
            <a:ext cx="8595360" cy="2050473"/>
          </a:xfrm>
        </p:spPr>
        <p:txBody>
          <a:bodyPr/>
          <a:lstStyle/>
          <a:p>
            <a:r>
              <a:rPr lang="es-ES" dirty="0"/>
              <a:t>Las operaciones aritméticas son por elementos.</a:t>
            </a:r>
          </a:p>
          <a:p>
            <a:r>
              <a:rPr lang="es-ES" dirty="0"/>
              <a:t>El operador lógico devuelve una array </a:t>
            </a:r>
            <a:r>
              <a:rPr lang="es-ES" dirty="0" err="1"/>
              <a:t>bool</a:t>
            </a:r>
            <a:endParaRPr lang="es-ES" dirty="0"/>
          </a:p>
          <a:p>
            <a:r>
              <a:rPr lang="es-ES" dirty="0"/>
              <a:t>Las operaciones in situ modifican el array.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9134D-2521-43BD-B944-88D1CA6A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56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Matematicos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63" y="1820863"/>
            <a:ext cx="10030968" cy="4351337"/>
          </a:xfrm>
        </p:spPr>
        <p:txBody>
          <a:bodyPr/>
          <a:lstStyle/>
          <a:p>
            <a:r>
              <a:rPr lang="es-ES" b="1" dirty="0"/>
              <a:t>Las operaciones aritméticas son por elementos.</a:t>
            </a:r>
            <a:endParaRPr lang="en-US" b="1" dirty="0"/>
          </a:p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logicos</a:t>
            </a:r>
            <a:r>
              <a:rPr lang="en-US" dirty="0"/>
              <a:t> </a:t>
            </a:r>
            <a:r>
              <a:rPr lang="en-US" dirty="0" err="1"/>
              <a:t>devuelven</a:t>
            </a:r>
            <a:r>
              <a:rPr lang="en-US" dirty="0"/>
              <a:t> un bool array</a:t>
            </a:r>
          </a:p>
          <a:p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modifican</a:t>
            </a:r>
            <a:r>
              <a:rPr lang="en-US" dirty="0"/>
              <a:t> el array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 descr="https://i.gyazo.com/509018a5a2bcc538b7cca770d10583f2.png">
            <a:extLst>
              <a:ext uri="{FF2B5EF4-FFF2-40B4-BE49-F238E27FC236}">
                <a16:creationId xmlns:a16="http://schemas.microsoft.com/office/drawing/2014/main" id="{9CDF5429-6E48-473C-AA7B-B98FDC02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22" y="3853433"/>
            <a:ext cx="8595360" cy="26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6569-12B9-4B6C-B423-E50954A3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23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Matematicos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operaciones aritméticas son por elementos.</a:t>
            </a:r>
          </a:p>
          <a:p>
            <a:r>
              <a:rPr lang="es-ES" b="1" dirty="0"/>
              <a:t>El operador lógico devuelve un array </a:t>
            </a:r>
            <a:r>
              <a:rPr lang="es-ES" b="1" dirty="0" err="1"/>
              <a:t>bool</a:t>
            </a:r>
            <a:endParaRPr lang="es-ES" b="1" dirty="0"/>
          </a:p>
          <a:p>
            <a:r>
              <a:rPr lang="es-ES" dirty="0"/>
              <a:t>Las operaciones in situ modifican el array.</a:t>
            </a:r>
            <a:endParaRPr lang="en-US" dirty="0"/>
          </a:p>
        </p:txBody>
      </p:sp>
      <p:pic>
        <p:nvPicPr>
          <p:cNvPr id="4" name="Picture 4" descr="https://i.gyazo.com/00fecd0f78c51b89cbfbebc8345213ec.png">
            <a:extLst>
              <a:ext uri="{FF2B5EF4-FFF2-40B4-BE49-F238E27FC236}">
                <a16:creationId xmlns:a16="http://schemas.microsoft.com/office/drawing/2014/main" id="{9E39EEA0-9085-42AC-81BC-2CE42C8C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06" y="3863354"/>
            <a:ext cx="7316492" cy="26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847E8-DF0A-45CF-A95B-EA0D5C53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89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0313"/>
          </a:xfrm>
        </p:spPr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Matematicos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77773"/>
            <a:ext cx="8595360" cy="4351337"/>
          </a:xfrm>
        </p:spPr>
        <p:txBody>
          <a:bodyPr/>
          <a:lstStyle/>
          <a:p>
            <a:r>
              <a:rPr lang="es-ES" dirty="0"/>
              <a:t>Las operaciones aritméticas son por elementos.</a:t>
            </a:r>
          </a:p>
          <a:p>
            <a:r>
              <a:rPr lang="es-ES" dirty="0"/>
              <a:t>El operador lógico devuelve un array </a:t>
            </a:r>
            <a:r>
              <a:rPr lang="es-ES" dirty="0" err="1"/>
              <a:t>bool</a:t>
            </a:r>
            <a:endParaRPr lang="es-ES" dirty="0"/>
          </a:p>
          <a:p>
            <a:r>
              <a:rPr lang="es-ES" b="1" dirty="0"/>
              <a:t>Las operaciones in situ modifican el array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47B5-FD0F-442D-9FCE-3C7EFE08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pic>
        <p:nvPicPr>
          <p:cNvPr id="5122" name="Picture 2" descr="https://i.gyazo.com/fc48869a67d3070f755bec760d3ae81b.png">
            <a:extLst>
              <a:ext uri="{FF2B5EF4-FFF2-40B4-BE49-F238E27FC236}">
                <a16:creationId xmlns:a16="http://schemas.microsoft.com/office/drawing/2014/main" id="{FA609B51-C12F-403D-9490-4AE54437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61" y="3553442"/>
            <a:ext cx="2671762" cy="31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97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46CF-D0DF-42EA-B65D-12D9C73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upcasting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A564-FD33-44FC-9B91-EBDFC381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392273" cy="43513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Al igual que en Python y Java, el resultado de un operador matemático se convierte en el tipo de datos más general o preciso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uint64 + uint16 =&gt; uint64</a:t>
            </a:r>
          </a:p>
          <a:p>
            <a:pPr marL="0" indent="0">
              <a:buNone/>
            </a:pPr>
            <a:r>
              <a:rPr lang="en-US" dirty="0"/>
              <a:t>	float32 / int32 =&gt; float32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Advertencia: </a:t>
            </a:r>
            <a:r>
              <a:rPr lang="es-ES" dirty="0" err="1"/>
              <a:t>upcasting</a:t>
            </a:r>
            <a:r>
              <a:rPr lang="es-ES" dirty="0"/>
              <a:t> no evita el desbordamiento/ subdesbordamiento. Primero debes lanzar manualmente.</a:t>
            </a:r>
          </a:p>
          <a:p>
            <a:pPr marL="0" indent="0">
              <a:buNone/>
            </a:pPr>
            <a:r>
              <a:rPr lang="es-ES" dirty="0"/>
              <a:t>Caso de uso: imágenes a menudo almacenadas como uint8. Debe convertir a float32 o float64 antes de hacer matemáticas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C1733-E4F5-4078-B89B-43BB5C3A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7185"/>
          </a:xfrm>
        </p:spPr>
        <p:txBody>
          <a:bodyPr>
            <a:normAutofit fontScale="90000"/>
          </a:bodyPr>
          <a:lstStyle/>
          <a:p>
            <a:r>
              <a:rPr lang="en-US" dirty="0"/>
              <a:t>Math,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universales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Tambien </a:t>
            </a:r>
            <a:r>
              <a:rPr lang="en-US" dirty="0" err="1"/>
              <a:t>llamado</a:t>
            </a:r>
            <a:r>
              <a:rPr lang="en-US" dirty="0"/>
              <a:t>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Ejemplos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37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universales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Tambien </a:t>
            </a:r>
            <a:r>
              <a:rPr lang="en-US" dirty="0" err="1"/>
              <a:t>llamado</a:t>
            </a:r>
            <a:r>
              <a:rPr lang="en-US" dirty="0"/>
              <a:t>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Ejemplos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  <p:pic>
        <p:nvPicPr>
          <p:cNvPr id="6146" name="Picture 2" descr="https://socialnewsdaily.com/wp-content/uploads/2015/02/Mark-Ronson-ft-Bruno-Mars-Uptown-Funk-by-Cameron-Duddy-Bruno-Mars.jpg">
            <a:extLst>
              <a:ext uri="{FF2B5EF4-FFF2-40B4-BE49-F238E27FC236}">
                <a16:creationId xmlns:a16="http://schemas.microsoft.com/office/drawing/2014/main" id="{9C41F8C0-B989-403D-8BC3-336D30AF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288" y="2341894"/>
            <a:ext cx="5379748" cy="30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1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universales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Tambien </a:t>
            </a:r>
            <a:r>
              <a:rPr lang="en-US" dirty="0" err="1"/>
              <a:t>llamado</a:t>
            </a:r>
            <a:r>
              <a:rPr lang="en-US" dirty="0"/>
              <a:t>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Ejemplos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pic>
        <p:nvPicPr>
          <p:cNvPr id="8196" name="Picture 4" descr="https://i.gyazo.com/3c8048a319756e9d63a33dfc2a734f9b.png">
            <a:extLst>
              <a:ext uri="{FF2B5EF4-FFF2-40B4-BE49-F238E27FC236}">
                <a16:creationId xmlns:a16="http://schemas.microsoft.com/office/drawing/2014/main" id="{9A891E8F-E138-44A8-8ABA-46E70381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16" y="2347396"/>
            <a:ext cx="3620915" cy="32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55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Indexando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Notas</a:t>
            </a:r>
            <a:r>
              <a:rPr lang="en-US" dirty="0"/>
              <a:t>:</a:t>
            </a:r>
          </a:p>
          <a:p>
            <a:pPr lvl="1"/>
            <a:r>
              <a:rPr lang="es-ES" dirty="0"/>
              <a:t>Indexación cero</a:t>
            </a:r>
          </a:p>
          <a:p>
            <a:pPr lvl="1"/>
            <a:r>
              <a:rPr lang="es-ES" dirty="0"/>
              <a:t>Los índices multidimensionales están separados por comas (es decir, una tupla)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2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E1B-1298-4975-968C-25E92DB0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Indexando</a:t>
            </a:r>
            <a:r>
              <a:rPr lang="en-US" dirty="0"/>
              <a:t>, slices 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1472-89C9-448B-9324-71314AF2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81" y="1820863"/>
            <a:ext cx="9944844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I[1:-1,1:-1] 		# select all but one-pixel border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 = I[:,:,::-1] 	# swap channel order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I[I&lt;10] = 0		# set dark pixels to black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I[[1,3], :]		# select 2nd and 4th row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s-ES" dirty="0" err="1"/>
              <a:t>Slices</a:t>
            </a:r>
            <a:r>
              <a:rPr lang="es-ES" dirty="0"/>
              <a:t> son vistas. Escribir en un segmento sobrescribe la matriz original.</a:t>
            </a:r>
          </a:p>
          <a:p>
            <a:pPr marL="514350" indent="-514350">
              <a:buAutoNum type="arabicPeriod"/>
            </a:pPr>
            <a:r>
              <a:rPr lang="es-ES" dirty="0"/>
              <a:t>También puede indexar por una lista o matriz booleana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A8B62-B657-4206-A0E8-1E178D6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9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37F6-5CF7-4B32-A1C6-65C50A98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se </a:t>
            </a:r>
            <a:r>
              <a:rPr lang="en-US" dirty="0" err="1"/>
              <a:t>necesita</a:t>
            </a:r>
            <a:r>
              <a:rPr lang="en-US" dirty="0"/>
              <a:t>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94CE-5002-4591-8979-8EC0CB4D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Python hace cálculos numéricos lentamente.</a:t>
            </a:r>
          </a:p>
          <a:p>
            <a:r>
              <a:rPr lang="es-ES" dirty="0"/>
              <a:t>multiplicación de matriz 1000 x 1000</a:t>
            </a:r>
          </a:p>
          <a:p>
            <a:r>
              <a:rPr lang="es-ES" dirty="0"/>
              <a:t>El bucle triple de Python toma &gt; 10 min.</a:t>
            </a:r>
          </a:p>
          <a:p>
            <a:r>
              <a:rPr lang="es-ES" dirty="0" err="1"/>
              <a:t>Numpy</a:t>
            </a:r>
            <a:r>
              <a:rPr lang="es-ES" dirty="0"/>
              <a:t> toma ~0.03 segundos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CF1E-16BA-47A7-8C5B-097487F2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46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19542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Sintaxis</a:t>
            </a:r>
            <a:r>
              <a:rPr lang="en-US" dirty="0"/>
              <a:t>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4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6200-7B6F-4224-AFAA-543BD098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F8E2-764C-4799-9045-BA2E6567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columns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keepdims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Use el parámetro de eje para controlar en qué eje opera </a:t>
            </a:r>
            <a:r>
              <a:rPr lang="es-ES" dirty="0" err="1"/>
              <a:t>NumPy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Por lo general, el eje especificado desaparecerá, </a:t>
            </a:r>
            <a:r>
              <a:rPr lang="es-ES" dirty="0" err="1"/>
              <a:t>keepdims</a:t>
            </a:r>
            <a:r>
              <a:rPr lang="es-ES" dirty="0"/>
              <a:t> mantiene todas las dimensiones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AD18-4618-46CD-A602-65A6BD34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71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DAAF-D363-4ABA-8BD7-5C4A6287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2C8C-B6CC-4270-998B-BA9BD159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+ 1 # add one to every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Cuando se opera en varios </a:t>
            </a:r>
            <a:r>
              <a:rPr lang="es-ES" dirty="0" err="1"/>
              <a:t>arrays</a:t>
            </a:r>
            <a:r>
              <a:rPr lang="es-ES" dirty="0"/>
              <a:t>, se utilizan reglas de transmisión.</a:t>
            </a:r>
          </a:p>
          <a:p>
            <a:pPr marL="0" indent="0">
              <a:buNone/>
            </a:pPr>
            <a:r>
              <a:rPr lang="es-ES" dirty="0"/>
              <a:t>Cada dimensión debe coincidir, de derecha a izquierda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Las dimensiones de tamaño 1 se transmitirán (como si el valor se repitiera).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De lo contrario, la dimensión debe tener la misma forma.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Las dimensiones adicionales del tamaño 1 se agregan a la izquierda según sea necesario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E2C5B-95B2-4CDB-8B13-FFC0C14C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09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4496-11C4-4518-A4F5-F3717985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557E-669F-4F52-9539-F61FE7F3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Supongamos que queremos agregar un valor de color a una imagen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a.shape</a:t>
            </a:r>
            <a:r>
              <a:rPr lang="en-US" dirty="0"/>
              <a:t> es 100, 200, 3 </a:t>
            </a:r>
          </a:p>
          <a:p>
            <a:pPr marL="0" indent="0">
              <a:buNone/>
            </a:pPr>
            <a:r>
              <a:rPr lang="en-US" dirty="0" err="1"/>
              <a:t>b.shape</a:t>
            </a:r>
            <a:r>
              <a:rPr lang="en-US" dirty="0"/>
              <a:t> es 3 </a:t>
            </a:r>
          </a:p>
          <a:p>
            <a:pPr marL="0" indent="0">
              <a:buNone/>
            </a:pPr>
            <a:r>
              <a:rPr lang="en-US" dirty="0"/>
              <a:t>a + b </a:t>
            </a:r>
            <a:r>
              <a:rPr lang="es-ES" dirty="0"/>
              <a:t>rellenará b con dos dimensiones adicionales para que tenga una forma efectiva de </a:t>
            </a:r>
            <a:r>
              <a:rPr lang="en-US" dirty="0"/>
              <a:t>1 x 1 x 3. </a:t>
            </a:r>
          </a:p>
          <a:p>
            <a:pPr marL="0" indent="0">
              <a:buNone/>
            </a:pPr>
            <a:r>
              <a:rPr lang="es-ES" dirty="0"/>
              <a:t>Entonces, la adición se transmitirá sobre la primera y la segunda dimensión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08729-C4C4-4348-A3BF-6189BC41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2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AFED-09AE-4DC6-85EF-374A5D78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Fallas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FCED-CA8D-40E6-B1B8-6FC2C63B3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881746"/>
            <a:ext cx="8595360" cy="2036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</a:t>
            </a:r>
            <a:r>
              <a:rPr lang="es-ES" dirty="0" err="1"/>
              <a:t>a.shape</a:t>
            </a:r>
            <a:r>
              <a:rPr lang="es-ES" dirty="0"/>
              <a:t> es 100, 200, 3 pero </a:t>
            </a:r>
            <a:r>
              <a:rPr lang="es-ES" dirty="0" err="1"/>
              <a:t>b.shape</a:t>
            </a:r>
            <a:r>
              <a:rPr lang="es-ES" dirty="0"/>
              <a:t> es 4 entonces a + b fallará. Las dimensiones finales deben tener la misma forma (o ser 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5938-D151-4AEC-9621-644BB653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99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2D40B-B464-4AF9-9C6B-C4D4BC33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Scipy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CE0999-E610-44E9-84E0-2D89CBAE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17" y="2327564"/>
            <a:ext cx="9558528" cy="3172691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err="1"/>
              <a:t>SciPy</a:t>
            </a:r>
            <a:r>
              <a:rPr lang="es-ES" dirty="0"/>
              <a:t> es una biblioteca de código abierto de Python que se utiliza para resolver problemas científicos y matemáticos. Se basa en la extensión </a:t>
            </a:r>
            <a:r>
              <a:rPr lang="es-ES" dirty="0" err="1"/>
              <a:t>NumPy</a:t>
            </a:r>
            <a:r>
              <a:rPr lang="es-ES" dirty="0"/>
              <a:t> y permite al usuario manipular y visualizar datos con una amplia gama de comandos de alto nivel. Como se mencionó anteriormente, </a:t>
            </a:r>
            <a:r>
              <a:rPr lang="es-ES" dirty="0" err="1"/>
              <a:t>SciPy</a:t>
            </a:r>
            <a:r>
              <a:rPr lang="es-ES" dirty="0"/>
              <a:t> se basa en </a:t>
            </a:r>
            <a:r>
              <a:rPr lang="es-ES" dirty="0" err="1"/>
              <a:t>NumPy</a:t>
            </a:r>
            <a:r>
              <a:rPr lang="es-ES" dirty="0"/>
              <a:t> y, por lo tanto, si se importa </a:t>
            </a:r>
            <a:r>
              <a:rPr lang="es-ES" dirty="0" err="1"/>
              <a:t>SciPy</a:t>
            </a:r>
            <a:r>
              <a:rPr lang="es-ES" dirty="0"/>
              <a:t>, no es necesario importar </a:t>
            </a:r>
            <a:r>
              <a:rPr lang="es-ES" dirty="0" err="1"/>
              <a:t>NumPy</a:t>
            </a:r>
            <a:r>
              <a:rPr lang="es-ES" dirty="0"/>
              <a:t>.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167ADE-173C-4AD2-8B79-A0F9879D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54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94673-1C1A-44C7-AF9D-AFF5D042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Scipy</a:t>
            </a:r>
            <a:r>
              <a:rPr lang="es-ES" dirty="0"/>
              <a:t> vs </a:t>
            </a:r>
            <a:r>
              <a:rPr lang="es-ES" dirty="0" err="1"/>
              <a:t>Numpy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08A17-5966-495E-B3E2-589C8CDA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dirty="0"/>
              <a:t>Tanto </a:t>
            </a:r>
            <a:r>
              <a:rPr lang="es-ES" dirty="0" err="1"/>
              <a:t>NumPy</a:t>
            </a:r>
            <a:r>
              <a:rPr lang="es-ES" dirty="0"/>
              <a:t> como </a:t>
            </a:r>
            <a:r>
              <a:rPr lang="es-ES" dirty="0" err="1"/>
              <a:t>SciPy</a:t>
            </a:r>
            <a:r>
              <a:rPr lang="es-ES" dirty="0"/>
              <a:t> son bibliotecas de Python que se utilizan para el análisis matemático y numérico. </a:t>
            </a:r>
            <a:r>
              <a:rPr lang="es-ES" dirty="0" err="1"/>
              <a:t>NumPy</a:t>
            </a:r>
            <a:r>
              <a:rPr lang="es-ES" dirty="0"/>
              <a:t> contiene datos de matrices y operaciones básicas como la ordenación, la indexación, etc., mientras que </a:t>
            </a:r>
            <a:r>
              <a:rPr lang="es-ES" dirty="0" err="1"/>
              <a:t>SciPy</a:t>
            </a:r>
            <a:r>
              <a:rPr lang="es-ES" dirty="0"/>
              <a:t> consiste en todo el código numérico.</a:t>
            </a:r>
          </a:p>
          <a:p>
            <a:pPr algn="just"/>
            <a:r>
              <a:rPr lang="es-ES" dirty="0"/>
              <a:t>Aunque </a:t>
            </a:r>
            <a:r>
              <a:rPr lang="es-ES" dirty="0" err="1"/>
              <a:t>NumPy</a:t>
            </a:r>
            <a:r>
              <a:rPr lang="es-ES" dirty="0"/>
              <a:t> proporciona una serie de funciones que pueden ayudar a resolver el álgebra lineal, las transformadas de Fourier, etc., </a:t>
            </a:r>
            <a:r>
              <a:rPr lang="es-ES" dirty="0" err="1"/>
              <a:t>SciPy</a:t>
            </a:r>
            <a:r>
              <a:rPr lang="es-ES" dirty="0"/>
              <a:t> es la biblioteca que realmente contiene versiones completas de estas funciones junto con muchas otras. </a:t>
            </a:r>
          </a:p>
          <a:p>
            <a:pPr algn="just"/>
            <a:r>
              <a:rPr lang="es-ES" dirty="0"/>
              <a:t>Sin embargo, si estás haciendo análisis científico usando Python, necesitarás instalar tanto </a:t>
            </a:r>
            <a:r>
              <a:rPr lang="es-ES" dirty="0" err="1"/>
              <a:t>NumPy</a:t>
            </a:r>
            <a:r>
              <a:rPr lang="es-ES" dirty="0"/>
              <a:t> como </a:t>
            </a:r>
            <a:r>
              <a:rPr lang="es-ES" dirty="0" err="1"/>
              <a:t>SciPy</a:t>
            </a:r>
            <a:r>
              <a:rPr lang="es-ES" dirty="0"/>
              <a:t> ya que </a:t>
            </a:r>
            <a:r>
              <a:rPr lang="es-ES" dirty="0" err="1"/>
              <a:t>SciPy</a:t>
            </a:r>
            <a:r>
              <a:rPr lang="es-ES" dirty="0"/>
              <a:t> se basa en </a:t>
            </a:r>
            <a:r>
              <a:rPr lang="es-ES" dirty="0" err="1"/>
              <a:t>NumPy</a:t>
            </a:r>
            <a:r>
              <a:rPr lang="es-ES" dirty="0"/>
              <a:t>.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F2D36A-8CB8-4B24-BD96-EE7FEEF5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2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F60F0-2F8B-4234-BB37-1FDA0538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55CC96C7-2892-4635-B9DE-02A2CF374F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447988"/>
              </p:ext>
            </p:extLst>
          </p:nvPr>
        </p:nvGraphicFramePr>
        <p:xfrm>
          <a:off x="2216728" y="1898650"/>
          <a:ext cx="6074786" cy="422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3" imgW="4391027" imgH="3057378" progId="Excel.Sheet.12">
                  <p:embed/>
                </p:oleObj>
              </mc:Choice>
              <mc:Fallback>
                <p:oleObj name="Worksheet" r:id="rId3" imgW="4391027" imgH="30573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6728" y="1898650"/>
                        <a:ext cx="6074786" cy="4229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A47B7DCC-B805-4029-B2F7-D720241CA55E}"/>
              </a:ext>
            </a:extLst>
          </p:cNvPr>
          <p:cNvSpPr/>
          <p:nvPr/>
        </p:nvSpPr>
        <p:spPr>
          <a:xfrm>
            <a:off x="1066800" y="729401"/>
            <a:ext cx="9545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SciPy</a:t>
            </a:r>
            <a:r>
              <a:rPr lang="es-ES" dirty="0"/>
              <a:t> tiene un número de </a:t>
            </a:r>
            <a:r>
              <a:rPr lang="es-ES" dirty="0" err="1"/>
              <a:t>subpaquetes</a:t>
            </a:r>
            <a:r>
              <a:rPr lang="es-ES" dirty="0"/>
              <a:t> para varios cálculos científicos que se muestran en la siguiente tabla: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8795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4C77B-248B-44C7-9138-F05F5A1B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287356"/>
            <a:ext cx="9692640" cy="461665"/>
          </a:xfrm>
        </p:spPr>
        <p:txBody>
          <a:bodyPr>
            <a:normAutofit/>
          </a:bodyPr>
          <a:lstStyle/>
          <a:p>
            <a:r>
              <a:rPr lang="es-ES" sz="2400" dirty="0"/>
              <a:t>Ejemplo de acceso a </a:t>
            </a:r>
            <a:r>
              <a:rPr lang="es-ES" sz="2400" dirty="0" err="1"/>
              <a:t>Scipy</a:t>
            </a:r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33E0AC-D9C5-499E-AABF-FBDB84A6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1FD6F3-CF13-495D-A320-9BA1AA786A44}"/>
              </a:ext>
            </a:extLst>
          </p:cNvPr>
          <p:cNvSpPr/>
          <p:nvPr/>
        </p:nvSpPr>
        <p:spPr>
          <a:xfrm>
            <a:off x="2807047" y="2122117"/>
            <a:ext cx="3156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dirty="0" err="1"/>
              <a:t>from</a:t>
            </a:r>
            <a:r>
              <a:rPr lang="es-PE" sz="2000" dirty="0"/>
              <a:t> </a:t>
            </a:r>
            <a:r>
              <a:rPr lang="es-PE" sz="2000" dirty="0" err="1"/>
              <a:t>scipy</a:t>
            </a:r>
            <a:r>
              <a:rPr lang="es-PE" sz="2000" dirty="0"/>
              <a:t> </a:t>
            </a:r>
            <a:r>
              <a:rPr lang="es-PE" sz="2000" dirty="0" err="1"/>
              <a:t>import</a:t>
            </a:r>
            <a:r>
              <a:rPr lang="es-PE" sz="2000" dirty="0"/>
              <a:t> </a:t>
            </a:r>
            <a:r>
              <a:rPr lang="es-PE" sz="2000" dirty="0" err="1"/>
              <a:t>cluster</a:t>
            </a:r>
            <a:endParaRPr lang="es-PE" sz="20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3293F0F-0292-4E5C-82BE-21AEE39D221F}"/>
              </a:ext>
            </a:extLst>
          </p:cNvPr>
          <p:cNvSpPr/>
          <p:nvPr/>
        </p:nvSpPr>
        <p:spPr>
          <a:xfrm>
            <a:off x="2541111" y="4462649"/>
            <a:ext cx="74480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 err="1"/>
              <a:t>from</a:t>
            </a:r>
            <a:r>
              <a:rPr lang="es-PE" sz="2000" dirty="0"/>
              <a:t> </a:t>
            </a:r>
            <a:r>
              <a:rPr lang="es-PE" sz="2000" dirty="0" err="1"/>
              <a:t>scipy</a:t>
            </a:r>
            <a:r>
              <a:rPr lang="es-PE" sz="2000" dirty="0"/>
              <a:t> </a:t>
            </a:r>
            <a:r>
              <a:rPr lang="es-PE" sz="2000" dirty="0" err="1"/>
              <a:t>import</a:t>
            </a:r>
            <a:r>
              <a:rPr lang="es-PE" sz="2000" dirty="0"/>
              <a:t> </a:t>
            </a:r>
            <a:r>
              <a:rPr lang="es-PE" sz="2000" dirty="0" err="1"/>
              <a:t>special</a:t>
            </a:r>
            <a:r>
              <a:rPr lang="es-PE" sz="2000" dirty="0"/>
              <a:t>   #</a:t>
            </a:r>
            <a:r>
              <a:rPr lang="es-PE" sz="2000" dirty="0" err="1"/>
              <a:t>same</a:t>
            </a:r>
            <a:r>
              <a:rPr lang="es-PE" sz="2000" dirty="0"/>
              <a:t> </a:t>
            </a:r>
            <a:r>
              <a:rPr lang="es-PE" sz="2000" dirty="0" err="1"/>
              <a:t>for</a:t>
            </a:r>
            <a:r>
              <a:rPr lang="es-PE" sz="2000" dirty="0"/>
              <a:t> </a:t>
            </a:r>
            <a:r>
              <a:rPr lang="es-PE" sz="2000" dirty="0" err="1"/>
              <a:t>other</a:t>
            </a:r>
            <a:r>
              <a:rPr lang="es-PE" sz="2000" dirty="0"/>
              <a:t> modules</a:t>
            </a:r>
          </a:p>
          <a:p>
            <a:r>
              <a:rPr lang="es-PE" sz="2000" dirty="0" err="1"/>
              <a:t>import</a:t>
            </a:r>
            <a:r>
              <a:rPr lang="es-PE" sz="2000" dirty="0"/>
              <a:t> </a:t>
            </a:r>
            <a:r>
              <a:rPr lang="es-PE" sz="2000" dirty="0" err="1"/>
              <a:t>numpy</a:t>
            </a:r>
            <a:r>
              <a:rPr lang="es-PE" sz="2000" dirty="0"/>
              <a:t> as </a:t>
            </a:r>
            <a:r>
              <a:rPr lang="es-PE" sz="2000" dirty="0" err="1"/>
              <a:t>np</a:t>
            </a:r>
            <a:endParaRPr lang="es-PE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735D41D-7279-4275-BDC6-EBC9DBFEA764}"/>
              </a:ext>
            </a:extLst>
          </p:cNvPr>
          <p:cNvSpPr txBox="1"/>
          <p:nvPr/>
        </p:nvSpPr>
        <p:spPr>
          <a:xfrm>
            <a:off x="1607127" y="3429000"/>
            <a:ext cx="8634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La forma estándar de importar módulos de </a:t>
            </a:r>
            <a:r>
              <a:rPr lang="es-ES" sz="2400" dirty="0" err="1"/>
              <a:t>SciPy</a:t>
            </a:r>
            <a:r>
              <a:rPr lang="es-ES" sz="2400" dirty="0"/>
              <a:t> y </a:t>
            </a:r>
            <a:r>
              <a:rPr lang="es-ES" sz="2400" dirty="0" err="1"/>
              <a:t>Numpy</a:t>
            </a:r>
            <a:r>
              <a:rPr lang="es-ES" sz="2400" dirty="0"/>
              <a:t>: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1556875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2AC38-6C11-43AF-9092-6014C171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9585"/>
          </a:xfrm>
        </p:spPr>
        <p:txBody>
          <a:bodyPr/>
          <a:lstStyle/>
          <a:p>
            <a:r>
              <a:rPr lang="es-ES" dirty="0" err="1"/>
              <a:t>Subpaquetes</a:t>
            </a:r>
            <a:r>
              <a:rPr lang="es-ES" dirty="0"/>
              <a:t> de </a:t>
            </a:r>
            <a:r>
              <a:rPr lang="es-ES" dirty="0" err="1"/>
              <a:t>Scipy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3FD971-A4DA-4F27-8724-0E777C93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2FB8F8BB-8B50-4759-A4AE-0C830E27D2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848585"/>
              </p:ext>
            </p:extLst>
          </p:nvPr>
        </p:nvGraphicFramePr>
        <p:xfrm>
          <a:off x="2327563" y="1906583"/>
          <a:ext cx="6428509" cy="3891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3" imgW="3162371" imgH="1914457" progId="Excel.Sheet.12">
                  <p:embed/>
                </p:oleObj>
              </mc:Choice>
              <mc:Fallback>
                <p:oleObj name="Worksheet" r:id="rId3" imgW="3162371" imgH="1914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7563" y="1906583"/>
                        <a:ext cx="6428509" cy="3891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49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3874-2E8F-4085-A615-0A548444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del software: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2930-0225-49ED-B18F-CF38B67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class, your code will be tested with:</a:t>
            </a:r>
          </a:p>
          <a:p>
            <a:pPr lvl="1"/>
            <a:r>
              <a:rPr lang="en-US" dirty="0"/>
              <a:t>Python 2.10.2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version: 1.18.0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version: 1.6.0</a:t>
            </a:r>
          </a:p>
          <a:p>
            <a:pPr lvl="1"/>
            <a:r>
              <a:rPr lang="en-US" dirty="0"/>
              <a:t>OpenCV version: 4.6.0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4AC91-2923-4280-BD53-B1898CE9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4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arreglos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Conformación y transposición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Operaciones matemáticas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Indexación y corte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Radiodifusión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698158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Listas</a:t>
            </a:r>
            <a:r>
              <a:rPr lang="en-US" sz="2400" dirty="0"/>
              <a:t> </a:t>
            </a:r>
            <a:r>
              <a:rPr lang="en-US" sz="2400" dirty="0" err="1"/>
              <a:t>estructuradas</a:t>
            </a:r>
            <a:r>
              <a:rPr lang="en-US" sz="2400" dirty="0"/>
              <a:t> de </a:t>
            </a:r>
            <a:r>
              <a:rPr lang="en-US" sz="2400" dirty="0" err="1"/>
              <a:t>números</a:t>
            </a:r>
            <a:r>
              <a:rPr lang="en-US" sz="2400" dirty="0"/>
              <a:t>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8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3020" y="1925782"/>
            <a:ext cx="570738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Listas</a:t>
            </a:r>
            <a:r>
              <a:rPr lang="en-US" sz="2400" dirty="0"/>
              <a:t> </a:t>
            </a:r>
            <a:r>
              <a:rPr lang="en-US" sz="2400" dirty="0" err="1"/>
              <a:t>estructuradas</a:t>
            </a:r>
            <a:r>
              <a:rPr lang="en-US" sz="2400" dirty="0"/>
              <a:t> de </a:t>
            </a:r>
            <a:r>
              <a:rPr lang="en-US" sz="2400" dirty="0" err="1"/>
              <a:t>números</a:t>
            </a:r>
            <a:r>
              <a:rPr lang="en-US" sz="2400" dirty="0"/>
              <a:t>.</a:t>
            </a:r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5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018" y="1828800"/>
            <a:ext cx="5077414" cy="435133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Listas</a:t>
            </a:r>
            <a:r>
              <a:rPr lang="en-US" sz="2400" dirty="0"/>
              <a:t> </a:t>
            </a:r>
            <a:r>
              <a:rPr lang="en-US" sz="2400" dirty="0" err="1"/>
              <a:t>estructuradas</a:t>
            </a:r>
            <a:r>
              <a:rPr lang="en-US" sz="2400" dirty="0"/>
              <a:t> de </a:t>
            </a:r>
            <a:r>
              <a:rPr lang="en-US" sz="2400" dirty="0" err="1"/>
              <a:t>números</a:t>
            </a:r>
            <a:r>
              <a:rPr lang="en-US" sz="2400" dirty="0"/>
              <a:t>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b="1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6146" name="Picture 2" descr="Image result for bulldog puppy english">
            <a:extLst>
              <a:ext uri="{FF2B5EF4-FFF2-40B4-BE49-F238E27FC236}">
                <a16:creationId xmlns:a16="http://schemas.microsoft.com/office/drawing/2014/main" id="{DE755B79-94EA-4005-91FD-BAA44C6D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06" y="1691322"/>
            <a:ext cx="3850401" cy="385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56E8-A42F-4C29-88CA-4890286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1960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2_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</TotalTime>
  <Words>1973</Words>
  <Application>Microsoft Office PowerPoint</Application>
  <PresentationFormat>Panorámica</PresentationFormat>
  <Paragraphs>346</Paragraphs>
  <Slides>49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9" baseType="lpstr">
      <vt:lpstr>Arial</vt:lpstr>
      <vt:lpstr>Calibri</vt:lpstr>
      <vt:lpstr>Cambria Math</vt:lpstr>
      <vt:lpstr>Century Schoolbook</vt:lpstr>
      <vt:lpstr>CiscoSansTT ExtraLight</vt:lpstr>
      <vt:lpstr>Courier New</vt:lpstr>
      <vt:lpstr>Wingdings 2</vt:lpstr>
      <vt:lpstr>View</vt:lpstr>
      <vt:lpstr>2_Blue theme 2015 16x9</vt:lpstr>
      <vt:lpstr>Worksheet</vt:lpstr>
      <vt:lpstr>  Sesion –  Numpy y Scipy</vt:lpstr>
      <vt:lpstr>Que es Numpy?</vt:lpstr>
      <vt:lpstr>NumPy y SciPy</vt:lpstr>
      <vt:lpstr>Porque se necesita NumPy</vt:lpstr>
      <vt:lpstr>Version del software:</vt:lpstr>
      <vt:lpstr>NumPy</vt:lpstr>
      <vt:lpstr>Arrays</vt:lpstr>
      <vt:lpstr>Arrays</vt:lpstr>
      <vt:lpstr>Arrays</vt:lpstr>
      <vt:lpstr>Arrays</vt:lpstr>
      <vt:lpstr>Tensors</vt:lpstr>
      <vt:lpstr>Notacion</vt:lpstr>
      <vt:lpstr>Arrays</vt:lpstr>
      <vt:lpstr>Arrays, Basic Properties</vt:lpstr>
      <vt:lpstr>Arrays, creacion</vt:lpstr>
      <vt:lpstr>Arrays, creacion</vt:lpstr>
      <vt:lpstr>Arrays, creacion</vt:lpstr>
      <vt:lpstr>Arrays, creacion</vt:lpstr>
      <vt:lpstr>Arrays, creacion</vt:lpstr>
      <vt:lpstr>Arrays, creacion</vt:lpstr>
      <vt:lpstr>Arrays, creacion</vt:lpstr>
      <vt:lpstr>Arrays, creacion</vt:lpstr>
      <vt:lpstr>Arrays, danger zone</vt:lpstr>
      <vt:lpstr>Formación</vt:lpstr>
      <vt:lpstr>Return values</vt:lpstr>
      <vt:lpstr>Transposicion</vt:lpstr>
      <vt:lpstr>Guardar y cargar arrays</vt:lpstr>
      <vt:lpstr>Image arrays</vt:lpstr>
      <vt:lpstr>Guardando y Cargando Imagenes</vt:lpstr>
      <vt:lpstr>Operadores Matematicos</vt:lpstr>
      <vt:lpstr>Operadores Matematicos</vt:lpstr>
      <vt:lpstr>Operadores Matematicos</vt:lpstr>
      <vt:lpstr>Operadores Matematicos</vt:lpstr>
      <vt:lpstr>Math, upcasting</vt:lpstr>
      <vt:lpstr>Math, funciones universales</vt:lpstr>
      <vt:lpstr>Math, funciones universales</vt:lpstr>
      <vt:lpstr>Math, funciones universales</vt:lpstr>
      <vt:lpstr>Indexando</vt:lpstr>
      <vt:lpstr>Indexando, slices y arrays</vt:lpstr>
      <vt:lpstr>Python Slicing</vt:lpstr>
      <vt:lpstr>Ejes</vt:lpstr>
      <vt:lpstr>Broadcasting</vt:lpstr>
      <vt:lpstr>Ejemplo Broadcasting</vt:lpstr>
      <vt:lpstr>Fallas en Broadcasting</vt:lpstr>
      <vt:lpstr>Scipy</vt:lpstr>
      <vt:lpstr>Scipy vs Numpy</vt:lpstr>
      <vt:lpstr>Presentación de PowerPoint</vt:lpstr>
      <vt:lpstr>Ejemplo de acceso a Scipy</vt:lpstr>
      <vt:lpstr>Subpaquetes de Scipy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and Scipy</dc:title>
  <dc:creator>Jimmy Briggs</dc:creator>
  <cp:lastModifiedBy>Jorge Leoncio Guerra Guerra</cp:lastModifiedBy>
  <cp:revision>76</cp:revision>
  <dcterms:created xsi:type="dcterms:W3CDTF">2018-02-04T03:42:23Z</dcterms:created>
  <dcterms:modified xsi:type="dcterms:W3CDTF">2022-09-29T21:06:03Z</dcterms:modified>
</cp:coreProperties>
</file>