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9" r:id="rId15"/>
    <p:sldId id="282" r:id="rId16"/>
    <p:sldId id="283" r:id="rId17"/>
    <p:sldId id="286" r:id="rId18"/>
    <p:sldId id="287" r:id="rId19"/>
    <p:sldId id="293" r:id="rId20"/>
    <p:sldId id="296" r:id="rId21"/>
    <p:sldId id="297" r:id="rId22"/>
    <p:sldId id="299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7" r:id="rId38"/>
    <p:sldId id="321" r:id="rId39"/>
    <p:sldId id="325" r:id="rId40"/>
    <p:sldId id="328" r:id="rId41"/>
    <p:sldId id="329" r:id="rId42"/>
    <p:sldId id="332" r:id="rId43"/>
  </p:sldIdLst>
  <p:sldSz cx="4610100" cy="3460750"/>
  <p:notesSz cx="4610100" cy="3460750"/>
  <p:defaultTextStyle>
    <a:defPPr>
      <a:defRPr lang="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E00000"/>
                </a:solidFill>
                <a:latin typeface="LM Roman 9"/>
                <a:cs typeface="LM Roman 9"/>
              </a:defRPr>
            </a:lvl1pPr>
          </a:lstStyle>
          <a:p>
            <a:pPr marL="9652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‹Nº›</a:t>
            </a:fld>
            <a:r>
              <a:rPr spc="-10" dirty="0"/>
              <a:t>/74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82243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E00000"/>
                </a:solidFill>
                <a:latin typeface="LM Roman 9"/>
                <a:cs typeface="LM Roman 9"/>
              </a:defRPr>
            </a:lvl1pPr>
          </a:lstStyle>
          <a:p>
            <a:pPr marL="9652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‹Nº›</a:t>
            </a:fld>
            <a:r>
              <a:rPr spc="-10" dirty="0"/>
              <a:t>/74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82243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9375" y="3330574"/>
            <a:ext cx="599275" cy="134321"/>
          </a:xfrm>
        </p:spPr>
        <p:txBody>
          <a:bodyPr lIns="0" tIns="0" rIns="0" bIns="0"/>
          <a:lstStyle>
            <a:lvl1pPr>
              <a:defRPr sz="900" b="0" i="0">
                <a:solidFill>
                  <a:srgbClr val="E00000"/>
                </a:solidFill>
                <a:latin typeface="LM Roman 9"/>
                <a:cs typeface="LM Roman 9"/>
              </a:defRPr>
            </a:lvl1pPr>
          </a:lstStyle>
          <a:p>
            <a:pPr marL="9652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‹Nº›</a:t>
            </a:fld>
            <a:r>
              <a:rPr spc="-10" dirty="0"/>
              <a:t>/74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193" y="1300352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82243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5250" y="3299794"/>
            <a:ext cx="751675" cy="82551"/>
          </a:xfrm>
        </p:spPr>
        <p:txBody>
          <a:bodyPr lIns="0" tIns="0" rIns="0" bIns="0"/>
          <a:lstStyle>
            <a:lvl1pPr>
              <a:defRPr sz="900" b="0" i="0">
                <a:solidFill>
                  <a:srgbClr val="E00000"/>
                </a:solidFill>
                <a:latin typeface="LM Roman 9"/>
                <a:cs typeface="LM Roman 9"/>
              </a:defRPr>
            </a:lvl1pPr>
          </a:lstStyle>
          <a:p>
            <a:pPr marL="9652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‹Nº›</a:t>
            </a:fld>
            <a:r>
              <a:rPr spc="-10" dirty="0"/>
              <a:t>/74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9375" y="3254375"/>
            <a:ext cx="523075" cy="210521"/>
          </a:xfrm>
        </p:spPr>
        <p:txBody>
          <a:bodyPr lIns="0" tIns="0" rIns="0" bIns="0"/>
          <a:lstStyle>
            <a:lvl1pPr>
              <a:defRPr sz="900" b="0" i="0">
                <a:solidFill>
                  <a:srgbClr val="E00000"/>
                </a:solidFill>
                <a:latin typeface="LM Roman 9"/>
                <a:cs typeface="LM Roman 9"/>
              </a:defRPr>
            </a:lvl1pPr>
          </a:lstStyle>
          <a:p>
            <a:pPr marL="9652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‹Nº›</a:t>
            </a:fld>
            <a:r>
              <a:rPr spc="-10" dirty="0"/>
              <a:t>/74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515" y="659091"/>
            <a:ext cx="3935068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82243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2884" y="1054070"/>
            <a:ext cx="4044331" cy="1164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9375" y="3295986"/>
            <a:ext cx="343535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E00000"/>
                </a:solidFill>
                <a:latin typeface="LM Roman 9"/>
                <a:cs typeface="LM Roman 9"/>
              </a:defRPr>
            </a:lvl1pPr>
          </a:lstStyle>
          <a:p>
            <a:pPr marL="9652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‹Nº›</a:t>
            </a:fld>
            <a:r>
              <a:rPr spc="-10" dirty="0"/>
              <a:t>/74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slide" Target="slide41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881976"/>
            <a:ext cx="4608195" cy="18415"/>
            <a:chOff x="0" y="881976"/>
            <a:chExt cx="4608195" cy="18415"/>
          </a:xfrm>
        </p:grpSpPr>
        <p:sp>
          <p:nvSpPr>
            <p:cNvPr id="4" name="object 4"/>
            <p:cNvSpPr/>
            <p:nvPr/>
          </p:nvSpPr>
          <p:spPr>
            <a:xfrm>
              <a:off x="0" y="881976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5">
                  <a:moveTo>
                    <a:pt x="0" y="17983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7983"/>
                  </a:lnTo>
                  <a:lnTo>
                    <a:pt x="0" y="17983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004" y="881976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5">
                  <a:moveTo>
                    <a:pt x="0" y="17983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7983"/>
                  </a:lnTo>
                  <a:lnTo>
                    <a:pt x="0" y="17983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1452" y="358775"/>
            <a:ext cx="3268345" cy="3834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935"/>
              </a:lnSpc>
            </a:pPr>
            <a:r>
              <a:rPr lang="es-ES" sz="2450" dirty="0" err="1">
                <a:solidFill>
                  <a:srgbClr val="E00000"/>
                </a:solidFill>
                <a:latin typeface="Times New Roman"/>
                <a:cs typeface="Times New Roman"/>
              </a:rPr>
              <a:t>Spark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96" y="2464167"/>
            <a:ext cx="2290153" cy="53476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" sz="1100" spc="5" dirty="0" err="1">
                <a:latin typeface="Arial"/>
                <a:cs typeface="Arial"/>
              </a:rPr>
              <a:t>Msc </a:t>
            </a:r>
            <a:r>
              <a:rPr lang="es" sz="1100" spc="5" dirty="0">
                <a:latin typeface="Arial"/>
                <a:cs typeface="Arial"/>
              </a:rPr>
              <a:t>Jorge Guerra </a:t>
            </a:r>
            <a:r>
              <a:rPr lang="es" sz="1100" spc="5" dirty="0" err="1">
                <a:latin typeface="Arial"/>
                <a:cs typeface="Arial"/>
              </a:rPr>
              <a:t>Guerra</a:t>
            </a:r>
            <a:endParaRPr sz="1100" dirty="0">
              <a:latin typeface="LM Mono Prop 10"/>
              <a:cs typeface="LM Mono Prop 10"/>
            </a:endParaRPr>
          </a:p>
          <a:p>
            <a:pPr>
              <a:lnSpc>
                <a:spcPct val="100000"/>
              </a:lnSpc>
            </a:pPr>
            <a:endParaRPr sz="1200" dirty="0">
              <a:latin typeface="LM Mono Prop 10"/>
              <a:cs typeface="LM Mono Prop 10"/>
            </a:endParaRPr>
          </a:p>
          <a:p>
            <a:pPr marL="12700">
              <a:lnSpc>
                <a:spcPct val="100000"/>
              </a:lnSpc>
            </a:pPr>
            <a:r>
              <a:rPr lang="es" sz="1100" spc="-45" dirty="0">
                <a:latin typeface="Arial"/>
                <a:cs typeface="Arial"/>
              </a:rPr>
              <a:t>Setiembre </a:t>
            </a:r>
            <a:r>
              <a:rPr sz="1100" spc="-50" dirty="0">
                <a:latin typeface="Arial"/>
                <a:cs typeface="Arial"/>
              </a:rPr>
              <a:t>,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202 </a:t>
            </a:r>
            <a:r>
              <a:rPr lang="es" sz="1100" spc="-75" dirty="0"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91" y="670618"/>
            <a:ext cx="1654175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PE" spc="-95" dirty="0" err="1"/>
              <a:t>Spark</a:t>
            </a:r>
            <a:r>
              <a:rPr spc="-95" dirty="0"/>
              <a:t>:</a:t>
            </a:r>
            <a:r>
              <a:rPr spc="-254" dirty="0"/>
              <a:t> </a:t>
            </a:r>
            <a:r>
              <a:rPr spc="-60" dirty="0"/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651" y="963010"/>
            <a:ext cx="4248150" cy="1396408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99695" algn="l"/>
              </a:tabLst>
            </a:pPr>
            <a:r>
              <a:rPr lang="es-PE" sz="1050" spc="-45" dirty="0">
                <a:latin typeface="Trebuchet MS"/>
                <a:cs typeface="Trebuchet MS"/>
              </a:rPr>
              <a:t>A diferencia </a:t>
            </a:r>
            <a:r>
              <a:rPr lang="es-PE" sz="1050" spc="-100" dirty="0">
                <a:latin typeface="Trebuchet MS"/>
                <a:cs typeface="Trebuchet MS"/>
              </a:rPr>
              <a:t>de </a:t>
            </a:r>
            <a:r>
              <a:rPr lang="es-PE" sz="1050" spc="-40" dirty="0">
                <a:latin typeface="Trebuchet MS"/>
                <a:cs typeface="Trebuchet MS"/>
              </a:rPr>
              <a:t>Hadoop, </a:t>
            </a:r>
            <a:r>
              <a:rPr lang="es-PE" sz="1050" spc="-40" dirty="0" err="1">
                <a:latin typeface="Trebuchet MS"/>
                <a:cs typeface="Trebuchet MS"/>
              </a:rPr>
              <a:t>Spark</a:t>
            </a:r>
            <a:r>
              <a:rPr lang="es-PE" sz="1050" spc="-40" dirty="0">
                <a:latin typeface="Trebuchet MS"/>
                <a:cs typeface="Trebuchet MS"/>
              </a:rPr>
              <a:t> </a:t>
            </a:r>
            <a:r>
              <a:rPr lang="es-PE" sz="1050" spc="-30" dirty="0">
                <a:latin typeface="Trebuchet MS"/>
                <a:cs typeface="Trebuchet MS"/>
              </a:rPr>
              <a:t>no </a:t>
            </a:r>
            <a:r>
              <a:rPr lang="es-PE" sz="1050" spc="-45" dirty="0">
                <a:latin typeface="Trebuchet MS"/>
                <a:cs typeface="Trebuchet MS"/>
              </a:rPr>
              <a:t>viene </a:t>
            </a:r>
            <a:r>
              <a:rPr lang="es-PE" sz="1050" spc="-55" dirty="0">
                <a:latin typeface="Trebuchet MS"/>
                <a:cs typeface="Trebuchet MS"/>
              </a:rPr>
              <a:t>con sistema de </a:t>
            </a:r>
            <a:r>
              <a:rPr lang="es-PE" sz="1050" spc="-45" dirty="0">
                <a:latin typeface="Trebuchet MS"/>
                <a:cs typeface="Trebuchet MS"/>
              </a:rPr>
              <a:t>almacenamiento</a:t>
            </a:r>
            <a:endParaRPr lang="es-PE" sz="1050" dirty="0">
              <a:latin typeface="Trebuchet MS"/>
              <a:cs typeface="Trebuchet MS"/>
            </a:endParaRPr>
          </a:p>
          <a:p>
            <a:pPr marL="99060" marR="5080" indent="-86995">
              <a:lnSpc>
                <a:spcPct val="132500"/>
              </a:lnSpc>
              <a:spcBef>
                <a:spcPts val="335"/>
              </a:spcBef>
              <a:buFont typeface="Arial"/>
              <a:buChar char="•"/>
              <a:tabLst>
                <a:tab pos="99695" algn="l"/>
              </a:tabLst>
            </a:pPr>
            <a:r>
              <a:rPr lang="es-PE" sz="1050" spc="-40" dirty="0">
                <a:latin typeface="Trebuchet MS"/>
                <a:cs typeface="Trebuchet MS"/>
              </a:rPr>
              <a:t>De </a:t>
            </a:r>
            <a:r>
              <a:rPr lang="es-PE" sz="1050" spc="-105" dirty="0">
                <a:latin typeface="Trebuchet MS"/>
                <a:cs typeface="Trebuchet MS"/>
              </a:rPr>
              <a:t>hecho, </a:t>
            </a:r>
            <a:r>
              <a:rPr lang="es-PE" sz="1050" spc="-70" dirty="0">
                <a:latin typeface="Trebuchet MS"/>
                <a:cs typeface="Trebuchet MS"/>
              </a:rPr>
              <a:t>proporciona </a:t>
            </a:r>
            <a:r>
              <a:rPr lang="es-PE" sz="1050" spc="-45" dirty="0">
                <a:latin typeface="Trebuchet MS"/>
                <a:cs typeface="Trebuchet MS"/>
              </a:rPr>
              <a:t>interfaces </a:t>
            </a:r>
            <a:r>
              <a:rPr lang="es-PE" sz="1050" spc="-65" dirty="0">
                <a:latin typeface="Trebuchet MS"/>
                <a:cs typeface="Trebuchet MS"/>
              </a:rPr>
              <a:t>para </a:t>
            </a:r>
            <a:r>
              <a:rPr lang="es-PE" sz="1050" spc="-40" dirty="0">
                <a:latin typeface="Trebuchet MS"/>
                <a:cs typeface="Trebuchet MS"/>
              </a:rPr>
              <a:t>muchos </a:t>
            </a:r>
            <a:r>
              <a:rPr lang="es-PE" sz="1050" spc="-70" dirty="0">
                <a:latin typeface="Trebuchet MS"/>
                <a:cs typeface="Trebuchet MS"/>
              </a:rPr>
              <a:t>sistemas </a:t>
            </a:r>
            <a:r>
              <a:rPr lang="es-PE" sz="1050" spc="-45" dirty="0">
                <a:latin typeface="Trebuchet MS"/>
                <a:cs typeface="Trebuchet MS"/>
              </a:rPr>
              <a:t>de almacenamiento </a:t>
            </a:r>
            <a:r>
              <a:rPr lang="es-PE" sz="1050" spc="-50" dirty="0">
                <a:latin typeface="Trebuchet MS"/>
                <a:cs typeface="Trebuchet MS"/>
              </a:rPr>
              <a:t>distribuidos </a:t>
            </a:r>
            <a:r>
              <a:rPr lang="es-PE" sz="1050" spc="-65" dirty="0">
                <a:latin typeface="Trebuchet MS"/>
                <a:cs typeface="Trebuchet MS"/>
              </a:rPr>
              <a:t>y </a:t>
            </a:r>
            <a:r>
              <a:rPr lang="es-PE" sz="1050" spc="-60" dirty="0">
                <a:latin typeface="Trebuchet MS"/>
                <a:cs typeface="Trebuchet MS"/>
              </a:rPr>
              <a:t>locales :</a:t>
            </a:r>
            <a:endParaRPr lang="es-PE"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72415" algn="l"/>
              </a:tabLst>
            </a:pPr>
            <a:r>
              <a:rPr lang="es-PE" sz="900" dirty="0">
                <a:latin typeface="Trebuchet MS"/>
                <a:cs typeface="Trebuchet MS"/>
              </a:rPr>
              <a:t>HDFS,</a:t>
            </a:r>
            <a:r>
              <a:rPr lang="es-PE" sz="900" spc="-204" dirty="0">
                <a:latin typeface="Trebuchet MS"/>
                <a:cs typeface="Trebuchet MS"/>
              </a:rPr>
              <a:t> A</a:t>
            </a:r>
            <a:r>
              <a:rPr lang="es-PE" sz="900" spc="-25" dirty="0">
                <a:latin typeface="Trebuchet MS"/>
                <a:cs typeface="Trebuchet MS"/>
              </a:rPr>
              <a:t>mazon </a:t>
            </a:r>
            <a:r>
              <a:rPr lang="es-PE" sz="900" spc="-60" dirty="0">
                <a:latin typeface="Trebuchet MS"/>
                <a:cs typeface="Trebuchet MS"/>
              </a:rPr>
              <a:t>s3,</a:t>
            </a:r>
            <a:r>
              <a:rPr lang="es-PE" sz="900" spc="-114" dirty="0">
                <a:latin typeface="Trebuchet MS"/>
                <a:cs typeface="Trebuchet MS"/>
              </a:rPr>
              <a:t> </a:t>
            </a:r>
            <a:r>
              <a:rPr lang="es-PE" sz="900" spc="-40" dirty="0">
                <a:latin typeface="Trebuchet MS"/>
                <a:cs typeface="Trebuchet MS"/>
              </a:rPr>
              <a:t>Casandra,</a:t>
            </a:r>
            <a:r>
              <a:rPr lang="es-PE" sz="900" spc="-114" dirty="0">
                <a:latin typeface="Trebuchet MS"/>
                <a:cs typeface="Trebuchet MS"/>
              </a:rPr>
              <a:t> </a:t>
            </a:r>
            <a:r>
              <a:rPr lang="es-PE" sz="900" spc="-40" dirty="0">
                <a:latin typeface="Trebuchet MS"/>
                <a:cs typeface="Trebuchet MS"/>
              </a:rPr>
              <a:t>,</a:t>
            </a:r>
            <a:r>
              <a:rPr lang="es-PE" sz="900" spc="-114" dirty="0">
                <a:latin typeface="Trebuchet MS"/>
                <a:cs typeface="Trebuchet MS"/>
              </a:rPr>
              <a:t> </a:t>
            </a:r>
            <a:r>
              <a:rPr lang="es-PE" sz="900" spc="-30" dirty="0" err="1">
                <a:latin typeface="Trebuchet MS"/>
                <a:cs typeface="Trebuchet MS"/>
              </a:rPr>
              <a:t>Hive</a:t>
            </a:r>
            <a:r>
              <a:rPr lang="es-PE" sz="900" spc="-20" dirty="0">
                <a:latin typeface="Trebuchet MS"/>
                <a:cs typeface="Trebuchet MS"/>
              </a:rPr>
              <a:t> </a:t>
            </a:r>
            <a:r>
              <a:rPr lang="es-PE" sz="900" spc="-40" dirty="0" err="1">
                <a:latin typeface="Trebuchet MS"/>
                <a:cs typeface="Trebuchet MS"/>
              </a:rPr>
              <a:t>Metastore</a:t>
            </a:r>
            <a:r>
              <a:rPr lang="es-PE" sz="900" spc="-40" dirty="0">
                <a:latin typeface="Trebuchet MS"/>
                <a:cs typeface="Trebuchet MS"/>
              </a:rPr>
              <a:t>,</a:t>
            </a:r>
            <a:r>
              <a:rPr lang="es-PE" sz="900" spc="-110" dirty="0">
                <a:latin typeface="Trebuchet MS"/>
                <a:cs typeface="Trebuchet MS"/>
              </a:rPr>
              <a:t> </a:t>
            </a:r>
            <a:r>
              <a:rPr lang="es-PE" sz="900" spc="10" dirty="0">
                <a:latin typeface="Trebuchet MS"/>
                <a:cs typeface="Trebuchet MS"/>
              </a:rPr>
              <a:t>o</a:t>
            </a:r>
            <a:r>
              <a:rPr lang="es-PE" sz="900" spc="-20" dirty="0">
                <a:latin typeface="Trebuchet MS"/>
                <a:cs typeface="Trebuchet MS"/>
              </a:rPr>
              <a:t> el </a:t>
            </a:r>
            <a:r>
              <a:rPr lang="es-PE" sz="900" spc="-60" dirty="0">
                <a:latin typeface="Trebuchet MS"/>
                <a:cs typeface="Trebuchet MS"/>
              </a:rPr>
              <a:t>clásico</a:t>
            </a:r>
            <a:r>
              <a:rPr lang="es-PE" sz="900" spc="-25" dirty="0">
                <a:latin typeface="Trebuchet MS"/>
                <a:cs typeface="Trebuchet MS"/>
              </a:rPr>
              <a:t> </a:t>
            </a:r>
            <a:r>
              <a:rPr lang="es-PE" sz="900" spc="40" dirty="0">
                <a:latin typeface="Trebuchet MS"/>
                <a:cs typeface="Trebuchet MS"/>
              </a:rPr>
              <a:t>RDBMS</a:t>
            </a:r>
            <a:endParaRPr lang="es-PE" sz="900" dirty="0">
              <a:latin typeface="Trebuchet MS"/>
              <a:cs typeface="Trebuchet MS"/>
            </a:endParaRPr>
          </a:p>
          <a:p>
            <a:pPr marL="99060" marR="5080" indent="-86995">
              <a:lnSpc>
                <a:spcPct val="131800"/>
              </a:lnSpc>
              <a:spcBef>
                <a:spcPts val="340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65" dirty="0" err="1">
                <a:latin typeface="Trebuchet MS"/>
                <a:cs typeface="Trebuchet MS"/>
              </a:rPr>
              <a:t>Además</a:t>
            </a:r>
            <a:r>
              <a:rPr sz="1050" spc="-65" dirty="0">
                <a:latin typeface="Trebuchet MS"/>
                <a:cs typeface="Trebuchet MS"/>
              </a:rPr>
              <a:t>, las </a:t>
            </a:r>
            <a:r>
              <a:rPr sz="1050" spc="-5" dirty="0">
                <a:latin typeface="Trebuchet MS"/>
                <a:cs typeface="Trebuchet MS"/>
              </a:rPr>
              <a:t>API </a:t>
            </a:r>
            <a:r>
              <a:rPr sz="1050" spc="-30" dirty="0">
                <a:latin typeface="Trebuchet MS"/>
                <a:cs typeface="Trebuchet MS"/>
              </a:rPr>
              <a:t>de Spark </a:t>
            </a:r>
            <a:r>
              <a:rPr sz="1050" spc="-60" dirty="0">
                <a:latin typeface="Trebuchet MS"/>
                <a:cs typeface="Trebuchet MS"/>
              </a:rPr>
              <a:t>están </a:t>
            </a:r>
            <a:r>
              <a:rPr sz="1050" spc="-85" dirty="0">
                <a:latin typeface="Trebuchet MS"/>
                <a:cs typeface="Trebuchet MS"/>
              </a:rPr>
              <a:t>disponibles </a:t>
            </a:r>
            <a:r>
              <a:rPr sz="1050" spc="-40" dirty="0">
                <a:latin typeface="Trebuchet MS"/>
                <a:cs typeface="Trebuchet MS"/>
              </a:rPr>
              <a:t>para </a:t>
            </a:r>
            <a:r>
              <a:rPr sz="1050" spc="-70" dirty="0">
                <a:latin typeface="Trebuchet MS"/>
                <a:cs typeface="Trebuchet MS"/>
              </a:rPr>
              <a:t>muchos lenguajes de </a:t>
            </a:r>
            <a:r>
              <a:rPr sz="1050" spc="-50" dirty="0">
                <a:latin typeface="Trebuchet MS"/>
                <a:cs typeface="Trebuchet MS"/>
              </a:rPr>
              <a:t>programación </a:t>
            </a:r>
            <a:r>
              <a:rPr sz="1050" spc="-80" dirty="0">
                <a:latin typeface="Trebuchet MS"/>
                <a:cs typeface="Trebuchet MS"/>
              </a:rPr>
              <a:t>: </a:t>
            </a:r>
            <a:r>
              <a:rPr sz="1050" spc="-90" dirty="0">
                <a:latin typeface="Trebuchet MS"/>
                <a:cs typeface="Trebuchet MS"/>
              </a:rPr>
              <a:t>Scala, </a:t>
            </a:r>
            <a:r>
              <a:rPr sz="1050" spc="-140" dirty="0">
                <a:latin typeface="Trebuchet MS"/>
                <a:cs typeface="Trebuchet MS"/>
              </a:rPr>
              <a:t>Java, </a:t>
            </a:r>
            <a:r>
              <a:rPr sz="1050" spc="-60" dirty="0">
                <a:latin typeface="Trebuchet MS"/>
                <a:cs typeface="Trebuchet MS"/>
              </a:rPr>
              <a:t>Python </a:t>
            </a:r>
            <a:r>
              <a:rPr sz="1050" spc="-65" dirty="0">
                <a:latin typeface="Trebuchet MS"/>
                <a:cs typeface="Trebuchet MS"/>
              </a:rPr>
              <a:t>y</a:t>
            </a:r>
            <a:r>
              <a:rPr sz="1050" spc="-130" dirty="0">
                <a:latin typeface="Trebuchet MS"/>
                <a:cs typeface="Trebuchet MS"/>
              </a:rPr>
              <a:t> </a:t>
            </a:r>
            <a:r>
              <a:rPr sz="1050" spc="25" dirty="0">
                <a:latin typeface="Trebuchet MS"/>
                <a:cs typeface="Trebuchet MS"/>
              </a:rPr>
              <a:t>R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16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15" y="241664"/>
            <a:ext cx="1654175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PE" spc="-95" dirty="0" err="1"/>
              <a:t>Spark</a:t>
            </a:r>
            <a:r>
              <a:rPr spc="-95" dirty="0"/>
              <a:t>:</a:t>
            </a:r>
            <a:r>
              <a:rPr spc="-254" dirty="0"/>
              <a:t> </a:t>
            </a:r>
            <a:r>
              <a:rPr spc="-60" dirty="0"/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812" y="639009"/>
            <a:ext cx="3997325" cy="1844479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99695" algn="l"/>
              </a:tabLst>
            </a:pPr>
            <a:r>
              <a:rPr lang="es-ES" sz="1050" spc="-45" dirty="0">
                <a:latin typeface="Trebuchet MS"/>
                <a:cs typeface="Trebuchet MS"/>
              </a:rPr>
              <a:t>A diferencia </a:t>
            </a:r>
            <a:r>
              <a:rPr lang="es-ES" sz="1050" spc="-100" dirty="0">
                <a:latin typeface="Trebuchet MS"/>
                <a:cs typeface="Trebuchet MS"/>
              </a:rPr>
              <a:t>de </a:t>
            </a:r>
            <a:r>
              <a:rPr lang="es-ES" sz="1050" spc="-40" dirty="0">
                <a:latin typeface="Trebuchet MS"/>
                <a:cs typeface="Trebuchet MS"/>
              </a:rPr>
              <a:t>Hadoop, </a:t>
            </a:r>
            <a:r>
              <a:rPr lang="es-ES" sz="1050" spc="-40" dirty="0" err="1">
                <a:latin typeface="Trebuchet MS"/>
                <a:cs typeface="Trebuchet MS"/>
              </a:rPr>
              <a:t>Spark</a:t>
            </a:r>
            <a:r>
              <a:rPr lang="es-ES" sz="1050" spc="-40" dirty="0">
                <a:latin typeface="Trebuchet MS"/>
                <a:cs typeface="Trebuchet MS"/>
              </a:rPr>
              <a:t> </a:t>
            </a:r>
            <a:r>
              <a:rPr lang="es-ES" sz="1050" spc="-30" dirty="0">
                <a:latin typeface="Trebuchet MS"/>
                <a:cs typeface="Trebuchet MS"/>
              </a:rPr>
              <a:t>no </a:t>
            </a:r>
            <a:r>
              <a:rPr lang="es-ES" sz="1050" spc="-45" dirty="0">
                <a:latin typeface="Trebuchet MS"/>
                <a:cs typeface="Trebuchet MS"/>
              </a:rPr>
              <a:t>viene </a:t>
            </a:r>
            <a:r>
              <a:rPr lang="es-ES" sz="1050" spc="-55" dirty="0">
                <a:latin typeface="Trebuchet MS"/>
                <a:cs typeface="Trebuchet MS"/>
              </a:rPr>
              <a:t>con sistema de </a:t>
            </a:r>
            <a:r>
              <a:rPr lang="es-ES" sz="1050" spc="-45" dirty="0">
                <a:latin typeface="Trebuchet MS"/>
                <a:cs typeface="Trebuchet MS"/>
              </a:rPr>
              <a:t>almacenamiento</a:t>
            </a:r>
            <a:endParaRPr lang="es-ES" sz="1050" dirty="0">
              <a:latin typeface="Trebuchet MS"/>
              <a:cs typeface="Trebuchet MS"/>
            </a:endParaRPr>
          </a:p>
          <a:p>
            <a:pPr marL="99060" marR="5080" indent="-86995">
              <a:lnSpc>
                <a:spcPct val="132500"/>
              </a:lnSpc>
              <a:spcBef>
                <a:spcPts val="335"/>
              </a:spcBef>
              <a:buFont typeface="Arial"/>
              <a:buChar char="•"/>
              <a:tabLst>
                <a:tab pos="99695" algn="l"/>
              </a:tabLst>
            </a:pPr>
            <a:r>
              <a:rPr lang="es-ES" sz="1050" spc="-40" dirty="0">
                <a:latin typeface="Trebuchet MS"/>
                <a:cs typeface="Trebuchet MS"/>
              </a:rPr>
              <a:t>De </a:t>
            </a:r>
            <a:r>
              <a:rPr lang="es-ES" sz="1050" spc="-105" dirty="0">
                <a:latin typeface="Trebuchet MS"/>
                <a:cs typeface="Trebuchet MS"/>
              </a:rPr>
              <a:t>hecho, </a:t>
            </a:r>
            <a:r>
              <a:rPr lang="es-ES" sz="1050" spc="-70" dirty="0">
                <a:latin typeface="Trebuchet MS"/>
                <a:cs typeface="Trebuchet MS"/>
              </a:rPr>
              <a:t>proporciona </a:t>
            </a:r>
            <a:r>
              <a:rPr lang="es-ES" sz="1050" spc="-45" dirty="0">
                <a:latin typeface="Trebuchet MS"/>
                <a:cs typeface="Trebuchet MS"/>
              </a:rPr>
              <a:t>interfaces </a:t>
            </a:r>
            <a:r>
              <a:rPr lang="es-ES" sz="1050" spc="-65" dirty="0">
                <a:latin typeface="Trebuchet MS"/>
                <a:cs typeface="Trebuchet MS"/>
              </a:rPr>
              <a:t>para </a:t>
            </a:r>
            <a:r>
              <a:rPr lang="es-ES" sz="1050" spc="-40" dirty="0">
                <a:latin typeface="Trebuchet MS"/>
                <a:cs typeface="Trebuchet MS"/>
              </a:rPr>
              <a:t>muchos </a:t>
            </a:r>
            <a:r>
              <a:rPr lang="es-ES" sz="1050" spc="-70" dirty="0">
                <a:latin typeface="Trebuchet MS"/>
                <a:cs typeface="Trebuchet MS"/>
              </a:rPr>
              <a:t>sistemas </a:t>
            </a:r>
            <a:r>
              <a:rPr lang="es-ES" sz="1050" spc="-45" dirty="0">
                <a:latin typeface="Trebuchet MS"/>
                <a:cs typeface="Trebuchet MS"/>
              </a:rPr>
              <a:t>de almacenamiento </a:t>
            </a:r>
            <a:r>
              <a:rPr lang="es-ES" sz="1050" spc="-50" dirty="0">
                <a:latin typeface="Trebuchet MS"/>
                <a:cs typeface="Trebuchet MS"/>
              </a:rPr>
              <a:t>distribuidos </a:t>
            </a:r>
            <a:r>
              <a:rPr lang="es-ES" sz="1050" spc="-65" dirty="0">
                <a:latin typeface="Trebuchet MS"/>
                <a:cs typeface="Trebuchet MS"/>
              </a:rPr>
              <a:t>y </a:t>
            </a:r>
            <a:r>
              <a:rPr lang="es-ES" sz="1050" spc="-60" dirty="0">
                <a:latin typeface="Trebuchet MS"/>
                <a:cs typeface="Trebuchet MS"/>
              </a:rPr>
              <a:t>locales :</a:t>
            </a:r>
            <a:endParaRPr lang="es-ES"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72415" algn="l"/>
              </a:tabLst>
            </a:pPr>
            <a:r>
              <a:rPr lang="es-ES" sz="900" dirty="0">
                <a:latin typeface="Trebuchet MS"/>
                <a:cs typeface="Trebuchet MS"/>
              </a:rPr>
              <a:t>HDFS,</a:t>
            </a:r>
            <a:r>
              <a:rPr lang="es-ES" sz="900" spc="-204" dirty="0">
                <a:latin typeface="Trebuchet MS"/>
                <a:cs typeface="Trebuchet MS"/>
              </a:rPr>
              <a:t> A</a:t>
            </a:r>
            <a:r>
              <a:rPr lang="es-ES" sz="900" spc="-25" dirty="0">
                <a:latin typeface="Trebuchet MS"/>
                <a:cs typeface="Trebuchet MS"/>
              </a:rPr>
              <a:t>mazon </a:t>
            </a:r>
            <a:r>
              <a:rPr lang="es-ES" sz="900" spc="-60" dirty="0">
                <a:latin typeface="Trebuchet MS"/>
                <a:cs typeface="Trebuchet MS"/>
              </a:rPr>
              <a:t>s3,</a:t>
            </a:r>
            <a:r>
              <a:rPr lang="es-ES" sz="900" spc="-114" dirty="0">
                <a:latin typeface="Trebuchet MS"/>
                <a:cs typeface="Trebuchet MS"/>
              </a:rPr>
              <a:t> </a:t>
            </a:r>
            <a:r>
              <a:rPr lang="es-ES" sz="900" spc="-40" dirty="0">
                <a:latin typeface="Trebuchet MS"/>
                <a:cs typeface="Trebuchet MS"/>
              </a:rPr>
              <a:t>Casandra,</a:t>
            </a:r>
            <a:r>
              <a:rPr lang="es-ES" sz="900" spc="-114" dirty="0">
                <a:latin typeface="Trebuchet MS"/>
                <a:cs typeface="Trebuchet MS"/>
              </a:rPr>
              <a:t> </a:t>
            </a:r>
            <a:r>
              <a:rPr lang="es-ES" sz="900" spc="-40" dirty="0">
                <a:latin typeface="Trebuchet MS"/>
                <a:cs typeface="Trebuchet MS"/>
              </a:rPr>
              <a:t>,</a:t>
            </a:r>
            <a:r>
              <a:rPr lang="es-ES" sz="900" spc="-114" dirty="0">
                <a:latin typeface="Trebuchet MS"/>
                <a:cs typeface="Trebuchet MS"/>
              </a:rPr>
              <a:t> </a:t>
            </a:r>
            <a:r>
              <a:rPr lang="es-ES" sz="900" spc="-30" dirty="0" err="1">
                <a:latin typeface="Trebuchet MS"/>
                <a:cs typeface="Trebuchet MS"/>
              </a:rPr>
              <a:t>Hive</a:t>
            </a:r>
            <a:r>
              <a:rPr lang="es-ES" sz="900" spc="-20" dirty="0">
                <a:latin typeface="Trebuchet MS"/>
                <a:cs typeface="Trebuchet MS"/>
              </a:rPr>
              <a:t> </a:t>
            </a:r>
            <a:r>
              <a:rPr lang="es-ES" sz="900" spc="-40" dirty="0" err="1">
                <a:latin typeface="Trebuchet MS"/>
                <a:cs typeface="Trebuchet MS"/>
              </a:rPr>
              <a:t>Metastore</a:t>
            </a:r>
            <a:r>
              <a:rPr lang="es-ES" sz="900" spc="-40" dirty="0">
                <a:latin typeface="Trebuchet MS"/>
                <a:cs typeface="Trebuchet MS"/>
              </a:rPr>
              <a:t>,</a:t>
            </a:r>
            <a:r>
              <a:rPr lang="es-ES" sz="900" spc="-110" dirty="0">
                <a:latin typeface="Trebuchet MS"/>
                <a:cs typeface="Trebuchet MS"/>
              </a:rPr>
              <a:t> </a:t>
            </a:r>
            <a:r>
              <a:rPr lang="es-ES" sz="900" spc="10" dirty="0">
                <a:latin typeface="Trebuchet MS"/>
                <a:cs typeface="Trebuchet MS"/>
              </a:rPr>
              <a:t>o</a:t>
            </a:r>
            <a:r>
              <a:rPr lang="es-ES" sz="900" spc="-20" dirty="0">
                <a:latin typeface="Trebuchet MS"/>
                <a:cs typeface="Trebuchet MS"/>
              </a:rPr>
              <a:t> el </a:t>
            </a:r>
            <a:r>
              <a:rPr lang="es-ES" sz="900" spc="-60" dirty="0">
                <a:latin typeface="Trebuchet MS"/>
                <a:cs typeface="Trebuchet MS"/>
              </a:rPr>
              <a:t>clásico</a:t>
            </a:r>
            <a:r>
              <a:rPr lang="es-ES" sz="900" spc="-25" dirty="0">
                <a:latin typeface="Trebuchet MS"/>
                <a:cs typeface="Trebuchet MS"/>
              </a:rPr>
              <a:t> </a:t>
            </a:r>
            <a:r>
              <a:rPr lang="es-ES" sz="900" spc="40" dirty="0">
                <a:latin typeface="Trebuchet MS"/>
                <a:cs typeface="Trebuchet MS"/>
              </a:rPr>
              <a:t>RDBMS</a:t>
            </a:r>
            <a:endParaRPr lang="es-ES" sz="900" dirty="0">
              <a:latin typeface="Trebuchet MS"/>
              <a:cs typeface="Trebuchet MS"/>
            </a:endParaRPr>
          </a:p>
          <a:p>
            <a:pPr marL="99060" marR="5080" indent="-86995">
              <a:lnSpc>
                <a:spcPct val="131800"/>
              </a:lnSpc>
              <a:spcBef>
                <a:spcPts val="340"/>
              </a:spcBef>
              <a:buFont typeface="Arial"/>
              <a:buChar char="•"/>
              <a:tabLst>
                <a:tab pos="99695" algn="l"/>
              </a:tabLst>
            </a:pPr>
            <a:r>
              <a:rPr lang="es-ES" sz="1050" spc="-65" dirty="0">
                <a:latin typeface="Trebuchet MS"/>
                <a:cs typeface="Trebuchet MS"/>
              </a:rPr>
              <a:t>Además, las </a:t>
            </a:r>
            <a:r>
              <a:rPr lang="es-ES" sz="1050" spc="-5" dirty="0">
                <a:latin typeface="Trebuchet MS"/>
                <a:cs typeface="Trebuchet MS"/>
              </a:rPr>
              <a:t>API </a:t>
            </a:r>
            <a:r>
              <a:rPr lang="es-ES" sz="1050" spc="-30" dirty="0">
                <a:latin typeface="Trebuchet MS"/>
                <a:cs typeface="Trebuchet MS"/>
              </a:rPr>
              <a:t>de </a:t>
            </a:r>
            <a:r>
              <a:rPr lang="es-ES" sz="1050" spc="-30" dirty="0" err="1">
                <a:latin typeface="Trebuchet MS"/>
                <a:cs typeface="Trebuchet MS"/>
              </a:rPr>
              <a:t>Spark</a:t>
            </a:r>
            <a:r>
              <a:rPr lang="es-ES" sz="1050" spc="-30" dirty="0">
                <a:latin typeface="Trebuchet MS"/>
                <a:cs typeface="Trebuchet MS"/>
              </a:rPr>
              <a:t> </a:t>
            </a:r>
            <a:r>
              <a:rPr lang="es-ES" sz="1050" spc="-60" dirty="0">
                <a:latin typeface="Trebuchet MS"/>
                <a:cs typeface="Trebuchet MS"/>
              </a:rPr>
              <a:t>están </a:t>
            </a:r>
            <a:r>
              <a:rPr lang="es-ES" sz="1050" spc="-85" dirty="0">
                <a:latin typeface="Trebuchet MS"/>
                <a:cs typeface="Trebuchet MS"/>
              </a:rPr>
              <a:t>disponibles </a:t>
            </a:r>
            <a:r>
              <a:rPr lang="es-ES" sz="1050" spc="-40" dirty="0">
                <a:latin typeface="Trebuchet MS"/>
                <a:cs typeface="Trebuchet MS"/>
              </a:rPr>
              <a:t>para </a:t>
            </a:r>
            <a:r>
              <a:rPr lang="es-ES" sz="1050" spc="-70" dirty="0">
                <a:latin typeface="Trebuchet MS"/>
                <a:cs typeface="Trebuchet MS"/>
              </a:rPr>
              <a:t>muchos lenguajes de </a:t>
            </a:r>
            <a:r>
              <a:rPr lang="es-ES" sz="1050" spc="-50" dirty="0">
                <a:latin typeface="Trebuchet MS"/>
                <a:cs typeface="Trebuchet MS"/>
              </a:rPr>
              <a:t>programación </a:t>
            </a:r>
            <a:r>
              <a:rPr lang="es-ES" sz="1050" spc="-80" dirty="0">
                <a:latin typeface="Trebuchet MS"/>
                <a:cs typeface="Trebuchet MS"/>
              </a:rPr>
              <a:t>: </a:t>
            </a:r>
            <a:r>
              <a:rPr lang="es-ES" sz="1050" spc="-90" dirty="0">
                <a:latin typeface="Trebuchet MS"/>
                <a:cs typeface="Trebuchet MS"/>
              </a:rPr>
              <a:t>Scala, </a:t>
            </a:r>
            <a:r>
              <a:rPr lang="es-ES" sz="1050" spc="-140" dirty="0">
                <a:latin typeface="Trebuchet MS"/>
                <a:cs typeface="Trebuchet MS"/>
              </a:rPr>
              <a:t>Java, </a:t>
            </a:r>
            <a:r>
              <a:rPr lang="es-ES" sz="1050" spc="-60" dirty="0">
                <a:latin typeface="Trebuchet MS"/>
                <a:cs typeface="Trebuchet MS"/>
              </a:rPr>
              <a:t>Python </a:t>
            </a:r>
            <a:r>
              <a:rPr lang="es-ES" sz="1050" spc="-65" dirty="0">
                <a:latin typeface="Trebuchet MS"/>
                <a:cs typeface="Trebuchet MS"/>
              </a:rPr>
              <a:t>y</a:t>
            </a:r>
            <a:r>
              <a:rPr lang="es-ES" sz="1050" spc="-130" dirty="0">
                <a:latin typeface="Trebuchet MS"/>
                <a:cs typeface="Trebuchet MS"/>
              </a:rPr>
              <a:t> </a:t>
            </a:r>
            <a:r>
              <a:rPr lang="es-ES" sz="1050" spc="25" dirty="0">
                <a:latin typeface="Trebuchet MS"/>
                <a:cs typeface="Trebuchet MS"/>
              </a:rPr>
              <a:t>R</a:t>
            </a:r>
            <a:endParaRPr sz="105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30" dirty="0">
                <a:latin typeface="Trebuchet MS"/>
                <a:cs typeface="Trebuchet MS"/>
              </a:rPr>
              <a:t>Este</a:t>
            </a:r>
            <a:r>
              <a:rPr sz="1050" spc="-25" dirty="0">
                <a:latin typeface="Trebuchet MS"/>
                <a:cs typeface="Trebuchet MS"/>
              </a:rPr>
              <a:t> </a:t>
            </a:r>
            <a:r>
              <a:rPr sz="1050" spc="-70" dirty="0">
                <a:latin typeface="Trebuchet MS"/>
                <a:cs typeface="Trebuchet MS"/>
              </a:rPr>
              <a:t>flexibilidad</a:t>
            </a:r>
            <a:r>
              <a:rPr sz="1050" spc="-25" dirty="0">
                <a:latin typeface="Trebuchet MS"/>
                <a:cs typeface="Trebuchet MS"/>
              </a:rPr>
              <a:t> </a:t>
            </a:r>
            <a:r>
              <a:rPr sz="1050" spc="-45" dirty="0">
                <a:latin typeface="Trebuchet MS"/>
                <a:cs typeface="Trebuchet MS"/>
              </a:rPr>
              <a:t>es</a:t>
            </a:r>
            <a:r>
              <a:rPr sz="1050" spc="-20" dirty="0">
                <a:latin typeface="Trebuchet MS"/>
                <a:cs typeface="Trebuchet MS"/>
              </a:rPr>
              <a:t> </a:t>
            </a:r>
            <a:r>
              <a:rPr sz="1050" spc="-60" dirty="0">
                <a:latin typeface="Trebuchet MS"/>
                <a:cs typeface="Trebuchet MS"/>
              </a:rPr>
              <a:t>la</a:t>
            </a:r>
            <a:r>
              <a:rPr sz="1050" spc="-25" dirty="0">
                <a:latin typeface="Trebuchet MS"/>
                <a:cs typeface="Trebuchet MS"/>
              </a:rPr>
              <a:t> </a:t>
            </a:r>
            <a:r>
              <a:rPr lang="es-ES" sz="1050" spc="-70" dirty="0">
                <a:latin typeface="Trebuchet MS"/>
                <a:cs typeface="Trebuchet MS"/>
              </a:rPr>
              <a:t>clave</a:t>
            </a:r>
            <a:r>
              <a:rPr sz="1050" spc="-20" dirty="0">
                <a:latin typeface="Trebuchet MS"/>
                <a:cs typeface="Trebuchet MS"/>
              </a:rPr>
              <a:t> </a:t>
            </a:r>
            <a:r>
              <a:rPr sz="1050" spc="-55" dirty="0">
                <a:latin typeface="Trebuchet MS"/>
                <a:cs typeface="Trebuchet MS"/>
              </a:rPr>
              <a:t>de</a:t>
            </a:r>
            <a:r>
              <a:rPr sz="1050" spc="-25" dirty="0">
                <a:latin typeface="Trebuchet MS"/>
                <a:cs typeface="Trebuchet MS"/>
              </a:rPr>
              <a:t> </a:t>
            </a:r>
            <a:r>
              <a:rPr sz="1050" spc="-55" dirty="0">
                <a:latin typeface="Trebuchet MS"/>
                <a:cs typeface="Trebuchet MS"/>
              </a:rPr>
              <a:t>su</a:t>
            </a:r>
            <a:r>
              <a:rPr sz="1050" spc="-20" dirty="0">
                <a:latin typeface="Trebuchet MS"/>
                <a:cs typeface="Trebuchet MS"/>
              </a:rPr>
              <a:t> </a:t>
            </a:r>
            <a:r>
              <a:rPr sz="1050" spc="-45" dirty="0">
                <a:latin typeface="Trebuchet MS"/>
                <a:cs typeface="Trebuchet MS"/>
              </a:rPr>
              <a:t>éxito</a:t>
            </a:r>
            <a:r>
              <a:rPr sz="1050" spc="-25" dirty="0">
                <a:latin typeface="Trebuchet MS"/>
                <a:cs typeface="Trebuchet MS"/>
              </a:rPr>
              <a:t> </a:t>
            </a:r>
            <a:r>
              <a:rPr sz="1050" spc="-60" dirty="0" err="1">
                <a:latin typeface="Trebuchet MS"/>
                <a:cs typeface="Trebuchet MS"/>
              </a:rPr>
              <a:t>en</a:t>
            </a:r>
            <a:r>
              <a:rPr sz="1050" spc="-20" dirty="0">
                <a:latin typeface="Trebuchet MS"/>
                <a:cs typeface="Trebuchet MS"/>
              </a:rPr>
              <a:t> </a:t>
            </a:r>
            <a:r>
              <a:rPr lang="es-ES" sz="1050" spc="-60" dirty="0">
                <a:latin typeface="Trebuchet MS"/>
                <a:cs typeface="Trebuchet MS"/>
              </a:rPr>
              <a:t>Big Data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17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81" y="375675"/>
            <a:ext cx="3995338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95" dirty="0">
                <a:solidFill>
                  <a:srgbClr val="822434"/>
                </a:solidFill>
                <a:latin typeface="Trebuchet MS"/>
                <a:cs typeface="Trebuchet MS"/>
              </a:rPr>
              <a:t>Spark: </a:t>
            </a:r>
            <a:r>
              <a:rPr lang="es-ES" sz="1650" spc="-95" dirty="0">
                <a:solidFill>
                  <a:srgbClr val="822434"/>
                </a:solidFill>
                <a:latin typeface="Trebuchet MS"/>
                <a:cs typeface="Trebuchet MS"/>
              </a:rPr>
              <a:t>Visión general </a:t>
            </a:r>
            <a:r>
              <a:rPr sz="1650" spc="5" dirty="0" err="1">
                <a:solidFill>
                  <a:srgbClr val="822434"/>
                </a:solidFill>
                <a:latin typeface="Trebuchet MS"/>
                <a:cs typeface="Trebuchet MS"/>
              </a:rPr>
              <a:t>más</a:t>
            </a:r>
            <a:r>
              <a:rPr sz="1650" spc="5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sz="1650" spc="-70" dirty="0" err="1">
                <a:solidFill>
                  <a:srgbClr val="822434"/>
                </a:solidFill>
                <a:latin typeface="Trebuchet MS"/>
                <a:cs typeface="Trebuchet MS"/>
              </a:rPr>
              <a:t>detallado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4333" y="1192506"/>
            <a:ext cx="2804811" cy="1330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18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12" y="206566"/>
            <a:ext cx="3233738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PE" spc="-95" dirty="0" err="1"/>
              <a:t>Spark</a:t>
            </a:r>
            <a:r>
              <a:rPr spc="-95" dirty="0"/>
              <a:t>:</a:t>
            </a:r>
            <a:r>
              <a:rPr spc="-254" dirty="0"/>
              <a:t> </a:t>
            </a:r>
            <a:r>
              <a:rPr spc="-90" dirty="0"/>
              <a:t>Características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022" y="654242"/>
            <a:ext cx="4248150" cy="176035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99695" algn="l"/>
              </a:tabLst>
            </a:pPr>
            <a:r>
              <a:rPr lang="es-ES" sz="1050" spc="-60" dirty="0">
                <a:latin typeface="Trebuchet MS"/>
                <a:cs typeface="Trebuchet MS"/>
              </a:rPr>
              <a:t>Sistema </a:t>
            </a:r>
            <a:r>
              <a:rPr sz="1050" spc="-60" dirty="0" err="1">
                <a:latin typeface="Trebuchet MS"/>
                <a:cs typeface="Trebuchet MS"/>
              </a:rPr>
              <a:t>Tolerante</a:t>
            </a:r>
            <a:r>
              <a:rPr sz="1050" spc="-60" dirty="0">
                <a:latin typeface="Trebuchet MS"/>
                <a:cs typeface="Trebuchet MS"/>
              </a:rPr>
              <a:t> a </a:t>
            </a:r>
            <a:r>
              <a:rPr sz="1050" spc="-60" dirty="0" err="1">
                <a:latin typeface="Trebuchet MS"/>
                <a:cs typeface="Trebuchet MS"/>
              </a:rPr>
              <a:t>fallos</a:t>
            </a:r>
            <a:endParaRPr sz="1050" dirty="0">
              <a:latin typeface="Trebuchet MS"/>
              <a:cs typeface="Trebuchet MS"/>
            </a:endParaRPr>
          </a:p>
          <a:p>
            <a:pPr marL="99060" marR="243840" indent="-86995">
              <a:lnSpc>
                <a:spcPct val="132500"/>
              </a:lnSpc>
              <a:spcBef>
                <a:spcPts val="32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70" dirty="0">
                <a:latin typeface="Trebuchet MS"/>
                <a:cs typeface="Trebuchet MS"/>
              </a:rPr>
              <a:t>caché </a:t>
            </a:r>
            <a:r>
              <a:rPr sz="1050" spc="-35" dirty="0">
                <a:latin typeface="Trebuchet MS"/>
                <a:cs typeface="Trebuchet MS"/>
              </a:rPr>
              <a:t>en memoria </a:t>
            </a:r>
            <a:r>
              <a:rPr sz="1050" spc="-50" dirty="0">
                <a:latin typeface="Trebuchet MS"/>
                <a:cs typeface="Trebuchet MS"/>
              </a:rPr>
              <a:t>que </a:t>
            </a:r>
            <a:r>
              <a:rPr sz="1050" spc="-65" dirty="0">
                <a:latin typeface="Trebuchet MS"/>
                <a:cs typeface="Trebuchet MS"/>
              </a:rPr>
              <a:t>permite la </a:t>
            </a:r>
            <a:r>
              <a:rPr sz="1050" spc="-50" dirty="0">
                <a:latin typeface="Trebuchet MS"/>
                <a:cs typeface="Trebuchet MS"/>
              </a:rPr>
              <a:t>ejecución </a:t>
            </a:r>
            <a:r>
              <a:rPr sz="1050" spc="-80" dirty="0">
                <a:latin typeface="Trebuchet MS"/>
                <a:cs typeface="Trebuchet MS"/>
              </a:rPr>
              <a:t>eficiente de algoritmos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50" dirty="0">
                <a:latin typeface="Trebuchet MS"/>
                <a:cs typeface="Trebuchet MS"/>
              </a:rPr>
              <a:t>múltiples rondas </a:t>
            </a:r>
            <a:r>
              <a:rPr sz="1050" spc="-110" dirty="0">
                <a:latin typeface="Trebuchet MS"/>
                <a:cs typeface="Trebuchet MS"/>
              </a:rPr>
              <a:t>(es decir, </a:t>
            </a:r>
            <a:r>
              <a:rPr sz="1050" spc="-70" dirty="0" err="1">
                <a:latin typeface="Trebuchet MS"/>
                <a:cs typeface="Trebuchet MS"/>
              </a:rPr>
              <a:t>algoritmos</a:t>
            </a:r>
            <a:r>
              <a:rPr sz="1050" spc="-70" dirty="0">
                <a:latin typeface="Trebuchet MS"/>
                <a:cs typeface="Trebuchet MS"/>
              </a:rPr>
              <a:t> </a:t>
            </a:r>
            <a:r>
              <a:rPr lang="es-ES" sz="1050" spc="-70" dirty="0">
                <a:latin typeface="Trebuchet MS"/>
                <a:cs typeface="Trebuchet MS"/>
              </a:rPr>
              <a:t>de </a:t>
            </a:r>
            <a:r>
              <a:rPr lang="es-PE" sz="1050" spc="-70" dirty="0">
                <a:latin typeface="Trebuchet MS"/>
                <a:cs typeface="Trebuchet MS"/>
              </a:rPr>
              <a:t>múltiples tareas </a:t>
            </a:r>
            <a:r>
              <a:rPr sz="1050" spc="-65" dirty="0" err="1">
                <a:latin typeface="Trebuchet MS"/>
                <a:cs typeface="Trebuchet MS"/>
              </a:rPr>
              <a:t>secuenciales</a:t>
            </a:r>
            <a:r>
              <a:rPr sz="1050" spc="-65" dirty="0">
                <a:latin typeface="Trebuchet MS"/>
                <a:cs typeface="Trebuchet MS"/>
              </a:rPr>
              <a:t> ).</a:t>
            </a:r>
            <a:r>
              <a:rPr sz="1050" spc="20" dirty="0">
                <a:latin typeface="Trebuchet MS"/>
                <a:cs typeface="Trebuchet MS"/>
              </a:rPr>
              <a:t> </a:t>
            </a:r>
            <a:endParaRPr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45" dirty="0">
                <a:latin typeface="Trebuchet MS"/>
                <a:cs typeface="Trebuchet MS"/>
              </a:rPr>
              <a:t>mejora del rendimiento </a:t>
            </a:r>
            <a:r>
              <a:rPr sz="900" spc="-105" dirty="0">
                <a:latin typeface="Trebuchet MS"/>
                <a:cs typeface="Trebuchet MS"/>
              </a:rPr>
              <a:t>wrt</a:t>
            </a:r>
            <a:r>
              <a:rPr sz="900" spc="-8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Hadoop</a:t>
            </a:r>
            <a:endParaRPr sz="90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99695" algn="l"/>
              </a:tabLst>
            </a:pPr>
            <a:r>
              <a:rPr lang="es-PE" sz="1050" spc="-40" dirty="0" err="1">
                <a:latin typeface="Trebuchet MS"/>
                <a:cs typeface="Trebuchet MS"/>
              </a:rPr>
              <a:t>Spark</a:t>
            </a:r>
            <a:r>
              <a:rPr sz="1050" spc="-40" dirty="0">
                <a:latin typeface="Trebuchet MS"/>
                <a:cs typeface="Trebuchet MS"/>
              </a:rPr>
              <a:t> </a:t>
            </a:r>
            <a:r>
              <a:rPr sz="1050" spc="-70" dirty="0">
                <a:latin typeface="Trebuchet MS"/>
                <a:cs typeface="Trebuchet MS"/>
              </a:rPr>
              <a:t>puede</a:t>
            </a:r>
            <a:r>
              <a:rPr sz="1050" spc="-15" dirty="0">
                <a:latin typeface="Trebuchet MS"/>
                <a:cs typeface="Trebuchet MS"/>
              </a:rPr>
              <a:t> </a:t>
            </a:r>
            <a:r>
              <a:rPr sz="1050" spc="-60" dirty="0">
                <a:latin typeface="Trebuchet MS"/>
                <a:cs typeface="Trebuchet MS"/>
              </a:rPr>
              <a:t>correr:</a:t>
            </a:r>
            <a:endParaRPr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15" dirty="0">
                <a:latin typeface="Trebuchet MS"/>
                <a:cs typeface="Trebuchet MS"/>
              </a:rPr>
              <a:t>en </a:t>
            </a:r>
            <a:r>
              <a:rPr sz="900" spc="-90" dirty="0">
                <a:latin typeface="Trebuchet MS"/>
                <a:cs typeface="Trebuchet MS"/>
              </a:rPr>
              <a:t>una </a:t>
            </a:r>
            <a:r>
              <a:rPr sz="900" spc="-55" dirty="0">
                <a:latin typeface="Trebuchet MS"/>
                <a:cs typeface="Trebuchet MS"/>
              </a:rPr>
              <a:t>sola </a:t>
            </a:r>
            <a:r>
              <a:rPr sz="900" spc="-60" dirty="0">
                <a:latin typeface="Trebuchet MS"/>
                <a:cs typeface="Trebuchet MS"/>
              </a:rPr>
              <a:t>máquina </a:t>
            </a:r>
            <a:r>
              <a:rPr sz="900" spc="5" dirty="0">
                <a:latin typeface="Wingdings"/>
                <a:cs typeface="Wingdings"/>
              </a:rPr>
              <a:t>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modo</a:t>
            </a:r>
            <a:r>
              <a:rPr lang="es-ES" sz="900" spc="-35" dirty="0">
                <a:latin typeface="Trebuchet MS"/>
                <a:cs typeface="Trebuchet MS"/>
              </a:rPr>
              <a:t> local</a:t>
            </a:r>
            <a:endParaRPr sz="90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15" dirty="0">
                <a:latin typeface="Trebuchet MS"/>
                <a:cs typeface="Trebuchet MS"/>
              </a:rPr>
              <a:t>en </a:t>
            </a:r>
            <a:r>
              <a:rPr sz="900" spc="-90" dirty="0">
                <a:latin typeface="Trebuchet MS"/>
                <a:cs typeface="Trebuchet MS"/>
              </a:rPr>
              <a:t>un </a:t>
            </a:r>
            <a:r>
              <a:rPr sz="900" spc="-40" dirty="0">
                <a:latin typeface="Trebuchet MS"/>
                <a:cs typeface="Trebuchet MS"/>
              </a:rPr>
              <a:t>clúster </a:t>
            </a:r>
            <a:r>
              <a:rPr sz="900" spc="-65" dirty="0">
                <a:latin typeface="Trebuchet MS"/>
                <a:cs typeface="Trebuchet MS"/>
              </a:rPr>
              <a:t>administrado </a:t>
            </a:r>
            <a:r>
              <a:rPr sz="900" spc="-55" dirty="0">
                <a:latin typeface="Trebuchet MS"/>
                <a:cs typeface="Trebuchet MS"/>
              </a:rPr>
              <a:t>por </a:t>
            </a:r>
            <a:r>
              <a:rPr sz="900" spc="-90" dirty="0">
                <a:latin typeface="Trebuchet MS"/>
                <a:cs typeface="Trebuchet MS"/>
              </a:rPr>
              <a:t>un </a:t>
            </a:r>
            <a:r>
              <a:rPr sz="900" spc="-55" dirty="0">
                <a:latin typeface="Trebuchet MS"/>
                <a:cs typeface="Trebuchet MS"/>
              </a:rPr>
              <a:t>administrador de </a:t>
            </a:r>
            <a:r>
              <a:rPr sz="900" spc="-40" dirty="0">
                <a:latin typeface="Trebuchet MS"/>
                <a:cs typeface="Trebuchet MS"/>
              </a:rPr>
              <a:t>clústeres </a:t>
            </a:r>
            <a:r>
              <a:rPr sz="900" spc="-95" dirty="0">
                <a:latin typeface="Trebuchet MS"/>
                <a:cs typeface="Trebuchet MS"/>
              </a:rPr>
              <a:t>(por ejemplo, </a:t>
            </a:r>
            <a:r>
              <a:rPr sz="900" spc="-35" dirty="0">
                <a:latin typeface="Trebuchet MS"/>
                <a:cs typeface="Trebuchet MS"/>
              </a:rPr>
              <a:t>Spark Standalone, YARN,</a:t>
            </a:r>
            <a:r>
              <a:rPr sz="900" spc="-185" dirty="0">
                <a:latin typeface="Trebuchet MS"/>
                <a:cs typeface="Trebuchet MS"/>
              </a:rPr>
              <a:t> </a:t>
            </a:r>
            <a:r>
              <a:rPr lang="es-ES" sz="900" spc="-10" dirty="0">
                <a:latin typeface="Trebuchet MS"/>
                <a:cs typeface="Trebuchet MS"/>
              </a:rPr>
              <a:t>M</a:t>
            </a:r>
            <a:r>
              <a:rPr sz="900" spc="-10" dirty="0" err="1">
                <a:latin typeface="Trebuchet MS"/>
                <a:cs typeface="Trebuchet MS"/>
              </a:rPr>
              <a:t>esos</a:t>
            </a:r>
            <a:r>
              <a:rPr sz="900" spc="-10" dirty="0">
                <a:latin typeface="Trebuchet MS"/>
                <a:cs typeface="Trebuchet MS"/>
              </a:rPr>
              <a:t>)</a:t>
            </a:r>
            <a:endParaRPr sz="9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21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911" y="275993"/>
            <a:ext cx="3580969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PE" sz="1650" spc="-95" dirty="0" err="1">
                <a:solidFill>
                  <a:srgbClr val="822434"/>
                </a:solidFill>
                <a:latin typeface="Trebuchet MS"/>
                <a:cs typeface="Trebuchet MS"/>
              </a:rPr>
              <a:t>Spark</a:t>
            </a:r>
            <a:r>
              <a:rPr sz="1650" spc="-95" dirty="0">
                <a:solidFill>
                  <a:srgbClr val="822434"/>
                </a:solidFill>
                <a:latin typeface="Trebuchet MS"/>
                <a:cs typeface="Trebuchet MS"/>
              </a:rPr>
              <a:t>:</a:t>
            </a:r>
            <a:r>
              <a:rPr sz="1650" spc="-254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822434"/>
                </a:solidFill>
                <a:latin typeface="Trebuchet MS"/>
                <a:cs typeface="Trebuchet MS"/>
              </a:rPr>
              <a:t>Características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4422" y="1210555"/>
            <a:ext cx="3217459" cy="1243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22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22" y="188381"/>
            <a:ext cx="3649028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0" dirty="0"/>
              <a:t>Aplicación </a:t>
            </a:r>
            <a:r>
              <a:rPr spc="-65" dirty="0"/>
              <a:t>de </a:t>
            </a:r>
            <a:r>
              <a:rPr lang="es-PE" spc="-65" dirty="0" err="1"/>
              <a:t>Spark</a:t>
            </a:r>
            <a:r>
              <a:rPr spc="-65" dirty="0"/>
              <a:t> :</a:t>
            </a:r>
            <a:r>
              <a:rPr spc="-345" dirty="0"/>
              <a:t> </a:t>
            </a:r>
            <a:r>
              <a:rPr lang="es-ES" spc="-15" dirty="0"/>
              <a:t>Driver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228458" y="883476"/>
            <a:ext cx="4248149" cy="1786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50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30" dirty="0">
                <a:latin typeface="Trebuchet MS"/>
                <a:cs typeface="Trebuchet MS"/>
              </a:rPr>
              <a:t>El </a:t>
            </a:r>
            <a:r>
              <a:rPr sz="1050" b="1" dirty="0">
                <a:solidFill>
                  <a:srgbClr val="822434"/>
                </a:solidFill>
                <a:latin typeface="Trebuchet MS"/>
                <a:cs typeface="Trebuchet MS"/>
              </a:rPr>
              <a:t>proceso del </a:t>
            </a:r>
            <a:r>
              <a:rPr sz="1050" b="1" spc="-5" dirty="0">
                <a:solidFill>
                  <a:srgbClr val="822434"/>
                </a:solidFill>
                <a:latin typeface="Trebuchet MS"/>
                <a:cs typeface="Trebuchet MS"/>
              </a:rPr>
              <a:t>controlador </a:t>
            </a:r>
            <a:r>
              <a:rPr sz="1050" spc="-110" dirty="0">
                <a:latin typeface="Trebuchet MS"/>
                <a:cs typeface="Trebuchet MS"/>
              </a:rPr>
              <a:t>(también conocido </a:t>
            </a:r>
            <a:r>
              <a:rPr sz="1050" spc="-110" dirty="0" err="1">
                <a:latin typeface="Trebuchet MS"/>
                <a:cs typeface="Trebuchet MS"/>
              </a:rPr>
              <a:t>como</a:t>
            </a:r>
            <a:r>
              <a:rPr sz="1050" spc="-110" dirty="0">
                <a:latin typeface="Trebuchet MS"/>
                <a:cs typeface="Trebuchet MS"/>
              </a:rPr>
              <a:t> </a:t>
            </a:r>
            <a:r>
              <a:rPr sz="1050" b="1" spc="20" dirty="0">
                <a:solidFill>
                  <a:srgbClr val="822434"/>
                </a:solidFill>
                <a:latin typeface="Trebuchet MS"/>
                <a:cs typeface="Trebuchet MS"/>
              </a:rPr>
              <a:t>mast</a:t>
            </a:r>
            <a:r>
              <a:rPr lang="es-ES" sz="1050" b="1" spc="20" dirty="0">
                <a:solidFill>
                  <a:srgbClr val="822434"/>
                </a:solidFill>
                <a:latin typeface="Trebuchet MS"/>
                <a:cs typeface="Trebuchet MS"/>
              </a:rPr>
              <a:t>e</a:t>
            </a:r>
            <a:r>
              <a:rPr sz="1050" b="1" spc="20" dirty="0">
                <a:solidFill>
                  <a:srgbClr val="822434"/>
                </a:solidFill>
                <a:latin typeface="Trebuchet MS"/>
                <a:cs typeface="Trebuchet MS"/>
              </a:rPr>
              <a:t>r </a:t>
            </a:r>
            <a:r>
              <a:rPr sz="1050" spc="-60" dirty="0">
                <a:latin typeface="Trebuchet MS"/>
                <a:cs typeface="Trebuchet MS"/>
              </a:rPr>
              <a:t>en la </a:t>
            </a:r>
            <a:r>
              <a:rPr sz="1050" spc="-45" dirty="0">
                <a:latin typeface="Trebuchet MS"/>
                <a:cs typeface="Trebuchet MS"/>
              </a:rPr>
              <a:t>terminología de </a:t>
            </a:r>
            <a:r>
              <a:rPr sz="1050" spc="-40" dirty="0">
                <a:latin typeface="Trebuchet MS"/>
                <a:cs typeface="Trebuchet MS"/>
              </a:rPr>
              <a:t>MapReduce ) </a:t>
            </a:r>
            <a:r>
              <a:rPr sz="1050" spc="-25" dirty="0">
                <a:latin typeface="Trebuchet MS"/>
                <a:cs typeface="Trebuchet MS"/>
              </a:rPr>
              <a:t>ejecuta </a:t>
            </a:r>
            <a:r>
              <a:rPr sz="1050" spc="-60" dirty="0">
                <a:latin typeface="Trebuchet MS"/>
                <a:cs typeface="Trebuchet MS"/>
              </a:rPr>
              <a:t>el </a:t>
            </a:r>
            <a:r>
              <a:rPr sz="1050" spc="-45" dirty="0">
                <a:latin typeface="Trebuchet MS"/>
                <a:cs typeface="Trebuchet MS"/>
              </a:rPr>
              <a:t>punto de </a:t>
            </a:r>
            <a:r>
              <a:rPr sz="1050" spc="-40" dirty="0">
                <a:latin typeface="Trebuchet MS"/>
                <a:cs typeface="Trebuchet MS"/>
              </a:rPr>
              <a:t>entrada de la </a:t>
            </a:r>
            <a:r>
              <a:rPr sz="1050" spc="-55" dirty="0">
                <a:latin typeface="Trebuchet MS"/>
                <a:cs typeface="Trebuchet MS"/>
              </a:rPr>
              <a:t>aplicación desde </a:t>
            </a:r>
            <a:r>
              <a:rPr sz="1050" spc="-100" dirty="0">
                <a:latin typeface="Trebuchet MS"/>
                <a:cs typeface="Trebuchet MS"/>
              </a:rPr>
              <a:t>un </a:t>
            </a:r>
            <a:r>
              <a:rPr sz="1050" spc="-35" dirty="0">
                <a:latin typeface="Trebuchet MS"/>
                <a:cs typeface="Trebuchet MS"/>
              </a:rPr>
              <a:t>nodo </a:t>
            </a:r>
            <a:r>
              <a:rPr sz="1050" spc="-60" dirty="0">
                <a:latin typeface="Trebuchet MS"/>
                <a:cs typeface="Trebuchet MS"/>
              </a:rPr>
              <a:t>en el</a:t>
            </a:r>
            <a:r>
              <a:rPr sz="1050" spc="-5" dirty="0">
                <a:latin typeface="Trebuchet MS"/>
                <a:cs typeface="Trebuchet MS"/>
              </a:rPr>
              <a:t> </a:t>
            </a:r>
            <a:r>
              <a:rPr sz="1050" spc="-50" dirty="0">
                <a:latin typeface="Trebuchet MS"/>
                <a:cs typeface="Trebuchet MS"/>
              </a:rPr>
              <a:t>grupo</a:t>
            </a:r>
            <a:endParaRPr sz="105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30" dirty="0">
                <a:latin typeface="Trebuchet MS"/>
                <a:cs typeface="Trebuchet MS"/>
              </a:rPr>
              <a:t>El </a:t>
            </a:r>
            <a:r>
              <a:rPr lang="es-ES" sz="1050" spc="-45" dirty="0">
                <a:latin typeface="Trebuchet MS"/>
                <a:cs typeface="Trebuchet MS"/>
              </a:rPr>
              <a:t>driver</a:t>
            </a:r>
            <a:r>
              <a:rPr sz="1050" spc="-45" dirty="0">
                <a:latin typeface="Trebuchet MS"/>
                <a:cs typeface="Trebuchet MS"/>
              </a:rPr>
              <a:t> es responsable</a:t>
            </a:r>
            <a:r>
              <a:rPr sz="1050" spc="15" dirty="0">
                <a:latin typeface="Trebuchet MS"/>
                <a:cs typeface="Trebuchet MS"/>
              </a:rPr>
              <a:t> </a:t>
            </a:r>
            <a:r>
              <a:rPr sz="1050" spc="-55" dirty="0">
                <a:latin typeface="Trebuchet MS"/>
                <a:cs typeface="Trebuchet MS"/>
              </a:rPr>
              <a:t>por:</a:t>
            </a:r>
            <a:endParaRPr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50" dirty="0">
                <a:latin typeface="Trebuchet MS"/>
                <a:cs typeface="Trebuchet MS"/>
              </a:rPr>
              <a:t>Mantenimiento de la </a:t>
            </a:r>
            <a:r>
              <a:rPr sz="900" spc="-45" dirty="0">
                <a:latin typeface="Trebuchet MS"/>
                <a:cs typeface="Trebuchet MS"/>
              </a:rPr>
              <a:t>información </a:t>
            </a:r>
            <a:r>
              <a:rPr sz="900" spc="-45" dirty="0" err="1">
                <a:latin typeface="Trebuchet MS"/>
                <a:cs typeface="Trebuchet MS"/>
              </a:rPr>
              <a:t>sobre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lang="es-ES" sz="900" spc="-50" dirty="0">
                <a:latin typeface="Trebuchet MS"/>
                <a:cs typeface="Trebuchet MS"/>
              </a:rPr>
              <a:t>la </a:t>
            </a:r>
            <a:r>
              <a:rPr lang="es-ES" sz="900" spc="-50" dirty="0" err="1">
                <a:latin typeface="Trebuchet MS"/>
                <a:cs typeface="Trebuchet MS"/>
              </a:rPr>
              <a:t>aplicacion</a:t>
            </a:r>
            <a:endParaRPr sz="90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35" dirty="0">
                <a:latin typeface="Trebuchet MS"/>
                <a:cs typeface="Trebuchet MS"/>
              </a:rPr>
              <a:t>Respondiendo </a:t>
            </a:r>
            <a:r>
              <a:rPr sz="900" spc="-20" dirty="0">
                <a:latin typeface="Trebuchet MS"/>
                <a:cs typeface="Trebuchet MS"/>
              </a:rPr>
              <a:t>a </a:t>
            </a:r>
            <a:r>
              <a:rPr sz="900" spc="-90" dirty="0">
                <a:latin typeface="Trebuchet MS"/>
                <a:cs typeface="Trebuchet MS"/>
              </a:rPr>
              <a:t>un </a:t>
            </a:r>
            <a:r>
              <a:rPr sz="900" spc="-35" dirty="0">
                <a:latin typeface="Trebuchet MS"/>
                <a:cs typeface="Trebuchet MS"/>
              </a:rPr>
              <a:t>programa de </a:t>
            </a:r>
            <a:r>
              <a:rPr sz="900" spc="-25" dirty="0">
                <a:latin typeface="Trebuchet MS"/>
                <a:cs typeface="Trebuchet MS"/>
              </a:rPr>
              <a:t>usuario </a:t>
            </a:r>
            <a:r>
              <a:rPr sz="900" spc="10" dirty="0">
                <a:latin typeface="Trebuchet MS"/>
                <a:cs typeface="Trebuchet MS"/>
              </a:rPr>
              <a:t>o</a:t>
            </a:r>
            <a:r>
              <a:rPr sz="900" spc="-125" dirty="0">
                <a:latin typeface="Trebuchet MS"/>
                <a:cs typeface="Trebuchet MS"/>
              </a:rPr>
              <a:t> </a:t>
            </a:r>
            <a:r>
              <a:rPr lang="es-ES" sz="900" spc="-50" dirty="0">
                <a:latin typeface="Trebuchet MS"/>
                <a:cs typeface="Trebuchet MS"/>
              </a:rPr>
              <a:t>entrada</a:t>
            </a:r>
            <a:endParaRPr sz="90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55" dirty="0">
                <a:latin typeface="Trebuchet MS"/>
                <a:cs typeface="Trebuchet MS"/>
              </a:rPr>
              <a:t>Analizar, distribuir y </a:t>
            </a:r>
            <a:r>
              <a:rPr sz="900" spc="-50" dirty="0">
                <a:latin typeface="Trebuchet MS"/>
                <a:cs typeface="Trebuchet MS"/>
              </a:rPr>
              <a:t>programar el </a:t>
            </a:r>
            <a:r>
              <a:rPr sz="900" spc="-10" dirty="0">
                <a:latin typeface="Trebuchet MS"/>
                <a:cs typeface="Trebuchet MS"/>
              </a:rPr>
              <a:t>trabajo </a:t>
            </a:r>
            <a:r>
              <a:rPr sz="900" spc="-30" dirty="0" err="1">
                <a:latin typeface="Trebuchet MS"/>
                <a:cs typeface="Trebuchet MS"/>
              </a:rPr>
              <a:t>en</a:t>
            </a:r>
            <a:r>
              <a:rPr sz="900" spc="-85" dirty="0">
                <a:latin typeface="Trebuchet MS"/>
                <a:cs typeface="Trebuchet MS"/>
              </a:rPr>
              <a:t> </a:t>
            </a:r>
            <a:r>
              <a:rPr lang="es-ES" sz="900" spc="-35" dirty="0" err="1">
                <a:latin typeface="Trebuchet MS"/>
                <a:cs typeface="Trebuchet MS"/>
              </a:rPr>
              <a:t>executors</a:t>
            </a:r>
            <a:endParaRPr sz="90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30" dirty="0">
                <a:latin typeface="Trebuchet MS"/>
                <a:cs typeface="Trebuchet MS"/>
              </a:rPr>
              <a:t>El </a:t>
            </a:r>
            <a:r>
              <a:rPr sz="1050" spc="-45" dirty="0">
                <a:latin typeface="Trebuchet MS"/>
                <a:cs typeface="Trebuchet MS"/>
              </a:rPr>
              <a:t>controlador está </a:t>
            </a:r>
            <a:r>
              <a:rPr sz="1050" spc="-50" dirty="0">
                <a:latin typeface="Trebuchet MS"/>
                <a:cs typeface="Trebuchet MS"/>
              </a:rPr>
              <a:t>representado </a:t>
            </a:r>
            <a:r>
              <a:rPr sz="1050" spc="-65" dirty="0">
                <a:latin typeface="Trebuchet MS"/>
                <a:cs typeface="Trebuchet MS"/>
              </a:rPr>
              <a:t>por </a:t>
            </a:r>
            <a:r>
              <a:rPr sz="1050" spc="-75" dirty="0">
                <a:latin typeface="Trebuchet MS"/>
                <a:cs typeface="Trebuchet MS"/>
              </a:rPr>
              <a:t>un </a:t>
            </a:r>
            <a:r>
              <a:rPr sz="1050" spc="-65" dirty="0">
                <a:latin typeface="Trebuchet MS"/>
                <a:cs typeface="Trebuchet MS"/>
              </a:rPr>
              <a:t>objeto </a:t>
            </a:r>
            <a:r>
              <a:rPr sz="1050" spc="-75" dirty="0">
                <a:latin typeface="Trebuchet MS"/>
                <a:cs typeface="Trebuchet MS"/>
              </a:rPr>
              <a:t>llamado </a:t>
            </a:r>
            <a:r>
              <a:rPr sz="1050" b="1" spc="25" dirty="0">
                <a:solidFill>
                  <a:srgbClr val="822434"/>
                </a:solidFill>
                <a:latin typeface="Trebuchet MS"/>
                <a:cs typeface="Trebuchet MS"/>
              </a:rPr>
              <a:t>Spark</a:t>
            </a:r>
            <a:r>
              <a:rPr sz="1050" b="1" spc="225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sz="1050" b="1" spc="25" dirty="0">
                <a:solidFill>
                  <a:srgbClr val="822434"/>
                </a:solidFill>
                <a:latin typeface="Trebuchet MS"/>
                <a:cs typeface="Trebuchet MS"/>
              </a:rPr>
              <a:t>Context</a:t>
            </a:r>
            <a:endParaRPr sz="105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25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54" y="521924"/>
            <a:ext cx="4426585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0" dirty="0"/>
              <a:t>Aplicación </a:t>
            </a:r>
            <a:r>
              <a:rPr spc="-65" dirty="0"/>
              <a:t>Spark : </a:t>
            </a:r>
            <a:r>
              <a:rPr spc="-55" dirty="0"/>
              <a:t>E</a:t>
            </a:r>
            <a:r>
              <a:rPr lang="es-ES" spc="-55" dirty="0"/>
              <a:t>x</a:t>
            </a:r>
            <a:r>
              <a:rPr spc="-55" dirty="0" err="1"/>
              <a:t>ecutor</a:t>
            </a:r>
            <a:r>
              <a:rPr spc="-55" dirty="0"/>
              <a:t>(s) </a:t>
            </a:r>
            <a:r>
              <a:rPr spc="-105" dirty="0"/>
              <a:t>y </a:t>
            </a:r>
            <a:r>
              <a:rPr spc="-35" dirty="0"/>
              <a:t>Cl</a:t>
            </a:r>
            <a:r>
              <a:rPr lang="es-ES" spc="-35" dirty="0"/>
              <a:t>u</a:t>
            </a:r>
            <a:r>
              <a:rPr spc="-35" dirty="0" err="1"/>
              <a:t>ster</a:t>
            </a:r>
            <a:r>
              <a:rPr spc="-190" dirty="0"/>
              <a:t> </a:t>
            </a:r>
            <a:r>
              <a:rPr lang="es-ES" spc="-70" dirty="0"/>
              <a:t>Manager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28459" y="883476"/>
            <a:ext cx="3992879" cy="20009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50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r>
              <a:rPr sz="1050" b="1" spc="-5" dirty="0">
                <a:solidFill>
                  <a:srgbClr val="822434"/>
                </a:solidFill>
                <a:latin typeface="Trebuchet MS"/>
                <a:cs typeface="Trebuchet MS"/>
              </a:rPr>
              <a:t>procesos </a:t>
            </a:r>
            <a:r>
              <a:rPr sz="1050" b="1" spc="10" dirty="0">
                <a:solidFill>
                  <a:srgbClr val="822434"/>
                </a:solidFill>
                <a:latin typeface="Trebuchet MS"/>
                <a:cs typeface="Trebuchet MS"/>
              </a:rPr>
              <a:t>ejecutores </a:t>
            </a:r>
            <a:r>
              <a:rPr sz="1050" spc="-110" dirty="0">
                <a:latin typeface="Trebuchet MS"/>
                <a:cs typeface="Trebuchet MS"/>
              </a:rPr>
              <a:t>(</a:t>
            </a:r>
            <a:r>
              <a:rPr sz="1050" dirty="0">
                <a:latin typeface="Trebuchet MS"/>
                <a:cs typeface="Trebuchet MS"/>
              </a:rPr>
              <a:t>también conocidos como </a:t>
            </a:r>
            <a:r>
              <a:rPr sz="1050" b="1" dirty="0">
                <a:solidFill>
                  <a:srgbClr val="822434"/>
                </a:solidFill>
                <a:latin typeface="Trebuchet MS"/>
                <a:cs typeface="Trebuchet MS"/>
              </a:rPr>
              <a:t>trabajadores </a:t>
            </a:r>
            <a:r>
              <a:rPr sz="1050" spc="-60" dirty="0">
                <a:latin typeface="Trebuchet MS"/>
                <a:cs typeface="Trebuchet MS"/>
              </a:rPr>
              <a:t>en </a:t>
            </a:r>
            <a:r>
              <a:rPr sz="1050" spc="-45" dirty="0">
                <a:latin typeface="Trebuchet MS"/>
                <a:cs typeface="Trebuchet MS"/>
              </a:rPr>
              <a:t>la terminología de </a:t>
            </a:r>
            <a:r>
              <a:rPr sz="1050" spc="-15" dirty="0">
                <a:latin typeface="Trebuchet MS"/>
                <a:cs typeface="Trebuchet MS"/>
              </a:rPr>
              <a:t>Hadoop ) </a:t>
            </a:r>
            <a:r>
              <a:rPr sz="1050" spc="-75" dirty="0">
                <a:latin typeface="Trebuchet MS"/>
                <a:cs typeface="Trebuchet MS"/>
              </a:rPr>
              <a:t>en realidad </a:t>
            </a:r>
            <a:r>
              <a:rPr sz="1050" spc="-50" dirty="0">
                <a:latin typeface="Trebuchet MS"/>
                <a:cs typeface="Trebuchet MS"/>
              </a:rPr>
              <a:t>calculan </a:t>
            </a:r>
            <a:r>
              <a:rPr sz="1050" spc="-60" dirty="0">
                <a:latin typeface="Trebuchet MS"/>
                <a:cs typeface="Trebuchet MS"/>
              </a:rPr>
              <a:t>las </a:t>
            </a:r>
            <a:r>
              <a:rPr sz="1050" spc="-50" dirty="0">
                <a:latin typeface="Trebuchet MS"/>
                <a:cs typeface="Trebuchet MS"/>
              </a:rPr>
              <a:t>tareas </a:t>
            </a:r>
            <a:r>
              <a:rPr sz="1050" spc="-60" dirty="0">
                <a:latin typeface="Trebuchet MS"/>
                <a:cs typeface="Trebuchet MS"/>
              </a:rPr>
              <a:t>asignadas </a:t>
            </a:r>
            <a:r>
              <a:rPr sz="1050" spc="-65" dirty="0">
                <a:latin typeface="Trebuchet MS"/>
                <a:cs typeface="Trebuchet MS"/>
              </a:rPr>
              <a:t>por </a:t>
            </a:r>
            <a:r>
              <a:rPr sz="1050" spc="-60" dirty="0">
                <a:latin typeface="Trebuchet MS"/>
                <a:cs typeface="Trebuchet MS"/>
              </a:rPr>
              <a:t>el</a:t>
            </a:r>
            <a:r>
              <a:rPr sz="1050" spc="135" dirty="0">
                <a:latin typeface="Trebuchet MS"/>
                <a:cs typeface="Trebuchet MS"/>
              </a:rPr>
              <a:t> </a:t>
            </a:r>
            <a:r>
              <a:rPr lang="es-ES" sz="1050" spc="-45" dirty="0">
                <a:latin typeface="Trebuchet MS"/>
                <a:cs typeface="Trebuchet MS"/>
              </a:rPr>
              <a:t>driver.</a:t>
            </a:r>
          </a:p>
          <a:p>
            <a:pPr marL="99060" indent="-86995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99695" algn="l"/>
              </a:tabLst>
            </a:pPr>
            <a:r>
              <a:rPr lang="es-ES" sz="1050" spc="-60" dirty="0">
                <a:latin typeface="Trebuchet MS"/>
                <a:cs typeface="Trebuchet MS"/>
              </a:rPr>
              <a:t>Cada </a:t>
            </a:r>
            <a:r>
              <a:rPr lang="es-ES" sz="1050" spc="-40" dirty="0">
                <a:latin typeface="Trebuchet MS"/>
                <a:cs typeface="Trebuchet MS"/>
              </a:rPr>
              <a:t>ejecutor </a:t>
            </a:r>
            <a:r>
              <a:rPr lang="es-ES" sz="1050" spc="-45" dirty="0">
                <a:latin typeface="Trebuchet MS"/>
                <a:cs typeface="Trebuchet MS"/>
              </a:rPr>
              <a:t>es responsable</a:t>
            </a:r>
            <a:r>
              <a:rPr lang="es-ES" sz="1050" spc="40" dirty="0">
                <a:latin typeface="Trebuchet MS"/>
                <a:cs typeface="Trebuchet MS"/>
              </a:rPr>
              <a:t> </a:t>
            </a:r>
            <a:r>
              <a:rPr lang="es-ES" sz="1050" spc="-55" dirty="0">
                <a:latin typeface="Trebuchet MS"/>
                <a:cs typeface="Trebuchet MS"/>
              </a:rPr>
              <a:t>por:</a:t>
            </a:r>
            <a:endParaRPr lang="es-ES"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72415" algn="l"/>
              </a:tabLst>
            </a:pPr>
            <a:r>
              <a:rPr lang="es-ES" sz="900" spc="-40" dirty="0">
                <a:latin typeface="Trebuchet MS"/>
                <a:cs typeface="Trebuchet MS"/>
              </a:rPr>
              <a:t>Ejecutando </a:t>
            </a:r>
            <a:r>
              <a:rPr lang="es-ES" sz="900" spc="-50" dirty="0">
                <a:latin typeface="Trebuchet MS"/>
                <a:cs typeface="Trebuchet MS"/>
              </a:rPr>
              <a:t>el </a:t>
            </a:r>
            <a:r>
              <a:rPr lang="es-ES" sz="900" spc="-35" dirty="0">
                <a:latin typeface="Trebuchet MS"/>
                <a:cs typeface="Trebuchet MS"/>
              </a:rPr>
              <a:t>código </a:t>
            </a:r>
            <a:r>
              <a:rPr lang="es-ES" sz="900" spc="-20" dirty="0">
                <a:latin typeface="Trebuchet MS"/>
                <a:cs typeface="Trebuchet MS"/>
              </a:rPr>
              <a:t>que le </a:t>
            </a:r>
            <a:r>
              <a:rPr lang="es-ES" sz="900" spc="-60" dirty="0">
                <a:latin typeface="Trebuchet MS"/>
                <a:cs typeface="Trebuchet MS"/>
              </a:rPr>
              <a:t>ha sido </a:t>
            </a:r>
            <a:r>
              <a:rPr lang="es-ES" sz="900" spc="-50" dirty="0">
                <a:latin typeface="Trebuchet MS"/>
                <a:cs typeface="Trebuchet MS"/>
              </a:rPr>
              <a:t>asignado </a:t>
            </a:r>
            <a:r>
              <a:rPr lang="es-ES" sz="900" spc="-55" dirty="0">
                <a:latin typeface="Trebuchet MS"/>
                <a:cs typeface="Trebuchet MS"/>
              </a:rPr>
              <a:t>por </a:t>
            </a:r>
            <a:r>
              <a:rPr lang="es-ES" sz="900" spc="-50" dirty="0">
                <a:latin typeface="Trebuchet MS"/>
                <a:cs typeface="Trebuchet MS"/>
              </a:rPr>
              <a:t>el</a:t>
            </a:r>
            <a:r>
              <a:rPr lang="es-ES" sz="900" spc="110" dirty="0">
                <a:latin typeface="Trebuchet MS"/>
                <a:cs typeface="Trebuchet MS"/>
              </a:rPr>
              <a:t> </a:t>
            </a:r>
            <a:r>
              <a:rPr lang="es-ES" sz="900" spc="-35" dirty="0">
                <a:latin typeface="Trebuchet MS"/>
                <a:cs typeface="Trebuchet MS"/>
              </a:rPr>
              <a:t>conductor</a:t>
            </a:r>
            <a:endParaRPr lang="es-ES" sz="90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72415" algn="l"/>
              </a:tabLst>
            </a:pPr>
            <a:r>
              <a:rPr lang="es-ES" sz="900" spc="-30" dirty="0">
                <a:latin typeface="Trebuchet MS"/>
                <a:cs typeface="Trebuchet MS"/>
              </a:rPr>
              <a:t>Informar </a:t>
            </a:r>
            <a:r>
              <a:rPr lang="es-ES" sz="900" spc="-50" dirty="0">
                <a:latin typeface="Trebuchet MS"/>
                <a:cs typeface="Trebuchet MS"/>
              </a:rPr>
              <a:t>el </a:t>
            </a:r>
            <a:r>
              <a:rPr lang="es-ES" sz="900" spc="-55" dirty="0">
                <a:latin typeface="Trebuchet MS"/>
                <a:cs typeface="Trebuchet MS"/>
              </a:rPr>
              <a:t>estado </a:t>
            </a:r>
            <a:r>
              <a:rPr lang="es-ES" sz="900" spc="-45" dirty="0">
                <a:latin typeface="Trebuchet MS"/>
                <a:cs typeface="Trebuchet MS"/>
              </a:rPr>
              <a:t>del cálculo </a:t>
            </a:r>
            <a:r>
              <a:rPr lang="es-ES" sz="900" spc="-50" dirty="0">
                <a:latin typeface="Trebuchet MS"/>
                <a:cs typeface="Trebuchet MS"/>
              </a:rPr>
              <a:t>de </a:t>
            </a:r>
            <a:r>
              <a:rPr lang="es-ES" sz="900" spc="-55" dirty="0">
                <a:latin typeface="Trebuchet MS"/>
                <a:cs typeface="Trebuchet MS"/>
              </a:rPr>
              <a:t>vuelta </a:t>
            </a:r>
            <a:r>
              <a:rPr lang="es-ES" sz="900" spc="-20" dirty="0">
                <a:latin typeface="Trebuchet MS"/>
                <a:cs typeface="Trebuchet MS"/>
              </a:rPr>
              <a:t>al </a:t>
            </a:r>
            <a:r>
              <a:rPr lang="es-ES" sz="900" spc="-35" dirty="0">
                <a:latin typeface="Trebuchet MS"/>
                <a:cs typeface="Trebuchet MS"/>
              </a:rPr>
              <a:t>driver</a:t>
            </a:r>
            <a:endParaRPr lang="es-ES" sz="900" dirty="0">
              <a:latin typeface="Trebuchet MS"/>
              <a:cs typeface="Trebuchet MS"/>
            </a:endParaRPr>
          </a:p>
          <a:p>
            <a:pPr marL="99060" marR="5080" indent="-86995">
              <a:lnSpc>
                <a:spcPct val="128899"/>
              </a:lnSpc>
              <a:spcBef>
                <a:spcPts val="365"/>
              </a:spcBef>
              <a:buFont typeface="Arial"/>
              <a:buChar char="•"/>
              <a:tabLst>
                <a:tab pos="99695" algn="l"/>
              </a:tabLst>
            </a:pPr>
            <a:r>
              <a:rPr lang="es-ES" sz="1050" spc="-30" dirty="0">
                <a:latin typeface="Trebuchet MS"/>
                <a:cs typeface="Trebuchet MS"/>
              </a:rPr>
              <a:t>El </a:t>
            </a:r>
            <a:r>
              <a:rPr lang="es-ES" sz="1050" spc="-65" dirty="0">
                <a:latin typeface="Trebuchet MS"/>
                <a:cs typeface="Trebuchet MS"/>
              </a:rPr>
              <a:t>administrador de </a:t>
            </a:r>
            <a:r>
              <a:rPr lang="es-ES" sz="1050" spc="-50" dirty="0">
                <a:latin typeface="Trebuchet MS"/>
                <a:cs typeface="Trebuchet MS"/>
              </a:rPr>
              <a:t>clústeres </a:t>
            </a:r>
            <a:r>
              <a:rPr lang="es-ES" sz="1050" spc="-35" dirty="0">
                <a:latin typeface="Trebuchet MS"/>
                <a:cs typeface="Trebuchet MS"/>
              </a:rPr>
              <a:t>controla las </a:t>
            </a:r>
            <a:r>
              <a:rPr lang="es-ES" sz="1050" spc="-60" dirty="0">
                <a:latin typeface="Trebuchet MS"/>
                <a:cs typeface="Trebuchet MS"/>
              </a:rPr>
              <a:t>máquinas </a:t>
            </a:r>
            <a:r>
              <a:rPr lang="es-ES" sz="1050" spc="-70" dirty="0">
                <a:latin typeface="Trebuchet MS"/>
                <a:cs typeface="Trebuchet MS"/>
              </a:rPr>
              <a:t>físicas </a:t>
            </a:r>
            <a:r>
              <a:rPr lang="es-ES" sz="1050" spc="-65" dirty="0">
                <a:latin typeface="Trebuchet MS"/>
                <a:cs typeface="Trebuchet MS"/>
              </a:rPr>
              <a:t>y asigna </a:t>
            </a:r>
            <a:r>
              <a:rPr lang="es-ES" sz="1050" spc="-35" dirty="0">
                <a:latin typeface="Trebuchet MS"/>
                <a:cs typeface="Trebuchet MS"/>
              </a:rPr>
              <a:t>recursos </a:t>
            </a:r>
            <a:r>
              <a:rPr lang="es-ES" sz="1050" spc="-25" dirty="0">
                <a:latin typeface="Trebuchet MS"/>
                <a:cs typeface="Trebuchet MS"/>
              </a:rPr>
              <a:t>a</a:t>
            </a:r>
            <a:r>
              <a:rPr lang="es-ES" sz="1050" spc="-30" dirty="0">
                <a:latin typeface="Trebuchet MS"/>
                <a:cs typeface="Trebuchet MS"/>
              </a:rPr>
              <a:t> </a:t>
            </a:r>
            <a:r>
              <a:rPr lang="es-ES" sz="1050" spc="-60" dirty="0">
                <a:latin typeface="Trebuchet MS"/>
                <a:cs typeface="Trebuchet MS"/>
              </a:rPr>
              <a:t>aplicaciones</a:t>
            </a:r>
            <a:endParaRPr lang="es-ES" sz="1050" dirty="0">
              <a:latin typeface="Trebuchet MS"/>
              <a:cs typeface="Trebuchet MS"/>
            </a:endParaRPr>
          </a:p>
          <a:p>
            <a:pPr marL="99060" marR="50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endParaRPr sz="10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26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691" y="532298"/>
            <a:ext cx="1506855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PE" sz="1650" spc="-65" dirty="0" err="1">
                <a:solidFill>
                  <a:srgbClr val="822434"/>
                </a:solidFill>
                <a:latin typeface="Trebuchet MS"/>
                <a:cs typeface="Trebuchet MS"/>
              </a:rPr>
              <a:t>Spark</a:t>
            </a:r>
            <a:r>
              <a:rPr sz="1650" spc="-235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lang="es-ES" sz="1650" spc="-235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lang="es-ES" sz="1650" spc="-75" dirty="0" err="1">
                <a:solidFill>
                  <a:srgbClr val="822434"/>
                </a:solidFill>
                <a:latin typeface="Trebuchet MS"/>
                <a:cs typeface="Trebuchet MS"/>
              </a:rPr>
              <a:t>Application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2151" y="1119334"/>
            <a:ext cx="2655947" cy="1254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29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274437"/>
            <a:ext cx="4038600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0" dirty="0"/>
              <a:t>Aplicación </a:t>
            </a:r>
            <a:r>
              <a:rPr spc="-65" dirty="0"/>
              <a:t>de </a:t>
            </a:r>
            <a:r>
              <a:rPr lang="es-PE" spc="-65" dirty="0" err="1"/>
              <a:t>Spark</a:t>
            </a:r>
            <a:r>
              <a:rPr spc="-65" dirty="0"/>
              <a:t> :</a:t>
            </a:r>
            <a:r>
              <a:rPr spc="-355" dirty="0"/>
              <a:t> </a:t>
            </a:r>
            <a:r>
              <a:rPr spc="-45" dirty="0"/>
              <a:t>Consideraciones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022" y="829257"/>
            <a:ext cx="4248150" cy="21525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50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10" dirty="0">
                <a:latin typeface="Trebuchet MS"/>
                <a:cs typeface="Trebuchet MS"/>
              </a:rPr>
              <a:t>El controlador </a:t>
            </a:r>
            <a:r>
              <a:rPr sz="1050" spc="-65" dirty="0">
                <a:latin typeface="Trebuchet MS"/>
                <a:cs typeface="Trebuchet MS"/>
              </a:rPr>
              <a:t>y los </a:t>
            </a:r>
            <a:r>
              <a:rPr sz="1050" spc="-40" dirty="0">
                <a:latin typeface="Trebuchet MS"/>
                <a:cs typeface="Trebuchet MS"/>
              </a:rPr>
              <a:t>ejecutores </a:t>
            </a:r>
            <a:r>
              <a:rPr sz="1050" spc="-60" dirty="0">
                <a:latin typeface="Trebuchet MS"/>
                <a:cs typeface="Trebuchet MS"/>
              </a:rPr>
              <a:t>son </a:t>
            </a:r>
            <a:r>
              <a:rPr sz="1050" spc="-35" dirty="0">
                <a:latin typeface="Trebuchet MS"/>
                <a:cs typeface="Trebuchet MS"/>
              </a:rPr>
              <a:t>procesos </a:t>
            </a:r>
            <a:r>
              <a:rPr sz="1050" spc="-50" dirty="0">
                <a:latin typeface="Trebuchet MS"/>
                <a:cs typeface="Trebuchet MS"/>
              </a:rPr>
              <a:t>que </a:t>
            </a:r>
            <a:r>
              <a:rPr sz="1050" spc="-70" dirty="0">
                <a:latin typeface="Trebuchet MS"/>
                <a:cs typeface="Trebuchet MS"/>
              </a:rPr>
              <a:t>pueden </a:t>
            </a:r>
            <a:r>
              <a:rPr sz="1050" spc="-75" dirty="0">
                <a:latin typeface="Trebuchet MS"/>
                <a:cs typeface="Trebuchet MS"/>
              </a:rPr>
              <a:t>vivir </a:t>
            </a:r>
            <a:r>
              <a:rPr sz="1050" spc="-15" dirty="0">
                <a:latin typeface="Trebuchet MS"/>
                <a:cs typeface="Trebuchet MS"/>
              </a:rPr>
              <a:t>en </a:t>
            </a:r>
            <a:r>
              <a:rPr sz="1050" spc="-60" dirty="0">
                <a:latin typeface="Trebuchet MS"/>
                <a:cs typeface="Trebuchet MS"/>
              </a:rPr>
              <a:t>las </a:t>
            </a:r>
            <a:r>
              <a:rPr sz="1050" spc="-65" dirty="0">
                <a:latin typeface="Trebuchet MS"/>
                <a:cs typeface="Trebuchet MS"/>
              </a:rPr>
              <a:t>mismas </a:t>
            </a:r>
            <a:r>
              <a:rPr sz="1050" spc="-60" dirty="0">
                <a:latin typeface="Trebuchet MS"/>
                <a:cs typeface="Trebuchet MS"/>
              </a:rPr>
              <a:t>máquinas </a:t>
            </a:r>
            <a:r>
              <a:rPr sz="1050" spc="15" dirty="0">
                <a:latin typeface="Trebuchet MS"/>
                <a:cs typeface="Trebuchet MS"/>
              </a:rPr>
              <a:t>o </a:t>
            </a:r>
            <a:r>
              <a:rPr sz="1050" spc="-15" dirty="0">
                <a:latin typeface="Trebuchet MS"/>
                <a:cs typeface="Trebuchet MS"/>
              </a:rPr>
              <a:t>en </a:t>
            </a:r>
            <a:r>
              <a:rPr sz="1050" spc="-75" dirty="0" err="1">
                <a:latin typeface="Trebuchet MS"/>
                <a:cs typeface="Trebuchet MS"/>
              </a:rPr>
              <a:t>diferentes</a:t>
            </a:r>
            <a:r>
              <a:rPr sz="1050" spc="-45" dirty="0">
                <a:latin typeface="Trebuchet MS"/>
                <a:cs typeface="Trebuchet MS"/>
              </a:rPr>
              <a:t> </a:t>
            </a:r>
            <a:r>
              <a:rPr sz="1050" spc="-35" dirty="0" err="1">
                <a:latin typeface="Trebuchet MS"/>
                <a:cs typeface="Trebuchet MS"/>
              </a:rPr>
              <a:t>nodos</a:t>
            </a:r>
            <a:endParaRPr lang="es-ES" sz="1050" spc="-35" dirty="0">
              <a:latin typeface="Trebuchet MS"/>
              <a:cs typeface="Trebuchet MS"/>
            </a:endParaRPr>
          </a:p>
          <a:p>
            <a:pPr marL="99060" marR="50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r>
              <a:rPr lang="es-ES" sz="1050" spc="10" dirty="0">
                <a:latin typeface="Trebuchet MS"/>
                <a:cs typeface="Trebuchet MS"/>
              </a:rPr>
              <a:t>Cuando </a:t>
            </a:r>
            <a:r>
              <a:rPr lang="es-ES" sz="1050" spc="-40" dirty="0" err="1">
                <a:latin typeface="Trebuchet MS"/>
                <a:cs typeface="Trebuchet MS"/>
              </a:rPr>
              <a:t>Spark</a:t>
            </a:r>
            <a:r>
              <a:rPr lang="es-ES" sz="1050" spc="-40" dirty="0">
                <a:latin typeface="Trebuchet MS"/>
                <a:cs typeface="Trebuchet MS"/>
              </a:rPr>
              <a:t> </a:t>
            </a:r>
            <a:r>
              <a:rPr lang="es-ES" sz="1050" spc="-45" dirty="0">
                <a:latin typeface="Trebuchet MS"/>
                <a:cs typeface="Trebuchet MS"/>
              </a:rPr>
              <a:t>se ejecuta </a:t>
            </a:r>
            <a:r>
              <a:rPr lang="es-ES" sz="1050" spc="-60" dirty="0">
                <a:latin typeface="Trebuchet MS"/>
                <a:cs typeface="Trebuchet MS"/>
              </a:rPr>
              <a:t>en modo local, </a:t>
            </a:r>
            <a:r>
              <a:rPr lang="es-ES" sz="1050" spc="-40" dirty="0">
                <a:latin typeface="Trebuchet MS"/>
                <a:cs typeface="Trebuchet MS"/>
              </a:rPr>
              <a:t>tanto </a:t>
            </a:r>
            <a:r>
              <a:rPr lang="es-ES" sz="1050" spc="-60" dirty="0">
                <a:latin typeface="Trebuchet MS"/>
                <a:cs typeface="Trebuchet MS"/>
              </a:rPr>
              <a:t>el </a:t>
            </a:r>
            <a:r>
              <a:rPr lang="es-ES" sz="1050" spc="-45" dirty="0">
                <a:latin typeface="Trebuchet MS"/>
                <a:cs typeface="Trebuchet MS"/>
              </a:rPr>
              <a:t>controlador </a:t>
            </a:r>
            <a:r>
              <a:rPr lang="es-ES" sz="1050" spc="-65" dirty="0">
                <a:latin typeface="Trebuchet MS"/>
                <a:cs typeface="Trebuchet MS"/>
              </a:rPr>
              <a:t>como los </a:t>
            </a:r>
            <a:r>
              <a:rPr lang="es-ES" sz="1050" spc="-40" dirty="0">
                <a:latin typeface="Trebuchet MS"/>
                <a:cs typeface="Trebuchet MS"/>
              </a:rPr>
              <a:t>ejecutores </a:t>
            </a:r>
            <a:r>
              <a:rPr lang="es-ES" sz="1050" spc="-60" dirty="0">
                <a:latin typeface="Trebuchet MS"/>
                <a:cs typeface="Trebuchet MS"/>
              </a:rPr>
              <a:t>se </a:t>
            </a:r>
            <a:r>
              <a:rPr lang="es-ES" sz="1050" spc="-45" dirty="0">
                <a:latin typeface="Trebuchet MS"/>
                <a:cs typeface="Trebuchet MS"/>
              </a:rPr>
              <a:t>ejecutan </a:t>
            </a:r>
            <a:r>
              <a:rPr lang="es-ES" sz="1050" spc="-60" dirty="0">
                <a:latin typeface="Trebuchet MS"/>
                <a:cs typeface="Trebuchet MS"/>
              </a:rPr>
              <a:t>como </a:t>
            </a:r>
            <a:r>
              <a:rPr lang="es-ES" sz="1050" spc="-55" dirty="0">
                <a:latin typeface="Trebuchet MS"/>
                <a:cs typeface="Trebuchet MS"/>
              </a:rPr>
              <a:t>subprocesos separados </a:t>
            </a:r>
            <a:r>
              <a:rPr lang="es-ES" sz="1050" spc="-15" dirty="0">
                <a:latin typeface="Trebuchet MS"/>
                <a:cs typeface="Trebuchet MS"/>
              </a:rPr>
              <a:t>en </a:t>
            </a:r>
            <a:r>
              <a:rPr lang="es-ES" sz="1050" spc="-60" dirty="0">
                <a:latin typeface="Trebuchet MS"/>
                <a:cs typeface="Trebuchet MS"/>
              </a:rPr>
              <a:t>la </a:t>
            </a:r>
            <a:r>
              <a:rPr lang="es-ES" sz="1050" spc="-65" dirty="0">
                <a:latin typeface="Trebuchet MS"/>
                <a:cs typeface="Trebuchet MS"/>
              </a:rPr>
              <a:t>misma</a:t>
            </a:r>
            <a:r>
              <a:rPr lang="es-ES" sz="1050" spc="114" dirty="0">
                <a:latin typeface="Trebuchet MS"/>
                <a:cs typeface="Trebuchet MS"/>
              </a:rPr>
              <a:t> </a:t>
            </a:r>
            <a:r>
              <a:rPr lang="es-ES" sz="1050" spc="-65" dirty="0">
                <a:latin typeface="Trebuchet MS"/>
                <a:cs typeface="Trebuchet MS"/>
              </a:rPr>
              <a:t>máquina</a:t>
            </a:r>
          </a:p>
          <a:p>
            <a:pPr marL="99060" marR="50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r>
              <a:rPr lang="es-ES" sz="1050" spc="-35" dirty="0">
                <a:latin typeface="Trebuchet MS"/>
                <a:cs typeface="Trebuchet MS"/>
              </a:rPr>
              <a:t>Los ejecutores </a:t>
            </a:r>
            <a:r>
              <a:rPr lang="es-ES" sz="1050" spc="-45" dirty="0">
                <a:latin typeface="Trebuchet MS"/>
                <a:cs typeface="Trebuchet MS"/>
              </a:rPr>
              <a:t>en su mayoría </a:t>
            </a:r>
            <a:r>
              <a:rPr lang="es-ES" sz="1050" spc="-30" dirty="0">
                <a:latin typeface="Trebuchet MS"/>
                <a:cs typeface="Trebuchet MS"/>
              </a:rPr>
              <a:t>ejecutan código </a:t>
            </a:r>
            <a:r>
              <a:rPr lang="es-ES" sz="1050" spc="-75" dirty="0">
                <a:latin typeface="Trebuchet MS"/>
                <a:cs typeface="Trebuchet MS"/>
              </a:rPr>
              <a:t>Scala</a:t>
            </a:r>
          </a:p>
          <a:p>
            <a:pPr marL="99060" marR="50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r>
              <a:rPr lang="es-PE" sz="1050" spc="-10" dirty="0">
                <a:latin typeface="Trebuchet MS"/>
                <a:cs typeface="Trebuchet MS"/>
              </a:rPr>
              <a:t>El controlador </a:t>
            </a:r>
            <a:r>
              <a:rPr lang="es-PE" sz="1050" spc="-70" dirty="0">
                <a:latin typeface="Trebuchet MS"/>
                <a:cs typeface="Trebuchet MS"/>
              </a:rPr>
              <a:t>puede </a:t>
            </a:r>
            <a:r>
              <a:rPr lang="es-PE" sz="1050" spc="-65" dirty="0">
                <a:latin typeface="Trebuchet MS"/>
                <a:cs typeface="Trebuchet MS"/>
              </a:rPr>
              <a:t>ser </a:t>
            </a:r>
            <a:r>
              <a:rPr lang="es-PE" sz="1050" spc="-50" dirty="0">
                <a:latin typeface="Trebuchet MS"/>
                <a:cs typeface="Trebuchet MS"/>
              </a:rPr>
              <a:t>gobernado </a:t>
            </a:r>
            <a:r>
              <a:rPr lang="es-PE" sz="1050" spc="-65" dirty="0">
                <a:latin typeface="Trebuchet MS"/>
                <a:cs typeface="Trebuchet MS"/>
              </a:rPr>
              <a:t>por </a:t>
            </a:r>
            <a:r>
              <a:rPr lang="es-PE" sz="1050" spc="-75" dirty="0">
                <a:latin typeface="Trebuchet MS"/>
                <a:cs typeface="Trebuchet MS"/>
              </a:rPr>
              <a:t>diferentes </a:t>
            </a:r>
            <a:r>
              <a:rPr lang="es-PE" sz="1050" spc="-70" dirty="0">
                <a:latin typeface="Trebuchet MS"/>
                <a:cs typeface="Trebuchet MS"/>
              </a:rPr>
              <a:t>lenguaje </a:t>
            </a:r>
            <a:r>
              <a:rPr lang="es-PE" sz="1050" spc="-55" dirty="0">
                <a:latin typeface="Trebuchet MS"/>
                <a:cs typeface="Trebuchet MS"/>
              </a:rPr>
              <a:t>usando </a:t>
            </a:r>
            <a:r>
              <a:rPr lang="es-PE" sz="1050" spc="-30" dirty="0" err="1">
                <a:latin typeface="Trebuchet MS"/>
                <a:cs typeface="Trebuchet MS"/>
              </a:rPr>
              <a:t>Spark's</a:t>
            </a:r>
            <a:r>
              <a:rPr lang="es-PE" sz="1050" spc="155" dirty="0">
                <a:latin typeface="Trebuchet MS"/>
                <a:cs typeface="Trebuchet MS"/>
              </a:rPr>
              <a:t> </a:t>
            </a:r>
            <a:r>
              <a:rPr lang="es-PE" sz="1050" spc="-5" dirty="0">
                <a:latin typeface="Trebuchet MS"/>
                <a:cs typeface="Trebuchet MS"/>
              </a:rPr>
              <a:t>API</a:t>
            </a:r>
            <a:endParaRPr lang="es-PE" sz="1050" dirty="0">
              <a:latin typeface="Trebuchet MS"/>
              <a:cs typeface="Trebuchet MS"/>
            </a:endParaRPr>
          </a:p>
          <a:p>
            <a:pPr marL="99060" marR="50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endParaRPr lang="es-ES" sz="1050" dirty="0">
              <a:latin typeface="Trebuchet MS"/>
              <a:cs typeface="Trebuchet MS"/>
            </a:endParaRPr>
          </a:p>
          <a:p>
            <a:pPr marL="99060" marR="50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endParaRPr lang="es-ES" sz="1050" dirty="0">
              <a:latin typeface="Trebuchet MS"/>
              <a:cs typeface="Trebuchet MS"/>
            </a:endParaRPr>
          </a:p>
          <a:p>
            <a:pPr marL="99060" marR="50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endParaRPr sz="105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5" name="object 5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30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10" y="308286"/>
            <a:ext cx="3147695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ES" spc="-65" dirty="0"/>
              <a:t>D</a:t>
            </a:r>
            <a:r>
              <a:rPr spc="-65" dirty="0" err="1"/>
              <a:t>atos</a:t>
            </a:r>
            <a:r>
              <a:rPr spc="-65" dirty="0"/>
              <a:t> </a:t>
            </a:r>
            <a:r>
              <a:rPr lang="es-ES" spc="-50" dirty="0"/>
              <a:t>D</a:t>
            </a:r>
            <a:r>
              <a:rPr spc="-50" dirty="0" err="1"/>
              <a:t>istribuido</a:t>
            </a:r>
            <a:r>
              <a:rPr lang="es-ES" spc="-50" dirty="0"/>
              <a:t>s</a:t>
            </a:r>
            <a:r>
              <a:rPr spc="-50" dirty="0"/>
              <a:t> </a:t>
            </a:r>
            <a:r>
              <a:rPr lang="es-ES" spc="-80" dirty="0"/>
              <a:t>R</a:t>
            </a:r>
            <a:r>
              <a:rPr spc="-80" dirty="0" err="1"/>
              <a:t>esistente</a:t>
            </a:r>
            <a:r>
              <a:rPr spc="-30" dirty="0"/>
              <a:t> </a:t>
            </a:r>
            <a:r>
              <a:rPr spc="75" dirty="0"/>
              <a:t>(RDD)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459" y="883476"/>
            <a:ext cx="4069715" cy="158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8636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r>
              <a:rPr sz="1050" b="1" dirty="0">
                <a:solidFill>
                  <a:srgbClr val="822434"/>
                </a:solidFill>
                <a:latin typeface="Trebuchet MS"/>
                <a:cs typeface="Trebuchet MS"/>
              </a:rPr>
              <a:t>Abstracción </a:t>
            </a:r>
            <a:r>
              <a:rPr sz="1050" spc="-65" dirty="0">
                <a:latin typeface="Trebuchet MS"/>
                <a:cs typeface="Trebuchet MS"/>
              </a:rPr>
              <a:t>fundamental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40" dirty="0">
                <a:latin typeface="Trebuchet MS"/>
                <a:cs typeface="Trebuchet MS"/>
              </a:rPr>
              <a:t>Spark </a:t>
            </a:r>
            <a:r>
              <a:rPr sz="1050" spc="-25" dirty="0">
                <a:latin typeface="Trebuchet MS"/>
                <a:cs typeface="Trebuchet MS"/>
              </a:rPr>
              <a:t>para </a:t>
            </a:r>
            <a:r>
              <a:rPr sz="1050" spc="-70" dirty="0">
                <a:latin typeface="Trebuchet MS"/>
                <a:cs typeface="Trebuchet MS"/>
              </a:rPr>
              <a:t>indicar </a:t>
            </a:r>
            <a:r>
              <a:rPr sz="1050" spc="-100" dirty="0">
                <a:latin typeface="Trebuchet MS"/>
                <a:cs typeface="Trebuchet MS"/>
              </a:rPr>
              <a:t>una </a:t>
            </a:r>
            <a:r>
              <a:rPr sz="1050" spc="-50" dirty="0">
                <a:latin typeface="Trebuchet MS"/>
                <a:cs typeface="Trebuchet MS"/>
              </a:rPr>
              <a:t>colección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60" dirty="0">
                <a:latin typeface="Trebuchet MS"/>
                <a:cs typeface="Trebuchet MS"/>
              </a:rPr>
              <a:t>elementos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60" dirty="0">
                <a:latin typeface="Trebuchet MS"/>
                <a:cs typeface="Trebuchet MS"/>
              </a:rPr>
              <a:t>la </a:t>
            </a:r>
            <a:r>
              <a:rPr sz="1050" spc="-65" dirty="0">
                <a:latin typeface="Trebuchet MS"/>
                <a:cs typeface="Trebuchet MS"/>
              </a:rPr>
              <a:t>misma</a:t>
            </a:r>
            <a:r>
              <a:rPr sz="1050" spc="35" dirty="0">
                <a:latin typeface="Trebuchet MS"/>
                <a:cs typeface="Trebuchet MS"/>
              </a:rPr>
              <a:t> </a:t>
            </a:r>
            <a:r>
              <a:rPr sz="1050" spc="-65" dirty="0">
                <a:latin typeface="Trebuchet MS"/>
                <a:cs typeface="Trebuchet MS"/>
              </a:rPr>
              <a:t>escribe</a:t>
            </a:r>
            <a:endParaRPr sz="105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45" dirty="0">
                <a:latin typeface="Trebuchet MS"/>
                <a:cs typeface="Trebuchet MS"/>
              </a:rPr>
              <a:t>Generalización del </a:t>
            </a:r>
            <a:r>
              <a:rPr sz="900" spc="-60" dirty="0">
                <a:latin typeface="Trebuchet MS"/>
                <a:cs typeface="Trebuchet MS"/>
              </a:rPr>
              <a:t>valor-clave de </a:t>
            </a:r>
            <a:r>
              <a:rPr sz="900" spc="-30" dirty="0">
                <a:latin typeface="Trebuchet MS"/>
                <a:cs typeface="Trebuchet MS"/>
              </a:rPr>
              <a:t>MapReduce</a:t>
            </a:r>
            <a:r>
              <a:rPr sz="900" spc="20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pares</a:t>
            </a:r>
            <a:endParaRPr sz="900">
              <a:latin typeface="Trebuchet MS"/>
              <a:cs typeface="Trebuchet MS"/>
            </a:endParaRPr>
          </a:p>
          <a:p>
            <a:pPr marL="99060" marR="5080" indent="-86995">
              <a:lnSpc>
                <a:spcPct val="128899"/>
              </a:lnSpc>
              <a:spcBef>
                <a:spcPts val="409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60" dirty="0">
                <a:latin typeface="Trebuchet MS"/>
                <a:cs typeface="Trebuchet MS"/>
              </a:rPr>
              <a:t>Los </a:t>
            </a:r>
            <a:r>
              <a:rPr sz="1050" spc="75" dirty="0">
                <a:latin typeface="Trebuchet MS"/>
                <a:cs typeface="Trebuchet MS"/>
              </a:rPr>
              <a:t>RDD </a:t>
            </a:r>
            <a:r>
              <a:rPr sz="1050" spc="-60" dirty="0">
                <a:latin typeface="Trebuchet MS"/>
                <a:cs typeface="Trebuchet MS"/>
              </a:rPr>
              <a:t>están </a:t>
            </a:r>
            <a:r>
              <a:rPr sz="1050" b="1" dirty="0">
                <a:solidFill>
                  <a:srgbClr val="822434"/>
                </a:solidFill>
                <a:latin typeface="Trebuchet MS"/>
                <a:cs typeface="Trebuchet MS"/>
              </a:rPr>
              <a:t>particionados </a:t>
            </a:r>
            <a:r>
              <a:rPr sz="1050" spc="-65" dirty="0">
                <a:latin typeface="Trebuchet MS"/>
                <a:cs typeface="Trebuchet MS"/>
              </a:rPr>
              <a:t>y </a:t>
            </a:r>
            <a:r>
              <a:rPr sz="1050" spc="-45" dirty="0">
                <a:latin typeface="Trebuchet MS"/>
                <a:cs typeface="Trebuchet MS"/>
              </a:rPr>
              <a:t>posiblemente </a:t>
            </a:r>
            <a:r>
              <a:rPr sz="1050" spc="-55" dirty="0">
                <a:latin typeface="Trebuchet MS"/>
                <a:cs typeface="Trebuchet MS"/>
              </a:rPr>
              <a:t>distribuidos </a:t>
            </a:r>
            <a:r>
              <a:rPr sz="1050" spc="-35" dirty="0">
                <a:latin typeface="Trebuchet MS"/>
                <a:cs typeface="Trebuchet MS"/>
              </a:rPr>
              <a:t>en </a:t>
            </a:r>
            <a:r>
              <a:rPr sz="1050" spc="-70" dirty="0">
                <a:latin typeface="Trebuchet MS"/>
                <a:cs typeface="Trebuchet MS"/>
              </a:rPr>
              <a:t>múltiples </a:t>
            </a:r>
            <a:r>
              <a:rPr sz="1050" spc="-35" dirty="0">
                <a:latin typeface="Trebuchet MS"/>
                <a:cs typeface="Trebuchet MS"/>
              </a:rPr>
              <a:t>nodos </a:t>
            </a:r>
            <a:r>
              <a:rPr sz="1050" spc="-55" dirty="0">
                <a:latin typeface="Trebuchet MS"/>
                <a:cs typeface="Trebuchet MS"/>
              </a:rPr>
              <a:t>del </a:t>
            </a:r>
            <a:r>
              <a:rPr sz="1050" spc="-50" dirty="0">
                <a:latin typeface="Trebuchet MS"/>
                <a:cs typeface="Trebuchet MS"/>
              </a:rPr>
              <a:t>clúster</a:t>
            </a:r>
            <a:endParaRPr sz="1050">
              <a:latin typeface="Trebuchet MS"/>
              <a:cs typeface="Trebuchet MS"/>
            </a:endParaRPr>
          </a:p>
          <a:p>
            <a:pPr marL="99060" marR="79375" indent="-86995">
              <a:lnSpc>
                <a:spcPct val="132500"/>
              </a:lnSpc>
              <a:spcBef>
                <a:spcPts val="370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40" dirty="0">
                <a:latin typeface="Trebuchet MS"/>
                <a:cs typeface="Trebuchet MS"/>
              </a:rPr>
              <a:t>Ideal para </a:t>
            </a:r>
            <a:r>
              <a:rPr sz="1050" spc="-60" dirty="0">
                <a:latin typeface="Trebuchet MS"/>
                <a:cs typeface="Trebuchet MS"/>
              </a:rPr>
              <a:t>aplicaciones </a:t>
            </a:r>
            <a:r>
              <a:rPr sz="1050" spc="-70" dirty="0">
                <a:latin typeface="Trebuchet MS"/>
                <a:cs typeface="Trebuchet MS"/>
              </a:rPr>
              <a:t>que </a:t>
            </a:r>
            <a:r>
              <a:rPr sz="1050" spc="-75" dirty="0">
                <a:latin typeface="Trebuchet MS"/>
                <a:cs typeface="Trebuchet MS"/>
              </a:rPr>
              <a:t>aplican </a:t>
            </a:r>
            <a:r>
              <a:rPr sz="1050" spc="-60" dirty="0">
                <a:latin typeface="Trebuchet MS"/>
                <a:cs typeface="Trebuchet MS"/>
              </a:rPr>
              <a:t>la </a:t>
            </a:r>
            <a:r>
              <a:rPr sz="1050" spc="-65" dirty="0">
                <a:latin typeface="Trebuchet MS"/>
                <a:cs typeface="Trebuchet MS"/>
              </a:rPr>
              <a:t>misma </a:t>
            </a:r>
            <a:r>
              <a:rPr sz="1050" spc="-40" dirty="0">
                <a:latin typeface="Trebuchet MS"/>
                <a:cs typeface="Trebuchet MS"/>
              </a:rPr>
              <a:t>operación </a:t>
            </a:r>
            <a:r>
              <a:rPr sz="1050" spc="-35" dirty="0">
                <a:latin typeface="Trebuchet MS"/>
                <a:cs typeface="Trebuchet MS"/>
              </a:rPr>
              <a:t>en </a:t>
            </a:r>
            <a:r>
              <a:rPr sz="1050" spc="-90" dirty="0">
                <a:latin typeface="Trebuchet MS"/>
                <a:cs typeface="Trebuchet MS"/>
              </a:rPr>
              <a:t>todos </a:t>
            </a:r>
            <a:r>
              <a:rPr sz="1050" spc="-60" dirty="0">
                <a:latin typeface="Trebuchet MS"/>
                <a:cs typeface="Trebuchet MS"/>
              </a:rPr>
              <a:t>los elementos </a:t>
            </a:r>
            <a:r>
              <a:rPr sz="1050" spc="-55" dirty="0">
                <a:latin typeface="Trebuchet MS"/>
                <a:cs typeface="Trebuchet MS"/>
              </a:rPr>
              <a:t>del _</a:t>
            </a:r>
            <a:r>
              <a:rPr sz="1050" spc="35" dirty="0">
                <a:latin typeface="Trebuchet MS"/>
                <a:cs typeface="Trebuchet MS"/>
              </a:rPr>
              <a:t> </a:t>
            </a:r>
            <a:r>
              <a:rPr sz="1050" spc="-70" dirty="0">
                <a:latin typeface="Trebuchet MS"/>
                <a:cs typeface="Trebuchet MS"/>
              </a:rPr>
              <a:t>conjunto de datos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36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39" y="286570"/>
            <a:ext cx="2127250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ES" spc="-85" dirty="0"/>
              <a:t>Conceptos previos</a:t>
            </a:r>
            <a:endParaRPr spc="-75" dirty="0"/>
          </a:p>
        </p:txBody>
      </p:sp>
      <p:sp>
        <p:nvSpPr>
          <p:cNvPr id="3" name="object 3"/>
          <p:cNvSpPr txBox="1"/>
          <p:nvPr/>
        </p:nvSpPr>
        <p:spPr>
          <a:xfrm>
            <a:off x="337514" y="1103634"/>
            <a:ext cx="4101135" cy="1376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5080" indent="-86995">
              <a:lnSpc>
                <a:spcPct val="129700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40" dirty="0">
                <a:latin typeface="Trebuchet MS"/>
                <a:cs typeface="Trebuchet MS"/>
              </a:rPr>
              <a:t>MapReduce </a:t>
            </a:r>
            <a:r>
              <a:rPr sz="1050" spc="5" dirty="0">
                <a:latin typeface="Wingdings"/>
                <a:cs typeface="Wingdings"/>
              </a:rPr>
              <a:t></a:t>
            </a:r>
            <a:r>
              <a:rPr sz="1050" spc="5" dirty="0">
                <a:latin typeface="Times New Roman"/>
                <a:cs typeface="Times New Roman"/>
              </a:rPr>
              <a:t> nuevo </a:t>
            </a:r>
            <a:r>
              <a:rPr sz="1050" spc="-45" dirty="0">
                <a:latin typeface="Trebuchet MS"/>
                <a:cs typeface="Trebuchet MS"/>
              </a:rPr>
              <a:t>marco de </a:t>
            </a:r>
            <a:r>
              <a:rPr sz="1050" spc="-55" dirty="0">
                <a:latin typeface="Trebuchet MS"/>
                <a:cs typeface="Trebuchet MS"/>
              </a:rPr>
              <a:t>computación </a:t>
            </a:r>
            <a:r>
              <a:rPr sz="1050" spc="-50" dirty="0">
                <a:latin typeface="Trebuchet MS"/>
                <a:cs typeface="Trebuchet MS"/>
              </a:rPr>
              <a:t>distribuida </a:t>
            </a:r>
            <a:r>
              <a:rPr sz="1050" spc="-65" dirty="0">
                <a:latin typeface="Trebuchet MS"/>
                <a:cs typeface="Trebuchet MS"/>
              </a:rPr>
              <a:t>adecuado </a:t>
            </a:r>
            <a:r>
              <a:rPr sz="1050" spc="-40" dirty="0">
                <a:latin typeface="Trebuchet MS"/>
                <a:cs typeface="Trebuchet MS"/>
              </a:rPr>
              <a:t>para trabajar </a:t>
            </a:r>
            <a:r>
              <a:rPr sz="1050" spc="-55" dirty="0">
                <a:latin typeface="Trebuchet MS"/>
                <a:cs typeface="Trebuchet MS"/>
              </a:rPr>
              <a:t>con </a:t>
            </a:r>
            <a:r>
              <a:rPr sz="1050" spc="-65" dirty="0">
                <a:latin typeface="Trebuchet MS"/>
                <a:cs typeface="Trebuchet MS"/>
              </a:rPr>
              <a:t>gran </a:t>
            </a:r>
            <a:r>
              <a:rPr sz="1050" spc="-70" dirty="0">
                <a:latin typeface="Trebuchet MS"/>
                <a:cs typeface="Trebuchet MS"/>
              </a:rPr>
              <a:t>escala</a:t>
            </a:r>
            <a:r>
              <a:rPr sz="1050" spc="55" dirty="0">
                <a:latin typeface="Trebuchet MS"/>
                <a:cs typeface="Trebuchet MS"/>
              </a:rPr>
              <a:t> </a:t>
            </a:r>
            <a:r>
              <a:rPr sz="1050" spc="-65" dirty="0">
                <a:latin typeface="Trebuchet MS"/>
                <a:cs typeface="Trebuchet MS"/>
              </a:rPr>
              <a:t>conjuntos de datos</a:t>
            </a:r>
            <a:endParaRPr sz="1050" dirty="0">
              <a:latin typeface="Trebuchet MS"/>
              <a:cs typeface="Trebuchet MS"/>
            </a:endParaRPr>
          </a:p>
          <a:p>
            <a:pPr marL="99060" marR="273685" indent="-86995">
              <a:lnSpc>
                <a:spcPct val="131800"/>
              </a:lnSpc>
              <a:spcBef>
                <a:spcPts val="384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45" dirty="0">
                <a:latin typeface="Trebuchet MS"/>
                <a:cs typeface="Trebuchet MS"/>
              </a:rPr>
              <a:t>Útil </a:t>
            </a:r>
            <a:r>
              <a:rPr sz="1050" spc="-60" dirty="0">
                <a:latin typeface="Trebuchet MS"/>
                <a:cs typeface="Trebuchet MS"/>
              </a:rPr>
              <a:t>en </a:t>
            </a:r>
            <a:r>
              <a:rPr sz="1050" spc="-90" dirty="0">
                <a:latin typeface="Trebuchet MS"/>
                <a:cs typeface="Trebuchet MS"/>
              </a:rPr>
              <a:t>todas </a:t>
            </a:r>
            <a:r>
              <a:rPr sz="1050" spc="-35" dirty="0">
                <a:latin typeface="Trebuchet MS"/>
                <a:cs typeface="Trebuchet MS"/>
              </a:rPr>
              <a:t>aquellas </a:t>
            </a:r>
            <a:r>
              <a:rPr sz="1050" spc="-50" dirty="0">
                <a:latin typeface="Trebuchet MS"/>
                <a:cs typeface="Trebuchet MS"/>
              </a:rPr>
              <a:t>situaciones </a:t>
            </a:r>
            <a:r>
              <a:rPr sz="1050" spc="-45" dirty="0">
                <a:latin typeface="Trebuchet MS"/>
                <a:cs typeface="Trebuchet MS"/>
              </a:rPr>
              <a:t>en las que es </a:t>
            </a:r>
            <a:r>
              <a:rPr sz="1050" spc="-60" dirty="0">
                <a:latin typeface="Trebuchet MS"/>
                <a:cs typeface="Trebuchet MS"/>
              </a:rPr>
              <a:t>necesario acceder </a:t>
            </a:r>
            <a:r>
              <a:rPr sz="1050" spc="-25" dirty="0">
                <a:latin typeface="Trebuchet MS"/>
                <a:cs typeface="Trebuchet MS"/>
              </a:rPr>
              <a:t>a los </a:t>
            </a:r>
            <a:r>
              <a:rPr sz="1050" spc="-80" dirty="0">
                <a:latin typeface="Trebuchet MS"/>
                <a:cs typeface="Trebuchet MS"/>
              </a:rPr>
              <a:t>datos de </a:t>
            </a:r>
            <a:r>
              <a:rPr sz="1050" spc="-65" dirty="0">
                <a:latin typeface="Trebuchet MS"/>
                <a:cs typeface="Trebuchet MS"/>
              </a:rPr>
              <a:t>forma secuencial</a:t>
            </a:r>
            <a:endParaRPr sz="1050" dirty="0">
              <a:latin typeface="Trebuchet MS"/>
              <a:cs typeface="Trebuchet MS"/>
            </a:endParaRPr>
          </a:p>
          <a:p>
            <a:pPr marL="99060" marR="8890" indent="-86995">
              <a:lnSpc>
                <a:spcPct val="131800"/>
              </a:lnSpc>
              <a:spcBef>
                <a:spcPts val="34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40" dirty="0">
                <a:latin typeface="Trebuchet MS"/>
                <a:cs typeface="Trebuchet MS"/>
              </a:rPr>
              <a:t>Puede </a:t>
            </a:r>
            <a:r>
              <a:rPr sz="1050" spc="-65" dirty="0">
                <a:latin typeface="Trebuchet MS"/>
                <a:cs typeface="Trebuchet MS"/>
              </a:rPr>
              <a:t>ser </a:t>
            </a:r>
            <a:r>
              <a:rPr sz="1050" spc="-50" dirty="0">
                <a:latin typeface="Trebuchet MS"/>
                <a:cs typeface="Trebuchet MS"/>
              </a:rPr>
              <a:t>difícil </a:t>
            </a:r>
            <a:r>
              <a:rPr sz="1050" spc="-25" dirty="0">
                <a:latin typeface="Trebuchet MS"/>
                <a:cs typeface="Trebuchet MS"/>
              </a:rPr>
              <a:t>de </a:t>
            </a:r>
            <a:r>
              <a:rPr sz="1050" spc="-40" dirty="0">
                <a:latin typeface="Trebuchet MS"/>
                <a:cs typeface="Trebuchet MS"/>
              </a:rPr>
              <a:t>programar </a:t>
            </a:r>
            <a:r>
              <a:rPr sz="1050" spc="-65" dirty="0">
                <a:latin typeface="Trebuchet MS"/>
                <a:cs typeface="Trebuchet MS"/>
              </a:rPr>
              <a:t>y </a:t>
            </a:r>
            <a:r>
              <a:rPr sz="1050" spc="-30" dirty="0">
                <a:latin typeface="Trebuchet MS"/>
                <a:cs typeface="Trebuchet MS"/>
              </a:rPr>
              <a:t>no es compatible con </a:t>
            </a:r>
            <a:r>
              <a:rPr sz="1050" spc="-70" dirty="0">
                <a:latin typeface="Trebuchet MS"/>
                <a:cs typeface="Trebuchet MS"/>
              </a:rPr>
              <a:t>múltiples map- </a:t>
            </a:r>
            <a:r>
              <a:rPr sz="1050" spc="-55" dirty="0">
                <a:latin typeface="Trebuchet MS"/>
                <a:cs typeface="Trebuchet MS"/>
              </a:rPr>
              <a:t>reduce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3284" y="3295986"/>
            <a:ext cx="259715" cy="1689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00" spc="-10" dirty="0">
                <a:solidFill>
                  <a:srgbClr val="E00000"/>
                </a:solidFill>
                <a:latin typeface="LM Roman 9"/>
                <a:cs typeface="LM Roman 9"/>
              </a:rPr>
              <a:t>1/74</a:t>
            </a:r>
            <a:endParaRPr sz="900">
              <a:latin typeface="LM Roman 9"/>
              <a:cs typeface="LM Roman 9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15" y="230286"/>
            <a:ext cx="3643935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65" dirty="0"/>
              <a:t>RDD:</a:t>
            </a:r>
            <a:r>
              <a:rPr spc="-260" dirty="0"/>
              <a:t> </a:t>
            </a:r>
            <a:r>
              <a:rPr spc="-70" dirty="0"/>
              <a:t>Particiones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458" y="1021795"/>
            <a:ext cx="4010025" cy="1374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2844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60" dirty="0">
                <a:latin typeface="Trebuchet MS"/>
                <a:cs typeface="Trebuchet MS"/>
              </a:rPr>
              <a:t>Cada </a:t>
            </a:r>
            <a:r>
              <a:rPr sz="1050" spc="105" dirty="0">
                <a:latin typeface="Trebuchet MS"/>
                <a:cs typeface="Trebuchet MS"/>
              </a:rPr>
              <a:t>RDD </a:t>
            </a:r>
            <a:r>
              <a:rPr sz="1050" spc="-45" dirty="0">
                <a:latin typeface="Trebuchet MS"/>
                <a:cs typeface="Trebuchet MS"/>
              </a:rPr>
              <a:t>se </a:t>
            </a:r>
            <a:r>
              <a:rPr sz="1050" spc="-60" dirty="0">
                <a:latin typeface="Trebuchet MS"/>
                <a:cs typeface="Trebuchet MS"/>
              </a:rPr>
              <a:t>divide </a:t>
            </a:r>
            <a:r>
              <a:rPr sz="1050" spc="-40" dirty="0">
                <a:latin typeface="Trebuchet MS"/>
                <a:cs typeface="Trebuchet MS"/>
              </a:rPr>
              <a:t>en fragmentos </a:t>
            </a:r>
            <a:r>
              <a:rPr sz="1050" spc="-75" dirty="0">
                <a:latin typeface="Trebuchet MS"/>
                <a:cs typeface="Trebuchet MS"/>
              </a:rPr>
              <a:t>llamados </a:t>
            </a:r>
            <a:r>
              <a:rPr sz="1050" b="1" dirty="0">
                <a:solidFill>
                  <a:srgbClr val="822434"/>
                </a:solidFill>
                <a:latin typeface="Trebuchet MS"/>
                <a:cs typeface="Trebuchet MS"/>
              </a:rPr>
              <a:t>particiones </a:t>
            </a:r>
            <a:r>
              <a:rPr sz="1050" spc="-50" dirty="0">
                <a:latin typeface="Trebuchet MS"/>
                <a:cs typeface="Trebuchet MS"/>
              </a:rPr>
              <a:t>distribuidas </a:t>
            </a:r>
            <a:r>
              <a:rPr sz="1050" spc="-35" dirty="0">
                <a:latin typeface="Trebuchet MS"/>
                <a:cs typeface="Trebuchet MS"/>
              </a:rPr>
              <a:t>entre nodos</a:t>
            </a:r>
            <a:endParaRPr sz="1050">
              <a:latin typeface="Trebuchet MS"/>
              <a:cs typeface="Trebuchet MS"/>
            </a:endParaRPr>
          </a:p>
          <a:p>
            <a:pPr marL="99060" marR="5080" indent="-86995">
              <a:lnSpc>
                <a:spcPct val="131800"/>
              </a:lnSpc>
              <a:spcBef>
                <a:spcPts val="38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85" dirty="0">
                <a:latin typeface="Trebuchet MS"/>
                <a:cs typeface="Trebuchet MS"/>
              </a:rPr>
              <a:t>Un </a:t>
            </a:r>
            <a:r>
              <a:rPr sz="1050" spc="-40" dirty="0">
                <a:latin typeface="Trebuchet MS"/>
                <a:cs typeface="Trebuchet MS"/>
              </a:rPr>
              <a:t>programa </a:t>
            </a:r>
            <a:r>
              <a:rPr sz="1050" spc="-70" dirty="0">
                <a:latin typeface="Trebuchet MS"/>
                <a:cs typeface="Trebuchet MS"/>
              </a:rPr>
              <a:t>puede especificar </a:t>
            </a:r>
            <a:r>
              <a:rPr sz="1050" spc="-60" dirty="0">
                <a:latin typeface="Trebuchet MS"/>
                <a:cs typeface="Trebuchet MS"/>
              </a:rPr>
              <a:t>el </a:t>
            </a:r>
            <a:r>
              <a:rPr sz="1050" spc="-50" dirty="0">
                <a:latin typeface="Trebuchet MS"/>
                <a:cs typeface="Trebuchet MS"/>
              </a:rPr>
              <a:t>número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45" dirty="0">
                <a:latin typeface="Trebuchet MS"/>
                <a:cs typeface="Trebuchet MS"/>
              </a:rPr>
              <a:t>particiones </a:t>
            </a:r>
            <a:r>
              <a:rPr sz="1050" spc="-40" dirty="0">
                <a:latin typeface="Trebuchet MS"/>
                <a:cs typeface="Trebuchet MS"/>
              </a:rPr>
              <a:t>para </a:t>
            </a:r>
            <a:r>
              <a:rPr sz="1050" spc="-75" dirty="0">
                <a:latin typeface="Trebuchet MS"/>
                <a:cs typeface="Trebuchet MS"/>
              </a:rPr>
              <a:t>un </a:t>
            </a:r>
            <a:r>
              <a:rPr sz="1050" spc="105" dirty="0">
                <a:latin typeface="Trebuchet MS"/>
                <a:cs typeface="Trebuchet MS"/>
              </a:rPr>
              <a:t>RDD </a:t>
            </a:r>
            <a:r>
              <a:rPr sz="1050" spc="-40" dirty="0">
                <a:latin typeface="Trebuchet MS"/>
                <a:cs typeface="Trebuchet MS"/>
              </a:rPr>
              <a:t>(de lo contrario , </a:t>
            </a:r>
            <a:r>
              <a:rPr sz="1050" spc="-30" dirty="0">
                <a:latin typeface="Trebuchet MS"/>
                <a:cs typeface="Trebuchet MS"/>
              </a:rPr>
              <a:t>Spark </a:t>
            </a:r>
            <a:r>
              <a:rPr sz="1050" spc="-65" dirty="0">
                <a:latin typeface="Trebuchet MS"/>
                <a:cs typeface="Trebuchet MS"/>
              </a:rPr>
              <a:t>elegirá</a:t>
            </a:r>
            <a:r>
              <a:rPr sz="1050" spc="25" dirty="0">
                <a:latin typeface="Trebuchet MS"/>
                <a:cs typeface="Trebuchet MS"/>
              </a:rPr>
              <a:t> </a:t>
            </a:r>
            <a:r>
              <a:rPr sz="1050" spc="-35" dirty="0">
                <a:latin typeface="Trebuchet MS"/>
                <a:cs typeface="Trebuchet MS"/>
              </a:rPr>
              <a:t>una)</a:t>
            </a:r>
            <a:endParaRPr sz="1050">
              <a:latin typeface="Trebuchet MS"/>
              <a:cs typeface="Trebuchet MS"/>
            </a:endParaRPr>
          </a:p>
          <a:p>
            <a:pPr marL="99060" marR="507365" indent="-86995">
              <a:lnSpc>
                <a:spcPct val="131800"/>
              </a:lnSpc>
              <a:spcBef>
                <a:spcPts val="34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40" dirty="0">
                <a:latin typeface="Trebuchet MS"/>
                <a:cs typeface="Trebuchet MS"/>
              </a:rPr>
              <a:t>El programador </a:t>
            </a:r>
            <a:r>
              <a:rPr sz="1050" spc="-50" dirty="0">
                <a:latin typeface="Trebuchet MS"/>
                <a:cs typeface="Trebuchet MS"/>
              </a:rPr>
              <a:t>también </a:t>
            </a:r>
            <a:r>
              <a:rPr sz="1050" spc="-70" dirty="0">
                <a:latin typeface="Trebuchet MS"/>
                <a:cs typeface="Trebuchet MS"/>
              </a:rPr>
              <a:t>puede </a:t>
            </a:r>
            <a:r>
              <a:rPr sz="1050" spc="-65" dirty="0">
                <a:latin typeface="Trebuchet MS"/>
                <a:cs typeface="Trebuchet MS"/>
              </a:rPr>
              <a:t>decidir </a:t>
            </a:r>
            <a:r>
              <a:rPr sz="1050" spc="-45" dirty="0">
                <a:latin typeface="Trebuchet MS"/>
                <a:cs typeface="Trebuchet MS"/>
              </a:rPr>
              <a:t>si </a:t>
            </a:r>
            <a:r>
              <a:rPr sz="1050" spc="-25" dirty="0">
                <a:latin typeface="Trebuchet MS"/>
                <a:cs typeface="Trebuchet MS"/>
              </a:rPr>
              <a:t>usar </a:t>
            </a:r>
            <a:r>
              <a:rPr sz="1050" spc="-60" dirty="0">
                <a:latin typeface="Trebuchet MS"/>
                <a:cs typeface="Trebuchet MS"/>
              </a:rPr>
              <a:t>el </a:t>
            </a:r>
            <a:r>
              <a:rPr sz="1050" b="1" spc="35" dirty="0">
                <a:solidFill>
                  <a:srgbClr val="822434"/>
                </a:solidFill>
                <a:latin typeface="Trebuchet MS"/>
                <a:cs typeface="Trebuchet MS"/>
              </a:rPr>
              <a:t>Hash </a:t>
            </a:r>
            <a:r>
              <a:rPr sz="1050" spc="-45" dirty="0">
                <a:latin typeface="Trebuchet MS"/>
                <a:cs typeface="Trebuchet MS"/>
              </a:rPr>
              <a:t>Partitioner </a:t>
            </a:r>
            <a:r>
              <a:rPr sz="1050" spc="-80" dirty="0">
                <a:latin typeface="Trebuchet MS"/>
                <a:cs typeface="Trebuchet MS"/>
              </a:rPr>
              <a:t>predeterminado </a:t>
            </a:r>
            <a:r>
              <a:rPr sz="1050" spc="15" dirty="0">
                <a:latin typeface="Trebuchet MS"/>
                <a:cs typeface="Trebuchet MS"/>
              </a:rPr>
              <a:t>o </a:t>
            </a:r>
            <a:r>
              <a:rPr sz="1050" b="1" spc="5" dirty="0">
                <a:solidFill>
                  <a:srgbClr val="822434"/>
                </a:solidFill>
                <a:latin typeface="Trebuchet MS"/>
                <a:cs typeface="Trebuchet MS"/>
              </a:rPr>
              <a:t>uno </a:t>
            </a:r>
            <a:r>
              <a:rPr sz="1050" spc="-40" dirty="0">
                <a:latin typeface="Trebuchet MS"/>
                <a:cs typeface="Trebuchet MS"/>
              </a:rPr>
              <a:t>personalizado </a:t>
            </a:r>
            <a:r>
              <a:rPr sz="1050" spc="-100" dirty="0">
                <a:latin typeface="Trebuchet MS"/>
                <a:cs typeface="Trebuchet MS"/>
              </a:rPr>
              <a:t>.</a:t>
            </a:r>
            <a:r>
              <a:rPr sz="1050" spc="-25" dirty="0">
                <a:latin typeface="Trebuchet MS"/>
                <a:cs typeface="Trebuchet MS"/>
              </a:rPr>
              <a:t> </a:t>
            </a:r>
            <a:r>
              <a:rPr sz="1050" spc="-30" dirty="0">
                <a:latin typeface="Trebuchet MS"/>
                <a:cs typeface="Trebuchet MS"/>
              </a:rPr>
              <a:t>una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39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77" y="241664"/>
            <a:ext cx="3270873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65" dirty="0"/>
              <a:t>RDD:</a:t>
            </a:r>
            <a:r>
              <a:rPr spc="-260" dirty="0"/>
              <a:t> </a:t>
            </a:r>
            <a:r>
              <a:rPr spc="-70" dirty="0"/>
              <a:t>Particiones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458" y="1021795"/>
            <a:ext cx="4010025" cy="1633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2844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60" dirty="0">
                <a:latin typeface="Trebuchet MS"/>
                <a:cs typeface="Trebuchet MS"/>
              </a:rPr>
              <a:t>Cada </a:t>
            </a:r>
            <a:r>
              <a:rPr sz="1050" spc="105" dirty="0">
                <a:latin typeface="Trebuchet MS"/>
                <a:cs typeface="Trebuchet MS"/>
              </a:rPr>
              <a:t>RDD </a:t>
            </a:r>
            <a:r>
              <a:rPr sz="1050" spc="-45" dirty="0">
                <a:latin typeface="Trebuchet MS"/>
                <a:cs typeface="Trebuchet MS"/>
              </a:rPr>
              <a:t>se </a:t>
            </a:r>
            <a:r>
              <a:rPr sz="1050" spc="-60" dirty="0">
                <a:latin typeface="Trebuchet MS"/>
                <a:cs typeface="Trebuchet MS"/>
              </a:rPr>
              <a:t>divide </a:t>
            </a:r>
            <a:r>
              <a:rPr sz="1050" spc="-40" dirty="0">
                <a:latin typeface="Trebuchet MS"/>
                <a:cs typeface="Trebuchet MS"/>
              </a:rPr>
              <a:t>en fragmentos </a:t>
            </a:r>
            <a:r>
              <a:rPr sz="1050" spc="-75" dirty="0">
                <a:latin typeface="Trebuchet MS"/>
                <a:cs typeface="Trebuchet MS"/>
              </a:rPr>
              <a:t>llamados </a:t>
            </a:r>
            <a:r>
              <a:rPr sz="1050" b="1" dirty="0">
                <a:solidFill>
                  <a:srgbClr val="822434"/>
                </a:solidFill>
                <a:latin typeface="Trebuchet MS"/>
                <a:cs typeface="Trebuchet MS"/>
              </a:rPr>
              <a:t>particiones </a:t>
            </a:r>
            <a:r>
              <a:rPr sz="1050" spc="-50" dirty="0">
                <a:latin typeface="Trebuchet MS"/>
                <a:cs typeface="Trebuchet MS"/>
              </a:rPr>
              <a:t>distribuidas </a:t>
            </a:r>
            <a:r>
              <a:rPr sz="1050" spc="-35" dirty="0">
                <a:latin typeface="Trebuchet MS"/>
                <a:cs typeface="Trebuchet MS"/>
              </a:rPr>
              <a:t>entre nodos</a:t>
            </a:r>
            <a:endParaRPr sz="1050">
              <a:latin typeface="Trebuchet MS"/>
              <a:cs typeface="Trebuchet MS"/>
            </a:endParaRPr>
          </a:p>
          <a:p>
            <a:pPr marL="99060" marR="5080" indent="-86995">
              <a:lnSpc>
                <a:spcPct val="131800"/>
              </a:lnSpc>
              <a:spcBef>
                <a:spcPts val="38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85" dirty="0">
                <a:latin typeface="Trebuchet MS"/>
                <a:cs typeface="Trebuchet MS"/>
              </a:rPr>
              <a:t>Un </a:t>
            </a:r>
            <a:r>
              <a:rPr sz="1050" spc="-40" dirty="0">
                <a:latin typeface="Trebuchet MS"/>
                <a:cs typeface="Trebuchet MS"/>
              </a:rPr>
              <a:t>programa </a:t>
            </a:r>
            <a:r>
              <a:rPr sz="1050" spc="-70" dirty="0">
                <a:latin typeface="Trebuchet MS"/>
                <a:cs typeface="Trebuchet MS"/>
              </a:rPr>
              <a:t>puede especificar </a:t>
            </a:r>
            <a:r>
              <a:rPr sz="1050" spc="-60" dirty="0">
                <a:latin typeface="Trebuchet MS"/>
                <a:cs typeface="Trebuchet MS"/>
              </a:rPr>
              <a:t>el </a:t>
            </a:r>
            <a:r>
              <a:rPr sz="1050" spc="-50" dirty="0">
                <a:latin typeface="Trebuchet MS"/>
                <a:cs typeface="Trebuchet MS"/>
              </a:rPr>
              <a:t>número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45" dirty="0">
                <a:latin typeface="Trebuchet MS"/>
                <a:cs typeface="Trebuchet MS"/>
              </a:rPr>
              <a:t>particiones </a:t>
            </a:r>
            <a:r>
              <a:rPr sz="1050" spc="-40" dirty="0">
                <a:latin typeface="Trebuchet MS"/>
                <a:cs typeface="Trebuchet MS"/>
              </a:rPr>
              <a:t>para </a:t>
            </a:r>
            <a:r>
              <a:rPr sz="1050" spc="-75" dirty="0">
                <a:latin typeface="Trebuchet MS"/>
                <a:cs typeface="Trebuchet MS"/>
              </a:rPr>
              <a:t>un </a:t>
            </a:r>
            <a:r>
              <a:rPr sz="1050" spc="105" dirty="0">
                <a:latin typeface="Trebuchet MS"/>
                <a:cs typeface="Trebuchet MS"/>
              </a:rPr>
              <a:t>RDD </a:t>
            </a:r>
            <a:r>
              <a:rPr sz="1050" spc="-40" dirty="0">
                <a:latin typeface="Trebuchet MS"/>
                <a:cs typeface="Trebuchet MS"/>
              </a:rPr>
              <a:t>(de lo contrario , </a:t>
            </a:r>
            <a:r>
              <a:rPr sz="1050" spc="-30" dirty="0">
                <a:latin typeface="Trebuchet MS"/>
                <a:cs typeface="Trebuchet MS"/>
              </a:rPr>
              <a:t>Spark </a:t>
            </a:r>
            <a:r>
              <a:rPr sz="1050" spc="-65" dirty="0">
                <a:latin typeface="Trebuchet MS"/>
                <a:cs typeface="Trebuchet MS"/>
              </a:rPr>
              <a:t>elegirá</a:t>
            </a:r>
            <a:r>
              <a:rPr sz="1050" spc="25" dirty="0">
                <a:latin typeface="Trebuchet MS"/>
                <a:cs typeface="Trebuchet MS"/>
              </a:rPr>
              <a:t> </a:t>
            </a:r>
            <a:r>
              <a:rPr sz="1050" spc="-35" dirty="0">
                <a:latin typeface="Trebuchet MS"/>
                <a:cs typeface="Trebuchet MS"/>
              </a:rPr>
              <a:t>una)</a:t>
            </a:r>
            <a:endParaRPr sz="1050">
              <a:latin typeface="Trebuchet MS"/>
              <a:cs typeface="Trebuchet MS"/>
            </a:endParaRPr>
          </a:p>
          <a:p>
            <a:pPr marL="99060" marR="507365" indent="-86995">
              <a:lnSpc>
                <a:spcPct val="131800"/>
              </a:lnSpc>
              <a:spcBef>
                <a:spcPts val="34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40" dirty="0">
                <a:latin typeface="Trebuchet MS"/>
                <a:cs typeface="Trebuchet MS"/>
              </a:rPr>
              <a:t>El programador </a:t>
            </a:r>
            <a:r>
              <a:rPr sz="1050" spc="-50" dirty="0">
                <a:latin typeface="Trebuchet MS"/>
                <a:cs typeface="Trebuchet MS"/>
              </a:rPr>
              <a:t>también </a:t>
            </a:r>
            <a:r>
              <a:rPr sz="1050" spc="-70" dirty="0">
                <a:latin typeface="Trebuchet MS"/>
                <a:cs typeface="Trebuchet MS"/>
              </a:rPr>
              <a:t>puede </a:t>
            </a:r>
            <a:r>
              <a:rPr sz="1050" spc="-65" dirty="0">
                <a:latin typeface="Trebuchet MS"/>
                <a:cs typeface="Trebuchet MS"/>
              </a:rPr>
              <a:t>decidir </a:t>
            </a:r>
            <a:r>
              <a:rPr sz="1050" spc="-45" dirty="0">
                <a:latin typeface="Trebuchet MS"/>
                <a:cs typeface="Trebuchet MS"/>
              </a:rPr>
              <a:t>si </a:t>
            </a:r>
            <a:r>
              <a:rPr sz="1050" spc="-25" dirty="0">
                <a:latin typeface="Trebuchet MS"/>
                <a:cs typeface="Trebuchet MS"/>
              </a:rPr>
              <a:t>usar </a:t>
            </a:r>
            <a:r>
              <a:rPr sz="1050" spc="-60" dirty="0">
                <a:latin typeface="Trebuchet MS"/>
                <a:cs typeface="Trebuchet MS"/>
              </a:rPr>
              <a:t>el </a:t>
            </a:r>
            <a:r>
              <a:rPr sz="1050" b="1" spc="35" dirty="0">
                <a:solidFill>
                  <a:srgbClr val="822434"/>
                </a:solidFill>
                <a:latin typeface="Trebuchet MS"/>
                <a:cs typeface="Trebuchet MS"/>
              </a:rPr>
              <a:t>Hash </a:t>
            </a:r>
            <a:r>
              <a:rPr sz="1050" spc="-45" dirty="0">
                <a:latin typeface="Trebuchet MS"/>
                <a:cs typeface="Trebuchet MS"/>
              </a:rPr>
              <a:t>Partitioner </a:t>
            </a:r>
            <a:r>
              <a:rPr sz="1050" spc="-80" dirty="0">
                <a:latin typeface="Trebuchet MS"/>
                <a:cs typeface="Trebuchet MS"/>
              </a:rPr>
              <a:t>predeterminado </a:t>
            </a:r>
            <a:r>
              <a:rPr sz="1050" spc="15" dirty="0">
                <a:latin typeface="Trebuchet MS"/>
                <a:cs typeface="Trebuchet MS"/>
              </a:rPr>
              <a:t>o </a:t>
            </a:r>
            <a:r>
              <a:rPr sz="1050" b="1" spc="5" dirty="0">
                <a:solidFill>
                  <a:srgbClr val="822434"/>
                </a:solidFill>
                <a:latin typeface="Trebuchet MS"/>
                <a:cs typeface="Trebuchet MS"/>
              </a:rPr>
              <a:t>uno </a:t>
            </a:r>
            <a:r>
              <a:rPr sz="1050" spc="-40" dirty="0">
                <a:latin typeface="Trebuchet MS"/>
                <a:cs typeface="Trebuchet MS"/>
              </a:rPr>
              <a:t>personalizado </a:t>
            </a:r>
            <a:r>
              <a:rPr sz="1050" spc="-100" dirty="0">
                <a:latin typeface="Trebuchet MS"/>
                <a:cs typeface="Trebuchet MS"/>
              </a:rPr>
              <a:t>.</a:t>
            </a:r>
            <a:r>
              <a:rPr sz="1050" spc="-25" dirty="0">
                <a:latin typeface="Trebuchet MS"/>
                <a:cs typeface="Trebuchet MS"/>
              </a:rPr>
              <a:t> </a:t>
            </a:r>
            <a:r>
              <a:rPr sz="1050" spc="-30" dirty="0">
                <a:latin typeface="Trebuchet MS"/>
                <a:cs typeface="Trebuchet MS"/>
              </a:rPr>
              <a:t>una</a:t>
            </a:r>
            <a:endParaRPr sz="105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85" dirty="0">
                <a:latin typeface="Trebuchet MS"/>
                <a:cs typeface="Trebuchet MS"/>
              </a:rPr>
              <a:t>Un </a:t>
            </a:r>
            <a:r>
              <a:rPr sz="1050" spc="-50" dirty="0">
                <a:latin typeface="Trebuchet MS"/>
                <a:cs typeface="Trebuchet MS"/>
              </a:rPr>
              <a:t>número </a:t>
            </a:r>
            <a:r>
              <a:rPr sz="1050" spc="-70" dirty="0">
                <a:latin typeface="Trebuchet MS"/>
                <a:cs typeface="Trebuchet MS"/>
              </a:rPr>
              <a:t>típico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45" dirty="0">
                <a:latin typeface="Trebuchet MS"/>
                <a:cs typeface="Trebuchet MS"/>
              </a:rPr>
              <a:t>particiones es </a:t>
            </a:r>
            <a:r>
              <a:rPr sz="1050" spc="-25" dirty="0">
                <a:latin typeface="Trebuchet MS"/>
                <a:cs typeface="Trebuchet MS"/>
              </a:rPr>
              <a:t>2 </a:t>
            </a:r>
            <a:r>
              <a:rPr sz="1050" spc="15" dirty="0">
                <a:latin typeface="Trebuchet MS"/>
                <a:cs typeface="Trebuchet MS"/>
              </a:rPr>
              <a:t>o </a:t>
            </a:r>
            <a:r>
              <a:rPr sz="1050" spc="-25" dirty="0">
                <a:latin typeface="Trebuchet MS"/>
                <a:cs typeface="Trebuchet MS"/>
              </a:rPr>
              <a:t>3 </a:t>
            </a:r>
            <a:r>
              <a:rPr sz="1050" spc="-60" dirty="0">
                <a:latin typeface="Trebuchet MS"/>
                <a:cs typeface="Trebuchet MS"/>
              </a:rPr>
              <a:t>veces el </a:t>
            </a:r>
            <a:r>
              <a:rPr sz="1050" spc="-50" dirty="0">
                <a:latin typeface="Trebuchet MS"/>
                <a:cs typeface="Trebuchet MS"/>
              </a:rPr>
              <a:t>número </a:t>
            </a:r>
            <a:r>
              <a:rPr sz="1050" spc="-55" dirty="0">
                <a:latin typeface="Trebuchet MS"/>
                <a:cs typeface="Trebuchet MS"/>
              </a:rPr>
              <a:t>de</a:t>
            </a:r>
            <a:r>
              <a:rPr sz="1050" spc="75" dirty="0">
                <a:latin typeface="Trebuchet MS"/>
                <a:cs typeface="Trebuchet MS"/>
              </a:rPr>
              <a:t> </a:t>
            </a:r>
            <a:r>
              <a:rPr sz="1050" spc="-30" dirty="0">
                <a:latin typeface="Trebuchet MS"/>
                <a:cs typeface="Trebuchet MS"/>
              </a:rPr>
              <a:t>núcleos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40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04" y="209855"/>
            <a:ext cx="3621446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65" dirty="0"/>
              <a:t>RDD:</a:t>
            </a:r>
            <a:r>
              <a:rPr spc="-260" dirty="0"/>
              <a:t> </a:t>
            </a:r>
            <a:r>
              <a:rPr spc="-70" dirty="0"/>
              <a:t>Particiones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458" y="986511"/>
            <a:ext cx="4053840" cy="103695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55" dirty="0">
                <a:latin typeface="Trebuchet MS"/>
                <a:cs typeface="Trebuchet MS"/>
              </a:rPr>
              <a:t>La partición </a:t>
            </a:r>
            <a:r>
              <a:rPr sz="1050" spc="-65" dirty="0" err="1">
                <a:latin typeface="Trebuchet MS"/>
                <a:cs typeface="Trebuchet MS"/>
              </a:rPr>
              <a:t>permite</a:t>
            </a:r>
            <a:r>
              <a:rPr sz="1050" spc="-65" dirty="0">
                <a:latin typeface="Trebuchet MS"/>
                <a:cs typeface="Trebuchet MS"/>
              </a:rPr>
              <a:t> </a:t>
            </a:r>
            <a:r>
              <a:rPr sz="1050" spc="-60" dirty="0">
                <a:latin typeface="Trebuchet MS"/>
                <a:cs typeface="Trebuchet MS"/>
              </a:rPr>
              <a:t>l</a:t>
            </a:r>
            <a:r>
              <a:rPr lang="es-ES" sz="1050" spc="-60" dirty="0">
                <a:latin typeface="Trebuchet MS"/>
                <a:cs typeface="Trebuchet MS"/>
              </a:rPr>
              <a:t>o</a:t>
            </a:r>
            <a:r>
              <a:rPr sz="1050" spc="40" dirty="0">
                <a:latin typeface="Trebuchet MS"/>
                <a:cs typeface="Trebuchet MS"/>
              </a:rPr>
              <a:t> </a:t>
            </a:r>
            <a:r>
              <a:rPr sz="1050" spc="-65" dirty="0" err="1">
                <a:latin typeface="Trebuchet MS"/>
                <a:cs typeface="Trebuchet MS"/>
              </a:rPr>
              <a:t>siguien</a:t>
            </a:r>
            <a:r>
              <a:rPr lang="es-ES" sz="1050" spc="-65" dirty="0">
                <a:latin typeface="Trebuchet MS"/>
                <a:cs typeface="Trebuchet MS"/>
              </a:rPr>
              <a:t>te</a:t>
            </a:r>
            <a:r>
              <a:rPr sz="1050" spc="-65" dirty="0">
                <a:latin typeface="Trebuchet MS"/>
                <a:cs typeface="Trebuchet MS"/>
              </a:rPr>
              <a:t>:</a:t>
            </a:r>
            <a:endParaRPr sz="1050" dirty="0">
              <a:latin typeface="Trebuchet MS"/>
              <a:cs typeface="Trebuchet MS"/>
            </a:endParaRPr>
          </a:p>
          <a:p>
            <a:pPr marL="271780" marR="5080" lvl="1" indent="-86995">
              <a:lnSpc>
                <a:spcPct val="129400"/>
              </a:lnSpc>
              <a:spcBef>
                <a:spcPts val="234"/>
              </a:spcBef>
              <a:buFont typeface="Arial"/>
              <a:buChar char="•"/>
              <a:tabLst>
                <a:tab pos="272415" algn="l"/>
              </a:tabLst>
            </a:pPr>
            <a:r>
              <a:rPr sz="900" b="1" spc="-10" dirty="0">
                <a:solidFill>
                  <a:srgbClr val="822434"/>
                </a:solidFill>
                <a:latin typeface="Trebuchet MS"/>
                <a:cs typeface="Trebuchet MS"/>
              </a:rPr>
              <a:t>Reutilización </a:t>
            </a:r>
            <a:r>
              <a:rPr sz="900" b="1" spc="40" dirty="0">
                <a:solidFill>
                  <a:srgbClr val="822434"/>
                </a:solidFill>
                <a:latin typeface="Trebuchet MS"/>
                <a:cs typeface="Trebuchet MS"/>
              </a:rPr>
              <a:t>de datos </a:t>
            </a:r>
            <a:r>
              <a:rPr sz="850" spc="55" dirty="0">
                <a:solidFill>
                  <a:srgbClr val="822434"/>
                </a:solidFill>
                <a:latin typeface="Wingdings"/>
                <a:cs typeface="Wingdings"/>
              </a:rPr>
              <a:t></a:t>
            </a:r>
            <a:r>
              <a:rPr sz="850" spc="55" dirty="0">
                <a:solidFill>
                  <a:srgbClr val="822434"/>
                </a:solidFill>
                <a:latin typeface="Times New Roman"/>
                <a:cs typeface="Times New Roman"/>
              </a:rPr>
              <a:t> Los </a:t>
            </a:r>
            <a:r>
              <a:rPr sz="900" spc="-70" dirty="0">
                <a:latin typeface="Trebuchet MS"/>
                <a:cs typeface="Trebuchet MS"/>
              </a:rPr>
              <a:t>datos </a:t>
            </a:r>
            <a:r>
              <a:rPr sz="900" spc="-40" dirty="0">
                <a:latin typeface="Trebuchet MS"/>
                <a:cs typeface="Trebuchet MS"/>
              </a:rPr>
              <a:t>se </a:t>
            </a:r>
            <a:r>
              <a:rPr sz="900" spc="-55" dirty="0">
                <a:latin typeface="Trebuchet MS"/>
                <a:cs typeface="Trebuchet MS"/>
              </a:rPr>
              <a:t>mantienen en la </a:t>
            </a:r>
            <a:r>
              <a:rPr sz="900" spc="-30" dirty="0">
                <a:latin typeface="Trebuchet MS"/>
                <a:cs typeface="Trebuchet MS"/>
              </a:rPr>
              <a:t>memoria </a:t>
            </a:r>
            <a:r>
              <a:rPr sz="900" spc="-65" dirty="0">
                <a:latin typeface="Trebuchet MS"/>
                <a:cs typeface="Trebuchet MS"/>
              </a:rPr>
              <a:t>principal </a:t>
            </a:r>
            <a:r>
              <a:rPr sz="900" spc="-55" dirty="0">
                <a:latin typeface="Trebuchet MS"/>
                <a:cs typeface="Trebuchet MS"/>
              </a:rPr>
              <a:t>de </a:t>
            </a:r>
            <a:r>
              <a:rPr sz="900" spc="-30" dirty="0">
                <a:latin typeface="Trebuchet MS"/>
                <a:cs typeface="Trebuchet MS"/>
              </a:rPr>
              <a:t>los ejecutores </a:t>
            </a:r>
            <a:r>
              <a:rPr sz="900" dirty="0">
                <a:latin typeface="Trebuchet MS"/>
                <a:cs typeface="Trebuchet MS"/>
              </a:rPr>
              <a:t>para </a:t>
            </a:r>
            <a:r>
              <a:rPr sz="900" spc="-55" dirty="0">
                <a:latin typeface="Trebuchet MS"/>
                <a:cs typeface="Trebuchet MS"/>
              </a:rPr>
              <a:t>evitar el </a:t>
            </a:r>
            <a:r>
              <a:rPr sz="900" spc="-45" dirty="0">
                <a:latin typeface="Trebuchet MS"/>
                <a:cs typeface="Trebuchet MS"/>
              </a:rPr>
              <a:t>costoso </a:t>
            </a:r>
            <a:r>
              <a:rPr sz="900" spc="-50" dirty="0">
                <a:latin typeface="Trebuchet MS"/>
                <a:cs typeface="Trebuchet MS"/>
              </a:rPr>
              <a:t>acceso </a:t>
            </a:r>
            <a:r>
              <a:rPr sz="900" spc="-20" dirty="0">
                <a:latin typeface="Trebuchet MS"/>
                <a:cs typeface="Trebuchet MS"/>
              </a:rPr>
              <a:t>a fuentes </a:t>
            </a:r>
            <a:r>
              <a:rPr sz="900" spc="-45" dirty="0">
                <a:latin typeface="Trebuchet MS"/>
                <a:cs typeface="Trebuchet MS"/>
              </a:rPr>
              <a:t>externas .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discos</a:t>
            </a:r>
            <a:endParaRPr sz="900" dirty="0">
              <a:latin typeface="Trebuchet MS"/>
              <a:cs typeface="Trebuchet MS"/>
            </a:endParaRPr>
          </a:p>
          <a:p>
            <a:pPr marL="271780" marR="141605" lvl="1" indent="-86995">
              <a:lnSpc>
                <a:spcPct val="130300"/>
              </a:lnSpc>
              <a:spcBef>
                <a:spcPts val="215"/>
              </a:spcBef>
              <a:buFont typeface="Arial"/>
              <a:buChar char="•"/>
              <a:tabLst>
                <a:tab pos="272415" algn="l"/>
              </a:tabLst>
            </a:pPr>
            <a:r>
              <a:rPr sz="900" b="1" dirty="0">
                <a:solidFill>
                  <a:srgbClr val="822434"/>
                </a:solidFill>
                <a:latin typeface="Trebuchet MS"/>
                <a:cs typeface="Trebuchet MS"/>
              </a:rPr>
              <a:t>Paralelismo </a:t>
            </a:r>
            <a:r>
              <a:rPr sz="850" spc="55" dirty="0">
                <a:solidFill>
                  <a:srgbClr val="822434"/>
                </a:solidFill>
                <a:latin typeface="Wingdings"/>
                <a:cs typeface="Wingdings"/>
              </a:rPr>
              <a:t></a:t>
            </a:r>
            <a:r>
              <a:rPr sz="850" spc="55" dirty="0">
                <a:solidFill>
                  <a:srgbClr val="822434"/>
                </a:solidFill>
                <a:latin typeface="Times New Roman"/>
                <a:cs typeface="Times New Roman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Algunas </a:t>
            </a:r>
            <a:r>
              <a:rPr sz="900" spc="-40" dirty="0">
                <a:latin typeface="Trebuchet MS"/>
                <a:cs typeface="Trebuchet MS"/>
              </a:rPr>
              <a:t>transformaciones </a:t>
            </a:r>
            <a:r>
              <a:rPr sz="900" spc="-70" dirty="0">
                <a:latin typeface="Trebuchet MS"/>
                <a:cs typeface="Trebuchet MS"/>
              </a:rPr>
              <a:t>de datos </a:t>
            </a:r>
            <a:r>
              <a:rPr sz="900" spc="-55" dirty="0">
                <a:latin typeface="Trebuchet MS"/>
                <a:cs typeface="Trebuchet MS"/>
              </a:rPr>
              <a:t>se </a:t>
            </a:r>
            <a:r>
              <a:rPr sz="900" spc="-60" dirty="0">
                <a:latin typeface="Trebuchet MS"/>
                <a:cs typeface="Trebuchet MS"/>
              </a:rPr>
              <a:t>aplican de </a:t>
            </a:r>
            <a:r>
              <a:rPr sz="900" spc="-50" dirty="0">
                <a:latin typeface="Trebuchet MS"/>
                <a:cs typeface="Trebuchet MS"/>
              </a:rPr>
              <a:t>forma independiente </a:t>
            </a:r>
            <a:r>
              <a:rPr sz="900" spc="-20" dirty="0">
                <a:latin typeface="Trebuchet MS"/>
                <a:cs typeface="Trebuchet MS"/>
              </a:rPr>
              <a:t>a </a:t>
            </a:r>
            <a:r>
              <a:rPr sz="900" spc="-60" dirty="0">
                <a:latin typeface="Trebuchet MS"/>
                <a:cs typeface="Trebuchet MS"/>
              </a:rPr>
              <a:t>cada </a:t>
            </a:r>
            <a:r>
              <a:rPr sz="900" spc="-45" dirty="0">
                <a:latin typeface="Trebuchet MS"/>
                <a:cs typeface="Trebuchet MS"/>
              </a:rPr>
              <a:t>partición </a:t>
            </a:r>
            <a:r>
              <a:rPr sz="900" spc="-50" dirty="0">
                <a:latin typeface="Trebuchet MS"/>
                <a:cs typeface="Trebuchet MS"/>
              </a:rPr>
              <a:t>, lo que </a:t>
            </a:r>
            <a:r>
              <a:rPr sz="900" spc="-55" dirty="0">
                <a:latin typeface="Trebuchet MS"/>
                <a:cs typeface="Trebuchet MS"/>
              </a:rPr>
              <a:t>evita </a:t>
            </a:r>
            <a:r>
              <a:rPr sz="900" spc="-70" dirty="0">
                <a:latin typeface="Trebuchet MS"/>
                <a:cs typeface="Trebuchet MS"/>
              </a:rPr>
              <a:t>datos </a:t>
            </a:r>
            <a:r>
              <a:rPr sz="900" spc="-45" dirty="0">
                <a:latin typeface="Trebuchet MS"/>
                <a:cs typeface="Trebuchet MS"/>
              </a:rPr>
              <a:t>costosos</a:t>
            </a:r>
            <a:r>
              <a:rPr sz="900" spc="70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transferencias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42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91" y="532298"/>
            <a:ext cx="1838325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65" dirty="0"/>
              <a:t>RDD:</a:t>
            </a:r>
            <a:r>
              <a:rPr spc="-254" dirty="0"/>
              <a:t> </a:t>
            </a:r>
            <a:r>
              <a:rPr spc="-65" dirty="0"/>
              <a:t>Características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458" y="973384"/>
            <a:ext cx="4048760" cy="159766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75" dirty="0">
                <a:latin typeface="Trebuchet MS"/>
                <a:cs typeface="Trebuchet MS"/>
              </a:rPr>
              <a:t>Los RDD </a:t>
            </a:r>
            <a:r>
              <a:rPr sz="1050" spc="-60" dirty="0">
                <a:latin typeface="Trebuchet MS"/>
                <a:cs typeface="Trebuchet MS"/>
              </a:rPr>
              <a:t>son </a:t>
            </a:r>
            <a:r>
              <a:rPr sz="1050" b="1" spc="15" dirty="0">
                <a:solidFill>
                  <a:srgbClr val="822434"/>
                </a:solidFill>
                <a:latin typeface="Trebuchet MS"/>
                <a:cs typeface="Trebuchet MS"/>
              </a:rPr>
              <a:t>inmutables </a:t>
            </a:r>
            <a:r>
              <a:rPr sz="1050" spc="-110" dirty="0">
                <a:latin typeface="Trebuchet MS"/>
                <a:cs typeface="Trebuchet MS"/>
              </a:rPr>
              <a:t>(es decir,</a:t>
            </a:r>
            <a:r>
              <a:rPr sz="1050" spc="-245" dirty="0">
                <a:latin typeface="Trebuchet MS"/>
                <a:cs typeface="Trebuchet MS"/>
              </a:rPr>
              <a:t> </a:t>
            </a:r>
            <a:r>
              <a:rPr sz="1050" spc="-50" dirty="0">
                <a:latin typeface="Trebuchet MS"/>
                <a:cs typeface="Trebuchet MS"/>
              </a:rPr>
              <a:t>solo lectura)</a:t>
            </a:r>
            <a:endParaRPr sz="1050">
              <a:latin typeface="Trebuchet MS"/>
              <a:cs typeface="Trebuchet MS"/>
            </a:endParaRPr>
          </a:p>
          <a:p>
            <a:pPr marL="99060" marR="83185" indent="-86995">
              <a:lnSpc>
                <a:spcPct val="131800"/>
              </a:lnSpc>
              <a:spcBef>
                <a:spcPts val="34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10" dirty="0">
                <a:latin typeface="Trebuchet MS"/>
                <a:cs typeface="Trebuchet MS"/>
              </a:rPr>
              <a:t>Puede </a:t>
            </a:r>
            <a:r>
              <a:rPr sz="1050" spc="-65" dirty="0">
                <a:latin typeface="Trebuchet MS"/>
                <a:cs typeface="Trebuchet MS"/>
              </a:rPr>
              <a:t>crearse </a:t>
            </a:r>
            <a:r>
              <a:rPr sz="1050" spc="-55" dirty="0">
                <a:latin typeface="Trebuchet MS"/>
                <a:cs typeface="Trebuchet MS"/>
              </a:rPr>
              <a:t>a </a:t>
            </a:r>
            <a:r>
              <a:rPr sz="1050" spc="-60" dirty="0">
                <a:latin typeface="Trebuchet MS"/>
                <a:cs typeface="Trebuchet MS"/>
              </a:rPr>
              <a:t>partir </a:t>
            </a:r>
            <a:r>
              <a:rPr sz="1050" spc="-45" dirty="0">
                <a:latin typeface="Trebuchet MS"/>
                <a:cs typeface="Trebuchet MS"/>
              </a:rPr>
              <a:t>de </a:t>
            </a:r>
            <a:r>
              <a:rPr sz="1050" spc="-80" dirty="0">
                <a:latin typeface="Trebuchet MS"/>
                <a:cs typeface="Trebuchet MS"/>
              </a:rPr>
              <a:t>datos </a:t>
            </a:r>
            <a:r>
              <a:rPr sz="1050" spc="-35" dirty="0">
                <a:latin typeface="Trebuchet MS"/>
                <a:cs typeface="Trebuchet MS"/>
              </a:rPr>
              <a:t>almacenados </a:t>
            </a:r>
            <a:r>
              <a:rPr sz="1050" spc="-15" dirty="0">
                <a:latin typeface="Trebuchet MS"/>
                <a:cs typeface="Trebuchet MS"/>
              </a:rPr>
              <a:t>en un </a:t>
            </a:r>
            <a:r>
              <a:rPr sz="1050" spc="-50" dirty="0">
                <a:latin typeface="Trebuchet MS"/>
                <a:cs typeface="Trebuchet MS"/>
              </a:rPr>
              <a:t>sistema de </a:t>
            </a:r>
            <a:r>
              <a:rPr sz="1050" spc="-90" dirty="0">
                <a:latin typeface="Trebuchet MS"/>
                <a:cs typeface="Trebuchet MS"/>
              </a:rPr>
              <a:t>archivos </a:t>
            </a:r>
            <a:r>
              <a:rPr sz="1050" spc="-50" dirty="0">
                <a:latin typeface="Trebuchet MS"/>
                <a:cs typeface="Trebuchet MS"/>
              </a:rPr>
              <a:t>distribuido </a:t>
            </a:r>
            <a:r>
              <a:rPr sz="1050" spc="-110" dirty="0">
                <a:latin typeface="Trebuchet MS"/>
                <a:cs typeface="Trebuchet MS"/>
              </a:rPr>
              <a:t>(p. ej., </a:t>
            </a:r>
            <a:r>
              <a:rPr sz="1050" spc="-45" dirty="0">
                <a:latin typeface="Trebuchet MS"/>
                <a:cs typeface="Trebuchet MS"/>
              </a:rPr>
              <a:t>HDFS </a:t>
            </a:r>
            <a:r>
              <a:rPr sz="1050" spc="20" dirty="0">
                <a:latin typeface="Trebuchet MS"/>
                <a:cs typeface="Trebuchet MS"/>
              </a:rPr>
              <a:t>) </a:t>
            </a:r>
            <a:r>
              <a:rPr sz="1050" spc="15" dirty="0">
                <a:latin typeface="Trebuchet MS"/>
                <a:cs typeface="Trebuchet MS"/>
              </a:rPr>
              <a:t>o </a:t>
            </a:r>
            <a:r>
              <a:rPr sz="1050" spc="-60" dirty="0">
                <a:latin typeface="Trebuchet MS"/>
                <a:cs typeface="Trebuchet MS"/>
              </a:rPr>
              <a:t>como </a:t>
            </a:r>
            <a:r>
              <a:rPr sz="1050" spc="-100" dirty="0">
                <a:latin typeface="Trebuchet MS"/>
                <a:cs typeface="Trebuchet MS"/>
              </a:rPr>
              <a:t>resultado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50" dirty="0">
                <a:latin typeface="Trebuchet MS"/>
                <a:cs typeface="Trebuchet MS"/>
              </a:rPr>
              <a:t>transformaciones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30" dirty="0">
                <a:latin typeface="Trebuchet MS"/>
                <a:cs typeface="Trebuchet MS"/>
              </a:rPr>
              <a:t>otros</a:t>
            </a:r>
            <a:r>
              <a:rPr sz="1050" spc="85" dirty="0">
                <a:latin typeface="Trebuchet MS"/>
                <a:cs typeface="Trebuchet MS"/>
              </a:rPr>
              <a:t> </a:t>
            </a:r>
            <a:r>
              <a:rPr sz="1050" spc="75" dirty="0">
                <a:latin typeface="Trebuchet MS"/>
                <a:cs typeface="Trebuchet MS"/>
              </a:rPr>
              <a:t>RDD</a:t>
            </a:r>
            <a:endParaRPr sz="105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75" dirty="0">
                <a:latin typeface="Trebuchet MS"/>
                <a:cs typeface="Trebuchet MS"/>
              </a:rPr>
              <a:t>Los </a:t>
            </a:r>
            <a:r>
              <a:rPr sz="1050" spc="75" dirty="0">
                <a:latin typeface="Trebuchet MS"/>
                <a:cs typeface="Trebuchet MS"/>
              </a:rPr>
              <a:t>RDD </a:t>
            </a:r>
            <a:r>
              <a:rPr sz="1050" spc="-15" dirty="0">
                <a:latin typeface="Trebuchet MS"/>
                <a:cs typeface="Trebuchet MS"/>
              </a:rPr>
              <a:t>no </a:t>
            </a:r>
            <a:r>
              <a:rPr sz="1050" spc="-60" dirty="0">
                <a:latin typeface="Trebuchet MS"/>
                <a:cs typeface="Trebuchet MS"/>
              </a:rPr>
              <a:t>necesitan </a:t>
            </a:r>
            <a:r>
              <a:rPr sz="1050" spc="-25" dirty="0">
                <a:latin typeface="Trebuchet MS"/>
                <a:cs typeface="Trebuchet MS"/>
              </a:rPr>
              <a:t>ser </a:t>
            </a:r>
            <a:r>
              <a:rPr sz="1050" spc="-65" dirty="0">
                <a:latin typeface="Trebuchet MS"/>
                <a:cs typeface="Trebuchet MS"/>
              </a:rPr>
              <a:t>siempre </a:t>
            </a:r>
            <a:r>
              <a:rPr sz="1050" spc="-30" dirty="0">
                <a:latin typeface="Trebuchet MS"/>
                <a:cs typeface="Trebuchet MS"/>
              </a:rPr>
              <a:t>_</a:t>
            </a:r>
            <a:r>
              <a:rPr sz="1050" spc="-55" dirty="0">
                <a:latin typeface="Trebuchet MS"/>
                <a:cs typeface="Trebuchet MS"/>
              </a:rPr>
              <a:t> </a:t>
            </a:r>
            <a:r>
              <a:rPr sz="1050" spc="-70" dirty="0">
                <a:latin typeface="Trebuchet MS"/>
                <a:cs typeface="Trebuchet MS"/>
              </a:rPr>
              <a:t>materializado</a:t>
            </a:r>
            <a:endParaRPr sz="1050">
              <a:latin typeface="Trebuchet MS"/>
              <a:cs typeface="Trebuchet MS"/>
            </a:endParaRPr>
          </a:p>
          <a:p>
            <a:pPr marL="271780" marR="5080" lvl="1" indent="-86995">
              <a:lnSpc>
                <a:spcPct val="129400"/>
              </a:lnSpc>
              <a:spcBef>
                <a:spcPts val="234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55" dirty="0">
                <a:latin typeface="Trebuchet MS"/>
                <a:cs typeface="Trebuchet MS"/>
              </a:rPr>
              <a:t>Cada </a:t>
            </a:r>
            <a:r>
              <a:rPr sz="900" spc="90" dirty="0">
                <a:latin typeface="Trebuchet MS"/>
                <a:cs typeface="Trebuchet MS"/>
              </a:rPr>
              <a:t>RDD </a:t>
            </a:r>
            <a:r>
              <a:rPr sz="900" spc="-55" dirty="0">
                <a:latin typeface="Trebuchet MS"/>
                <a:cs typeface="Trebuchet MS"/>
              </a:rPr>
              <a:t>mantiene </a:t>
            </a:r>
            <a:r>
              <a:rPr sz="900" spc="-90" dirty="0">
                <a:latin typeface="Trebuchet MS"/>
                <a:cs typeface="Trebuchet MS"/>
              </a:rPr>
              <a:t>una </a:t>
            </a:r>
            <a:r>
              <a:rPr sz="900" spc="-10" dirty="0">
                <a:latin typeface="Trebuchet MS"/>
                <a:cs typeface="Trebuchet MS"/>
              </a:rPr>
              <a:t>especie </a:t>
            </a:r>
            <a:r>
              <a:rPr sz="900" spc="-45" dirty="0">
                <a:latin typeface="Trebuchet MS"/>
                <a:cs typeface="Trebuchet MS"/>
              </a:rPr>
              <a:t>de </a:t>
            </a:r>
            <a:r>
              <a:rPr sz="900" spc="-30" dirty="0">
                <a:latin typeface="Trebuchet MS"/>
                <a:cs typeface="Trebuchet MS"/>
              </a:rPr>
              <a:t>"huella" </a:t>
            </a:r>
            <a:r>
              <a:rPr sz="900" spc="-45" dirty="0">
                <a:latin typeface="Trebuchet MS"/>
                <a:cs typeface="Trebuchet MS"/>
              </a:rPr>
              <a:t>de </a:t>
            </a:r>
            <a:r>
              <a:rPr sz="900" spc="-40" dirty="0">
                <a:latin typeface="Trebuchet MS"/>
                <a:cs typeface="Trebuchet MS"/>
              </a:rPr>
              <a:t>transformaciones </a:t>
            </a:r>
            <a:r>
              <a:rPr sz="900" spc="-60" dirty="0">
                <a:latin typeface="Trebuchet MS"/>
                <a:cs typeface="Trebuchet MS"/>
              </a:rPr>
              <a:t>(linaje) que condujo </a:t>
            </a:r>
            <a:r>
              <a:rPr sz="900" spc="-20" dirty="0">
                <a:latin typeface="Trebuchet MS"/>
                <a:cs typeface="Trebuchet MS"/>
              </a:rPr>
              <a:t>a </a:t>
            </a:r>
            <a:r>
              <a:rPr sz="900" spc="-50" dirty="0">
                <a:latin typeface="Trebuchet MS"/>
                <a:cs typeface="Trebuchet MS"/>
              </a:rPr>
              <a:t>la </a:t>
            </a:r>
            <a:r>
              <a:rPr sz="900" spc="-40" dirty="0">
                <a:latin typeface="Trebuchet MS"/>
                <a:cs typeface="Trebuchet MS"/>
              </a:rPr>
              <a:t>actual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estado</a:t>
            </a:r>
            <a:endParaRPr sz="90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25" dirty="0">
                <a:latin typeface="Trebuchet MS"/>
                <a:cs typeface="Trebuchet MS"/>
              </a:rPr>
              <a:t>De esta </a:t>
            </a:r>
            <a:r>
              <a:rPr sz="900" spc="-105" dirty="0">
                <a:latin typeface="Trebuchet MS"/>
                <a:cs typeface="Trebuchet MS"/>
              </a:rPr>
              <a:t>manera, </a:t>
            </a:r>
            <a:r>
              <a:rPr sz="900" spc="90" dirty="0">
                <a:latin typeface="Trebuchet MS"/>
                <a:cs typeface="Trebuchet MS"/>
              </a:rPr>
              <a:t>RDD </a:t>
            </a:r>
            <a:r>
              <a:rPr sz="900" spc="-65" dirty="0">
                <a:latin typeface="Trebuchet MS"/>
                <a:cs typeface="Trebuchet MS"/>
              </a:rPr>
              <a:t>siempre </a:t>
            </a:r>
            <a:r>
              <a:rPr sz="900" spc="-55" dirty="0">
                <a:latin typeface="Trebuchet MS"/>
                <a:cs typeface="Trebuchet MS"/>
              </a:rPr>
              <a:t>se puede </a:t>
            </a:r>
            <a:r>
              <a:rPr sz="900" spc="-60" dirty="0">
                <a:latin typeface="Trebuchet MS"/>
                <a:cs typeface="Trebuchet MS"/>
              </a:rPr>
              <a:t>volver </a:t>
            </a:r>
            <a:r>
              <a:rPr sz="900" spc="-50" dirty="0">
                <a:latin typeface="Trebuchet MS"/>
                <a:cs typeface="Trebuchet MS"/>
              </a:rPr>
              <a:t>a crear </a:t>
            </a:r>
            <a:r>
              <a:rPr sz="900" spc="-60" dirty="0">
                <a:latin typeface="Trebuchet MS"/>
                <a:cs typeface="Trebuchet MS"/>
              </a:rPr>
              <a:t>incluso </a:t>
            </a:r>
            <a:r>
              <a:rPr sz="900" spc="-30" dirty="0">
                <a:latin typeface="Trebuchet MS"/>
                <a:cs typeface="Trebuchet MS"/>
              </a:rPr>
              <a:t>en </a:t>
            </a:r>
            <a:r>
              <a:rPr sz="900" spc="-90" dirty="0">
                <a:latin typeface="Trebuchet MS"/>
                <a:cs typeface="Trebuchet MS"/>
              </a:rPr>
              <a:t>un</a:t>
            </a:r>
            <a:r>
              <a:rPr sz="900" spc="35" dirty="0">
                <a:latin typeface="Trebuchet MS"/>
                <a:cs typeface="Trebuchet MS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falla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45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691" y="769747"/>
            <a:ext cx="1504315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170" dirty="0">
                <a:solidFill>
                  <a:srgbClr val="822434"/>
                </a:solidFill>
                <a:latin typeface="Trebuchet MS"/>
                <a:cs typeface="Trebuchet MS"/>
              </a:rPr>
              <a:t>RDD</a:t>
            </a:r>
            <a:r>
              <a:rPr sz="1650" spc="-85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822434"/>
                </a:solidFill>
                <a:latin typeface="Trebuchet MS"/>
                <a:cs typeface="Trebuchet MS"/>
              </a:rPr>
              <a:t>Operaciones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452" y="1273175"/>
            <a:ext cx="333057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50" dirty="0">
                <a:latin typeface="Trebuchet MS"/>
                <a:cs typeface="Trebuchet MS"/>
              </a:rPr>
              <a:t>Sea </a:t>
            </a:r>
            <a:r>
              <a:rPr sz="1050" spc="85" dirty="0">
                <a:latin typeface="Trebuchet MS"/>
                <a:cs typeface="Trebuchet MS"/>
              </a:rPr>
              <a:t>A </a:t>
            </a:r>
            <a:r>
              <a:rPr sz="1050" spc="-65" dirty="0">
                <a:latin typeface="Trebuchet MS"/>
                <a:cs typeface="Trebuchet MS"/>
              </a:rPr>
              <a:t>un </a:t>
            </a:r>
            <a:r>
              <a:rPr sz="1050" spc="-75" dirty="0">
                <a:latin typeface="Trebuchet MS"/>
                <a:cs typeface="Trebuchet MS"/>
              </a:rPr>
              <a:t>RDD </a:t>
            </a:r>
            <a:r>
              <a:rPr sz="1050" spc="20" dirty="0">
                <a:latin typeface="Trebuchet MS"/>
                <a:cs typeface="Trebuchet MS"/>
              </a:rPr>
              <a:t>, </a:t>
            </a:r>
            <a:r>
              <a:rPr sz="1050" spc="-60" dirty="0">
                <a:latin typeface="Trebuchet MS"/>
                <a:cs typeface="Trebuchet MS"/>
              </a:rPr>
              <a:t>las </a:t>
            </a:r>
            <a:r>
              <a:rPr sz="1050" spc="-55" dirty="0">
                <a:latin typeface="Trebuchet MS"/>
                <a:cs typeface="Trebuchet MS"/>
              </a:rPr>
              <a:t>siguientes </a:t>
            </a:r>
            <a:r>
              <a:rPr sz="1050" b="1" spc="-35" dirty="0">
                <a:solidFill>
                  <a:srgbClr val="822434"/>
                </a:solidFill>
                <a:latin typeface="Trebuchet MS"/>
                <a:cs typeface="Trebuchet MS"/>
              </a:rPr>
              <a:t>3 </a:t>
            </a:r>
            <a:r>
              <a:rPr sz="1050" b="1" spc="5" dirty="0" err="1">
                <a:solidFill>
                  <a:srgbClr val="822434"/>
                </a:solidFill>
                <a:latin typeface="Trebuchet MS"/>
                <a:cs typeface="Trebuchet MS"/>
              </a:rPr>
              <a:t>operaciones</a:t>
            </a:r>
            <a:r>
              <a:rPr sz="1050" b="1" spc="-190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lang="es-ES" sz="1050" spc="-60" dirty="0">
                <a:latin typeface="Trebuchet MS"/>
                <a:cs typeface="Trebuchet MS"/>
              </a:rPr>
              <a:t>son</a:t>
            </a:r>
            <a:r>
              <a:rPr sz="1050" spc="-60" dirty="0">
                <a:latin typeface="Trebuchet MS"/>
                <a:cs typeface="Trebuchet MS"/>
              </a:rPr>
              <a:t> </a:t>
            </a:r>
            <a:r>
              <a:rPr sz="1050" spc="-60" dirty="0" err="1">
                <a:latin typeface="Trebuchet MS"/>
                <a:cs typeface="Trebuchet MS"/>
              </a:rPr>
              <a:t>posible</a:t>
            </a:r>
            <a:r>
              <a:rPr lang="es-ES" sz="1050" spc="-60" dirty="0">
                <a:latin typeface="Trebuchet MS"/>
                <a:cs typeface="Trebuchet MS"/>
              </a:rPr>
              <a:t>s</a:t>
            </a:r>
            <a:r>
              <a:rPr sz="1050" spc="-60" dirty="0">
                <a:latin typeface="Trebuchet MS"/>
                <a:cs typeface="Trebuchet MS"/>
              </a:rPr>
              <a:t>:</a:t>
            </a:r>
            <a:endParaRPr sz="105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46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620" y="309522"/>
            <a:ext cx="1504315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70" dirty="0"/>
              <a:t>RDD</a:t>
            </a:r>
            <a:r>
              <a:rPr spc="-85" dirty="0"/>
              <a:t> </a:t>
            </a:r>
            <a:r>
              <a:rPr spc="-40" dirty="0"/>
              <a:t>Operaciones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650" y="1183168"/>
            <a:ext cx="4147799" cy="64504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50" dirty="0">
                <a:latin typeface="Trebuchet MS"/>
                <a:cs typeface="Trebuchet MS"/>
              </a:rPr>
              <a:t>Sea </a:t>
            </a:r>
            <a:r>
              <a:rPr sz="1050" spc="85" dirty="0">
                <a:latin typeface="Trebuchet MS"/>
                <a:cs typeface="Trebuchet MS"/>
              </a:rPr>
              <a:t>A </a:t>
            </a:r>
            <a:r>
              <a:rPr sz="1050" spc="-65" dirty="0">
                <a:latin typeface="Trebuchet MS"/>
                <a:cs typeface="Trebuchet MS"/>
              </a:rPr>
              <a:t>un </a:t>
            </a:r>
            <a:r>
              <a:rPr sz="1050" spc="-75" dirty="0">
                <a:latin typeface="Trebuchet MS"/>
                <a:cs typeface="Trebuchet MS"/>
              </a:rPr>
              <a:t>RDD </a:t>
            </a:r>
            <a:r>
              <a:rPr sz="1050" spc="20" dirty="0">
                <a:latin typeface="Trebuchet MS"/>
                <a:cs typeface="Trebuchet MS"/>
              </a:rPr>
              <a:t>, </a:t>
            </a:r>
            <a:r>
              <a:rPr sz="1050" spc="-60" dirty="0">
                <a:latin typeface="Trebuchet MS"/>
                <a:cs typeface="Trebuchet MS"/>
              </a:rPr>
              <a:t>las </a:t>
            </a:r>
            <a:r>
              <a:rPr sz="1050" spc="-55" dirty="0">
                <a:latin typeface="Trebuchet MS"/>
                <a:cs typeface="Trebuchet MS"/>
              </a:rPr>
              <a:t>siguientes </a:t>
            </a:r>
            <a:r>
              <a:rPr sz="1050" b="1" spc="-35" dirty="0">
                <a:solidFill>
                  <a:srgbClr val="822434"/>
                </a:solidFill>
                <a:latin typeface="Trebuchet MS"/>
                <a:cs typeface="Trebuchet MS"/>
              </a:rPr>
              <a:t>3 </a:t>
            </a:r>
            <a:r>
              <a:rPr sz="1050" b="1" spc="5" dirty="0" err="1">
                <a:solidFill>
                  <a:srgbClr val="822434"/>
                </a:solidFill>
                <a:latin typeface="Trebuchet MS"/>
                <a:cs typeface="Trebuchet MS"/>
              </a:rPr>
              <a:t>operaciones</a:t>
            </a:r>
            <a:r>
              <a:rPr sz="1050" b="1" spc="-185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lang="es-ES" sz="1050" spc="-60" dirty="0">
                <a:latin typeface="Trebuchet MS"/>
                <a:cs typeface="Trebuchet MS"/>
              </a:rPr>
              <a:t>son</a:t>
            </a:r>
            <a:r>
              <a:rPr sz="1050" spc="-60" dirty="0">
                <a:latin typeface="Trebuchet MS"/>
                <a:cs typeface="Trebuchet MS"/>
              </a:rPr>
              <a:t> </a:t>
            </a:r>
            <a:r>
              <a:rPr sz="1050" spc="-60" dirty="0" err="1">
                <a:latin typeface="Trebuchet MS"/>
                <a:cs typeface="Trebuchet MS"/>
              </a:rPr>
              <a:t>posible</a:t>
            </a:r>
            <a:r>
              <a:rPr lang="es-ES" sz="1050" spc="-60" dirty="0">
                <a:latin typeface="Trebuchet MS"/>
                <a:cs typeface="Trebuchet MS"/>
              </a:rPr>
              <a:t>s</a:t>
            </a:r>
            <a:r>
              <a:rPr sz="1050" spc="-60" dirty="0">
                <a:latin typeface="Trebuchet MS"/>
                <a:cs typeface="Trebuchet MS"/>
              </a:rPr>
              <a:t>:</a:t>
            </a:r>
            <a:endParaRPr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72415" algn="l"/>
              </a:tabLst>
            </a:pPr>
            <a:r>
              <a:rPr sz="1050" b="1" spc="5" dirty="0">
                <a:solidFill>
                  <a:srgbClr val="822434"/>
                </a:solidFill>
                <a:latin typeface="Trebuchet MS"/>
                <a:cs typeface="Trebuchet MS"/>
              </a:rPr>
              <a:t>Transformaciones </a:t>
            </a:r>
            <a:r>
              <a:rPr sz="1000" spc="55" dirty="0">
                <a:solidFill>
                  <a:srgbClr val="822434"/>
                </a:solidFill>
                <a:latin typeface="Wingdings"/>
                <a:cs typeface="Wingdings"/>
              </a:rPr>
              <a:t></a:t>
            </a:r>
            <a:r>
              <a:rPr sz="1000" spc="55" dirty="0">
                <a:solidFill>
                  <a:srgbClr val="822434"/>
                </a:solidFill>
                <a:latin typeface="Times New Roman"/>
                <a:cs typeface="Times New Roman"/>
              </a:rPr>
              <a:t> </a:t>
            </a:r>
            <a:r>
              <a:rPr sz="1050" spc="-60" dirty="0">
                <a:latin typeface="Trebuchet MS"/>
                <a:cs typeface="Trebuchet MS"/>
              </a:rPr>
              <a:t>generar </a:t>
            </a:r>
            <a:r>
              <a:rPr sz="1050" spc="-100" dirty="0">
                <a:latin typeface="Trebuchet MS"/>
                <a:cs typeface="Trebuchet MS"/>
              </a:rPr>
              <a:t>un </a:t>
            </a:r>
            <a:r>
              <a:rPr sz="1050" spc="-50" dirty="0">
                <a:latin typeface="Trebuchet MS"/>
                <a:cs typeface="Trebuchet MS"/>
              </a:rPr>
              <a:t>nuevo </a:t>
            </a:r>
            <a:r>
              <a:rPr sz="1050" spc="105" dirty="0">
                <a:latin typeface="Trebuchet MS"/>
                <a:cs typeface="Trebuchet MS"/>
              </a:rPr>
              <a:t>R</a:t>
            </a:r>
            <a:r>
              <a:rPr lang="es-ES" sz="1050" spc="105" dirty="0">
                <a:latin typeface="Trebuchet MS"/>
                <a:cs typeface="Trebuchet MS"/>
              </a:rPr>
              <a:t>D</a:t>
            </a:r>
            <a:r>
              <a:rPr sz="1050" spc="105" dirty="0">
                <a:latin typeface="Trebuchet MS"/>
                <a:cs typeface="Trebuchet MS"/>
              </a:rPr>
              <a:t>D </a:t>
            </a:r>
            <a:r>
              <a:rPr sz="1050" dirty="0">
                <a:latin typeface="Trebuchet MS"/>
                <a:cs typeface="Trebuchet MS"/>
              </a:rPr>
              <a:t>B </a:t>
            </a:r>
            <a:r>
              <a:rPr sz="1050" spc="-45" dirty="0">
                <a:latin typeface="Trebuchet MS"/>
                <a:cs typeface="Trebuchet MS"/>
              </a:rPr>
              <a:t>a partir de </a:t>
            </a:r>
            <a:r>
              <a:rPr sz="1050" spc="-60" dirty="0">
                <a:latin typeface="Trebuchet MS"/>
                <a:cs typeface="Trebuchet MS"/>
              </a:rPr>
              <a:t>los </a:t>
            </a:r>
            <a:r>
              <a:rPr sz="1050" spc="-80" dirty="0">
                <a:latin typeface="Trebuchet MS"/>
                <a:cs typeface="Trebuchet MS"/>
              </a:rPr>
              <a:t>datos </a:t>
            </a:r>
            <a:r>
              <a:rPr sz="1050" spc="-60" dirty="0">
                <a:latin typeface="Trebuchet MS"/>
                <a:cs typeface="Trebuchet MS"/>
              </a:rPr>
              <a:t>en</a:t>
            </a:r>
            <a:r>
              <a:rPr sz="1050" spc="-105" dirty="0">
                <a:latin typeface="Trebuchet MS"/>
                <a:cs typeface="Trebuchet MS"/>
              </a:rPr>
              <a:t> </a:t>
            </a:r>
            <a:r>
              <a:rPr sz="1050" spc="85" dirty="0">
                <a:latin typeface="Trebuchet MS"/>
                <a:cs typeface="Trebuchet MS"/>
              </a:rPr>
              <a:t>A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47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674" y="394470"/>
            <a:ext cx="1504315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70" dirty="0"/>
              <a:t>RDD</a:t>
            </a:r>
            <a:r>
              <a:rPr spc="-85" dirty="0"/>
              <a:t> </a:t>
            </a:r>
            <a:r>
              <a:rPr spc="-40" dirty="0"/>
              <a:t>Operaciones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650" y="1183168"/>
            <a:ext cx="4071599" cy="1077796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50" dirty="0">
                <a:latin typeface="Trebuchet MS"/>
                <a:cs typeface="Trebuchet MS"/>
              </a:rPr>
              <a:t>Sea </a:t>
            </a:r>
            <a:r>
              <a:rPr sz="1050" spc="85" dirty="0">
                <a:latin typeface="Trebuchet MS"/>
                <a:cs typeface="Trebuchet MS"/>
              </a:rPr>
              <a:t>A </a:t>
            </a:r>
            <a:r>
              <a:rPr sz="1050" spc="-65" dirty="0">
                <a:latin typeface="Trebuchet MS"/>
                <a:cs typeface="Trebuchet MS"/>
              </a:rPr>
              <a:t>un </a:t>
            </a:r>
            <a:r>
              <a:rPr sz="1050" spc="-75" dirty="0">
                <a:latin typeface="Trebuchet MS"/>
                <a:cs typeface="Trebuchet MS"/>
              </a:rPr>
              <a:t>RDD </a:t>
            </a:r>
            <a:r>
              <a:rPr sz="1050" spc="20" dirty="0">
                <a:latin typeface="Trebuchet MS"/>
                <a:cs typeface="Trebuchet MS"/>
              </a:rPr>
              <a:t>, </a:t>
            </a:r>
            <a:r>
              <a:rPr sz="1050" spc="-60" dirty="0">
                <a:latin typeface="Trebuchet MS"/>
                <a:cs typeface="Trebuchet MS"/>
              </a:rPr>
              <a:t>las </a:t>
            </a:r>
            <a:r>
              <a:rPr sz="1050" spc="-55" dirty="0">
                <a:latin typeface="Trebuchet MS"/>
                <a:cs typeface="Trebuchet MS"/>
              </a:rPr>
              <a:t>siguientes </a:t>
            </a:r>
            <a:r>
              <a:rPr sz="1050" b="1" spc="-35" dirty="0">
                <a:solidFill>
                  <a:srgbClr val="822434"/>
                </a:solidFill>
                <a:latin typeface="Trebuchet MS"/>
                <a:cs typeface="Trebuchet MS"/>
              </a:rPr>
              <a:t>3 </a:t>
            </a:r>
            <a:r>
              <a:rPr sz="1050" b="1" spc="5" dirty="0" err="1">
                <a:solidFill>
                  <a:srgbClr val="822434"/>
                </a:solidFill>
                <a:latin typeface="Trebuchet MS"/>
                <a:cs typeface="Trebuchet MS"/>
              </a:rPr>
              <a:t>operaciones</a:t>
            </a:r>
            <a:r>
              <a:rPr sz="1050" b="1" spc="-185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lang="es-ES" sz="1050" spc="-60" dirty="0">
                <a:latin typeface="Trebuchet MS"/>
                <a:cs typeface="Trebuchet MS"/>
              </a:rPr>
              <a:t>son</a:t>
            </a:r>
            <a:r>
              <a:rPr sz="1050" spc="-60" dirty="0">
                <a:latin typeface="Trebuchet MS"/>
                <a:cs typeface="Trebuchet MS"/>
              </a:rPr>
              <a:t> </a:t>
            </a:r>
            <a:r>
              <a:rPr sz="1050" spc="-60" dirty="0" err="1">
                <a:latin typeface="Trebuchet MS"/>
                <a:cs typeface="Trebuchet MS"/>
              </a:rPr>
              <a:t>posible</a:t>
            </a:r>
            <a:r>
              <a:rPr lang="es-ES" sz="1050" spc="-60" dirty="0">
                <a:latin typeface="Trebuchet MS"/>
                <a:cs typeface="Trebuchet MS"/>
              </a:rPr>
              <a:t>s</a:t>
            </a:r>
            <a:r>
              <a:rPr sz="1050" spc="-60" dirty="0">
                <a:latin typeface="Trebuchet MS"/>
                <a:cs typeface="Trebuchet MS"/>
              </a:rPr>
              <a:t>:</a:t>
            </a:r>
            <a:endParaRPr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72415" algn="l"/>
              </a:tabLst>
            </a:pPr>
            <a:r>
              <a:rPr sz="1050" b="1" spc="5" dirty="0">
                <a:solidFill>
                  <a:srgbClr val="822434"/>
                </a:solidFill>
                <a:latin typeface="Trebuchet MS"/>
                <a:cs typeface="Trebuchet MS"/>
              </a:rPr>
              <a:t>Transformaciones </a:t>
            </a:r>
            <a:r>
              <a:rPr sz="1000" spc="55" dirty="0">
                <a:solidFill>
                  <a:srgbClr val="822434"/>
                </a:solidFill>
                <a:latin typeface="Wingdings"/>
                <a:cs typeface="Wingdings"/>
              </a:rPr>
              <a:t></a:t>
            </a:r>
            <a:r>
              <a:rPr sz="1000" spc="55" dirty="0">
                <a:solidFill>
                  <a:srgbClr val="822434"/>
                </a:solidFill>
                <a:latin typeface="Times New Roman"/>
                <a:cs typeface="Times New Roman"/>
              </a:rPr>
              <a:t> </a:t>
            </a:r>
            <a:r>
              <a:rPr sz="1050" spc="-60" dirty="0">
                <a:latin typeface="Trebuchet MS"/>
                <a:cs typeface="Trebuchet MS"/>
              </a:rPr>
              <a:t>generar </a:t>
            </a:r>
            <a:r>
              <a:rPr sz="1050" spc="-100" dirty="0">
                <a:latin typeface="Trebuchet MS"/>
                <a:cs typeface="Trebuchet MS"/>
              </a:rPr>
              <a:t>un </a:t>
            </a:r>
            <a:r>
              <a:rPr sz="1050" spc="-50" dirty="0">
                <a:latin typeface="Trebuchet MS"/>
                <a:cs typeface="Trebuchet MS"/>
              </a:rPr>
              <a:t>nuevo </a:t>
            </a:r>
            <a:r>
              <a:rPr sz="1050" spc="105" dirty="0">
                <a:latin typeface="Trebuchet MS"/>
                <a:cs typeface="Trebuchet MS"/>
              </a:rPr>
              <a:t>RDD </a:t>
            </a:r>
            <a:r>
              <a:rPr sz="1050" dirty="0">
                <a:latin typeface="Trebuchet MS"/>
                <a:cs typeface="Trebuchet MS"/>
              </a:rPr>
              <a:t>B </a:t>
            </a:r>
            <a:r>
              <a:rPr sz="1050" spc="-45" dirty="0">
                <a:latin typeface="Trebuchet MS"/>
                <a:cs typeface="Trebuchet MS"/>
              </a:rPr>
              <a:t>a partir de </a:t>
            </a:r>
            <a:r>
              <a:rPr sz="1050" spc="-60" dirty="0">
                <a:latin typeface="Trebuchet MS"/>
                <a:cs typeface="Trebuchet MS"/>
              </a:rPr>
              <a:t>los </a:t>
            </a:r>
            <a:r>
              <a:rPr sz="1050" spc="-80" dirty="0">
                <a:latin typeface="Trebuchet MS"/>
                <a:cs typeface="Trebuchet MS"/>
              </a:rPr>
              <a:t>datos </a:t>
            </a:r>
            <a:r>
              <a:rPr sz="1050" spc="-60" dirty="0">
                <a:latin typeface="Trebuchet MS"/>
                <a:cs typeface="Trebuchet MS"/>
              </a:rPr>
              <a:t>en</a:t>
            </a:r>
            <a:r>
              <a:rPr sz="1050" spc="-100" dirty="0">
                <a:latin typeface="Trebuchet MS"/>
                <a:cs typeface="Trebuchet MS"/>
              </a:rPr>
              <a:t> </a:t>
            </a:r>
            <a:r>
              <a:rPr sz="1050" spc="85" dirty="0">
                <a:latin typeface="Trebuchet MS"/>
                <a:cs typeface="Trebuchet MS"/>
              </a:rPr>
              <a:t>A</a:t>
            </a:r>
            <a:endParaRPr sz="1050" dirty="0">
              <a:latin typeface="Trebuchet MS"/>
              <a:cs typeface="Trebuchet MS"/>
            </a:endParaRPr>
          </a:p>
          <a:p>
            <a:pPr marL="271780" marR="5080" lvl="1" indent="-86995">
              <a:lnSpc>
                <a:spcPct val="132500"/>
              </a:lnSpc>
              <a:spcBef>
                <a:spcPts val="185"/>
              </a:spcBef>
              <a:buFont typeface="Arial"/>
              <a:buChar char="•"/>
              <a:tabLst>
                <a:tab pos="272415" algn="l"/>
              </a:tabLst>
            </a:pPr>
            <a:r>
              <a:rPr sz="1050" b="1" spc="20" dirty="0">
                <a:solidFill>
                  <a:srgbClr val="822434"/>
                </a:solidFill>
                <a:latin typeface="Trebuchet MS"/>
                <a:cs typeface="Trebuchet MS"/>
              </a:rPr>
              <a:t>Acciones </a:t>
            </a:r>
            <a:r>
              <a:rPr sz="1000" spc="55" dirty="0">
                <a:solidFill>
                  <a:srgbClr val="822434"/>
                </a:solidFill>
                <a:latin typeface="Wingdings"/>
                <a:cs typeface="Wingdings"/>
              </a:rPr>
              <a:t></a:t>
            </a:r>
            <a:r>
              <a:rPr sz="1000" spc="55" dirty="0">
                <a:solidFill>
                  <a:srgbClr val="822434"/>
                </a:solidFill>
                <a:latin typeface="Times New Roman"/>
                <a:cs typeface="Times New Roman"/>
              </a:rPr>
              <a:t> </a:t>
            </a:r>
            <a:r>
              <a:rPr sz="1050" spc="-65" dirty="0">
                <a:latin typeface="Trebuchet MS"/>
                <a:cs typeface="Trebuchet MS"/>
              </a:rPr>
              <a:t>iniciar </a:t>
            </a:r>
            <a:r>
              <a:rPr sz="1050" spc="-100" dirty="0">
                <a:latin typeface="Trebuchet MS"/>
                <a:cs typeface="Trebuchet MS"/>
              </a:rPr>
              <a:t>un </a:t>
            </a:r>
            <a:r>
              <a:rPr sz="1050" spc="-50" dirty="0">
                <a:latin typeface="Trebuchet MS"/>
                <a:cs typeface="Trebuchet MS"/>
              </a:rPr>
              <a:t>cálculo </a:t>
            </a:r>
            <a:r>
              <a:rPr sz="1050" spc="-15" dirty="0">
                <a:latin typeface="Trebuchet MS"/>
                <a:cs typeface="Trebuchet MS"/>
              </a:rPr>
              <a:t>sobre </a:t>
            </a:r>
            <a:r>
              <a:rPr sz="1050" spc="-60" dirty="0">
                <a:latin typeface="Trebuchet MS"/>
                <a:cs typeface="Trebuchet MS"/>
              </a:rPr>
              <a:t>los </a:t>
            </a:r>
            <a:r>
              <a:rPr sz="1050" spc="-80" dirty="0">
                <a:latin typeface="Trebuchet MS"/>
                <a:cs typeface="Trebuchet MS"/>
              </a:rPr>
              <a:t>datos </a:t>
            </a:r>
            <a:r>
              <a:rPr sz="1050" spc="-60" dirty="0">
                <a:latin typeface="Trebuchet MS"/>
                <a:cs typeface="Trebuchet MS"/>
              </a:rPr>
              <a:t>en </a:t>
            </a:r>
            <a:r>
              <a:rPr sz="1050" spc="-40" dirty="0">
                <a:latin typeface="Trebuchet MS"/>
                <a:cs typeface="Trebuchet MS"/>
              </a:rPr>
              <a:t>A, </a:t>
            </a:r>
            <a:r>
              <a:rPr sz="1050" spc="-50" dirty="0">
                <a:latin typeface="Trebuchet MS"/>
                <a:cs typeface="Trebuchet MS"/>
              </a:rPr>
              <a:t>que </a:t>
            </a:r>
            <a:r>
              <a:rPr sz="1050" spc="-35" dirty="0">
                <a:latin typeface="Trebuchet MS"/>
                <a:cs typeface="Trebuchet MS"/>
              </a:rPr>
              <a:t>devuelve </a:t>
            </a:r>
            <a:r>
              <a:rPr sz="1050" spc="-100" dirty="0">
                <a:latin typeface="Trebuchet MS"/>
                <a:cs typeface="Trebuchet MS"/>
              </a:rPr>
              <a:t>un </a:t>
            </a:r>
            <a:r>
              <a:rPr sz="1050" spc="-70" dirty="0">
                <a:latin typeface="Trebuchet MS"/>
                <a:cs typeface="Trebuchet MS"/>
              </a:rPr>
              <a:t>valor </a:t>
            </a:r>
            <a:r>
              <a:rPr sz="1050" spc="-25" dirty="0">
                <a:latin typeface="Trebuchet MS"/>
                <a:cs typeface="Trebuchet MS"/>
              </a:rPr>
              <a:t>a </a:t>
            </a:r>
            <a:r>
              <a:rPr sz="1050" spc="-60" dirty="0">
                <a:latin typeface="Trebuchet MS"/>
                <a:cs typeface="Trebuchet MS"/>
              </a:rPr>
              <a:t>la</a:t>
            </a:r>
            <a:r>
              <a:rPr sz="1050" spc="15" dirty="0">
                <a:latin typeface="Trebuchet MS"/>
                <a:cs typeface="Trebuchet MS"/>
              </a:rPr>
              <a:t> </a:t>
            </a:r>
            <a:r>
              <a:rPr sz="1050" spc="-65" dirty="0">
                <a:latin typeface="Trebuchet MS"/>
                <a:cs typeface="Trebuchet MS"/>
              </a:rPr>
              <a:t>solicitud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48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45" y="228110"/>
            <a:ext cx="1504315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70" dirty="0"/>
              <a:t>RDD</a:t>
            </a:r>
            <a:r>
              <a:rPr spc="-85" dirty="0"/>
              <a:t> </a:t>
            </a:r>
            <a:r>
              <a:rPr spc="-40" dirty="0"/>
              <a:t>Operaciones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845" y="941576"/>
            <a:ext cx="3950970" cy="150066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50" dirty="0">
                <a:latin typeface="Trebuchet MS"/>
                <a:cs typeface="Trebuchet MS"/>
              </a:rPr>
              <a:t>Sea </a:t>
            </a:r>
            <a:r>
              <a:rPr sz="1050" spc="85" dirty="0">
                <a:latin typeface="Trebuchet MS"/>
                <a:cs typeface="Trebuchet MS"/>
              </a:rPr>
              <a:t>A </a:t>
            </a:r>
            <a:r>
              <a:rPr sz="1050" spc="-65" dirty="0">
                <a:latin typeface="Trebuchet MS"/>
                <a:cs typeface="Trebuchet MS"/>
              </a:rPr>
              <a:t>un </a:t>
            </a:r>
            <a:r>
              <a:rPr sz="1050" spc="-75" dirty="0">
                <a:latin typeface="Trebuchet MS"/>
                <a:cs typeface="Trebuchet MS"/>
              </a:rPr>
              <a:t>RDD </a:t>
            </a:r>
            <a:r>
              <a:rPr sz="1050" spc="20" dirty="0">
                <a:latin typeface="Trebuchet MS"/>
                <a:cs typeface="Trebuchet MS"/>
              </a:rPr>
              <a:t>, </a:t>
            </a:r>
            <a:r>
              <a:rPr sz="1050" spc="-60" dirty="0">
                <a:latin typeface="Trebuchet MS"/>
                <a:cs typeface="Trebuchet MS"/>
              </a:rPr>
              <a:t>las </a:t>
            </a:r>
            <a:r>
              <a:rPr sz="1050" spc="-55" dirty="0">
                <a:latin typeface="Trebuchet MS"/>
                <a:cs typeface="Trebuchet MS"/>
              </a:rPr>
              <a:t>siguientes </a:t>
            </a:r>
            <a:r>
              <a:rPr sz="1050" b="1" spc="-35" dirty="0">
                <a:solidFill>
                  <a:srgbClr val="822434"/>
                </a:solidFill>
                <a:latin typeface="Trebuchet MS"/>
                <a:cs typeface="Trebuchet MS"/>
              </a:rPr>
              <a:t>3 </a:t>
            </a:r>
            <a:r>
              <a:rPr sz="1050" b="1" spc="5" dirty="0" err="1">
                <a:solidFill>
                  <a:srgbClr val="822434"/>
                </a:solidFill>
                <a:latin typeface="Trebuchet MS"/>
                <a:cs typeface="Trebuchet MS"/>
              </a:rPr>
              <a:t>operaciones</a:t>
            </a:r>
            <a:r>
              <a:rPr sz="1050" b="1" spc="-185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lang="es-ES" sz="1050" spc="-60" dirty="0">
                <a:latin typeface="Trebuchet MS"/>
                <a:cs typeface="Trebuchet MS"/>
              </a:rPr>
              <a:t>son</a:t>
            </a:r>
            <a:r>
              <a:rPr sz="1050" spc="-60" dirty="0">
                <a:latin typeface="Trebuchet MS"/>
                <a:cs typeface="Trebuchet MS"/>
              </a:rPr>
              <a:t> </a:t>
            </a:r>
            <a:r>
              <a:rPr sz="1050" spc="-60" dirty="0" err="1">
                <a:latin typeface="Trebuchet MS"/>
                <a:cs typeface="Trebuchet MS"/>
              </a:rPr>
              <a:t>posible</a:t>
            </a:r>
            <a:r>
              <a:rPr lang="es-ES" sz="1050" spc="-60" dirty="0">
                <a:latin typeface="Trebuchet MS"/>
                <a:cs typeface="Trebuchet MS"/>
              </a:rPr>
              <a:t>s</a:t>
            </a:r>
            <a:r>
              <a:rPr sz="1050" spc="-60" dirty="0">
                <a:latin typeface="Trebuchet MS"/>
                <a:cs typeface="Trebuchet MS"/>
              </a:rPr>
              <a:t>:</a:t>
            </a:r>
            <a:endParaRPr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72415" algn="l"/>
              </a:tabLst>
            </a:pPr>
            <a:r>
              <a:rPr sz="1050" b="1" spc="5" dirty="0">
                <a:solidFill>
                  <a:srgbClr val="822434"/>
                </a:solidFill>
                <a:latin typeface="Trebuchet MS"/>
                <a:cs typeface="Trebuchet MS"/>
              </a:rPr>
              <a:t>Transformaciones </a:t>
            </a:r>
            <a:r>
              <a:rPr sz="1000" spc="55" dirty="0">
                <a:solidFill>
                  <a:srgbClr val="822434"/>
                </a:solidFill>
                <a:latin typeface="Wingdings"/>
                <a:cs typeface="Wingdings"/>
              </a:rPr>
              <a:t></a:t>
            </a:r>
            <a:r>
              <a:rPr sz="1000" spc="55" dirty="0">
                <a:solidFill>
                  <a:srgbClr val="822434"/>
                </a:solidFill>
                <a:latin typeface="Times New Roman"/>
                <a:cs typeface="Times New Roman"/>
              </a:rPr>
              <a:t> </a:t>
            </a:r>
            <a:r>
              <a:rPr sz="1050" spc="-60" dirty="0">
                <a:latin typeface="Trebuchet MS"/>
                <a:cs typeface="Trebuchet MS"/>
              </a:rPr>
              <a:t>generar </a:t>
            </a:r>
            <a:r>
              <a:rPr sz="1050" spc="-100" dirty="0">
                <a:latin typeface="Trebuchet MS"/>
                <a:cs typeface="Trebuchet MS"/>
              </a:rPr>
              <a:t>un </a:t>
            </a:r>
            <a:r>
              <a:rPr sz="1050" spc="-50" dirty="0">
                <a:latin typeface="Trebuchet MS"/>
                <a:cs typeface="Trebuchet MS"/>
              </a:rPr>
              <a:t>nuevo </a:t>
            </a:r>
            <a:r>
              <a:rPr sz="1050" spc="105" dirty="0">
                <a:latin typeface="Trebuchet MS"/>
                <a:cs typeface="Trebuchet MS"/>
              </a:rPr>
              <a:t>RDD </a:t>
            </a:r>
            <a:r>
              <a:rPr sz="1050" dirty="0">
                <a:latin typeface="Trebuchet MS"/>
                <a:cs typeface="Trebuchet MS"/>
              </a:rPr>
              <a:t>B </a:t>
            </a:r>
            <a:r>
              <a:rPr sz="1050" spc="-45" dirty="0">
                <a:latin typeface="Trebuchet MS"/>
                <a:cs typeface="Trebuchet MS"/>
              </a:rPr>
              <a:t>a partir de </a:t>
            </a:r>
            <a:r>
              <a:rPr sz="1050" spc="-60" dirty="0">
                <a:latin typeface="Trebuchet MS"/>
                <a:cs typeface="Trebuchet MS"/>
              </a:rPr>
              <a:t>los </a:t>
            </a:r>
            <a:r>
              <a:rPr sz="1050" spc="-80" dirty="0">
                <a:latin typeface="Trebuchet MS"/>
                <a:cs typeface="Trebuchet MS"/>
              </a:rPr>
              <a:t>datos </a:t>
            </a:r>
            <a:r>
              <a:rPr sz="1050" spc="-60" dirty="0">
                <a:latin typeface="Trebuchet MS"/>
                <a:cs typeface="Trebuchet MS"/>
              </a:rPr>
              <a:t>en</a:t>
            </a:r>
            <a:r>
              <a:rPr sz="1050" spc="-100" dirty="0">
                <a:latin typeface="Trebuchet MS"/>
                <a:cs typeface="Trebuchet MS"/>
              </a:rPr>
              <a:t> </a:t>
            </a:r>
            <a:r>
              <a:rPr sz="1050" spc="85" dirty="0">
                <a:latin typeface="Trebuchet MS"/>
                <a:cs typeface="Trebuchet MS"/>
              </a:rPr>
              <a:t>A</a:t>
            </a:r>
            <a:endParaRPr sz="1050" dirty="0">
              <a:latin typeface="Trebuchet MS"/>
              <a:cs typeface="Trebuchet MS"/>
            </a:endParaRPr>
          </a:p>
          <a:p>
            <a:pPr marL="271780" marR="5080" lvl="1" indent="-86995">
              <a:lnSpc>
                <a:spcPct val="132500"/>
              </a:lnSpc>
              <a:spcBef>
                <a:spcPts val="185"/>
              </a:spcBef>
              <a:buFont typeface="Arial"/>
              <a:buChar char="•"/>
              <a:tabLst>
                <a:tab pos="272415" algn="l"/>
              </a:tabLst>
            </a:pPr>
            <a:r>
              <a:rPr sz="1050" b="1" spc="20" dirty="0">
                <a:solidFill>
                  <a:srgbClr val="822434"/>
                </a:solidFill>
                <a:latin typeface="Trebuchet MS"/>
                <a:cs typeface="Trebuchet MS"/>
              </a:rPr>
              <a:t>Acciones </a:t>
            </a:r>
            <a:r>
              <a:rPr sz="1000" spc="55" dirty="0">
                <a:solidFill>
                  <a:srgbClr val="822434"/>
                </a:solidFill>
                <a:latin typeface="Wingdings"/>
                <a:cs typeface="Wingdings"/>
              </a:rPr>
              <a:t></a:t>
            </a:r>
            <a:r>
              <a:rPr sz="1000" spc="55" dirty="0">
                <a:solidFill>
                  <a:srgbClr val="822434"/>
                </a:solidFill>
                <a:latin typeface="Times New Roman"/>
                <a:cs typeface="Times New Roman"/>
              </a:rPr>
              <a:t> </a:t>
            </a:r>
            <a:r>
              <a:rPr sz="1050" spc="-65" dirty="0">
                <a:latin typeface="Trebuchet MS"/>
                <a:cs typeface="Trebuchet MS"/>
              </a:rPr>
              <a:t>iniciar </a:t>
            </a:r>
            <a:r>
              <a:rPr sz="1050" spc="-100" dirty="0">
                <a:latin typeface="Trebuchet MS"/>
                <a:cs typeface="Trebuchet MS"/>
              </a:rPr>
              <a:t>un </a:t>
            </a:r>
            <a:r>
              <a:rPr sz="1050" spc="-50" dirty="0">
                <a:latin typeface="Trebuchet MS"/>
                <a:cs typeface="Trebuchet MS"/>
              </a:rPr>
              <a:t>cálculo </a:t>
            </a:r>
            <a:r>
              <a:rPr sz="1050" spc="-15" dirty="0">
                <a:latin typeface="Trebuchet MS"/>
                <a:cs typeface="Trebuchet MS"/>
              </a:rPr>
              <a:t>sobre </a:t>
            </a:r>
            <a:r>
              <a:rPr sz="1050" spc="-60" dirty="0">
                <a:latin typeface="Trebuchet MS"/>
                <a:cs typeface="Trebuchet MS"/>
              </a:rPr>
              <a:t>los </a:t>
            </a:r>
            <a:r>
              <a:rPr sz="1050" spc="-80" dirty="0">
                <a:latin typeface="Trebuchet MS"/>
                <a:cs typeface="Trebuchet MS"/>
              </a:rPr>
              <a:t>datos </a:t>
            </a:r>
            <a:r>
              <a:rPr sz="1050" spc="-60" dirty="0">
                <a:latin typeface="Trebuchet MS"/>
                <a:cs typeface="Trebuchet MS"/>
              </a:rPr>
              <a:t>en </a:t>
            </a:r>
            <a:r>
              <a:rPr sz="1050" spc="-40" dirty="0">
                <a:latin typeface="Trebuchet MS"/>
                <a:cs typeface="Trebuchet MS"/>
              </a:rPr>
              <a:t>A, </a:t>
            </a:r>
            <a:r>
              <a:rPr sz="1050" spc="-50" dirty="0">
                <a:latin typeface="Trebuchet MS"/>
                <a:cs typeface="Trebuchet MS"/>
              </a:rPr>
              <a:t>que </a:t>
            </a:r>
            <a:r>
              <a:rPr sz="1050" spc="-35" dirty="0">
                <a:latin typeface="Trebuchet MS"/>
                <a:cs typeface="Trebuchet MS"/>
              </a:rPr>
              <a:t>devuelve </a:t>
            </a:r>
            <a:r>
              <a:rPr sz="1050" spc="-100" dirty="0">
                <a:latin typeface="Trebuchet MS"/>
                <a:cs typeface="Trebuchet MS"/>
              </a:rPr>
              <a:t>un </a:t>
            </a:r>
            <a:r>
              <a:rPr sz="1050" spc="-70" dirty="0">
                <a:latin typeface="Trebuchet MS"/>
                <a:cs typeface="Trebuchet MS"/>
              </a:rPr>
              <a:t>valor </a:t>
            </a:r>
            <a:r>
              <a:rPr sz="1050" spc="-25" dirty="0">
                <a:latin typeface="Trebuchet MS"/>
                <a:cs typeface="Trebuchet MS"/>
              </a:rPr>
              <a:t>a </a:t>
            </a:r>
            <a:r>
              <a:rPr sz="1050" spc="-60" dirty="0">
                <a:latin typeface="Trebuchet MS"/>
                <a:cs typeface="Trebuchet MS"/>
              </a:rPr>
              <a:t>la</a:t>
            </a:r>
            <a:r>
              <a:rPr sz="1050" spc="15" dirty="0">
                <a:latin typeface="Trebuchet MS"/>
                <a:cs typeface="Trebuchet MS"/>
              </a:rPr>
              <a:t> </a:t>
            </a:r>
            <a:r>
              <a:rPr sz="1050" spc="-65" dirty="0">
                <a:latin typeface="Trebuchet MS"/>
                <a:cs typeface="Trebuchet MS"/>
              </a:rPr>
              <a:t>solicitud</a:t>
            </a:r>
            <a:endParaRPr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72415" algn="l"/>
              </a:tabLst>
            </a:pPr>
            <a:r>
              <a:rPr sz="1050" b="1" spc="-10" dirty="0">
                <a:solidFill>
                  <a:srgbClr val="822434"/>
                </a:solidFill>
                <a:latin typeface="Trebuchet MS"/>
                <a:cs typeface="Trebuchet MS"/>
              </a:rPr>
              <a:t>Persistencia </a:t>
            </a:r>
            <a:r>
              <a:rPr sz="1000" spc="55" dirty="0">
                <a:solidFill>
                  <a:srgbClr val="822434"/>
                </a:solidFill>
                <a:latin typeface="Wingdings"/>
                <a:cs typeface="Wingdings"/>
              </a:rPr>
              <a:t></a:t>
            </a:r>
            <a:r>
              <a:rPr sz="1000" spc="55" dirty="0">
                <a:solidFill>
                  <a:srgbClr val="822434"/>
                </a:solidFill>
                <a:latin typeface="Times New Roman"/>
                <a:cs typeface="Times New Roman"/>
              </a:rPr>
              <a:t> </a:t>
            </a:r>
            <a:r>
              <a:rPr sz="1050" spc="-80" dirty="0">
                <a:latin typeface="Trebuchet MS"/>
                <a:cs typeface="Trebuchet MS"/>
              </a:rPr>
              <a:t>guardar </a:t>
            </a:r>
            <a:r>
              <a:rPr sz="1050" spc="-60" dirty="0">
                <a:latin typeface="Trebuchet MS"/>
                <a:cs typeface="Trebuchet MS"/>
              </a:rPr>
              <a:t>el </a:t>
            </a:r>
            <a:r>
              <a:rPr sz="1050" spc="105" dirty="0">
                <a:latin typeface="Trebuchet MS"/>
                <a:cs typeface="Trebuchet MS"/>
              </a:rPr>
              <a:t>RDD </a:t>
            </a:r>
            <a:r>
              <a:rPr sz="1050" spc="-60" dirty="0">
                <a:latin typeface="Trebuchet MS"/>
                <a:cs typeface="Trebuchet MS"/>
              </a:rPr>
              <a:t>en </a:t>
            </a:r>
            <a:r>
              <a:rPr sz="1050" spc="-30" dirty="0">
                <a:latin typeface="Trebuchet MS"/>
                <a:cs typeface="Trebuchet MS"/>
              </a:rPr>
              <a:t>la memoria </a:t>
            </a:r>
            <a:r>
              <a:rPr sz="1050" spc="-40" dirty="0">
                <a:latin typeface="Trebuchet MS"/>
                <a:cs typeface="Trebuchet MS"/>
              </a:rPr>
              <a:t>para </a:t>
            </a:r>
            <a:r>
              <a:rPr sz="1050" spc="-65" dirty="0">
                <a:latin typeface="Trebuchet MS"/>
                <a:cs typeface="Trebuchet MS"/>
              </a:rPr>
              <a:t>más tarde</a:t>
            </a:r>
            <a:r>
              <a:rPr sz="1050" spc="-20" dirty="0">
                <a:latin typeface="Trebuchet MS"/>
                <a:cs typeface="Trebuchet MS"/>
              </a:rPr>
              <a:t> </a:t>
            </a:r>
            <a:r>
              <a:rPr sz="1050" spc="-50" dirty="0">
                <a:latin typeface="Trebuchet MS"/>
                <a:cs typeface="Trebuchet MS"/>
              </a:rPr>
              <a:t>comportamiento</a:t>
            </a:r>
            <a:endParaRPr sz="105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5" name="object 5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7515" y="2860530"/>
            <a:ext cx="288925" cy="927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49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72" y="309293"/>
            <a:ext cx="2946400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70" dirty="0"/>
              <a:t>RDD</a:t>
            </a:r>
            <a:r>
              <a:rPr spc="-80" dirty="0"/>
              <a:t> </a:t>
            </a:r>
            <a:r>
              <a:rPr spc="-65" dirty="0"/>
              <a:t>Operaciones:Transformaciones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952" y="1130886"/>
            <a:ext cx="3947795" cy="64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50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r>
              <a:rPr sz="1050" b="1" spc="10" dirty="0">
                <a:solidFill>
                  <a:srgbClr val="822434"/>
                </a:solidFill>
                <a:latin typeface="Trebuchet MS"/>
                <a:cs typeface="Trebuchet MS"/>
              </a:rPr>
              <a:t>Estrecho: </a:t>
            </a:r>
            <a:r>
              <a:rPr sz="1050" spc="-70" dirty="0">
                <a:latin typeface="Trebuchet MS"/>
                <a:cs typeface="Trebuchet MS"/>
              </a:rPr>
              <a:t>cada </a:t>
            </a:r>
            <a:r>
              <a:rPr sz="1050" spc="-50" dirty="0">
                <a:latin typeface="Trebuchet MS"/>
                <a:cs typeface="Trebuchet MS"/>
              </a:rPr>
              <a:t>partición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85" dirty="0">
                <a:latin typeface="Trebuchet MS"/>
                <a:cs typeface="Trebuchet MS"/>
              </a:rPr>
              <a:t>A </a:t>
            </a:r>
            <a:r>
              <a:rPr sz="1050" spc="-45" dirty="0">
                <a:latin typeface="Trebuchet MS"/>
                <a:cs typeface="Trebuchet MS"/>
              </a:rPr>
              <a:t>contribuye </a:t>
            </a:r>
            <a:r>
              <a:rPr sz="1050" spc="-85" dirty="0">
                <a:latin typeface="Trebuchet MS"/>
                <a:cs typeface="Trebuchet MS"/>
              </a:rPr>
              <a:t>como </a:t>
            </a:r>
            <a:r>
              <a:rPr sz="1050" spc="-35" dirty="0">
                <a:latin typeface="Trebuchet MS"/>
                <a:cs typeface="Trebuchet MS"/>
              </a:rPr>
              <a:t>máximo </a:t>
            </a:r>
            <a:r>
              <a:rPr sz="1050" spc="-25" dirty="0">
                <a:latin typeface="Trebuchet MS"/>
                <a:cs typeface="Trebuchet MS"/>
              </a:rPr>
              <a:t>a </a:t>
            </a:r>
            <a:r>
              <a:rPr sz="1050" spc="-30" dirty="0">
                <a:latin typeface="Trebuchet MS"/>
                <a:cs typeface="Trebuchet MS"/>
              </a:rPr>
              <a:t>una </a:t>
            </a:r>
            <a:r>
              <a:rPr sz="1050" spc="-50" dirty="0">
                <a:latin typeface="Trebuchet MS"/>
                <a:cs typeface="Trebuchet MS"/>
              </a:rPr>
              <a:t>partición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dirty="0">
                <a:latin typeface="Trebuchet MS"/>
                <a:cs typeface="Trebuchet MS"/>
              </a:rPr>
              <a:t>B </a:t>
            </a:r>
            <a:r>
              <a:rPr sz="1050" spc="-110" dirty="0">
                <a:latin typeface="Trebuchet MS"/>
                <a:cs typeface="Trebuchet MS"/>
              </a:rPr>
              <a:t>(p. ej.,</a:t>
            </a:r>
            <a:r>
              <a:rPr sz="1050" spc="-135" dirty="0">
                <a:latin typeface="Trebuchet MS"/>
                <a:cs typeface="Trebuchet MS"/>
              </a:rPr>
              <a:t> </a:t>
            </a:r>
            <a:r>
              <a:rPr sz="1050" b="1" spc="-15" dirty="0">
                <a:solidFill>
                  <a:srgbClr val="822434"/>
                </a:solidFill>
                <a:latin typeface="Courier New"/>
                <a:cs typeface="Courier New"/>
              </a:rPr>
              <a:t>mapa </a:t>
            </a:r>
            <a:r>
              <a:rPr sz="1050" spc="-15" dirty="0">
                <a:latin typeface="Trebuchet MS"/>
                <a:cs typeface="Trebuchet MS"/>
              </a:rPr>
              <a:t>)</a:t>
            </a:r>
            <a:endParaRPr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75" dirty="0">
                <a:latin typeface="Trebuchet MS"/>
                <a:cs typeface="Trebuchet MS"/>
              </a:rPr>
              <a:t>No </a:t>
            </a:r>
            <a:r>
              <a:rPr sz="900" spc="-30" dirty="0">
                <a:latin typeface="Trebuchet MS"/>
                <a:cs typeface="Trebuchet MS"/>
              </a:rPr>
              <a:t>hay </a:t>
            </a:r>
            <a:r>
              <a:rPr sz="900" spc="-50" dirty="0">
                <a:latin typeface="Trebuchet MS"/>
                <a:cs typeface="Trebuchet MS"/>
              </a:rPr>
              <a:t>necesidad </a:t>
            </a:r>
            <a:r>
              <a:rPr sz="900" spc="-20" dirty="0">
                <a:latin typeface="Trebuchet MS"/>
                <a:cs typeface="Trebuchet MS"/>
              </a:rPr>
              <a:t>de </a:t>
            </a:r>
            <a:r>
              <a:rPr sz="900" spc="-65" dirty="0">
                <a:latin typeface="Trebuchet MS"/>
                <a:cs typeface="Trebuchet MS"/>
              </a:rPr>
              <a:t>mezclar </a:t>
            </a:r>
            <a:r>
              <a:rPr sz="900" spc="-70" dirty="0">
                <a:latin typeface="Trebuchet MS"/>
                <a:cs typeface="Trebuchet MS"/>
              </a:rPr>
              <a:t>datos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nodos</a:t>
            </a:r>
            <a:endParaRPr sz="9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5" name="object 5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7515" y="2860530"/>
            <a:ext cx="288925" cy="927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50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085" y="308901"/>
            <a:ext cx="2946400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70" dirty="0"/>
              <a:t>RDD</a:t>
            </a:r>
            <a:r>
              <a:rPr spc="-80" dirty="0"/>
              <a:t> </a:t>
            </a:r>
            <a:r>
              <a:rPr spc="-65" dirty="0"/>
              <a:t>Operaciones:Transformaciones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651" y="1164725"/>
            <a:ext cx="3947795" cy="131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50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r>
              <a:rPr sz="1050" b="1" spc="10" dirty="0">
                <a:solidFill>
                  <a:srgbClr val="822434"/>
                </a:solidFill>
                <a:latin typeface="Trebuchet MS"/>
                <a:cs typeface="Trebuchet MS"/>
              </a:rPr>
              <a:t>Estrecho: </a:t>
            </a:r>
            <a:r>
              <a:rPr sz="1050" spc="-70" dirty="0">
                <a:latin typeface="Trebuchet MS"/>
                <a:cs typeface="Trebuchet MS"/>
              </a:rPr>
              <a:t>cada </a:t>
            </a:r>
            <a:r>
              <a:rPr sz="1050" spc="-50" dirty="0">
                <a:latin typeface="Trebuchet MS"/>
                <a:cs typeface="Trebuchet MS"/>
              </a:rPr>
              <a:t>partición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85" dirty="0">
                <a:latin typeface="Trebuchet MS"/>
                <a:cs typeface="Trebuchet MS"/>
              </a:rPr>
              <a:t>A </a:t>
            </a:r>
            <a:r>
              <a:rPr sz="1050" spc="-45" dirty="0">
                <a:latin typeface="Trebuchet MS"/>
                <a:cs typeface="Trebuchet MS"/>
              </a:rPr>
              <a:t>contribuye </a:t>
            </a:r>
            <a:r>
              <a:rPr sz="1050" spc="-85" dirty="0">
                <a:latin typeface="Trebuchet MS"/>
                <a:cs typeface="Trebuchet MS"/>
              </a:rPr>
              <a:t>como </a:t>
            </a:r>
            <a:r>
              <a:rPr sz="1050" spc="-35" dirty="0">
                <a:latin typeface="Trebuchet MS"/>
                <a:cs typeface="Trebuchet MS"/>
              </a:rPr>
              <a:t>máximo </a:t>
            </a:r>
            <a:r>
              <a:rPr sz="1050" spc="-25" dirty="0">
                <a:latin typeface="Trebuchet MS"/>
                <a:cs typeface="Trebuchet MS"/>
              </a:rPr>
              <a:t>a </a:t>
            </a:r>
            <a:r>
              <a:rPr sz="1050" spc="-30" dirty="0">
                <a:latin typeface="Trebuchet MS"/>
                <a:cs typeface="Trebuchet MS"/>
              </a:rPr>
              <a:t>una </a:t>
            </a:r>
            <a:r>
              <a:rPr sz="1050" spc="-50" dirty="0">
                <a:latin typeface="Trebuchet MS"/>
                <a:cs typeface="Trebuchet MS"/>
              </a:rPr>
              <a:t>partición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dirty="0">
                <a:latin typeface="Trebuchet MS"/>
                <a:cs typeface="Trebuchet MS"/>
              </a:rPr>
              <a:t>B </a:t>
            </a:r>
            <a:r>
              <a:rPr sz="1050" spc="-110" dirty="0">
                <a:latin typeface="Trebuchet MS"/>
                <a:cs typeface="Trebuchet MS"/>
              </a:rPr>
              <a:t>(p. ej.,</a:t>
            </a:r>
            <a:r>
              <a:rPr sz="1050" spc="-135" dirty="0">
                <a:latin typeface="Trebuchet MS"/>
                <a:cs typeface="Trebuchet MS"/>
              </a:rPr>
              <a:t> </a:t>
            </a:r>
            <a:r>
              <a:rPr sz="1050" b="1" spc="-15" dirty="0">
                <a:solidFill>
                  <a:srgbClr val="822434"/>
                </a:solidFill>
                <a:latin typeface="Courier New"/>
                <a:cs typeface="Courier New"/>
              </a:rPr>
              <a:t>mapa </a:t>
            </a:r>
            <a:r>
              <a:rPr sz="1050" spc="-15" dirty="0">
                <a:latin typeface="Trebuchet MS"/>
                <a:cs typeface="Trebuchet MS"/>
              </a:rPr>
              <a:t>)</a:t>
            </a:r>
            <a:endParaRPr sz="105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75" dirty="0">
                <a:latin typeface="Trebuchet MS"/>
                <a:cs typeface="Trebuchet MS"/>
              </a:rPr>
              <a:t>No </a:t>
            </a:r>
            <a:r>
              <a:rPr sz="900" spc="-30" dirty="0">
                <a:latin typeface="Trebuchet MS"/>
                <a:cs typeface="Trebuchet MS"/>
              </a:rPr>
              <a:t>hay </a:t>
            </a:r>
            <a:r>
              <a:rPr sz="900" spc="-50" dirty="0">
                <a:latin typeface="Trebuchet MS"/>
                <a:cs typeface="Trebuchet MS"/>
              </a:rPr>
              <a:t>necesidad </a:t>
            </a:r>
            <a:r>
              <a:rPr sz="900" spc="-20" dirty="0">
                <a:latin typeface="Trebuchet MS"/>
                <a:cs typeface="Trebuchet MS"/>
              </a:rPr>
              <a:t>de </a:t>
            </a:r>
            <a:r>
              <a:rPr sz="900" spc="-65" dirty="0">
                <a:latin typeface="Trebuchet MS"/>
                <a:cs typeface="Trebuchet MS"/>
              </a:rPr>
              <a:t>mezclar </a:t>
            </a:r>
            <a:r>
              <a:rPr sz="900" spc="-70" dirty="0">
                <a:latin typeface="Trebuchet MS"/>
                <a:cs typeface="Trebuchet MS"/>
              </a:rPr>
              <a:t>datos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nodos</a:t>
            </a:r>
            <a:endParaRPr sz="900">
              <a:latin typeface="Trebuchet MS"/>
              <a:cs typeface="Trebuchet MS"/>
            </a:endParaRPr>
          </a:p>
          <a:p>
            <a:pPr marL="99060" marR="109855" indent="-86995">
              <a:lnSpc>
                <a:spcPct val="128899"/>
              </a:lnSpc>
              <a:spcBef>
                <a:spcPts val="409"/>
              </a:spcBef>
              <a:buFont typeface="Arial"/>
              <a:buChar char="•"/>
              <a:tabLst>
                <a:tab pos="99695" algn="l"/>
              </a:tabLst>
            </a:pPr>
            <a:r>
              <a:rPr sz="1050" b="1" spc="30" dirty="0">
                <a:solidFill>
                  <a:srgbClr val="822434"/>
                </a:solidFill>
                <a:latin typeface="Trebuchet MS"/>
                <a:cs typeface="Trebuchet MS"/>
              </a:rPr>
              <a:t>Ancho: </a:t>
            </a:r>
            <a:r>
              <a:rPr sz="1050" spc="-70" dirty="0">
                <a:latin typeface="Trebuchet MS"/>
                <a:cs typeface="Trebuchet MS"/>
              </a:rPr>
              <a:t>cada </a:t>
            </a:r>
            <a:r>
              <a:rPr sz="1050" spc="-50" dirty="0">
                <a:latin typeface="Trebuchet MS"/>
                <a:cs typeface="Trebuchet MS"/>
              </a:rPr>
              <a:t>partición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85" dirty="0">
                <a:latin typeface="Trebuchet MS"/>
                <a:cs typeface="Trebuchet MS"/>
              </a:rPr>
              <a:t>A </a:t>
            </a:r>
            <a:r>
              <a:rPr sz="1050" spc="-85" dirty="0">
                <a:latin typeface="Trebuchet MS"/>
                <a:cs typeface="Trebuchet MS"/>
              </a:rPr>
              <a:t>puede </a:t>
            </a:r>
            <a:r>
              <a:rPr sz="1050" spc="-45" dirty="0">
                <a:latin typeface="Trebuchet MS"/>
                <a:cs typeface="Trebuchet MS"/>
              </a:rPr>
              <a:t>contribuir </a:t>
            </a:r>
            <a:r>
              <a:rPr sz="1050" spc="-25" dirty="0">
                <a:latin typeface="Trebuchet MS"/>
                <a:cs typeface="Trebuchet MS"/>
              </a:rPr>
              <a:t>a </a:t>
            </a:r>
            <a:r>
              <a:rPr sz="1050" spc="-70" dirty="0">
                <a:latin typeface="Trebuchet MS"/>
                <a:cs typeface="Trebuchet MS"/>
              </a:rPr>
              <a:t>múltiples </a:t>
            </a:r>
            <a:r>
              <a:rPr sz="1050" spc="-45" dirty="0">
                <a:latin typeface="Trebuchet MS"/>
                <a:cs typeface="Trebuchet MS"/>
              </a:rPr>
              <a:t>particiones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dirty="0">
                <a:latin typeface="Trebuchet MS"/>
                <a:cs typeface="Trebuchet MS"/>
              </a:rPr>
              <a:t>B </a:t>
            </a:r>
            <a:r>
              <a:rPr sz="1050" spc="-110" dirty="0">
                <a:latin typeface="Trebuchet MS"/>
                <a:cs typeface="Trebuchet MS"/>
              </a:rPr>
              <a:t>(p. ej.,</a:t>
            </a:r>
            <a:r>
              <a:rPr sz="1050" spc="-135" dirty="0">
                <a:latin typeface="Trebuchet MS"/>
                <a:cs typeface="Trebuchet MS"/>
              </a:rPr>
              <a:t> </a:t>
            </a:r>
            <a:r>
              <a:rPr sz="1050" b="1" spc="-10" dirty="0">
                <a:solidFill>
                  <a:srgbClr val="822434"/>
                </a:solidFill>
                <a:latin typeface="Courier New"/>
                <a:cs typeface="Courier New"/>
              </a:rPr>
              <a:t>agrupar por </a:t>
            </a:r>
            <a:r>
              <a:rPr sz="1050" spc="-10" dirty="0">
                <a:latin typeface="Trebuchet MS"/>
                <a:cs typeface="Trebuchet MS"/>
              </a:rPr>
              <a:t>)</a:t>
            </a:r>
            <a:endParaRPr sz="105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40" dirty="0">
                <a:latin typeface="Trebuchet MS"/>
                <a:cs typeface="Trebuchet MS"/>
              </a:rPr>
              <a:t>Posible </a:t>
            </a:r>
            <a:r>
              <a:rPr sz="900" spc="-50" dirty="0">
                <a:latin typeface="Trebuchet MS"/>
                <a:cs typeface="Trebuchet MS"/>
              </a:rPr>
              <a:t>necesidad </a:t>
            </a:r>
            <a:r>
              <a:rPr sz="900" spc="-20" dirty="0">
                <a:latin typeface="Trebuchet MS"/>
                <a:cs typeface="Trebuchet MS"/>
              </a:rPr>
              <a:t>de </a:t>
            </a:r>
            <a:r>
              <a:rPr sz="900" spc="-45" dirty="0">
                <a:latin typeface="Trebuchet MS"/>
                <a:cs typeface="Trebuchet MS"/>
              </a:rPr>
              <a:t>transferir </a:t>
            </a:r>
            <a:r>
              <a:rPr sz="900" spc="-70" dirty="0">
                <a:latin typeface="Trebuchet MS"/>
                <a:cs typeface="Trebuchet MS"/>
              </a:rPr>
              <a:t>datos </a:t>
            </a:r>
            <a:r>
              <a:rPr sz="900" spc="-30" dirty="0">
                <a:latin typeface="Trebuchet MS"/>
                <a:cs typeface="Trebuchet MS"/>
              </a:rPr>
              <a:t>a través</a:t>
            </a:r>
            <a:r>
              <a:rPr sz="900" spc="8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nodos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51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1344777"/>
            <a:ext cx="4040504" cy="539750"/>
            <a:chOff x="309193" y="1344777"/>
            <a:chExt cx="4040504" cy="539750"/>
          </a:xfrm>
        </p:grpSpPr>
        <p:sp>
          <p:nvSpPr>
            <p:cNvPr id="3" name="object 3"/>
            <p:cNvSpPr/>
            <p:nvPr/>
          </p:nvSpPr>
          <p:spPr>
            <a:xfrm>
              <a:off x="359994" y="1782927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794" y="1770227"/>
              <a:ext cx="3938802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8848" y="1350924"/>
              <a:ext cx="50749" cy="4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3" y="1344777"/>
              <a:ext cx="3989704" cy="488950"/>
            </a:xfrm>
            <a:custGeom>
              <a:avLst/>
              <a:gdLst/>
              <a:ahLst/>
              <a:cxnLst/>
              <a:rect l="l" t="t" r="r" b="b"/>
              <a:pathLst>
                <a:path w="3989704" h="488950">
                  <a:moveTo>
                    <a:pt x="3989654" y="0"/>
                  </a:moveTo>
                  <a:lnTo>
                    <a:pt x="0" y="0"/>
                  </a:lnTo>
                  <a:lnTo>
                    <a:pt x="0" y="438150"/>
                  </a:lnTo>
                  <a:lnTo>
                    <a:pt x="4008" y="457874"/>
                  </a:lnTo>
                  <a:lnTo>
                    <a:pt x="14922" y="474027"/>
                  </a:lnTo>
                  <a:lnTo>
                    <a:pt x="31075" y="484941"/>
                  </a:lnTo>
                  <a:lnTo>
                    <a:pt x="50800" y="488950"/>
                  </a:lnTo>
                  <a:lnTo>
                    <a:pt x="3938854" y="488950"/>
                  </a:lnTo>
                  <a:lnTo>
                    <a:pt x="3958579" y="484941"/>
                  </a:lnTo>
                  <a:lnTo>
                    <a:pt x="3974732" y="474027"/>
                  </a:lnTo>
                  <a:lnTo>
                    <a:pt x="3985646" y="457874"/>
                  </a:lnTo>
                  <a:lnTo>
                    <a:pt x="3989654" y="438150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8848" y="1389015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4129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13763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13636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13509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04910" y="1360587"/>
            <a:ext cx="209553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" dirty="0">
                <a:solidFill>
                  <a:srgbClr val="FFFF00"/>
                </a:solidFill>
                <a:latin typeface="Times New Roman"/>
                <a:cs typeface="Times New Roma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endParaRPr sz="245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225" y="228110"/>
            <a:ext cx="2946400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70" dirty="0"/>
              <a:t>RDD</a:t>
            </a:r>
            <a:r>
              <a:rPr spc="-80" dirty="0"/>
              <a:t> </a:t>
            </a:r>
            <a:r>
              <a:rPr spc="-65" dirty="0"/>
              <a:t>Operaciones:Transformaciones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3225" y="837736"/>
            <a:ext cx="3947795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50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r>
              <a:rPr sz="1050" b="1" spc="10" dirty="0">
                <a:solidFill>
                  <a:srgbClr val="822434"/>
                </a:solidFill>
                <a:latin typeface="Trebuchet MS"/>
                <a:cs typeface="Trebuchet MS"/>
              </a:rPr>
              <a:t>Estrecho: </a:t>
            </a:r>
            <a:r>
              <a:rPr sz="1050" spc="-70" dirty="0">
                <a:latin typeface="Trebuchet MS"/>
                <a:cs typeface="Trebuchet MS"/>
              </a:rPr>
              <a:t>cada </a:t>
            </a:r>
            <a:r>
              <a:rPr sz="1050" spc="-50" dirty="0">
                <a:latin typeface="Trebuchet MS"/>
                <a:cs typeface="Trebuchet MS"/>
              </a:rPr>
              <a:t>partición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85" dirty="0">
                <a:latin typeface="Trebuchet MS"/>
                <a:cs typeface="Trebuchet MS"/>
              </a:rPr>
              <a:t>A </a:t>
            </a:r>
            <a:r>
              <a:rPr sz="1050" spc="-45" dirty="0">
                <a:latin typeface="Trebuchet MS"/>
                <a:cs typeface="Trebuchet MS"/>
              </a:rPr>
              <a:t>contribuye </a:t>
            </a:r>
            <a:r>
              <a:rPr sz="1050" spc="-85" dirty="0">
                <a:latin typeface="Trebuchet MS"/>
                <a:cs typeface="Trebuchet MS"/>
              </a:rPr>
              <a:t>como </a:t>
            </a:r>
            <a:r>
              <a:rPr sz="1050" spc="-35" dirty="0">
                <a:latin typeface="Trebuchet MS"/>
                <a:cs typeface="Trebuchet MS"/>
              </a:rPr>
              <a:t>máximo </a:t>
            </a:r>
            <a:r>
              <a:rPr sz="1050" spc="-25" dirty="0">
                <a:latin typeface="Trebuchet MS"/>
                <a:cs typeface="Trebuchet MS"/>
              </a:rPr>
              <a:t>a </a:t>
            </a:r>
            <a:r>
              <a:rPr sz="1050" spc="-30" dirty="0">
                <a:latin typeface="Trebuchet MS"/>
                <a:cs typeface="Trebuchet MS"/>
              </a:rPr>
              <a:t>una </a:t>
            </a:r>
            <a:r>
              <a:rPr sz="1050" spc="-50" dirty="0">
                <a:latin typeface="Trebuchet MS"/>
                <a:cs typeface="Trebuchet MS"/>
              </a:rPr>
              <a:t>partición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dirty="0">
                <a:latin typeface="Trebuchet MS"/>
                <a:cs typeface="Trebuchet MS"/>
              </a:rPr>
              <a:t>B </a:t>
            </a:r>
            <a:r>
              <a:rPr sz="1050" spc="-110" dirty="0">
                <a:latin typeface="Trebuchet MS"/>
                <a:cs typeface="Trebuchet MS"/>
              </a:rPr>
              <a:t>(p. ej.,</a:t>
            </a:r>
            <a:r>
              <a:rPr sz="1050" spc="-135" dirty="0">
                <a:latin typeface="Trebuchet MS"/>
                <a:cs typeface="Trebuchet MS"/>
              </a:rPr>
              <a:t> </a:t>
            </a:r>
            <a:r>
              <a:rPr sz="1050" b="1" spc="-15" dirty="0">
                <a:solidFill>
                  <a:srgbClr val="822434"/>
                </a:solidFill>
                <a:latin typeface="Courier New"/>
                <a:cs typeface="Courier New"/>
              </a:rPr>
              <a:t>mapa </a:t>
            </a:r>
            <a:r>
              <a:rPr sz="1050" spc="-15" dirty="0">
                <a:latin typeface="Trebuchet MS"/>
                <a:cs typeface="Trebuchet MS"/>
              </a:rPr>
              <a:t>)</a:t>
            </a:r>
            <a:endParaRPr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75" dirty="0">
                <a:latin typeface="Trebuchet MS"/>
                <a:cs typeface="Trebuchet MS"/>
              </a:rPr>
              <a:t>No </a:t>
            </a:r>
            <a:r>
              <a:rPr sz="900" spc="-30" dirty="0">
                <a:latin typeface="Trebuchet MS"/>
                <a:cs typeface="Trebuchet MS"/>
              </a:rPr>
              <a:t>hay </a:t>
            </a:r>
            <a:r>
              <a:rPr sz="900" spc="-50" dirty="0">
                <a:latin typeface="Trebuchet MS"/>
                <a:cs typeface="Trebuchet MS"/>
              </a:rPr>
              <a:t>necesidad </a:t>
            </a:r>
            <a:r>
              <a:rPr sz="900" spc="-20" dirty="0">
                <a:latin typeface="Trebuchet MS"/>
                <a:cs typeface="Trebuchet MS"/>
              </a:rPr>
              <a:t>de </a:t>
            </a:r>
            <a:r>
              <a:rPr sz="900" spc="-65" dirty="0">
                <a:latin typeface="Trebuchet MS"/>
                <a:cs typeface="Trebuchet MS"/>
              </a:rPr>
              <a:t>mezclar </a:t>
            </a:r>
            <a:r>
              <a:rPr sz="900" spc="-70" dirty="0">
                <a:latin typeface="Trebuchet MS"/>
                <a:cs typeface="Trebuchet MS"/>
              </a:rPr>
              <a:t>datos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nodos</a:t>
            </a:r>
            <a:endParaRPr sz="900" dirty="0">
              <a:latin typeface="Trebuchet MS"/>
              <a:cs typeface="Trebuchet MS"/>
            </a:endParaRPr>
          </a:p>
          <a:p>
            <a:pPr marL="99060" marR="109855" indent="-86995">
              <a:lnSpc>
                <a:spcPct val="128899"/>
              </a:lnSpc>
              <a:spcBef>
                <a:spcPts val="409"/>
              </a:spcBef>
              <a:buFont typeface="Arial"/>
              <a:buChar char="•"/>
              <a:tabLst>
                <a:tab pos="99695" algn="l"/>
              </a:tabLst>
            </a:pPr>
            <a:r>
              <a:rPr sz="1050" b="1" spc="30" dirty="0">
                <a:solidFill>
                  <a:srgbClr val="822434"/>
                </a:solidFill>
                <a:latin typeface="Trebuchet MS"/>
                <a:cs typeface="Trebuchet MS"/>
              </a:rPr>
              <a:t>Ancho: </a:t>
            </a:r>
            <a:r>
              <a:rPr sz="1050" spc="-70" dirty="0">
                <a:latin typeface="Trebuchet MS"/>
                <a:cs typeface="Trebuchet MS"/>
              </a:rPr>
              <a:t>cada </a:t>
            </a:r>
            <a:r>
              <a:rPr sz="1050" spc="-50" dirty="0">
                <a:latin typeface="Trebuchet MS"/>
                <a:cs typeface="Trebuchet MS"/>
              </a:rPr>
              <a:t>partición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85" dirty="0">
                <a:latin typeface="Trebuchet MS"/>
                <a:cs typeface="Trebuchet MS"/>
              </a:rPr>
              <a:t>A </a:t>
            </a:r>
            <a:r>
              <a:rPr sz="1050" spc="-85" dirty="0">
                <a:latin typeface="Trebuchet MS"/>
                <a:cs typeface="Trebuchet MS"/>
              </a:rPr>
              <a:t>puede </a:t>
            </a:r>
            <a:r>
              <a:rPr sz="1050" spc="-45" dirty="0">
                <a:latin typeface="Trebuchet MS"/>
                <a:cs typeface="Trebuchet MS"/>
              </a:rPr>
              <a:t>contribuir </a:t>
            </a:r>
            <a:r>
              <a:rPr sz="1050" spc="-25" dirty="0">
                <a:latin typeface="Trebuchet MS"/>
                <a:cs typeface="Trebuchet MS"/>
              </a:rPr>
              <a:t>a </a:t>
            </a:r>
            <a:r>
              <a:rPr sz="1050" spc="-70" dirty="0">
                <a:latin typeface="Trebuchet MS"/>
                <a:cs typeface="Trebuchet MS"/>
              </a:rPr>
              <a:t>múltiples </a:t>
            </a:r>
            <a:r>
              <a:rPr sz="1050" spc="-45" dirty="0">
                <a:latin typeface="Trebuchet MS"/>
                <a:cs typeface="Trebuchet MS"/>
              </a:rPr>
              <a:t>particiones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dirty="0">
                <a:latin typeface="Trebuchet MS"/>
                <a:cs typeface="Trebuchet MS"/>
              </a:rPr>
              <a:t>B </a:t>
            </a:r>
            <a:r>
              <a:rPr sz="1050" spc="-110" dirty="0">
                <a:latin typeface="Trebuchet MS"/>
                <a:cs typeface="Trebuchet MS"/>
              </a:rPr>
              <a:t>(p. ej.,</a:t>
            </a:r>
            <a:r>
              <a:rPr sz="1050" spc="-135" dirty="0">
                <a:latin typeface="Trebuchet MS"/>
                <a:cs typeface="Trebuchet MS"/>
              </a:rPr>
              <a:t> </a:t>
            </a:r>
            <a:r>
              <a:rPr sz="1050" b="1" spc="-10" dirty="0">
                <a:solidFill>
                  <a:srgbClr val="822434"/>
                </a:solidFill>
                <a:latin typeface="Courier New"/>
                <a:cs typeface="Courier New"/>
              </a:rPr>
              <a:t>agrupar por </a:t>
            </a:r>
            <a:r>
              <a:rPr sz="1050" spc="-10" dirty="0">
                <a:latin typeface="Trebuchet MS"/>
                <a:cs typeface="Trebuchet MS"/>
              </a:rPr>
              <a:t>)</a:t>
            </a:r>
            <a:endParaRPr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40" dirty="0">
                <a:latin typeface="Trebuchet MS"/>
                <a:cs typeface="Trebuchet MS"/>
              </a:rPr>
              <a:t>Posible </a:t>
            </a:r>
            <a:r>
              <a:rPr sz="900" spc="-50" dirty="0">
                <a:latin typeface="Trebuchet MS"/>
                <a:cs typeface="Trebuchet MS"/>
              </a:rPr>
              <a:t>necesidad </a:t>
            </a:r>
            <a:r>
              <a:rPr sz="900" spc="-20" dirty="0">
                <a:latin typeface="Trebuchet MS"/>
                <a:cs typeface="Trebuchet MS"/>
              </a:rPr>
              <a:t>de </a:t>
            </a:r>
            <a:r>
              <a:rPr sz="900" spc="-45" dirty="0">
                <a:latin typeface="Trebuchet MS"/>
                <a:cs typeface="Trebuchet MS"/>
              </a:rPr>
              <a:t>transferir </a:t>
            </a:r>
            <a:r>
              <a:rPr sz="900" spc="-70" dirty="0">
                <a:latin typeface="Trebuchet MS"/>
                <a:cs typeface="Trebuchet MS"/>
              </a:rPr>
              <a:t>datos </a:t>
            </a:r>
            <a:r>
              <a:rPr sz="900" spc="-30" dirty="0">
                <a:latin typeface="Trebuchet MS"/>
                <a:cs typeface="Trebuchet MS"/>
              </a:rPr>
              <a:t>a través</a:t>
            </a:r>
            <a:r>
              <a:rPr sz="900" spc="8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nodos</a:t>
            </a:r>
            <a:endParaRPr sz="90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99695" algn="l"/>
              </a:tabLst>
            </a:pPr>
            <a:r>
              <a:rPr sz="1050" b="1" spc="10" dirty="0">
                <a:solidFill>
                  <a:srgbClr val="822434"/>
                </a:solidFill>
                <a:latin typeface="Trebuchet MS"/>
                <a:cs typeface="Trebuchet MS"/>
              </a:rPr>
              <a:t>perezosa </a:t>
            </a:r>
            <a:r>
              <a:rPr sz="1050" b="1" spc="-20" dirty="0">
                <a:solidFill>
                  <a:srgbClr val="822434"/>
                </a:solidFill>
                <a:latin typeface="Trebuchet MS"/>
                <a:cs typeface="Trebuchet MS"/>
              </a:rPr>
              <a:t>: </a:t>
            </a:r>
            <a:r>
              <a:rPr sz="1050" spc="-50" dirty="0">
                <a:latin typeface="Trebuchet MS"/>
                <a:cs typeface="Trebuchet MS"/>
              </a:rPr>
              <a:t>nada </a:t>
            </a:r>
            <a:r>
              <a:rPr sz="1050" spc="-45" dirty="0">
                <a:latin typeface="Trebuchet MS"/>
                <a:cs typeface="Trebuchet MS"/>
              </a:rPr>
              <a:t>se </a:t>
            </a:r>
            <a:r>
              <a:rPr sz="1050" spc="-50" dirty="0">
                <a:latin typeface="Trebuchet MS"/>
                <a:cs typeface="Trebuchet MS"/>
              </a:rPr>
              <a:t>calcula a menos que lo </a:t>
            </a:r>
            <a:r>
              <a:rPr sz="1050" spc="-75" dirty="0">
                <a:latin typeface="Trebuchet MS"/>
                <a:cs typeface="Trebuchet MS"/>
              </a:rPr>
              <a:t>requiera </a:t>
            </a:r>
            <a:r>
              <a:rPr sz="1050" spc="-65" dirty="0">
                <a:latin typeface="Trebuchet MS"/>
                <a:cs typeface="Trebuchet MS"/>
              </a:rPr>
              <a:t>un</a:t>
            </a:r>
            <a:r>
              <a:rPr sz="1050" spc="35" dirty="0">
                <a:latin typeface="Trebuchet MS"/>
                <a:cs typeface="Trebuchet MS"/>
              </a:rPr>
              <a:t> </a:t>
            </a:r>
            <a:r>
              <a:rPr sz="1050" spc="-55" dirty="0">
                <a:latin typeface="Trebuchet MS"/>
                <a:cs typeface="Trebuchet MS"/>
              </a:rPr>
              <a:t>acción</a:t>
            </a:r>
            <a:endParaRPr sz="105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5" name="object 5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52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814" y="357683"/>
            <a:ext cx="3922436" cy="580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5" dirty="0">
                <a:solidFill>
                  <a:srgbClr val="822434"/>
                </a:solidFill>
                <a:latin typeface="Trebuchet MS"/>
                <a:cs typeface="Trebuchet MS"/>
              </a:rPr>
              <a:t>Estrecho </a:t>
            </a:r>
            <a:r>
              <a:rPr sz="1650" spc="-35" dirty="0">
                <a:solidFill>
                  <a:srgbClr val="822434"/>
                </a:solidFill>
                <a:latin typeface="Trebuchet MS"/>
                <a:cs typeface="Trebuchet MS"/>
              </a:rPr>
              <a:t>vs ancho</a:t>
            </a:r>
            <a:r>
              <a:rPr sz="1650" spc="-290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822434"/>
                </a:solidFill>
                <a:latin typeface="Trebuchet MS"/>
                <a:cs typeface="Trebuchet MS"/>
              </a:rPr>
              <a:t>Transformaciones</a:t>
            </a:r>
            <a:endParaRPr sz="1650">
              <a:latin typeface="Trebuchet MS"/>
              <a:cs typeface="Trebuchet MS"/>
            </a:endParaRPr>
          </a:p>
          <a:p>
            <a:pPr marR="382270" algn="ctr">
              <a:lnSpc>
                <a:spcPct val="100000"/>
              </a:lnSpc>
              <a:spcBef>
                <a:spcPts val="1295"/>
              </a:spcBef>
            </a:pPr>
            <a:r>
              <a:rPr sz="900" dirty="0">
                <a:solidFill>
                  <a:srgbClr val="ED7D31"/>
                </a:solidFill>
                <a:latin typeface="Trebuchet MS"/>
                <a:cs typeface="Trebuchet MS"/>
              </a:rPr>
              <a:t>Angosto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9250" y="1282211"/>
            <a:ext cx="1051227" cy="1420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026" y="1497400"/>
            <a:ext cx="1186423" cy="215700"/>
          </a:xfrm>
          <a:prstGeom prst="rect">
            <a:avLst/>
          </a:prstGeom>
          <a:ln w="4802">
            <a:solidFill>
              <a:srgbClr val="ED7D31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61594" marR="53975" indent="6350">
              <a:lnSpc>
                <a:spcPct val="105900"/>
              </a:lnSpc>
              <a:spcBef>
                <a:spcPts val="85"/>
              </a:spcBef>
            </a:pPr>
            <a:r>
              <a:rPr sz="650" spc="-20" dirty="0">
                <a:latin typeface="Trebuchet MS"/>
                <a:cs typeface="Trebuchet MS"/>
              </a:rPr>
              <a:t>Entrada </a:t>
            </a:r>
            <a:r>
              <a:rPr sz="650" spc="-30" dirty="0">
                <a:latin typeface="Trebuchet MS"/>
                <a:cs typeface="Trebuchet MS"/>
              </a:rPr>
              <a:t>y </a:t>
            </a:r>
            <a:r>
              <a:rPr sz="650" spc="-20" dirty="0">
                <a:latin typeface="Trebuchet MS"/>
                <a:cs typeface="Trebuchet MS"/>
              </a:rPr>
              <a:t>salida </a:t>
            </a:r>
            <a:r>
              <a:rPr sz="650" spc="-40" dirty="0">
                <a:latin typeface="Trebuchet MS"/>
                <a:cs typeface="Trebuchet MS"/>
              </a:rPr>
              <a:t>permanecen </a:t>
            </a:r>
            <a:r>
              <a:rPr sz="650" dirty="0">
                <a:latin typeface="Trebuchet MS"/>
                <a:cs typeface="Trebuchet MS"/>
              </a:rPr>
              <a:t>en </a:t>
            </a:r>
            <a:r>
              <a:rPr sz="650" spc="-25" dirty="0">
                <a:latin typeface="Trebuchet MS"/>
                <a:cs typeface="Trebuchet MS"/>
              </a:rPr>
              <a:t>el </a:t>
            </a:r>
            <a:r>
              <a:rPr sz="650" spc="-30" dirty="0">
                <a:latin typeface="Trebuchet MS"/>
                <a:cs typeface="Trebuchet MS"/>
              </a:rPr>
              <a:t>mismo</a:t>
            </a:r>
            <a:r>
              <a:rPr sz="650" spc="-75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dividir</a:t>
            </a:r>
            <a:endParaRPr sz="65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53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44" y="231452"/>
            <a:ext cx="3823005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Estrecho </a:t>
            </a:r>
            <a:r>
              <a:rPr spc="-35" dirty="0"/>
              <a:t>vs ancho</a:t>
            </a:r>
            <a:r>
              <a:rPr spc="-290" dirty="0"/>
              <a:t> </a:t>
            </a:r>
            <a:r>
              <a:rPr spc="-80" dirty="0"/>
              <a:t>Transformaciones</a:t>
            </a:r>
          </a:p>
        </p:txBody>
      </p:sp>
      <p:sp>
        <p:nvSpPr>
          <p:cNvPr id="4" name="object 4"/>
          <p:cNvSpPr/>
          <p:nvPr/>
        </p:nvSpPr>
        <p:spPr>
          <a:xfrm>
            <a:off x="1779436" y="1289705"/>
            <a:ext cx="1051227" cy="1420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1026" y="846423"/>
            <a:ext cx="1188666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20" dirty="0">
                <a:solidFill>
                  <a:srgbClr val="ED7D31"/>
                </a:solidFill>
                <a:latin typeface="Trebuchet MS"/>
                <a:cs typeface="Trebuchet MS"/>
              </a:rPr>
              <a:t>Estrecho </a:t>
            </a:r>
            <a:r>
              <a:rPr sz="900" dirty="0">
                <a:solidFill>
                  <a:srgbClr val="ED7D31"/>
                </a:solidFill>
                <a:latin typeface="Trebuchet MS"/>
                <a:cs typeface="Trebuchet MS"/>
              </a:rPr>
              <a:t>_ </a:t>
            </a:r>
            <a:r>
              <a:rPr sz="900" spc="-20" dirty="0">
                <a:solidFill>
                  <a:srgbClr val="FF0000"/>
                </a:solidFill>
                <a:latin typeface="Trebuchet MS"/>
                <a:cs typeface="Trebuchet MS"/>
              </a:rPr>
              <a:t>_ </a:t>
            </a:r>
            <a:r>
              <a:rPr sz="900" spc="5" dirty="0">
                <a:solidFill>
                  <a:srgbClr val="FF0000"/>
                </a:solidFill>
                <a:latin typeface="Trebuchet MS"/>
                <a:cs typeface="Trebuchet MS"/>
              </a:rPr>
              <a:t>_ </a:t>
            </a:r>
            <a:r>
              <a:rPr sz="900" spc="-20" dirty="0">
                <a:solidFill>
                  <a:srgbClr val="FF0000"/>
                </a:solidFill>
                <a:latin typeface="Trebuchet MS"/>
                <a:cs typeface="Trebuchet MS"/>
              </a:rPr>
              <a:t>_</a:t>
            </a:r>
            <a:endParaRPr sz="9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076" y="1485900"/>
            <a:ext cx="880744" cy="244475"/>
          </a:xfrm>
          <a:prstGeom prst="rect">
            <a:avLst/>
          </a:prstGeom>
          <a:ln w="4802">
            <a:solidFill>
              <a:srgbClr val="ED7D31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61594" marR="53975" indent="6350">
              <a:lnSpc>
                <a:spcPct val="105900"/>
              </a:lnSpc>
              <a:spcBef>
                <a:spcPts val="85"/>
              </a:spcBef>
            </a:pPr>
            <a:r>
              <a:rPr sz="650" spc="-20" dirty="0">
                <a:latin typeface="Trebuchet MS"/>
                <a:cs typeface="Trebuchet MS"/>
              </a:rPr>
              <a:t>Entrada </a:t>
            </a:r>
            <a:r>
              <a:rPr sz="650" spc="-30" dirty="0">
                <a:latin typeface="Trebuchet MS"/>
                <a:cs typeface="Trebuchet MS"/>
              </a:rPr>
              <a:t>y </a:t>
            </a:r>
            <a:r>
              <a:rPr sz="650" spc="-20" dirty="0">
                <a:latin typeface="Trebuchet MS"/>
                <a:cs typeface="Trebuchet MS"/>
              </a:rPr>
              <a:t>salida </a:t>
            </a:r>
            <a:r>
              <a:rPr sz="650" spc="-40" dirty="0">
                <a:latin typeface="Trebuchet MS"/>
                <a:cs typeface="Trebuchet MS"/>
              </a:rPr>
              <a:t>permanecen </a:t>
            </a:r>
            <a:r>
              <a:rPr sz="650" dirty="0">
                <a:latin typeface="Trebuchet MS"/>
                <a:cs typeface="Trebuchet MS"/>
              </a:rPr>
              <a:t>en </a:t>
            </a:r>
            <a:r>
              <a:rPr sz="650" spc="-25" dirty="0">
                <a:latin typeface="Trebuchet MS"/>
                <a:cs typeface="Trebuchet MS"/>
              </a:rPr>
              <a:t>el </a:t>
            </a:r>
            <a:r>
              <a:rPr sz="650" spc="-30" dirty="0">
                <a:latin typeface="Trebuchet MS"/>
                <a:cs typeface="Trebuchet MS"/>
              </a:rPr>
              <a:t>mismo</a:t>
            </a:r>
            <a:r>
              <a:rPr sz="650" spc="-75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dividir</a:t>
            </a:r>
            <a:endParaRPr sz="6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844" y="2118045"/>
            <a:ext cx="687070" cy="139700"/>
          </a:xfrm>
          <a:prstGeom prst="rect">
            <a:avLst/>
          </a:prstGeom>
          <a:ln w="4802">
            <a:solidFill>
              <a:srgbClr val="ED7D31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30"/>
              </a:spcBef>
            </a:pPr>
            <a:r>
              <a:rPr sz="650" spc="65" dirty="0">
                <a:latin typeface="Trebuchet MS"/>
                <a:cs typeface="Trebuchet MS"/>
              </a:rPr>
              <a:t>sin </a:t>
            </a:r>
            <a:r>
              <a:rPr sz="650" spc="-40" dirty="0">
                <a:latin typeface="Trebuchet MS"/>
                <a:cs typeface="Trebuchet MS"/>
              </a:rPr>
              <a:t>datos</a:t>
            </a:r>
            <a:r>
              <a:rPr sz="650" spc="-120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transferencias</a:t>
            </a:r>
            <a:endParaRPr sz="65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9" name="object 9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54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691" y="769747"/>
            <a:ext cx="2889250" cy="57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5" dirty="0">
                <a:solidFill>
                  <a:srgbClr val="822434"/>
                </a:solidFill>
                <a:latin typeface="Trebuchet MS"/>
                <a:cs typeface="Trebuchet MS"/>
              </a:rPr>
              <a:t>Estrecho </a:t>
            </a:r>
            <a:r>
              <a:rPr sz="1650" spc="-35" dirty="0">
                <a:solidFill>
                  <a:srgbClr val="822434"/>
                </a:solidFill>
                <a:latin typeface="Trebuchet MS"/>
                <a:cs typeface="Trebuchet MS"/>
              </a:rPr>
              <a:t>vs ancho</a:t>
            </a:r>
            <a:r>
              <a:rPr sz="1650" spc="-290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822434"/>
                </a:solidFill>
                <a:latin typeface="Trebuchet MS"/>
                <a:cs typeface="Trebuchet MS"/>
              </a:rPr>
              <a:t>Transformaciones</a:t>
            </a:r>
            <a:endParaRPr sz="1650">
              <a:latin typeface="Trebuchet MS"/>
              <a:cs typeface="Trebuchet MS"/>
            </a:endParaRPr>
          </a:p>
          <a:p>
            <a:pPr marR="97155" algn="r">
              <a:lnSpc>
                <a:spcPct val="100000"/>
              </a:lnSpc>
              <a:spcBef>
                <a:spcPts val="1285"/>
              </a:spcBef>
            </a:pPr>
            <a:r>
              <a:rPr sz="900" spc="20" dirty="0">
                <a:solidFill>
                  <a:srgbClr val="009193"/>
                </a:solidFill>
                <a:latin typeface="Trebuchet MS"/>
                <a:cs typeface="Trebuchet MS"/>
              </a:rPr>
              <a:t>Ancho </a:t>
            </a:r>
            <a:r>
              <a:rPr sz="900" spc="25" dirty="0">
                <a:solidFill>
                  <a:srgbClr val="009193"/>
                </a:solidFill>
                <a:latin typeface="Trebuchet MS"/>
                <a:cs typeface="Trebuchet MS"/>
              </a:rPr>
              <a:t>_ </a:t>
            </a:r>
            <a:r>
              <a:rPr sz="900" spc="-60" dirty="0">
                <a:solidFill>
                  <a:srgbClr val="009193"/>
                </a:solidFill>
                <a:latin typeface="Trebuchet MS"/>
                <a:cs typeface="Trebuchet MS"/>
              </a:rPr>
              <a:t>_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6450" y="1202717"/>
            <a:ext cx="1062754" cy="1438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71850" y="1608137"/>
            <a:ext cx="960119" cy="244475"/>
          </a:xfrm>
          <a:prstGeom prst="rect">
            <a:avLst/>
          </a:prstGeom>
          <a:ln w="4802">
            <a:solidFill>
              <a:srgbClr val="009193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36830" marR="29209" indent="146685">
              <a:lnSpc>
                <a:spcPct val="107100"/>
              </a:lnSpc>
              <a:spcBef>
                <a:spcPts val="70"/>
              </a:spcBef>
            </a:pPr>
            <a:r>
              <a:rPr sz="650" spc="-20" dirty="0">
                <a:latin typeface="Trebuchet MS"/>
                <a:cs typeface="Trebuchet MS"/>
              </a:rPr>
              <a:t>La entrada de </a:t>
            </a:r>
            <a:r>
              <a:rPr sz="650" spc="-10" dirty="0">
                <a:latin typeface="Trebuchet MS"/>
                <a:cs typeface="Trebuchet MS"/>
              </a:rPr>
              <a:t>otras </a:t>
            </a:r>
            <a:r>
              <a:rPr sz="650" spc="-20" dirty="0">
                <a:latin typeface="Trebuchet MS"/>
                <a:cs typeface="Trebuchet MS"/>
              </a:rPr>
              <a:t>particiones </a:t>
            </a:r>
            <a:r>
              <a:rPr sz="650" spc="-45" dirty="0">
                <a:latin typeface="Trebuchet MS"/>
                <a:cs typeface="Trebuchet MS"/>
              </a:rPr>
              <a:t>puede </a:t>
            </a:r>
            <a:r>
              <a:rPr sz="650" spc="-30" dirty="0">
                <a:latin typeface="Trebuchet MS"/>
                <a:cs typeface="Trebuchet MS"/>
              </a:rPr>
              <a:t>ser</a:t>
            </a:r>
            <a:r>
              <a:rPr sz="650" spc="-5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necesario</a:t>
            </a:r>
            <a:endParaRPr sz="650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7" name="object 7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55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514" y="346207"/>
            <a:ext cx="3720135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Estrecho </a:t>
            </a:r>
            <a:r>
              <a:rPr spc="-35" dirty="0"/>
              <a:t>vs ancho</a:t>
            </a:r>
            <a:r>
              <a:rPr spc="-290" dirty="0"/>
              <a:t> </a:t>
            </a:r>
            <a:r>
              <a:rPr spc="-80" dirty="0"/>
              <a:t>Transformaciones</a:t>
            </a:r>
          </a:p>
        </p:txBody>
      </p:sp>
      <p:sp>
        <p:nvSpPr>
          <p:cNvPr id="4" name="object 4"/>
          <p:cNvSpPr/>
          <p:nvPr/>
        </p:nvSpPr>
        <p:spPr>
          <a:xfrm>
            <a:off x="1888578" y="1365616"/>
            <a:ext cx="1062754" cy="1438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5050" y="1011927"/>
            <a:ext cx="646282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20" dirty="0">
                <a:solidFill>
                  <a:srgbClr val="009193"/>
                </a:solidFill>
                <a:latin typeface="Trebuchet MS"/>
                <a:cs typeface="Trebuchet MS"/>
              </a:rPr>
              <a:t>Ancho </a:t>
            </a:r>
            <a:r>
              <a:rPr sz="900" spc="25" dirty="0">
                <a:solidFill>
                  <a:srgbClr val="009193"/>
                </a:solidFill>
                <a:latin typeface="Trebuchet MS"/>
                <a:cs typeface="Trebuchet MS"/>
              </a:rPr>
              <a:t>_ </a:t>
            </a:r>
            <a:r>
              <a:rPr sz="900" spc="-60" dirty="0">
                <a:solidFill>
                  <a:srgbClr val="009193"/>
                </a:solidFill>
                <a:latin typeface="Trebuchet MS"/>
                <a:cs typeface="Trebuchet MS"/>
              </a:rPr>
              <a:t>_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3155" y="1436155"/>
            <a:ext cx="1197666" cy="215444"/>
          </a:xfrm>
          <a:prstGeom prst="rect">
            <a:avLst/>
          </a:prstGeom>
          <a:ln w="4802">
            <a:solidFill>
              <a:srgbClr val="009193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36830" marR="29209" indent="146685">
              <a:lnSpc>
                <a:spcPct val="107100"/>
              </a:lnSpc>
              <a:spcBef>
                <a:spcPts val="70"/>
              </a:spcBef>
            </a:pPr>
            <a:r>
              <a:rPr sz="650" spc="-20" dirty="0">
                <a:latin typeface="Trebuchet MS"/>
                <a:cs typeface="Trebuchet MS"/>
              </a:rPr>
              <a:t>La entrada de </a:t>
            </a:r>
            <a:r>
              <a:rPr sz="650" spc="-10" dirty="0">
                <a:latin typeface="Trebuchet MS"/>
                <a:cs typeface="Trebuchet MS"/>
              </a:rPr>
              <a:t>otras </a:t>
            </a:r>
            <a:r>
              <a:rPr sz="650" spc="-20" dirty="0">
                <a:latin typeface="Trebuchet MS"/>
                <a:cs typeface="Trebuchet MS"/>
              </a:rPr>
              <a:t>particiones </a:t>
            </a:r>
            <a:r>
              <a:rPr sz="650" spc="-45" dirty="0">
                <a:latin typeface="Trebuchet MS"/>
                <a:cs typeface="Trebuchet MS"/>
              </a:rPr>
              <a:t>puede </a:t>
            </a:r>
            <a:r>
              <a:rPr sz="650" spc="-30" dirty="0">
                <a:latin typeface="Trebuchet MS"/>
                <a:cs typeface="Trebuchet MS"/>
              </a:rPr>
              <a:t>ser</a:t>
            </a:r>
            <a:r>
              <a:rPr sz="650" spc="-5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necesario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5822" y="1898219"/>
            <a:ext cx="822374" cy="215444"/>
          </a:xfrm>
          <a:prstGeom prst="rect">
            <a:avLst/>
          </a:prstGeom>
          <a:ln w="4802">
            <a:solidFill>
              <a:srgbClr val="009193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15570" marR="97790" indent="-9525">
              <a:lnSpc>
                <a:spcPct val="107100"/>
              </a:lnSpc>
              <a:spcBef>
                <a:spcPts val="70"/>
              </a:spcBef>
            </a:pPr>
            <a:r>
              <a:rPr sz="650" spc="-10" dirty="0">
                <a:latin typeface="Trebuchet MS"/>
                <a:cs typeface="Trebuchet MS"/>
              </a:rPr>
              <a:t>Datos</a:t>
            </a:r>
            <a:r>
              <a:rPr sz="650" spc="-80" dirty="0">
                <a:latin typeface="Trebuchet MS"/>
                <a:cs typeface="Trebuchet MS"/>
              </a:rPr>
              <a:t> </a:t>
            </a:r>
            <a:r>
              <a:rPr sz="650" spc="-35" dirty="0">
                <a:latin typeface="Trebuchet MS"/>
                <a:cs typeface="Trebuchet MS"/>
              </a:rPr>
              <a:t>arrastrando </a:t>
            </a:r>
            <a:r>
              <a:rPr sz="650" spc="-15" dirty="0">
                <a:latin typeface="Trebuchet MS"/>
                <a:cs typeface="Trebuchet MS"/>
              </a:rPr>
              <a:t>los pies</a:t>
            </a:r>
            <a:r>
              <a:rPr sz="650" spc="-6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nodos</a:t>
            </a:r>
            <a:endParaRPr sz="65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9" name="object 9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56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91" y="769747"/>
            <a:ext cx="2889250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Estrecho </a:t>
            </a:r>
            <a:r>
              <a:rPr spc="-35" dirty="0"/>
              <a:t>vs ancho</a:t>
            </a:r>
            <a:r>
              <a:rPr spc="-290" dirty="0"/>
              <a:t> </a:t>
            </a:r>
            <a:r>
              <a:rPr spc="-80" dirty="0"/>
              <a:t>Transformaciones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3744" y="1385673"/>
            <a:ext cx="1051227" cy="1420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0771" y="1385673"/>
            <a:ext cx="1062754" cy="1438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47555" y="1186242"/>
            <a:ext cx="174625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73835" algn="l"/>
              </a:tabLst>
            </a:pPr>
            <a:r>
              <a:rPr sz="900" spc="20" dirty="0">
                <a:solidFill>
                  <a:srgbClr val="ED7D31"/>
                </a:solidFill>
                <a:latin typeface="Trebuchet MS"/>
                <a:cs typeface="Trebuchet MS"/>
              </a:rPr>
              <a:t>Estrecho </a:t>
            </a:r>
            <a:r>
              <a:rPr sz="900" dirty="0">
                <a:solidFill>
                  <a:srgbClr val="ED7D31"/>
                </a:solidFill>
                <a:latin typeface="Trebuchet MS"/>
                <a:cs typeface="Trebuchet MS"/>
              </a:rPr>
              <a:t>_ </a:t>
            </a:r>
            <a:r>
              <a:rPr sz="900" spc="-20" dirty="0">
                <a:solidFill>
                  <a:srgbClr val="ED7D31"/>
                </a:solidFill>
                <a:latin typeface="Trebuchet MS"/>
                <a:cs typeface="Trebuchet MS"/>
              </a:rPr>
              <a:t>_ </a:t>
            </a:r>
            <a:r>
              <a:rPr sz="900" spc="5" dirty="0">
                <a:solidFill>
                  <a:srgbClr val="ED7D31"/>
                </a:solidFill>
                <a:latin typeface="Trebuchet MS"/>
                <a:cs typeface="Trebuchet MS"/>
              </a:rPr>
              <a:t>_ </a:t>
            </a:r>
            <a:r>
              <a:rPr sz="900" spc="-20" dirty="0">
                <a:solidFill>
                  <a:srgbClr val="ED7D31"/>
                </a:solidFill>
                <a:latin typeface="Trebuchet MS"/>
                <a:cs typeface="Trebuchet MS"/>
              </a:rPr>
              <a:t>_</a:t>
            </a:r>
            <a:r>
              <a:rPr sz="900" dirty="0">
                <a:solidFill>
                  <a:srgbClr val="ED7D31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009193"/>
                </a:solidFill>
                <a:latin typeface="Trebuchet MS"/>
                <a:cs typeface="Trebuchet MS"/>
              </a:rPr>
              <a:t>Ancho </a:t>
            </a:r>
            <a:r>
              <a:rPr sz="900" spc="25" dirty="0">
                <a:solidFill>
                  <a:srgbClr val="009193"/>
                </a:solidFill>
                <a:latin typeface="Trebuchet MS"/>
                <a:cs typeface="Trebuchet MS"/>
              </a:rPr>
              <a:t>_ </a:t>
            </a:r>
            <a:r>
              <a:rPr sz="900" spc="-60" dirty="0">
                <a:solidFill>
                  <a:srgbClr val="009193"/>
                </a:solidFill>
                <a:latin typeface="Trebuchet MS"/>
                <a:cs typeface="Trebuchet MS"/>
              </a:rPr>
              <a:t>_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027" y="1497400"/>
            <a:ext cx="880744" cy="244475"/>
          </a:xfrm>
          <a:prstGeom prst="rect">
            <a:avLst/>
          </a:prstGeom>
          <a:ln w="4802">
            <a:solidFill>
              <a:srgbClr val="ED7D31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61594" marR="53975" indent="6350">
              <a:lnSpc>
                <a:spcPct val="105900"/>
              </a:lnSpc>
              <a:spcBef>
                <a:spcPts val="85"/>
              </a:spcBef>
            </a:pPr>
            <a:r>
              <a:rPr sz="650" spc="-20" dirty="0">
                <a:latin typeface="Trebuchet MS"/>
                <a:cs typeface="Trebuchet MS"/>
              </a:rPr>
              <a:t>Entrada </a:t>
            </a:r>
            <a:r>
              <a:rPr sz="650" spc="-30" dirty="0">
                <a:latin typeface="Trebuchet MS"/>
                <a:cs typeface="Trebuchet MS"/>
              </a:rPr>
              <a:t>y </a:t>
            </a:r>
            <a:r>
              <a:rPr sz="650" spc="-20" dirty="0">
                <a:latin typeface="Trebuchet MS"/>
                <a:cs typeface="Trebuchet MS"/>
              </a:rPr>
              <a:t>salida </a:t>
            </a:r>
            <a:r>
              <a:rPr sz="650" spc="-40" dirty="0">
                <a:latin typeface="Trebuchet MS"/>
                <a:cs typeface="Trebuchet MS"/>
              </a:rPr>
              <a:t>permanecen </a:t>
            </a:r>
            <a:r>
              <a:rPr sz="650" dirty="0">
                <a:latin typeface="Trebuchet MS"/>
                <a:cs typeface="Trebuchet MS"/>
              </a:rPr>
              <a:t>en </a:t>
            </a:r>
            <a:r>
              <a:rPr sz="650" spc="-25" dirty="0">
                <a:latin typeface="Trebuchet MS"/>
                <a:cs typeface="Trebuchet MS"/>
              </a:rPr>
              <a:t>el </a:t>
            </a:r>
            <a:r>
              <a:rPr sz="650" spc="-30" dirty="0">
                <a:latin typeface="Trebuchet MS"/>
                <a:cs typeface="Trebuchet MS"/>
              </a:rPr>
              <a:t>mismo</a:t>
            </a:r>
            <a:r>
              <a:rPr sz="650" spc="-75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dividir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385" y="1891730"/>
            <a:ext cx="687070" cy="139700"/>
          </a:xfrm>
          <a:prstGeom prst="rect">
            <a:avLst/>
          </a:prstGeom>
          <a:ln w="4802">
            <a:solidFill>
              <a:srgbClr val="ED7D31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30"/>
              </a:spcBef>
            </a:pPr>
            <a:r>
              <a:rPr sz="650" spc="65" dirty="0">
                <a:latin typeface="Trebuchet MS"/>
                <a:cs typeface="Trebuchet MS"/>
              </a:rPr>
              <a:t>sin </a:t>
            </a:r>
            <a:r>
              <a:rPr sz="650" spc="-40" dirty="0">
                <a:latin typeface="Trebuchet MS"/>
                <a:cs typeface="Trebuchet MS"/>
              </a:rPr>
              <a:t>datos</a:t>
            </a:r>
            <a:r>
              <a:rPr sz="650" spc="-120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transferencias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5822" y="1496573"/>
            <a:ext cx="960119" cy="244475"/>
          </a:xfrm>
          <a:prstGeom prst="rect">
            <a:avLst/>
          </a:prstGeom>
          <a:ln w="4802">
            <a:solidFill>
              <a:srgbClr val="009193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36830" marR="29209" indent="146685">
              <a:lnSpc>
                <a:spcPct val="107100"/>
              </a:lnSpc>
              <a:spcBef>
                <a:spcPts val="70"/>
              </a:spcBef>
            </a:pPr>
            <a:r>
              <a:rPr sz="650" spc="-20" dirty="0">
                <a:latin typeface="Trebuchet MS"/>
                <a:cs typeface="Trebuchet MS"/>
              </a:rPr>
              <a:t>La entrada de </a:t>
            </a:r>
            <a:r>
              <a:rPr sz="650" spc="-10" dirty="0">
                <a:latin typeface="Trebuchet MS"/>
                <a:cs typeface="Trebuchet MS"/>
              </a:rPr>
              <a:t>otras </a:t>
            </a:r>
            <a:r>
              <a:rPr sz="650" spc="-20" dirty="0">
                <a:latin typeface="Trebuchet MS"/>
                <a:cs typeface="Trebuchet MS"/>
              </a:rPr>
              <a:t>particiones </a:t>
            </a:r>
            <a:r>
              <a:rPr sz="650" spc="-45" dirty="0">
                <a:latin typeface="Trebuchet MS"/>
                <a:cs typeface="Trebuchet MS"/>
              </a:rPr>
              <a:t>puede </a:t>
            </a:r>
            <a:r>
              <a:rPr sz="650" spc="-30" dirty="0">
                <a:latin typeface="Trebuchet MS"/>
                <a:cs typeface="Trebuchet MS"/>
              </a:rPr>
              <a:t>ser</a:t>
            </a:r>
            <a:r>
              <a:rPr sz="650" spc="-5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necesario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3666" y="1898219"/>
            <a:ext cx="684530" cy="244475"/>
          </a:xfrm>
          <a:prstGeom prst="rect">
            <a:avLst/>
          </a:prstGeom>
          <a:ln w="4802">
            <a:solidFill>
              <a:srgbClr val="009193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15570" marR="97790" indent="-9525">
              <a:lnSpc>
                <a:spcPct val="107100"/>
              </a:lnSpc>
              <a:spcBef>
                <a:spcPts val="70"/>
              </a:spcBef>
            </a:pPr>
            <a:r>
              <a:rPr sz="650" spc="-10" dirty="0">
                <a:latin typeface="Trebuchet MS"/>
                <a:cs typeface="Trebuchet MS"/>
              </a:rPr>
              <a:t>Datos</a:t>
            </a:r>
            <a:r>
              <a:rPr sz="650" spc="-80" dirty="0">
                <a:latin typeface="Trebuchet MS"/>
                <a:cs typeface="Trebuchet MS"/>
              </a:rPr>
              <a:t> </a:t>
            </a:r>
            <a:r>
              <a:rPr sz="650" spc="-35" dirty="0">
                <a:latin typeface="Trebuchet MS"/>
                <a:cs typeface="Trebuchet MS"/>
              </a:rPr>
              <a:t>arrastrando </a:t>
            </a:r>
            <a:r>
              <a:rPr sz="650" spc="-15" dirty="0">
                <a:latin typeface="Trebuchet MS"/>
                <a:cs typeface="Trebuchet MS"/>
              </a:rPr>
              <a:t>los pies</a:t>
            </a:r>
            <a:r>
              <a:rPr sz="650" spc="-6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nodos</a:t>
            </a:r>
            <a:endParaRPr sz="65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12" name="object 12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57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44" y="385069"/>
            <a:ext cx="3708705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70" dirty="0"/>
              <a:t>RDD</a:t>
            </a:r>
            <a:r>
              <a:rPr spc="-65" dirty="0"/>
              <a:t> </a:t>
            </a:r>
            <a:r>
              <a:rPr spc="-60" dirty="0"/>
              <a:t>Operaciones:</a:t>
            </a:r>
            <a:r>
              <a:rPr spc="-375" dirty="0"/>
              <a:t> </a:t>
            </a:r>
            <a:r>
              <a:rPr spc="-35" dirty="0"/>
              <a:t>Comportamiento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651" y="1313419"/>
            <a:ext cx="3750310" cy="908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50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70" dirty="0">
                <a:latin typeface="Trebuchet MS"/>
                <a:cs typeface="Trebuchet MS"/>
              </a:rPr>
              <a:t>Ejemplo </a:t>
            </a:r>
            <a:r>
              <a:rPr sz="1050" spc="105" dirty="0">
                <a:latin typeface="Trebuchet MS"/>
                <a:cs typeface="Trebuchet MS"/>
              </a:rPr>
              <a:t>: </a:t>
            </a:r>
            <a:endParaRPr sz="1050">
              <a:latin typeface="Trebuchet MS"/>
              <a:cs typeface="Trebuchet MS"/>
            </a:endParaRPr>
          </a:p>
          <a:p>
            <a:pPr marL="99060" marR="187325" indent="-86995">
              <a:lnSpc>
                <a:spcPct val="131800"/>
              </a:lnSpc>
              <a:spcBef>
                <a:spcPts val="38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10" dirty="0">
                <a:latin typeface="Trebuchet MS"/>
                <a:cs typeface="Trebuchet MS"/>
              </a:rPr>
              <a:t>Cuando </a:t>
            </a:r>
            <a:r>
              <a:rPr sz="1050" spc="-45" dirty="0">
                <a:latin typeface="Trebuchet MS"/>
                <a:cs typeface="Trebuchet MS"/>
              </a:rPr>
              <a:t>se </a:t>
            </a:r>
            <a:r>
              <a:rPr sz="1050" spc="-75" dirty="0">
                <a:latin typeface="Trebuchet MS"/>
                <a:cs typeface="Trebuchet MS"/>
              </a:rPr>
              <a:t>llama a </a:t>
            </a:r>
            <a:r>
              <a:rPr sz="1050" spc="-60" dirty="0">
                <a:latin typeface="Trebuchet MS"/>
                <a:cs typeface="Trebuchet MS"/>
              </a:rPr>
              <a:t>la </a:t>
            </a:r>
            <a:r>
              <a:rPr sz="1050" spc="-55" dirty="0">
                <a:latin typeface="Trebuchet MS"/>
                <a:cs typeface="Trebuchet MS"/>
              </a:rPr>
              <a:t>acción , </a:t>
            </a:r>
            <a:r>
              <a:rPr sz="1050" spc="-60" dirty="0">
                <a:latin typeface="Trebuchet MS"/>
                <a:cs typeface="Trebuchet MS"/>
              </a:rPr>
              <a:t>el </a:t>
            </a:r>
            <a:r>
              <a:rPr sz="1050" spc="105" dirty="0">
                <a:latin typeface="Trebuchet MS"/>
                <a:cs typeface="Trebuchet MS"/>
              </a:rPr>
              <a:t>RDD </a:t>
            </a:r>
            <a:r>
              <a:rPr sz="1050" spc="-45" dirty="0">
                <a:latin typeface="Trebuchet MS"/>
                <a:cs typeface="Trebuchet MS"/>
              </a:rPr>
              <a:t>se materializa </a:t>
            </a:r>
            <a:r>
              <a:rPr sz="1050" spc="-75" dirty="0">
                <a:latin typeface="Trebuchet MS"/>
                <a:cs typeface="Trebuchet MS"/>
              </a:rPr>
              <a:t>realmente </a:t>
            </a:r>
            <a:r>
              <a:rPr sz="1050" spc="-70" dirty="0">
                <a:latin typeface="Trebuchet MS"/>
                <a:cs typeface="Trebuchet MS"/>
              </a:rPr>
              <a:t>(evaluación perezosa </a:t>
            </a:r>
            <a:r>
              <a:rPr sz="1050" spc="-65" dirty="0">
                <a:latin typeface="Trebuchet MS"/>
                <a:cs typeface="Trebuchet MS"/>
              </a:rPr>
              <a:t>)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58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42" y="210098"/>
            <a:ext cx="4161308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PE" spc="-70" dirty="0" err="1"/>
              <a:t>DataFrames</a:t>
            </a:r>
            <a:r>
              <a:rPr spc="-70" dirty="0"/>
              <a:t> </a:t>
            </a:r>
            <a:r>
              <a:rPr spc="-105" dirty="0"/>
              <a:t>y conjunto de </a:t>
            </a:r>
            <a:r>
              <a:rPr spc="-65" dirty="0"/>
              <a:t>datos de Spark</a:t>
            </a:r>
            <a:r>
              <a:rPr spc="-105" dirty="0"/>
              <a:t> </a:t>
            </a:r>
            <a:r>
              <a:rPr spc="-5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685779"/>
            <a:ext cx="3798570" cy="15682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75" dirty="0">
                <a:latin typeface="Trebuchet MS"/>
                <a:cs typeface="Trebuchet MS"/>
              </a:rPr>
              <a:t>Los RDD </a:t>
            </a:r>
            <a:r>
              <a:rPr sz="1050" spc="-60" dirty="0">
                <a:latin typeface="Trebuchet MS"/>
                <a:cs typeface="Trebuchet MS"/>
              </a:rPr>
              <a:t>son el modelo de </a:t>
            </a:r>
            <a:r>
              <a:rPr sz="1050" spc="-80" dirty="0">
                <a:latin typeface="Trebuchet MS"/>
                <a:cs typeface="Trebuchet MS"/>
              </a:rPr>
              <a:t>datos </a:t>
            </a:r>
            <a:r>
              <a:rPr sz="1050" spc="-35" dirty="0">
                <a:latin typeface="Trebuchet MS"/>
                <a:cs typeface="Trebuchet MS"/>
              </a:rPr>
              <a:t>más </a:t>
            </a:r>
            <a:r>
              <a:rPr sz="1050" spc="-65" dirty="0">
                <a:latin typeface="Trebuchet MS"/>
                <a:cs typeface="Trebuchet MS"/>
              </a:rPr>
              <a:t>básico </a:t>
            </a:r>
            <a:r>
              <a:rPr sz="1050" spc="-50" dirty="0">
                <a:latin typeface="Trebuchet MS"/>
                <a:cs typeface="Trebuchet MS"/>
              </a:rPr>
              <a:t>utilizado </a:t>
            </a:r>
            <a:r>
              <a:rPr sz="1050" spc="-65" dirty="0">
                <a:latin typeface="Trebuchet MS"/>
                <a:cs typeface="Trebuchet MS"/>
              </a:rPr>
              <a:t>por</a:t>
            </a:r>
            <a:r>
              <a:rPr sz="1050" spc="100" dirty="0">
                <a:latin typeface="Trebuchet MS"/>
                <a:cs typeface="Trebuchet MS"/>
              </a:rPr>
              <a:t> </a:t>
            </a:r>
            <a:r>
              <a:rPr lang="es-PE" sz="1050" spc="-40" dirty="0" err="1">
                <a:latin typeface="Trebuchet MS"/>
                <a:cs typeface="Trebuchet MS"/>
              </a:rPr>
              <a:t>Spark</a:t>
            </a:r>
            <a:endParaRPr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55" dirty="0">
                <a:latin typeface="Trebuchet MS"/>
                <a:cs typeface="Trebuchet MS"/>
              </a:rPr>
              <a:t>de bajo nivel y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sin esquema</a:t>
            </a:r>
            <a:endParaRPr sz="900" dirty="0">
              <a:latin typeface="Trebuchet MS"/>
              <a:cs typeface="Trebuchet MS"/>
            </a:endParaRPr>
          </a:p>
          <a:p>
            <a:pPr marL="99060" marR="5080" indent="-86995">
              <a:lnSpc>
                <a:spcPct val="131800"/>
              </a:lnSpc>
              <a:spcBef>
                <a:spcPts val="340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55" dirty="0">
                <a:latin typeface="Trebuchet MS"/>
                <a:cs typeface="Trebuchet MS"/>
              </a:rPr>
              <a:t>En</a:t>
            </a:r>
            <a:r>
              <a:rPr sz="1050" spc="-20" dirty="0">
                <a:latin typeface="Trebuchet MS"/>
                <a:cs typeface="Trebuchet MS"/>
              </a:rPr>
              <a:t> </a:t>
            </a:r>
            <a:r>
              <a:rPr sz="1050" spc="-35" dirty="0">
                <a:latin typeface="Trebuchet MS"/>
                <a:cs typeface="Trebuchet MS"/>
              </a:rPr>
              <a:t>parte superior</a:t>
            </a:r>
            <a:r>
              <a:rPr sz="1050" spc="-20" dirty="0">
                <a:latin typeface="Trebuchet MS"/>
                <a:cs typeface="Trebuchet MS"/>
              </a:rPr>
              <a:t> </a:t>
            </a:r>
            <a:r>
              <a:rPr sz="1050" spc="-55" dirty="0">
                <a:latin typeface="Trebuchet MS"/>
                <a:cs typeface="Trebuchet MS"/>
              </a:rPr>
              <a:t>de</a:t>
            </a:r>
            <a:r>
              <a:rPr sz="1050" spc="-20" dirty="0">
                <a:latin typeface="Trebuchet MS"/>
                <a:cs typeface="Trebuchet MS"/>
              </a:rPr>
              <a:t> </a:t>
            </a:r>
            <a:r>
              <a:rPr sz="1050" spc="105" dirty="0">
                <a:latin typeface="Trebuchet MS"/>
                <a:cs typeface="Trebuchet MS"/>
              </a:rPr>
              <a:t>RDD</a:t>
            </a:r>
            <a:r>
              <a:rPr sz="1050" spc="-125" dirty="0">
                <a:latin typeface="Trebuchet MS"/>
                <a:cs typeface="Trebuchet MS"/>
              </a:rPr>
              <a:t> </a:t>
            </a:r>
            <a:r>
              <a:rPr sz="1050" spc="-40" dirty="0">
                <a:latin typeface="Trebuchet MS"/>
                <a:cs typeface="Trebuchet MS"/>
              </a:rPr>
              <a:t>API,</a:t>
            </a:r>
            <a:r>
              <a:rPr sz="1050" spc="-125" dirty="0">
                <a:latin typeface="Trebuchet MS"/>
                <a:cs typeface="Trebuchet MS"/>
              </a:rPr>
              <a:t> </a:t>
            </a:r>
            <a:r>
              <a:rPr lang="es-PE" sz="1050" b="1" spc="25" dirty="0" err="1">
                <a:solidFill>
                  <a:srgbClr val="822434"/>
                </a:solidFill>
                <a:latin typeface="Trebuchet MS"/>
                <a:cs typeface="Trebuchet MS"/>
              </a:rPr>
              <a:t>Spark</a:t>
            </a:r>
            <a:r>
              <a:rPr sz="1050" b="1" spc="-20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sz="1050" b="1" spc="114" dirty="0">
                <a:solidFill>
                  <a:srgbClr val="822434"/>
                </a:solidFill>
                <a:latin typeface="Trebuchet MS"/>
                <a:cs typeface="Trebuchet MS"/>
              </a:rPr>
              <a:t>sql</a:t>
            </a:r>
            <a:r>
              <a:rPr sz="1050" b="1" spc="-20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sz="1050" spc="-50" dirty="0">
                <a:latin typeface="Trebuchet MS"/>
                <a:cs typeface="Trebuchet MS"/>
              </a:rPr>
              <a:t>módulo</a:t>
            </a:r>
            <a:r>
              <a:rPr sz="1050" spc="-15" dirty="0">
                <a:latin typeface="Trebuchet MS"/>
                <a:cs typeface="Trebuchet MS"/>
              </a:rPr>
              <a:t> </a:t>
            </a:r>
            <a:r>
              <a:rPr sz="1050" spc="-45" dirty="0">
                <a:latin typeface="Trebuchet MS"/>
                <a:cs typeface="Trebuchet MS"/>
              </a:rPr>
              <a:t>proporciona</a:t>
            </a:r>
            <a:r>
              <a:rPr sz="1050" spc="-20" dirty="0">
                <a:latin typeface="Trebuchet MS"/>
                <a:cs typeface="Trebuchet MS"/>
              </a:rPr>
              <a:t> </a:t>
            </a:r>
            <a:r>
              <a:rPr sz="1050" b="1" spc="-35" dirty="0">
                <a:solidFill>
                  <a:srgbClr val="822434"/>
                </a:solidFill>
                <a:latin typeface="Trebuchet MS"/>
                <a:cs typeface="Trebuchet MS"/>
              </a:rPr>
              <a:t>2</a:t>
            </a:r>
            <a:r>
              <a:rPr sz="1050" b="1" spc="-20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sz="1050" b="1" spc="-15" dirty="0">
                <a:solidFill>
                  <a:srgbClr val="822434"/>
                </a:solidFill>
                <a:latin typeface="Trebuchet MS"/>
                <a:cs typeface="Trebuchet MS"/>
              </a:rPr>
              <a:t>interfaces </a:t>
            </a:r>
            <a:r>
              <a:rPr sz="1050" spc="-25" dirty="0">
                <a:latin typeface="Trebuchet MS"/>
                <a:cs typeface="Trebuchet MS"/>
              </a:rPr>
              <a:t>para </a:t>
            </a:r>
            <a:r>
              <a:rPr sz="1050" spc="-50" dirty="0">
                <a:latin typeface="Trebuchet MS"/>
                <a:cs typeface="Trebuchet MS"/>
              </a:rPr>
              <a:t>operar </a:t>
            </a:r>
            <a:r>
              <a:rPr sz="1050" spc="-15" dirty="0">
                <a:latin typeface="Trebuchet MS"/>
                <a:cs typeface="Trebuchet MS"/>
              </a:rPr>
              <a:t>en </a:t>
            </a:r>
            <a:r>
              <a:rPr sz="1050" spc="-80" dirty="0">
                <a:latin typeface="Trebuchet MS"/>
                <a:cs typeface="Trebuchet MS"/>
              </a:rPr>
              <a:t>datos </a:t>
            </a:r>
            <a:r>
              <a:rPr sz="1050" spc="-45" dirty="0">
                <a:latin typeface="Trebuchet MS"/>
                <a:cs typeface="Trebuchet MS"/>
              </a:rPr>
              <a:t>estructurados </a:t>
            </a:r>
            <a:r>
              <a:rPr sz="1050" spc="-70" dirty="0">
                <a:latin typeface="Trebuchet MS"/>
                <a:cs typeface="Trebuchet MS"/>
              </a:rPr>
              <a:t>como </a:t>
            </a:r>
            <a:r>
              <a:rPr sz="1050" spc="-65" dirty="0">
                <a:latin typeface="Trebuchet MS"/>
                <a:cs typeface="Trebuchet MS"/>
              </a:rPr>
              <a:t>tablas </a:t>
            </a:r>
            <a:r>
              <a:rPr sz="1050" spc="-60" dirty="0">
                <a:latin typeface="Trebuchet MS"/>
                <a:cs typeface="Trebuchet MS"/>
              </a:rPr>
              <a:t>en relaciones</a:t>
            </a:r>
            <a:r>
              <a:rPr sz="1050" spc="180" dirty="0">
                <a:latin typeface="Trebuchet MS"/>
                <a:cs typeface="Trebuchet MS"/>
              </a:rPr>
              <a:t> </a:t>
            </a:r>
            <a:r>
              <a:rPr sz="1050" spc="-75" dirty="0">
                <a:latin typeface="Trebuchet MS"/>
                <a:cs typeface="Trebuchet MS"/>
              </a:rPr>
              <a:t>bases de datos:</a:t>
            </a:r>
            <a:endParaRPr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72415" algn="l"/>
              </a:tabLst>
            </a:pPr>
            <a:r>
              <a:rPr lang="es-PE" sz="900" b="1" spc="25" dirty="0" err="1">
                <a:solidFill>
                  <a:srgbClr val="822434"/>
                </a:solidFill>
                <a:latin typeface="Trebuchet MS"/>
                <a:cs typeface="Trebuchet MS"/>
              </a:rPr>
              <a:t>DataFrames</a:t>
            </a:r>
            <a:r>
              <a:rPr sz="900" b="1" spc="-114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sz="900" b="1" spc="85" dirty="0">
                <a:solidFill>
                  <a:srgbClr val="822434"/>
                </a:solidFill>
                <a:latin typeface="Trebuchet MS"/>
                <a:cs typeface="Trebuchet MS"/>
              </a:rPr>
              <a:t>API</a:t>
            </a:r>
            <a:endParaRPr sz="90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72415" algn="l"/>
              </a:tabLst>
            </a:pPr>
            <a:r>
              <a:rPr sz="900" b="1" spc="20" dirty="0">
                <a:solidFill>
                  <a:srgbClr val="822434"/>
                </a:solidFill>
                <a:latin typeface="Trebuchet MS"/>
                <a:cs typeface="Trebuchet MS"/>
              </a:rPr>
              <a:t>conjunto de datos</a:t>
            </a:r>
            <a:r>
              <a:rPr sz="900" b="1" spc="-120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sz="900" b="1" spc="85" dirty="0">
                <a:solidFill>
                  <a:srgbClr val="822434"/>
                </a:solidFill>
                <a:latin typeface="Trebuchet MS"/>
                <a:cs typeface="Trebuchet MS"/>
              </a:rPr>
              <a:t>API</a:t>
            </a:r>
            <a:endParaRPr sz="9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60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1" y="383181"/>
            <a:ext cx="3614399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PE" spc="-95" dirty="0" err="1"/>
              <a:t>Spark</a:t>
            </a:r>
            <a:r>
              <a:rPr spc="-95" dirty="0"/>
              <a:t>:</a:t>
            </a:r>
            <a:r>
              <a:rPr spc="-260" dirty="0"/>
              <a:t> </a:t>
            </a:r>
            <a:r>
              <a:rPr lang="es-ES" spc="-70" dirty="0" err="1"/>
              <a:t>DataFrames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214651" y="1078276"/>
            <a:ext cx="3994150" cy="1619161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50" dirty="0">
                <a:latin typeface="Trebuchet MS"/>
                <a:cs typeface="Trebuchet MS"/>
              </a:rPr>
              <a:t>Colección </a:t>
            </a:r>
            <a:r>
              <a:rPr sz="1050" spc="-35" dirty="0">
                <a:latin typeface="Trebuchet MS"/>
                <a:cs typeface="Trebuchet MS"/>
              </a:rPr>
              <a:t>distribuida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80" dirty="0">
                <a:latin typeface="Trebuchet MS"/>
                <a:cs typeface="Trebuchet MS"/>
              </a:rPr>
              <a:t>datos </a:t>
            </a:r>
            <a:r>
              <a:rPr sz="1050" spc="-50" dirty="0">
                <a:latin typeface="Trebuchet MS"/>
                <a:cs typeface="Trebuchet MS"/>
              </a:rPr>
              <a:t>organizados </a:t>
            </a:r>
            <a:r>
              <a:rPr sz="1050" spc="-40" dirty="0">
                <a:latin typeface="Trebuchet MS"/>
                <a:cs typeface="Trebuchet MS"/>
              </a:rPr>
              <a:t>en </a:t>
            </a:r>
            <a:r>
              <a:rPr sz="1050" b="1" spc="15" dirty="0">
                <a:solidFill>
                  <a:srgbClr val="822434"/>
                </a:solidFill>
                <a:latin typeface="Trebuchet MS"/>
                <a:cs typeface="Trebuchet MS"/>
              </a:rPr>
              <a:t>nombres</a:t>
            </a:r>
            <a:r>
              <a:rPr sz="1050" b="1" spc="130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sz="1050" b="1" spc="15" dirty="0">
                <a:solidFill>
                  <a:srgbClr val="822434"/>
                </a:solidFill>
                <a:latin typeface="Trebuchet MS"/>
                <a:cs typeface="Trebuchet MS"/>
              </a:rPr>
              <a:t>columnas</a:t>
            </a:r>
            <a:endParaRPr sz="105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20" dirty="0">
                <a:latin typeface="Trebuchet MS"/>
                <a:cs typeface="Trebuchet MS"/>
              </a:rPr>
              <a:t>Permite </a:t>
            </a:r>
            <a:r>
              <a:rPr sz="1050" spc="-50" dirty="0">
                <a:latin typeface="Trebuchet MS"/>
                <a:cs typeface="Trebuchet MS"/>
              </a:rPr>
              <a:t>un mayor </a:t>
            </a:r>
            <a:r>
              <a:rPr sz="1050" spc="-80" dirty="0">
                <a:latin typeface="Trebuchet MS"/>
                <a:cs typeface="Trebuchet MS"/>
              </a:rPr>
              <a:t>nivel de </a:t>
            </a:r>
            <a:r>
              <a:rPr sz="1050" spc="-55" dirty="0">
                <a:latin typeface="Trebuchet MS"/>
                <a:cs typeface="Trebuchet MS"/>
              </a:rPr>
              <a:t>abstracción </a:t>
            </a:r>
            <a:r>
              <a:rPr sz="1050" spc="-65" dirty="0">
                <a:latin typeface="Trebuchet MS"/>
                <a:cs typeface="Trebuchet MS"/>
              </a:rPr>
              <a:t>que el </a:t>
            </a:r>
            <a:r>
              <a:rPr sz="1050" spc="-75" dirty="0">
                <a:latin typeface="Trebuchet MS"/>
                <a:cs typeface="Trebuchet MS"/>
              </a:rPr>
              <a:t>simple </a:t>
            </a:r>
            <a:r>
              <a:rPr sz="1050" spc="-80" dirty="0">
                <a:latin typeface="Trebuchet MS"/>
                <a:cs typeface="Trebuchet MS"/>
              </a:rPr>
              <a:t>vainilla .</a:t>
            </a:r>
            <a:r>
              <a:rPr sz="1050" spc="-30" dirty="0">
                <a:latin typeface="Trebuchet MS"/>
                <a:cs typeface="Trebuchet MS"/>
              </a:rPr>
              <a:t> </a:t>
            </a:r>
            <a:r>
              <a:rPr sz="1050" spc="75" dirty="0">
                <a:latin typeface="Trebuchet MS"/>
                <a:cs typeface="Trebuchet MS"/>
              </a:rPr>
              <a:t>RDD</a:t>
            </a:r>
            <a:endParaRPr sz="105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55" dirty="0">
                <a:latin typeface="Trebuchet MS"/>
                <a:cs typeface="Trebuchet MS"/>
              </a:rPr>
              <a:t>Desde </a:t>
            </a:r>
            <a:r>
              <a:rPr sz="1050" spc="-40" dirty="0">
                <a:latin typeface="Trebuchet MS"/>
                <a:cs typeface="Trebuchet MS"/>
              </a:rPr>
              <a:t>Spark </a:t>
            </a:r>
            <a:r>
              <a:rPr sz="1050" spc="-70" dirty="0">
                <a:latin typeface="Trebuchet MS"/>
                <a:cs typeface="Trebuchet MS"/>
              </a:rPr>
              <a:t>2.0 </a:t>
            </a:r>
            <a:r>
              <a:rPr sz="1050" spc="-45" dirty="0">
                <a:latin typeface="Trebuchet MS"/>
                <a:cs typeface="Trebuchet MS"/>
              </a:rPr>
              <a:t>es </a:t>
            </a:r>
            <a:r>
              <a:rPr sz="1050" spc="-50" dirty="0">
                <a:latin typeface="Trebuchet MS"/>
                <a:cs typeface="Trebuchet MS"/>
              </a:rPr>
              <a:t>parte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100" dirty="0">
                <a:latin typeface="Trebuchet MS"/>
                <a:cs typeface="Trebuchet MS"/>
              </a:rPr>
              <a:t>un conjunto de </a:t>
            </a:r>
            <a:r>
              <a:rPr sz="1050" spc="-40" dirty="0">
                <a:latin typeface="Trebuchet MS"/>
                <a:cs typeface="Trebuchet MS"/>
              </a:rPr>
              <a:t>datos </a:t>
            </a:r>
            <a:r>
              <a:rPr sz="1050" spc="-30" dirty="0">
                <a:latin typeface="Trebuchet MS"/>
                <a:cs typeface="Trebuchet MS"/>
              </a:rPr>
              <a:t>más </a:t>
            </a:r>
            <a:r>
              <a:rPr sz="1050" spc="-65" dirty="0">
                <a:latin typeface="Trebuchet MS"/>
                <a:cs typeface="Trebuchet MS"/>
              </a:rPr>
              <a:t>general</a:t>
            </a:r>
            <a:r>
              <a:rPr sz="1050" spc="-5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API</a:t>
            </a:r>
          </a:p>
          <a:p>
            <a:pPr marL="271780" marR="5080" lvl="1" indent="-86995">
              <a:lnSpc>
                <a:spcPct val="133600"/>
              </a:lnSpc>
              <a:spcBef>
                <a:spcPts val="190"/>
              </a:spcBef>
              <a:buFont typeface="Arial"/>
              <a:buChar char="•"/>
              <a:tabLst>
                <a:tab pos="272415" algn="l"/>
              </a:tabLst>
            </a:pPr>
            <a:r>
              <a:rPr sz="900" dirty="0">
                <a:latin typeface="Trebuchet MS"/>
                <a:cs typeface="Trebuchet MS"/>
              </a:rPr>
              <a:t>API de conjunto de </a:t>
            </a:r>
            <a:r>
              <a:rPr sz="900" spc="-35" dirty="0">
                <a:latin typeface="Trebuchet MS"/>
                <a:cs typeface="Trebuchet MS"/>
              </a:rPr>
              <a:t>datos </a:t>
            </a:r>
            <a:r>
              <a:rPr sz="900" spc="-40" dirty="0">
                <a:latin typeface="Trebuchet MS"/>
                <a:cs typeface="Trebuchet MS"/>
              </a:rPr>
              <a:t>está </a:t>
            </a:r>
            <a:r>
              <a:rPr sz="900" spc="-75" dirty="0">
                <a:latin typeface="Trebuchet MS"/>
                <a:cs typeface="Trebuchet MS"/>
              </a:rPr>
              <a:t>disponible </a:t>
            </a:r>
            <a:r>
              <a:rPr sz="900" spc="-40" dirty="0">
                <a:latin typeface="Trebuchet MS"/>
                <a:cs typeface="Trebuchet MS"/>
              </a:rPr>
              <a:t>solo </a:t>
            </a:r>
            <a:r>
              <a:rPr sz="900" spc="-30" dirty="0">
                <a:latin typeface="Trebuchet MS"/>
                <a:cs typeface="Trebuchet MS"/>
              </a:rPr>
              <a:t>para </a:t>
            </a:r>
            <a:r>
              <a:rPr sz="900" spc="-65" dirty="0">
                <a:latin typeface="Trebuchet MS"/>
                <a:cs typeface="Trebuchet MS"/>
              </a:rPr>
              <a:t>Scala </a:t>
            </a:r>
            <a:r>
              <a:rPr sz="900" spc="-55" dirty="0">
                <a:latin typeface="Trebuchet MS"/>
                <a:cs typeface="Trebuchet MS"/>
              </a:rPr>
              <a:t>y </a:t>
            </a:r>
            <a:r>
              <a:rPr sz="900" spc="-114" dirty="0">
                <a:latin typeface="Trebuchet MS"/>
                <a:cs typeface="Trebuchet MS"/>
              </a:rPr>
              <a:t>Java </a:t>
            </a:r>
            <a:r>
              <a:rPr sz="900" spc="-55" dirty="0">
                <a:latin typeface="Trebuchet MS"/>
                <a:cs typeface="Trebuchet MS"/>
              </a:rPr>
              <a:t>, ya </a:t>
            </a:r>
            <a:r>
              <a:rPr sz="900" spc="-60" dirty="0">
                <a:latin typeface="Trebuchet MS"/>
                <a:cs typeface="Trebuchet MS"/>
              </a:rPr>
              <a:t>que amplía la </a:t>
            </a:r>
            <a:r>
              <a:rPr sz="900" dirty="0">
                <a:latin typeface="Trebuchet MS"/>
                <a:cs typeface="Trebuchet MS"/>
              </a:rPr>
              <a:t>API de </a:t>
            </a:r>
            <a:r>
              <a:rPr sz="900" spc="-40" dirty="0">
                <a:latin typeface="Trebuchet MS"/>
                <a:cs typeface="Trebuchet MS"/>
              </a:rPr>
              <a:t>DataFrame </a:t>
            </a:r>
            <a:r>
              <a:rPr sz="900" spc="-45" dirty="0">
                <a:latin typeface="Trebuchet MS"/>
                <a:cs typeface="Trebuchet MS"/>
              </a:rPr>
              <a:t>con programación orientada a objetos y con </a:t>
            </a:r>
            <a:r>
              <a:rPr sz="900" spc="-65" dirty="0">
                <a:latin typeface="Trebuchet MS"/>
                <a:cs typeface="Trebuchet MS"/>
              </a:rPr>
              <a:t>seguridad de tipos</a:t>
            </a:r>
            <a:r>
              <a:rPr sz="900" spc="-55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interfaz</a:t>
            </a:r>
            <a:endParaRPr sz="90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60" dirty="0">
                <a:latin typeface="Trebuchet MS"/>
                <a:cs typeface="Trebuchet MS"/>
              </a:rPr>
              <a:t>similares </a:t>
            </a:r>
            <a:r>
              <a:rPr sz="1050" spc="-25" dirty="0">
                <a:latin typeface="Trebuchet MS"/>
                <a:cs typeface="Trebuchet MS"/>
              </a:rPr>
              <a:t>a</a:t>
            </a:r>
            <a:r>
              <a:rPr sz="1050" spc="-25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lang="es-PE" sz="1050" u="sng" spc="-45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DataFrames</a:t>
            </a:r>
            <a:r>
              <a:rPr sz="1050" u="sng" spc="-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 de </a:t>
            </a:r>
            <a:r>
              <a:rPr sz="1050" u="sng" spc="-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pandas</a:t>
            </a:r>
            <a:r>
              <a:rPr sz="1050" spc="-45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sz="1050" spc="-50" dirty="0">
                <a:latin typeface="Trebuchet MS"/>
                <a:cs typeface="Trebuchet MS"/>
              </a:rPr>
              <a:t>a menos que </a:t>
            </a:r>
            <a:r>
              <a:rPr sz="1050" spc="-85" dirty="0">
                <a:latin typeface="Trebuchet MS"/>
                <a:cs typeface="Trebuchet MS"/>
              </a:rPr>
              <a:t>pocos</a:t>
            </a:r>
            <a:r>
              <a:rPr sz="1050" spc="-80" dirty="0">
                <a:latin typeface="Trebuchet MS"/>
                <a:cs typeface="Trebuchet MS"/>
              </a:rPr>
              <a:t> </a:t>
            </a:r>
            <a:r>
              <a:rPr sz="1050" spc="-70" dirty="0">
                <a:latin typeface="Trebuchet MS"/>
                <a:cs typeface="Trebuchet MS"/>
              </a:rPr>
              <a:t>diferencias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64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37" y="425852"/>
            <a:ext cx="4162425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" dirty="0"/>
              <a:t>Spark </a:t>
            </a:r>
            <a:r>
              <a:rPr spc="-70" dirty="0"/>
              <a:t>DataFrame </a:t>
            </a:r>
            <a:r>
              <a:rPr spc="-120" dirty="0"/>
              <a:t>frente a </a:t>
            </a:r>
            <a:r>
              <a:rPr spc="-100" dirty="0"/>
              <a:t>Pandas</a:t>
            </a:r>
            <a:r>
              <a:rPr spc="-105" dirty="0"/>
              <a:t> </a:t>
            </a:r>
            <a:r>
              <a:rPr lang="es-PE" spc="-70" dirty="0" err="1"/>
              <a:t>DataFrames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95250" y="905028"/>
            <a:ext cx="4343400" cy="1996893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40" dirty="0">
                <a:latin typeface="Trebuchet MS"/>
                <a:cs typeface="Trebuchet MS"/>
              </a:rPr>
              <a:t>Spark </a:t>
            </a:r>
            <a:r>
              <a:rPr sz="1050" spc="-45" dirty="0">
                <a:latin typeface="Trebuchet MS"/>
                <a:cs typeface="Trebuchet MS"/>
              </a:rPr>
              <a:t>DataFrames </a:t>
            </a:r>
            <a:r>
              <a:rPr sz="1050" spc="-60" dirty="0">
                <a:latin typeface="Trebuchet MS"/>
                <a:cs typeface="Trebuchet MS"/>
              </a:rPr>
              <a:t>son </a:t>
            </a:r>
            <a:r>
              <a:rPr sz="1050" b="1" dirty="0">
                <a:solidFill>
                  <a:srgbClr val="822434"/>
                </a:solidFill>
                <a:latin typeface="Trebuchet MS"/>
                <a:cs typeface="Trebuchet MS"/>
              </a:rPr>
              <a:t>inmutables </a:t>
            </a:r>
            <a:r>
              <a:rPr sz="1050" dirty="0">
                <a:latin typeface="Trebuchet MS"/>
                <a:cs typeface="Trebuchet MS"/>
              </a:rPr>
              <a:t>: </a:t>
            </a:r>
            <a:r>
              <a:rPr sz="1050" spc="-40" dirty="0">
                <a:latin typeface="Trebuchet MS"/>
                <a:cs typeface="Trebuchet MS"/>
              </a:rPr>
              <a:t>una vez </a:t>
            </a:r>
            <a:r>
              <a:rPr sz="1050" spc="-60" dirty="0">
                <a:latin typeface="Trebuchet MS"/>
                <a:cs typeface="Trebuchet MS"/>
              </a:rPr>
              <a:t>creados </a:t>
            </a:r>
            <a:r>
              <a:rPr sz="1050" spc="-65" dirty="0">
                <a:latin typeface="Trebuchet MS"/>
                <a:cs typeface="Trebuchet MS"/>
              </a:rPr>
              <a:t>, no </a:t>
            </a:r>
            <a:r>
              <a:rPr sz="1050" spc="-50" dirty="0">
                <a:latin typeface="Trebuchet MS"/>
                <a:cs typeface="Trebuchet MS"/>
              </a:rPr>
              <a:t>pueden </a:t>
            </a:r>
            <a:r>
              <a:rPr sz="1050" spc="-65" dirty="0">
                <a:latin typeface="Trebuchet MS"/>
                <a:cs typeface="Trebuchet MS"/>
              </a:rPr>
              <a:t>ser</a:t>
            </a:r>
            <a:r>
              <a:rPr sz="1050" spc="40" dirty="0">
                <a:latin typeface="Trebuchet MS"/>
                <a:cs typeface="Trebuchet MS"/>
              </a:rPr>
              <a:t> </a:t>
            </a:r>
            <a:r>
              <a:rPr sz="1050" spc="-60" dirty="0" err="1">
                <a:latin typeface="Trebuchet MS"/>
                <a:cs typeface="Trebuchet MS"/>
              </a:rPr>
              <a:t>modificad</a:t>
            </a:r>
            <a:r>
              <a:rPr lang="es-ES" sz="1050" spc="-60" dirty="0">
                <a:latin typeface="Trebuchet MS"/>
                <a:cs typeface="Trebuchet MS"/>
              </a:rPr>
              <a:t>as</a:t>
            </a:r>
            <a:endParaRPr sz="105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30" dirty="0">
                <a:latin typeface="Trebuchet MS"/>
                <a:cs typeface="Trebuchet MS"/>
              </a:rPr>
              <a:t>En </a:t>
            </a:r>
            <a:r>
              <a:rPr sz="1050" spc="-40" dirty="0">
                <a:latin typeface="Trebuchet MS"/>
                <a:cs typeface="Trebuchet MS"/>
              </a:rPr>
              <a:t>cuanto a </a:t>
            </a:r>
            <a:r>
              <a:rPr sz="1050" spc="25" dirty="0">
                <a:latin typeface="Trebuchet MS"/>
                <a:cs typeface="Trebuchet MS"/>
              </a:rPr>
              <a:t>los RDD, </a:t>
            </a:r>
            <a:r>
              <a:rPr sz="1050" spc="-40" dirty="0">
                <a:latin typeface="Trebuchet MS"/>
                <a:cs typeface="Trebuchet MS"/>
              </a:rPr>
              <a:t>Spark </a:t>
            </a:r>
            <a:r>
              <a:rPr sz="1050" spc="-85" dirty="0">
                <a:latin typeface="Trebuchet MS"/>
                <a:cs typeface="Trebuchet MS"/>
              </a:rPr>
              <a:t>puede </a:t>
            </a:r>
            <a:r>
              <a:rPr sz="1050" spc="-75" dirty="0">
                <a:latin typeface="Trebuchet MS"/>
                <a:cs typeface="Trebuchet MS"/>
              </a:rPr>
              <a:t>aplicar </a:t>
            </a:r>
            <a:r>
              <a:rPr sz="1050" spc="-25" dirty="0">
                <a:latin typeface="Trebuchet MS"/>
                <a:cs typeface="Trebuchet MS"/>
              </a:rPr>
              <a:t>2 </a:t>
            </a:r>
            <a:r>
              <a:rPr sz="1050" spc="-45" dirty="0">
                <a:latin typeface="Trebuchet MS"/>
                <a:cs typeface="Trebuchet MS"/>
              </a:rPr>
              <a:t>tipos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40" dirty="0">
                <a:latin typeface="Trebuchet MS"/>
                <a:cs typeface="Trebuchet MS"/>
              </a:rPr>
              <a:t>operaciones </a:t>
            </a:r>
            <a:r>
              <a:rPr sz="1050" spc="-15" dirty="0">
                <a:latin typeface="Trebuchet MS"/>
                <a:cs typeface="Trebuchet MS"/>
              </a:rPr>
              <a:t>en</a:t>
            </a:r>
            <a:r>
              <a:rPr sz="1050" dirty="0">
                <a:latin typeface="Trebuchet MS"/>
                <a:cs typeface="Trebuchet MS"/>
              </a:rPr>
              <a:t> </a:t>
            </a:r>
            <a:r>
              <a:rPr sz="1050" spc="-55" dirty="0">
                <a:latin typeface="Trebuchet MS"/>
                <a:cs typeface="Trebuchet MS"/>
              </a:rPr>
              <a:t>marcos de datos:</a:t>
            </a:r>
            <a:endParaRPr sz="1050" dirty="0">
              <a:latin typeface="Trebuchet MS"/>
              <a:cs typeface="Trebuchet MS"/>
            </a:endParaRPr>
          </a:p>
          <a:p>
            <a:pPr marL="99060">
              <a:lnSpc>
                <a:spcPct val="100000"/>
              </a:lnSpc>
              <a:spcBef>
                <a:spcPts val="409"/>
              </a:spcBef>
            </a:pPr>
            <a:r>
              <a:rPr sz="1050" b="1" spc="5" dirty="0">
                <a:solidFill>
                  <a:srgbClr val="822434"/>
                </a:solidFill>
                <a:latin typeface="Trebuchet MS"/>
                <a:cs typeface="Trebuchet MS"/>
              </a:rPr>
              <a:t>transformaciones </a:t>
            </a:r>
            <a:r>
              <a:rPr sz="1050" spc="-65" dirty="0">
                <a:latin typeface="Trebuchet MS"/>
                <a:cs typeface="Trebuchet MS"/>
              </a:rPr>
              <a:t>y</a:t>
            </a:r>
            <a:r>
              <a:rPr sz="1050" spc="-60" dirty="0"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822434"/>
                </a:solidFill>
                <a:latin typeface="Trebuchet MS"/>
                <a:cs typeface="Trebuchet MS"/>
              </a:rPr>
              <a:t>comportamiento</a:t>
            </a:r>
            <a:endParaRPr sz="1050" dirty="0">
              <a:latin typeface="Trebuchet MS"/>
              <a:cs typeface="Trebuchet MS"/>
            </a:endParaRPr>
          </a:p>
          <a:p>
            <a:pPr marL="556260" marR="87630" lvl="1" indent="-86995">
              <a:lnSpc>
                <a:spcPct val="128899"/>
              </a:lnSpc>
              <a:spcBef>
                <a:spcPts val="420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65" dirty="0">
                <a:latin typeface="Trebuchet MS"/>
                <a:cs typeface="Trebuchet MS"/>
              </a:rPr>
              <a:t>evaluación </a:t>
            </a:r>
            <a:r>
              <a:rPr sz="1050" spc="-60" dirty="0">
                <a:latin typeface="Trebuchet MS"/>
                <a:cs typeface="Trebuchet MS"/>
              </a:rPr>
              <a:t>perezosa </a:t>
            </a:r>
            <a:r>
              <a:rPr sz="1050" spc="-50" dirty="0">
                <a:latin typeface="Trebuchet MS"/>
                <a:cs typeface="Trebuchet MS"/>
              </a:rPr>
              <a:t>permite </a:t>
            </a:r>
            <a:r>
              <a:rPr sz="1050" spc="-25" dirty="0">
                <a:latin typeface="Trebuchet MS"/>
                <a:cs typeface="Trebuchet MS"/>
              </a:rPr>
              <a:t>poner en </a:t>
            </a:r>
            <a:r>
              <a:rPr sz="1050" spc="-60" dirty="0">
                <a:latin typeface="Trebuchet MS"/>
                <a:cs typeface="Trebuchet MS"/>
              </a:rPr>
              <a:t>cola las </a:t>
            </a:r>
            <a:r>
              <a:rPr sz="1050" spc="-45" dirty="0">
                <a:latin typeface="Trebuchet MS"/>
                <a:cs typeface="Trebuchet MS"/>
              </a:rPr>
              <a:t>transformaciones </a:t>
            </a:r>
            <a:r>
              <a:rPr sz="1050" spc="-75" dirty="0">
                <a:latin typeface="Trebuchet MS"/>
                <a:cs typeface="Trebuchet MS"/>
              </a:rPr>
              <a:t>aplicadas </a:t>
            </a:r>
            <a:r>
              <a:rPr sz="1050" spc="-25" dirty="0">
                <a:latin typeface="Trebuchet MS"/>
                <a:cs typeface="Trebuchet MS"/>
              </a:rPr>
              <a:t>a los </a:t>
            </a:r>
            <a:r>
              <a:rPr sz="1050" spc="-60" dirty="0">
                <a:latin typeface="Trebuchet MS"/>
                <a:cs typeface="Trebuchet MS"/>
              </a:rPr>
              <a:t>elementos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100" dirty="0">
                <a:latin typeface="Trebuchet MS"/>
                <a:cs typeface="Trebuchet MS"/>
              </a:rPr>
              <a:t>un </a:t>
            </a:r>
            <a:r>
              <a:rPr sz="1050" spc="-45" dirty="0">
                <a:latin typeface="Trebuchet MS"/>
                <a:cs typeface="Trebuchet MS"/>
              </a:rPr>
              <a:t>DataFrame </a:t>
            </a:r>
            <a:r>
              <a:rPr sz="1050" spc="-65" dirty="0">
                <a:latin typeface="Trebuchet MS"/>
                <a:cs typeface="Trebuchet MS"/>
              </a:rPr>
              <a:t>hasta que </a:t>
            </a:r>
            <a:r>
              <a:rPr sz="1050" spc="-45" dirty="0">
                <a:latin typeface="Trebuchet MS"/>
                <a:cs typeface="Trebuchet MS"/>
              </a:rPr>
              <a:t>se realiza </a:t>
            </a:r>
            <a:r>
              <a:rPr sz="1050" spc="-75" dirty="0">
                <a:latin typeface="Trebuchet MS"/>
                <a:cs typeface="Trebuchet MS"/>
              </a:rPr>
              <a:t>una </a:t>
            </a:r>
            <a:r>
              <a:rPr sz="1050" spc="-55" dirty="0">
                <a:latin typeface="Trebuchet MS"/>
                <a:cs typeface="Trebuchet MS"/>
              </a:rPr>
              <a:t>acción .</a:t>
            </a:r>
            <a:r>
              <a:rPr sz="1050" spc="110" dirty="0">
                <a:latin typeface="Trebuchet MS"/>
                <a:cs typeface="Trebuchet MS"/>
              </a:rPr>
              <a:t> </a:t>
            </a:r>
            <a:r>
              <a:rPr lang="es-ES" sz="1050" spc="-75" dirty="0" err="1">
                <a:latin typeface="Trebuchet MS"/>
                <a:cs typeface="Trebuchet MS"/>
              </a:rPr>
              <a:t>call</a:t>
            </a:r>
            <a:endParaRPr sz="1050" dirty="0">
              <a:latin typeface="Trebuchet MS"/>
              <a:cs typeface="Trebuchet MS"/>
            </a:endParaRPr>
          </a:p>
          <a:p>
            <a:pPr marL="556260" lvl="1" indent="-86995">
              <a:spcBef>
                <a:spcPts val="780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45" dirty="0">
                <a:latin typeface="Trebuchet MS"/>
                <a:cs typeface="Trebuchet MS"/>
              </a:rPr>
              <a:t>DataFrame </a:t>
            </a:r>
            <a:r>
              <a:rPr sz="1050" spc="-60" dirty="0">
                <a:latin typeface="Trebuchet MS"/>
                <a:cs typeface="Trebuchet MS"/>
              </a:rPr>
              <a:t>( </a:t>
            </a:r>
            <a:r>
              <a:rPr sz="1050" spc="-25" dirty="0">
                <a:latin typeface="Trebuchet MS"/>
                <a:cs typeface="Trebuchet MS"/>
              </a:rPr>
              <a:t>y </a:t>
            </a:r>
            <a:r>
              <a:rPr sz="1050" spc="-40" dirty="0">
                <a:latin typeface="Trebuchet MS"/>
                <a:cs typeface="Trebuchet MS"/>
              </a:rPr>
              <a:t>Dataset </a:t>
            </a:r>
            <a:r>
              <a:rPr sz="1050" spc="-60" dirty="0">
                <a:latin typeface="Trebuchet MS"/>
                <a:cs typeface="Trebuchet MS"/>
              </a:rPr>
              <a:t>también </a:t>
            </a:r>
            <a:r>
              <a:rPr sz="1050" spc="-65" dirty="0">
                <a:latin typeface="Trebuchet MS"/>
                <a:cs typeface="Trebuchet MS"/>
              </a:rPr>
              <a:t>) </a:t>
            </a:r>
            <a:r>
              <a:rPr sz="1050" spc="-70" dirty="0">
                <a:latin typeface="Trebuchet MS"/>
                <a:cs typeface="Trebuchet MS"/>
              </a:rPr>
              <a:t>se </a:t>
            </a:r>
            <a:r>
              <a:rPr sz="1050" spc="-65" dirty="0">
                <a:latin typeface="Trebuchet MS"/>
                <a:cs typeface="Trebuchet MS"/>
              </a:rPr>
              <a:t>puede </a:t>
            </a:r>
            <a:r>
              <a:rPr sz="1050" spc="-60" dirty="0">
                <a:latin typeface="Trebuchet MS"/>
                <a:cs typeface="Trebuchet MS"/>
              </a:rPr>
              <a:t>volver </a:t>
            </a:r>
            <a:r>
              <a:rPr sz="1050" spc="-45" dirty="0">
                <a:latin typeface="Trebuchet MS"/>
                <a:cs typeface="Trebuchet MS"/>
              </a:rPr>
              <a:t>a</a:t>
            </a:r>
            <a:r>
              <a:rPr sz="1050" spc="245" dirty="0">
                <a:latin typeface="Trebuchet MS"/>
                <a:cs typeface="Trebuchet MS"/>
              </a:rPr>
              <a:t> </a:t>
            </a:r>
            <a:r>
              <a:rPr sz="1050" spc="105" dirty="0">
                <a:latin typeface="Trebuchet MS"/>
                <a:cs typeface="Trebuchet MS"/>
              </a:rPr>
              <a:t>RDD</a:t>
            </a:r>
            <a:endParaRPr sz="105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68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94" y="238031"/>
            <a:ext cx="3015656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PE" spc="-70" dirty="0"/>
              <a:t>Sistemas  de </a:t>
            </a:r>
            <a:r>
              <a:rPr spc="-60" dirty="0" err="1"/>
              <a:t>Flujo</a:t>
            </a:r>
            <a:r>
              <a:rPr spc="-60" dirty="0"/>
              <a:t> de </a:t>
            </a:r>
            <a:r>
              <a:rPr spc="-60" dirty="0" err="1"/>
              <a:t>datos</a:t>
            </a:r>
            <a:endParaRPr spc="-70" dirty="0"/>
          </a:p>
        </p:txBody>
      </p:sp>
      <p:sp>
        <p:nvSpPr>
          <p:cNvPr id="3" name="object 3"/>
          <p:cNvSpPr txBox="1"/>
          <p:nvPr/>
        </p:nvSpPr>
        <p:spPr>
          <a:xfrm>
            <a:off x="180022" y="738145"/>
            <a:ext cx="4248150" cy="1983941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40" dirty="0">
                <a:latin typeface="Trebuchet MS"/>
                <a:cs typeface="Trebuchet MS"/>
              </a:rPr>
              <a:t>MapReduce usa </a:t>
            </a:r>
            <a:r>
              <a:rPr sz="1050" spc="-25" dirty="0">
                <a:latin typeface="Trebuchet MS"/>
                <a:cs typeface="Trebuchet MS"/>
              </a:rPr>
              <a:t>2 </a:t>
            </a:r>
            <a:r>
              <a:rPr sz="1050" spc="10" dirty="0">
                <a:latin typeface="Trebuchet MS"/>
                <a:cs typeface="Trebuchet MS"/>
              </a:rPr>
              <a:t>" </a:t>
            </a:r>
            <a:r>
              <a:rPr sz="1050" b="1" spc="10" dirty="0">
                <a:solidFill>
                  <a:srgbClr val="822434"/>
                </a:solidFill>
                <a:latin typeface="Trebuchet MS"/>
                <a:cs typeface="Trebuchet MS"/>
              </a:rPr>
              <a:t>rangos </a:t>
            </a:r>
            <a:r>
              <a:rPr sz="1050" spc="10" dirty="0">
                <a:latin typeface="Trebuchet MS"/>
                <a:cs typeface="Trebuchet MS"/>
              </a:rPr>
              <a:t>"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65" dirty="0">
                <a:latin typeface="Trebuchet MS"/>
                <a:cs typeface="Trebuchet MS"/>
              </a:rPr>
              <a:t>tareas: </a:t>
            </a:r>
            <a:r>
              <a:rPr sz="1050" spc="-30" dirty="0">
                <a:latin typeface="Trebuchet MS"/>
                <a:cs typeface="Trebuchet MS"/>
              </a:rPr>
              <a:t>uno </a:t>
            </a:r>
            <a:r>
              <a:rPr sz="1050" spc="-40" dirty="0">
                <a:latin typeface="Trebuchet MS"/>
                <a:cs typeface="Trebuchet MS"/>
              </a:rPr>
              <a:t>para </a:t>
            </a:r>
            <a:r>
              <a:rPr sz="1050" spc="-75" dirty="0">
                <a:latin typeface="Trebuchet MS"/>
                <a:cs typeface="Trebuchet MS"/>
              </a:rPr>
              <a:t>mapear y </a:t>
            </a:r>
            <a:r>
              <a:rPr sz="1050" spc="-60" dirty="0">
                <a:latin typeface="Trebuchet MS"/>
                <a:cs typeface="Trebuchet MS"/>
              </a:rPr>
              <a:t>el </a:t>
            </a:r>
            <a:r>
              <a:rPr sz="1050" spc="-30" dirty="0">
                <a:latin typeface="Trebuchet MS"/>
                <a:cs typeface="Trebuchet MS"/>
              </a:rPr>
              <a:t>otro </a:t>
            </a:r>
            <a:r>
              <a:rPr sz="1050" spc="-40" dirty="0">
                <a:latin typeface="Trebuchet MS"/>
                <a:cs typeface="Trebuchet MS"/>
              </a:rPr>
              <a:t>para</a:t>
            </a:r>
            <a:r>
              <a:rPr sz="1050" spc="55" dirty="0">
                <a:latin typeface="Trebuchet MS"/>
                <a:cs typeface="Trebuchet MS"/>
              </a:rPr>
              <a:t> </a:t>
            </a:r>
            <a:r>
              <a:rPr sz="1050" spc="-55" dirty="0">
                <a:latin typeface="Trebuchet MS"/>
                <a:cs typeface="Trebuchet MS"/>
              </a:rPr>
              <a:t>reducir</a:t>
            </a:r>
            <a:endParaRPr sz="105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30" dirty="0">
                <a:latin typeface="Trebuchet MS"/>
                <a:cs typeface="Trebuchet MS"/>
              </a:rPr>
              <a:t>Los datos </a:t>
            </a:r>
            <a:r>
              <a:rPr sz="1050" spc="-50" dirty="0">
                <a:latin typeface="Trebuchet MS"/>
                <a:cs typeface="Trebuchet MS"/>
              </a:rPr>
              <a:t>fluyen </a:t>
            </a:r>
            <a:r>
              <a:rPr sz="1050" spc="-45" dirty="0">
                <a:latin typeface="Trebuchet MS"/>
                <a:cs typeface="Trebuchet MS"/>
              </a:rPr>
              <a:t>desde </a:t>
            </a:r>
            <a:r>
              <a:rPr sz="1050" spc="-60" dirty="0">
                <a:latin typeface="Trebuchet MS"/>
                <a:cs typeface="Trebuchet MS"/>
              </a:rPr>
              <a:t>el </a:t>
            </a:r>
            <a:r>
              <a:rPr sz="1050" spc="-55" dirty="0">
                <a:latin typeface="Trebuchet MS"/>
                <a:cs typeface="Trebuchet MS"/>
              </a:rPr>
              <a:t>primer </a:t>
            </a:r>
            <a:r>
              <a:rPr sz="1050" spc="-40" dirty="0">
                <a:latin typeface="Trebuchet MS"/>
                <a:cs typeface="Trebuchet MS"/>
              </a:rPr>
              <a:t>rango </a:t>
            </a:r>
            <a:r>
              <a:rPr sz="1050" spc="-25" dirty="0">
                <a:latin typeface="Trebuchet MS"/>
                <a:cs typeface="Trebuchet MS"/>
              </a:rPr>
              <a:t>hasta </a:t>
            </a:r>
            <a:r>
              <a:rPr sz="1050" spc="-60" dirty="0">
                <a:latin typeface="Trebuchet MS"/>
                <a:cs typeface="Trebuchet MS"/>
              </a:rPr>
              <a:t>el</a:t>
            </a:r>
            <a:r>
              <a:rPr sz="1050" spc="100" dirty="0">
                <a:latin typeface="Trebuchet MS"/>
                <a:cs typeface="Trebuchet MS"/>
              </a:rPr>
              <a:t> </a:t>
            </a:r>
            <a:r>
              <a:rPr sz="1050" spc="-40" dirty="0">
                <a:latin typeface="Trebuchet MS"/>
                <a:cs typeface="Trebuchet MS"/>
              </a:rPr>
              <a:t>segundo</a:t>
            </a:r>
            <a:endParaRPr sz="105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45" dirty="0">
                <a:latin typeface="Trebuchet MS"/>
                <a:cs typeface="Trebuchet MS"/>
              </a:rPr>
              <a:t>sistemas </a:t>
            </a:r>
            <a:r>
              <a:rPr sz="1050" spc="-35" dirty="0">
                <a:latin typeface="Trebuchet MS"/>
                <a:cs typeface="Trebuchet MS"/>
              </a:rPr>
              <a:t>de flujo de datos </a:t>
            </a:r>
            <a:r>
              <a:rPr sz="1050" spc="-50" dirty="0">
                <a:latin typeface="Trebuchet MS"/>
                <a:cs typeface="Trebuchet MS"/>
              </a:rPr>
              <a:t>generalizados se </a:t>
            </a:r>
            <a:r>
              <a:rPr sz="1050" spc="-60" dirty="0">
                <a:latin typeface="Trebuchet MS"/>
                <a:cs typeface="Trebuchet MS"/>
              </a:rPr>
              <a:t>abstraen </a:t>
            </a:r>
            <a:r>
              <a:rPr sz="1050" spc="-45" dirty="0">
                <a:latin typeface="Trebuchet MS"/>
                <a:cs typeface="Trebuchet MS"/>
              </a:rPr>
              <a:t>de </a:t>
            </a:r>
            <a:r>
              <a:rPr sz="1050" spc="-50" dirty="0">
                <a:latin typeface="Trebuchet MS"/>
                <a:cs typeface="Trebuchet MS"/>
              </a:rPr>
              <a:t>esto </a:t>
            </a:r>
            <a:r>
              <a:rPr sz="1050" spc="-60" dirty="0">
                <a:latin typeface="Trebuchet MS"/>
                <a:cs typeface="Trebuchet MS"/>
              </a:rPr>
              <a:t>en </a:t>
            </a:r>
            <a:r>
              <a:rPr sz="1050" spc="-30" dirty="0">
                <a:latin typeface="Trebuchet MS"/>
                <a:cs typeface="Trebuchet MS"/>
              </a:rPr>
              <a:t>dos</a:t>
            </a:r>
            <a:r>
              <a:rPr sz="1050" spc="140" dirty="0">
                <a:latin typeface="Trebuchet MS"/>
                <a:cs typeface="Trebuchet MS"/>
              </a:rPr>
              <a:t> </a:t>
            </a:r>
            <a:r>
              <a:rPr sz="1050" spc="-85" dirty="0">
                <a:latin typeface="Trebuchet MS"/>
                <a:cs typeface="Trebuchet MS"/>
              </a:rPr>
              <a:t>maneras:</a:t>
            </a:r>
            <a:endParaRPr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20" dirty="0">
                <a:latin typeface="Trebuchet MS"/>
                <a:cs typeface="Trebuchet MS"/>
              </a:rPr>
              <a:t>Permitir </a:t>
            </a:r>
            <a:r>
              <a:rPr sz="900" spc="-65" dirty="0">
                <a:latin typeface="Trebuchet MS"/>
                <a:cs typeface="Trebuchet MS"/>
              </a:rPr>
              <a:t>cualquier </a:t>
            </a:r>
            <a:r>
              <a:rPr sz="900" spc="-40" dirty="0">
                <a:latin typeface="Trebuchet MS"/>
                <a:cs typeface="Trebuchet MS"/>
              </a:rPr>
              <a:t>número </a:t>
            </a:r>
            <a:r>
              <a:rPr sz="900" spc="-45" dirty="0">
                <a:latin typeface="Trebuchet MS"/>
                <a:cs typeface="Trebuchet MS"/>
              </a:rPr>
              <a:t>de</a:t>
            </a:r>
            <a:r>
              <a:rPr sz="900" spc="20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"rangos"/tareas</a:t>
            </a:r>
            <a:endParaRPr sz="90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20" dirty="0">
                <a:latin typeface="Trebuchet MS"/>
                <a:cs typeface="Trebuchet MS"/>
              </a:rPr>
              <a:t>Permitir </a:t>
            </a:r>
            <a:r>
              <a:rPr sz="900" spc="-25" dirty="0">
                <a:latin typeface="Trebuchet MS"/>
                <a:cs typeface="Trebuchet MS"/>
              </a:rPr>
              <a:t>otras </a:t>
            </a:r>
            <a:r>
              <a:rPr sz="900" spc="-45" dirty="0">
                <a:latin typeface="Trebuchet MS"/>
                <a:cs typeface="Trebuchet MS"/>
              </a:rPr>
              <a:t>funciones </a:t>
            </a:r>
            <a:r>
              <a:rPr sz="900" spc="-70" dirty="0">
                <a:latin typeface="Trebuchet MS"/>
                <a:cs typeface="Trebuchet MS"/>
              </a:rPr>
              <a:t>además </a:t>
            </a:r>
            <a:r>
              <a:rPr sz="900" spc="-55" dirty="0">
                <a:latin typeface="Trebuchet MS"/>
                <a:cs typeface="Trebuchet MS"/>
              </a:rPr>
              <a:t>de </a:t>
            </a:r>
            <a:r>
              <a:rPr sz="900" spc="-65" dirty="0">
                <a:latin typeface="Trebuchet MS"/>
                <a:cs typeface="Trebuchet MS"/>
              </a:rPr>
              <a:t>mapear </a:t>
            </a:r>
            <a:r>
              <a:rPr sz="900" spc="-55" dirty="0">
                <a:latin typeface="Trebuchet MS"/>
                <a:cs typeface="Trebuchet MS"/>
              </a:rPr>
              <a:t>y</a:t>
            </a:r>
            <a:r>
              <a:rPr sz="900" spc="114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reducir</a:t>
            </a:r>
            <a:endParaRPr sz="900" dirty="0">
              <a:latin typeface="Trebuchet MS"/>
              <a:cs typeface="Trebuchet MS"/>
            </a:endParaRPr>
          </a:p>
          <a:p>
            <a:pPr marL="99060" marR="5080" indent="-86995">
              <a:lnSpc>
                <a:spcPct val="128899"/>
              </a:lnSpc>
              <a:spcBef>
                <a:spcPts val="37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30" dirty="0">
                <a:latin typeface="Trebuchet MS"/>
                <a:cs typeface="Trebuchet MS"/>
              </a:rPr>
              <a:t>Siempre </a:t>
            </a:r>
            <a:r>
              <a:rPr sz="1050" spc="-60" dirty="0">
                <a:latin typeface="Trebuchet MS"/>
                <a:cs typeface="Trebuchet MS"/>
              </a:rPr>
              <a:t>que </a:t>
            </a:r>
            <a:r>
              <a:rPr sz="1050" spc="-50" dirty="0">
                <a:latin typeface="Trebuchet MS"/>
                <a:cs typeface="Trebuchet MS"/>
              </a:rPr>
              <a:t>los </a:t>
            </a:r>
            <a:r>
              <a:rPr sz="1050" spc="-80" dirty="0">
                <a:latin typeface="Trebuchet MS"/>
                <a:cs typeface="Trebuchet MS"/>
              </a:rPr>
              <a:t>datos </a:t>
            </a:r>
            <a:r>
              <a:rPr sz="1050" spc="-40" dirty="0">
                <a:latin typeface="Trebuchet MS"/>
                <a:cs typeface="Trebuchet MS"/>
              </a:rPr>
              <a:t>vayan </a:t>
            </a:r>
            <a:r>
              <a:rPr sz="1050" spc="-60" dirty="0">
                <a:latin typeface="Trebuchet MS"/>
                <a:cs typeface="Trebuchet MS"/>
              </a:rPr>
              <a:t>en </a:t>
            </a:r>
            <a:r>
              <a:rPr sz="1050" spc="-30" dirty="0">
                <a:latin typeface="Trebuchet MS"/>
                <a:cs typeface="Trebuchet MS"/>
              </a:rPr>
              <a:t>una sola </a:t>
            </a:r>
            <a:r>
              <a:rPr sz="1050" spc="-50" dirty="0">
                <a:latin typeface="Trebuchet MS"/>
                <a:cs typeface="Trebuchet MS"/>
              </a:rPr>
              <a:t>dirección </a:t>
            </a:r>
            <a:r>
              <a:rPr sz="1050" spc="-85" dirty="0">
                <a:latin typeface="Trebuchet MS"/>
                <a:cs typeface="Trebuchet MS"/>
              </a:rPr>
              <a:t>, </a:t>
            </a:r>
            <a:r>
              <a:rPr sz="1050" spc="-50" dirty="0">
                <a:latin typeface="Trebuchet MS"/>
                <a:cs typeface="Trebuchet MS"/>
              </a:rPr>
              <a:t>es </a:t>
            </a:r>
            <a:r>
              <a:rPr sz="1050" spc="-45" dirty="0">
                <a:latin typeface="Trebuchet MS"/>
                <a:cs typeface="Trebuchet MS"/>
              </a:rPr>
              <a:t>posible la </a:t>
            </a:r>
            <a:endParaRPr sz="1050" dirty="0">
              <a:latin typeface="Trebuchet MS"/>
              <a:cs typeface="Trebuchet MS"/>
            </a:endParaRPr>
          </a:p>
          <a:p>
            <a:pPr marL="197485">
              <a:lnSpc>
                <a:spcPct val="100000"/>
              </a:lnSpc>
              <a:spcBef>
                <a:spcPts val="1030"/>
              </a:spcBef>
            </a:pPr>
            <a:r>
              <a:rPr sz="450" spc="-30" dirty="0">
                <a:solidFill>
                  <a:srgbClr val="822434"/>
                </a:solidFill>
                <a:latin typeface="Trebuchet MS"/>
                <a:cs typeface="Trebuchet MS"/>
              </a:rPr>
              <a:t>10/03/2020</a:t>
            </a:r>
            <a:endParaRPr sz="45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5" name="object 5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5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910" y="369986"/>
            <a:ext cx="4370540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" dirty="0"/>
              <a:t>Spark </a:t>
            </a:r>
            <a:r>
              <a:rPr lang="es-ES" spc="-120" dirty="0"/>
              <a:t>vs</a:t>
            </a:r>
            <a:r>
              <a:rPr spc="-120" dirty="0"/>
              <a:t> </a:t>
            </a:r>
            <a:r>
              <a:rPr spc="-60" dirty="0"/>
              <a:t>Map </a:t>
            </a:r>
            <a:r>
              <a:rPr lang="es-ES" spc="-60" dirty="0"/>
              <a:t>R</a:t>
            </a:r>
            <a:r>
              <a:rPr spc="-60" dirty="0"/>
              <a:t>educ</a:t>
            </a:r>
            <a:r>
              <a:rPr lang="es-ES" spc="-60" dirty="0"/>
              <a:t>e </a:t>
            </a:r>
            <a:r>
              <a:rPr lang="es-PE" spc="-25" dirty="0"/>
              <a:t>Hadoop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236855" y="934995"/>
            <a:ext cx="4136390" cy="15735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99695" algn="l"/>
              </a:tabLst>
            </a:pPr>
            <a:r>
              <a:rPr sz="1050" b="1" spc="-5" dirty="0">
                <a:solidFill>
                  <a:srgbClr val="822434"/>
                </a:solidFill>
                <a:latin typeface="Trebuchet MS"/>
                <a:cs typeface="Trebuchet MS"/>
              </a:rPr>
              <a:t>Rendimiento: </a:t>
            </a:r>
            <a:r>
              <a:rPr sz="1050" spc="-40" dirty="0">
                <a:latin typeface="Trebuchet MS"/>
                <a:cs typeface="Trebuchet MS"/>
              </a:rPr>
              <a:t>Spark </a:t>
            </a:r>
            <a:r>
              <a:rPr sz="1050" spc="-45" dirty="0">
                <a:latin typeface="Trebuchet MS"/>
                <a:cs typeface="Trebuchet MS"/>
              </a:rPr>
              <a:t>suele </a:t>
            </a:r>
            <a:r>
              <a:rPr sz="1050" spc="-65" dirty="0">
                <a:latin typeface="Trebuchet MS"/>
                <a:cs typeface="Trebuchet MS"/>
              </a:rPr>
              <a:t>ser</a:t>
            </a:r>
            <a:r>
              <a:rPr sz="1050" spc="-15" dirty="0">
                <a:latin typeface="Trebuchet MS"/>
                <a:cs typeface="Trebuchet MS"/>
              </a:rPr>
              <a:t> </a:t>
            </a:r>
            <a:r>
              <a:rPr sz="1050" spc="-65" dirty="0">
                <a:latin typeface="Trebuchet MS"/>
                <a:cs typeface="Trebuchet MS"/>
              </a:rPr>
              <a:t>más rápido</a:t>
            </a:r>
            <a:endParaRPr sz="1050" dirty="0">
              <a:latin typeface="Trebuchet MS"/>
              <a:cs typeface="Trebuchet MS"/>
            </a:endParaRPr>
          </a:p>
          <a:p>
            <a:pPr marL="271780" marR="215265" lvl="1" indent="-86995">
              <a:lnSpc>
                <a:spcPct val="129400"/>
              </a:lnSpc>
              <a:spcBef>
                <a:spcPts val="234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35" dirty="0">
                <a:latin typeface="Trebuchet MS"/>
                <a:cs typeface="Trebuchet MS"/>
              </a:rPr>
              <a:t>Procesamiento de </a:t>
            </a:r>
            <a:r>
              <a:rPr sz="900" spc="-70" dirty="0">
                <a:latin typeface="Trebuchet MS"/>
                <a:cs typeface="Trebuchet MS"/>
              </a:rPr>
              <a:t>datos </a:t>
            </a:r>
            <a:r>
              <a:rPr sz="900" spc="-30" dirty="0">
                <a:latin typeface="Trebuchet MS"/>
                <a:cs typeface="Trebuchet MS"/>
              </a:rPr>
              <a:t>en memoria </a:t>
            </a:r>
            <a:r>
              <a:rPr sz="900" spc="-65" dirty="0">
                <a:latin typeface="Trebuchet MS"/>
                <a:cs typeface="Trebuchet MS"/>
              </a:rPr>
              <a:t>frente a </a:t>
            </a:r>
            <a:r>
              <a:rPr sz="900" spc="-70" dirty="0">
                <a:latin typeface="Trebuchet MS"/>
                <a:cs typeface="Trebuchet MS"/>
              </a:rPr>
              <a:t>datos </a:t>
            </a:r>
            <a:r>
              <a:rPr sz="900" spc="-45" dirty="0">
                <a:latin typeface="Trebuchet MS"/>
                <a:cs typeface="Trebuchet MS"/>
              </a:rPr>
              <a:t>persistentes </a:t>
            </a:r>
            <a:r>
              <a:rPr sz="900" spc="-20" dirty="0">
                <a:latin typeface="Trebuchet MS"/>
                <a:cs typeface="Trebuchet MS"/>
              </a:rPr>
              <a:t>en el </a:t>
            </a:r>
            <a:r>
              <a:rPr sz="900" spc="-35" dirty="0">
                <a:latin typeface="Trebuchet MS"/>
                <a:cs typeface="Trebuchet MS"/>
              </a:rPr>
              <a:t>disco </a:t>
            </a:r>
            <a:r>
              <a:rPr sz="900" spc="-60" dirty="0">
                <a:latin typeface="Trebuchet MS"/>
                <a:cs typeface="Trebuchet MS"/>
              </a:rPr>
              <a:t>después de </a:t>
            </a:r>
            <a:r>
              <a:rPr sz="900" spc="-65" dirty="0">
                <a:latin typeface="Trebuchet MS"/>
                <a:cs typeface="Trebuchet MS"/>
              </a:rPr>
              <a:t>cualquier </a:t>
            </a:r>
            <a:r>
              <a:rPr sz="900" spc="-45" dirty="0">
                <a:latin typeface="Trebuchet MS"/>
                <a:cs typeface="Trebuchet MS"/>
              </a:rPr>
              <a:t>paso de </a:t>
            </a:r>
            <a:endParaRPr sz="90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35" dirty="0">
                <a:latin typeface="Trebuchet MS"/>
                <a:cs typeface="Trebuchet MS"/>
              </a:rPr>
              <a:t>Spark </a:t>
            </a:r>
            <a:r>
              <a:rPr sz="900" spc="-40" dirty="0">
                <a:latin typeface="Trebuchet MS"/>
                <a:cs typeface="Trebuchet MS"/>
              </a:rPr>
              <a:t>requiere </a:t>
            </a:r>
            <a:r>
              <a:rPr sz="900" spc="-35" dirty="0">
                <a:latin typeface="Trebuchet MS"/>
                <a:cs typeface="Trebuchet MS"/>
              </a:rPr>
              <a:t>mucha </a:t>
            </a:r>
            <a:r>
              <a:rPr sz="900" spc="-30" dirty="0">
                <a:latin typeface="Trebuchet MS"/>
                <a:cs typeface="Trebuchet MS"/>
              </a:rPr>
              <a:t>memoria </a:t>
            </a:r>
            <a:r>
              <a:rPr sz="900" spc="-45" dirty="0">
                <a:latin typeface="Trebuchet MS"/>
                <a:cs typeface="Trebuchet MS"/>
              </a:rPr>
              <a:t>para </a:t>
            </a:r>
            <a:r>
              <a:rPr sz="900" spc="-25" dirty="0">
                <a:latin typeface="Trebuchet MS"/>
                <a:cs typeface="Trebuchet MS"/>
              </a:rPr>
              <a:t>funcionar </a:t>
            </a:r>
            <a:r>
              <a:rPr sz="900" spc="-80" dirty="0">
                <a:latin typeface="Trebuchet MS"/>
                <a:cs typeface="Trebuchet MS"/>
              </a:rPr>
              <a:t>rápido; de </a:t>
            </a:r>
            <a:r>
              <a:rPr sz="900" spc="-20" dirty="0">
                <a:latin typeface="Trebuchet MS"/>
                <a:cs typeface="Trebuchet MS"/>
              </a:rPr>
              <a:t>lo </a:t>
            </a:r>
            <a:r>
              <a:rPr sz="900" spc="-35" dirty="0">
                <a:latin typeface="Trebuchet MS"/>
                <a:cs typeface="Trebuchet MS"/>
              </a:rPr>
              <a:t>contrario , </a:t>
            </a:r>
            <a:r>
              <a:rPr sz="900" spc="-45" dirty="0">
                <a:latin typeface="Trebuchet MS"/>
                <a:cs typeface="Trebuchet MS"/>
              </a:rPr>
              <a:t>su rendimiento</a:t>
            </a:r>
            <a:r>
              <a:rPr sz="900" spc="80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se deteriora</a:t>
            </a:r>
            <a:endParaRPr sz="90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272415" algn="l"/>
              </a:tabLst>
            </a:pPr>
            <a:r>
              <a:rPr sz="900" spc="-35" dirty="0">
                <a:latin typeface="Trebuchet MS"/>
                <a:cs typeface="Trebuchet MS"/>
              </a:rPr>
              <a:t>MapReduce se </a:t>
            </a:r>
            <a:r>
              <a:rPr sz="900" spc="-50" dirty="0">
                <a:latin typeface="Trebuchet MS"/>
                <a:cs typeface="Trebuchet MS"/>
              </a:rPr>
              <a:t>integra </a:t>
            </a:r>
            <a:r>
              <a:rPr sz="900" spc="-45" dirty="0">
                <a:latin typeface="Trebuchet MS"/>
                <a:cs typeface="Trebuchet MS"/>
              </a:rPr>
              <a:t>mejor con </a:t>
            </a:r>
            <a:r>
              <a:rPr sz="900" spc="-25" dirty="0">
                <a:latin typeface="Trebuchet MS"/>
                <a:cs typeface="Trebuchet MS"/>
              </a:rPr>
              <a:t>otros </a:t>
            </a:r>
            <a:r>
              <a:rPr sz="900" spc="-35" dirty="0">
                <a:latin typeface="Trebuchet MS"/>
                <a:cs typeface="Trebuchet MS"/>
              </a:rPr>
              <a:t>servicios</a:t>
            </a:r>
            <a:r>
              <a:rPr sz="900" spc="50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correr</a:t>
            </a:r>
            <a:endParaRPr sz="90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99695" algn="l"/>
              </a:tabLst>
            </a:pPr>
            <a:r>
              <a:rPr sz="1050" b="1" spc="10" dirty="0">
                <a:solidFill>
                  <a:srgbClr val="822434"/>
                </a:solidFill>
                <a:latin typeface="Trebuchet MS"/>
                <a:cs typeface="Trebuchet MS"/>
              </a:rPr>
              <a:t>Facilidad </a:t>
            </a:r>
            <a:r>
              <a:rPr sz="1050" b="1" spc="-20" dirty="0">
                <a:solidFill>
                  <a:srgbClr val="822434"/>
                </a:solidFill>
                <a:latin typeface="Trebuchet MS"/>
                <a:cs typeface="Trebuchet MS"/>
              </a:rPr>
              <a:t>de </a:t>
            </a:r>
            <a:r>
              <a:rPr sz="1050" b="1" spc="-35" dirty="0">
                <a:solidFill>
                  <a:srgbClr val="822434"/>
                </a:solidFill>
                <a:latin typeface="Trebuchet MS"/>
                <a:cs typeface="Trebuchet MS"/>
              </a:rPr>
              <a:t>uso: </a:t>
            </a:r>
            <a:r>
              <a:rPr sz="1050" spc="-40" dirty="0">
                <a:latin typeface="Trebuchet MS"/>
                <a:cs typeface="Trebuchet MS"/>
              </a:rPr>
              <a:t>Spark </a:t>
            </a:r>
            <a:r>
              <a:rPr sz="1050" spc="-45" dirty="0">
                <a:latin typeface="Trebuchet MS"/>
                <a:cs typeface="Trebuchet MS"/>
              </a:rPr>
              <a:t>proporciona </a:t>
            </a:r>
            <a:r>
              <a:rPr sz="1050" spc="-100" dirty="0">
                <a:latin typeface="Trebuchet MS"/>
                <a:cs typeface="Trebuchet MS"/>
              </a:rPr>
              <a:t>una </a:t>
            </a:r>
            <a:r>
              <a:rPr sz="1050" dirty="0">
                <a:latin typeface="Trebuchet MS"/>
                <a:cs typeface="Trebuchet MS"/>
              </a:rPr>
              <a:t>API </a:t>
            </a:r>
            <a:r>
              <a:rPr sz="1050" spc="-70" dirty="0">
                <a:latin typeface="Trebuchet MS"/>
                <a:cs typeface="Trebuchet MS"/>
              </a:rPr>
              <a:t>de nivel superior </a:t>
            </a:r>
            <a:r>
              <a:rPr sz="1050" spc="-50" dirty="0">
                <a:latin typeface="Trebuchet MS"/>
                <a:cs typeface="Trebuchet MS"/>
              </a:rPr>
              <a:t>que </a:t>
            </a:r>
            <a:r>
              <a:rPr sz="1050" spc="-45" dirty="0">
                <a:latin typeface="Trebuchet MS"/>
                <a:cs typeface="Trebuchet MS"/>
              </a:rPr>
              <a:t>es </a:t>
            </a:r>
            <a:r>
              <a:rPr sz="1050" spc="-55" dirty="0">
                <a:latin typeface="Trebuchet MS"/>
                <a:cs typeface="Trebuchet MS"/>
              </a:rPr>
              <a:t>más fácil </a:t>
            </a:r>
            <a:r>
              <a:rPr sz="1050" spc="-25" dirty="0">
                <a:latin typeface="Trebuchet MS"/>
                <a:cs typeface="Trebuchet MS"/>
              </a:rPr>
              <a:t>de</a:t>
            </a:r>
            <a:r>
              <a:rPr sz="1050" spc="-140" dirty="0">
                <a:latin typeface="Trebuchet MS"/>
                <a:cs typeface="Trebuchet MS"/>
              </a:rPr>
              <a:t> </a:t>
            </a:r>
            <a:r>
              <a:rPr sz="1050" spc="-40" dirty="0">
                <a:latin typeface="Trebuchet MS"/>
                <a:cs typeface="Trebuchet MS"/>
              </a:rPr>
              <a:t>programa</a:t>
            </a:r>
            <a:endParaRPr sz="105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99695" algn="l"/>
              </a:tabLst>
            </a:pPr>
            <a:r>
              <a:rPr sz="1050" b="1" spc="45" dirty="0">
                <a:solidFill>
                  <a:srgbClr val="822434"/>
                </a:solidFill>
                <a:latin typeface="Trebuchet MS"/>
                <a:cs typeface="Trebuchet MS"/>
              </a:rPr>
              <a:t>de datos </a:t>
            </a:r>
            <a:r>
              <a:rPr sz="1050" b="1" spc="-10" dirty="0">
                <a:solidFill>
                  <a:srgbClr val="822434"/>
                </a:solidFill>
                <a:latin typeface="Trebuchet MS"/>
                <a:cs typeface="Trebuchet MS"/>
              </a:rPr>
              <a:t>: </a:t>
            </a:r>
            <a:r>
              <a:rPr sz="1050" spc="-40" dirty="0">
                <a:latin typeface="Trebuchet MS"/>
                <a:cs typeface="Trebuchet MS"/>
              </a:rPr>
              <a:t>Spark </a:t>
            </a:r>
            <a:r>
              <a:rPr sz="1050" spc="-45" dirty="0">
                <a:latin typeface="Trebuchet MS"/>
                <a:cs typeface="Trebuchet MS"/>
              </a:rPr>
              <a:t>es </a:t>
            </a:r>
            <a:r>
              <a:rPr sz="1050" spc="-30" dirty="0">
                <a:latin typeface="Trebuchet MS"/>
                <a:cs typeface="Trebuchet MS"/>
              </a:rPr>
              <a:t>más </a:t>
            </a:r>
            <a:r>
              <a:rPr sz="1050" spc="-70" dirty="0">
                <a:latin typeface="Trebuchet MS"/>
                <a:cs typeface="Trebuchet MS"/>
              </a:rPr>
              <a:t>flexible </a:t>
            </a:r>
            <a:r>
              <a:rPr sz="1050" spc="-65" dirty="0">
                <a:latin typeface="Trebuchet MS"/>
                <a:cs typeface="Trebuchet MS"/>
              </a:rPr>
              <a:t>y</a:t>
            </a:r>
            <a:r>
              <a:rPr sz="1050" spc="-30" dirty="0">
                <a:latin typeface="Trebuchet MS"/>
                <a:cs typeface="Trebuchet MS"/>
              </a:rPr>
              <a:t> </a:t>
            </a:r>
            <a:r>
              <a:rPr sz="1050" spc="-65" dirty="0">
                <a:latin typeface="Trebuchet MS"/>
                <a:cs typeface="Trebuchet MS"/>
              </a:rPr>
              <a:t>general</a:t>
            </a:r>
            <a:endParaRPr sz="105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71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193" y="1344777"/>
            <a:ext cx="4040504" cy="539750"/>
            <a:chOff x="309193" y="1344777"/>
            <a:chExt cx="4040504" cy="539750"/>
          </a:xfrm>
        </p:grpSpPr>
        <p:sp>
          <p:nvSpPr>
            <p:cNvPr id="3" name="object 3"/>
            <p:cNvSpPr/>
            <p:nvPr/>
          </p:nvSpPr>
          <p:spPr>
            <a:xfrm>
              <a:off x="359994" y="1782927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0794" y="1770227"/>
              <a:ext cx="3938802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8848" y="1350924"/>
              <a:ext cx="50749" cy="4320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9193" y="1344777"/>
              <a:ext cx="3989704" cy="488950"/>
            </a:xfrm>
            <a:custGeom>
              <a:avLst/>
              <a:gdLst/>
              <a:ahLst/>
              <a:cxnLst/>
              <a:rect l="l" t="t" r="r" b="b"/>
              <a:pathLst>
                <a:path w="3989704" h="488950">
                  <a:moveTo>
                    <a:pt x="3989654" y="0"/>
                  </a:moveTo>
                  <a:lnTo>
                    <a:pt x="0" y="0"/>
                  </a:lnTo>
                  <a:lnTo>
                    <a:pt x="0" y="438150"/>
                  </a:lnTo>
                  <a:lnTo>
                    <a:pt x="4008" y="457874"/>
                  </a:lnTo>
                  <a:lnTo>
                    <a:pt x="14922" y="474027"/>
                  </a:lnTo>
                  <a:lnTo>
                    <a:pt x="31075" y="484941"/>
                  </a:lnTo>
                  <a:lnTo>
                    <a:pt x="50800" y="488950"/>
                  </a:lnTo>
                  <a:lnTo>
                    <a:pt x="3938854" y="488950"/>
                  </a:lnTo>
                  <a:lnTo>
                    <a:pt x="3958579" y="484941"/>
                  </a:lnTo>
                  <a:lnTo>
                    <a:pt x="3974732" y="474027"/>
                  </a:lnTo>
                  <a:lnTo>
                    <a:pt x="3985646" y="457874"/>
                  </a:lnTo>
                  <a:lnTo>
                    <a:pt x="3989654" y="438150"/>
                  </a:lnTo>
                  <a:lnTo>
                    <a:pt x="398965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8848" y="1389015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4129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8" y="13763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8" y="13636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8" y="13509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03794" y="1360587"/>
            <a:ext cx="13995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40" dirty="0">
                <a:solidFill>
                  <a:srgbClr val="FFFF00"/>
                </a:solidFill>
                <a:latin typeface="Times New Roman"/>
                <a:cs typeface="Times New Roma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Conclusión</a:t>
            </a:r>
            <a:endParaRPr sz="245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977" y="331951"/>
            <a:ext cx="2541270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ES" spc="-65" dirty="0"/>
              <a:t>Resumen</a:t>
            </a:r>
            <a:endParaRPr spc="-114" dirty="0"/>
          </a:p>
        </p:txBody>
      </p:sp>
      <p:sp>
        <p:nvSpPr>
          <p:cNvPr id="3" name="object 3"/>
          <p:cNvSpPr txBox="1"/>
          <p:nvPr/>
        </p:nvSpPr>
        <p:spPr>
          <a:xfrm>
            <a:off x="282884" y="1054070"/>
            <a:ext cx="3795395" cy="15849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50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40" dirty="0">
                <a:latin typeface="Trebuchet MS"/>
                <a:cs typeface="Trebuchet MS"/>
              </a:rPr>
              <a:t>Spark </a:t>
            </a:r>
            <a:r>
              <a:rPr sz="1050" spc="-45" dirty="0">
                <a:latin typeface="Trebuchet MS"/>
                <a:cs typeface="Trebuchet MS"/>
              </a:rPr>
              <a:t>es </a:t>
            </a:r>
            <a:r>
              <a:rPr sz="1050" spc="-100" dirty="0">
                <a:latin typeface="Trebuchet MS"/>
                <a:cs typeface="Trebuchet MS"/>
              </a:rPr>
              <a:t>un </a:t>
            </a:r>
            <a:r>
              <a:rPr sz="1050" spc="-65" dirty="0">
                <a:latin typeface="Trebuchet MS"/>
                <a:cs typeface="Trebuchet MS"/>
              </a:rPr>
              <a:t>motor de </a:t>
            </a:r>
            <a:r>
              <a:rPr sz="1050" spc="-45" dirty="0">
                <a:latin typeface="Trebuchet MS"/>
                <a:cs typeface="Trebuchet MS"/>
              </a:rPr>
              <a:t>procesamiento de </a:t>
            </a:r>
            <a:r>
              <a:rPr sz="1050" spc="-80" dirty="0">
                <a:latin typeface="Trebuchet MS"/>
                <a:cs typeface="Trebuchet MS"/>
              </a:rPr>
              <a:t>datos </a:t>
            </a:r>
            <a:r>
              <a:rPr sz="1050" spc="-50" dirty="0">
                <a:latin typeface="Trebuchet MS"/>
                <a:cs typeface="Trebuchet MS"/>
              </a:rPr>
              <a:t>distribuido de propósito general que </a:t>
            </a:r>
            <a:r>
              <a:rPr sz="1050" spc="-40" dirty="0">
                <a:latin typeface="Trebuchet MS"/>
                <a:cs typeface="Trebuchet MS"/>
              </a:rPr>
              <a:t>supera </a:t>
            </a:r>
            <a:r>
              <a:rPr sz="1050" spc="-70" dirty="0">
                <a:latin typeface="Trebuchet MS"/>
                <a:cs typeface="Trebuchet MS"/>
              </a:rPr>
              <a:t>muchos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60" dirty="0">
                <a:latin typeface="Trebuchet MS"/>
                <a:cs typeface="Trebuchet MS"/>
              </a:rPr>
              <a:t>los de </a:t>
            </a:r>
            <a:r>
              <a:rPr sz="1050" spc="-10" dirty="0">
                <a:latin typeface="Trebuchet MS"/>
                <a:cs typeface="Trebuchet MS"/>
              </a:rPr>
              <a:t>Hadoop.</a:t>
            </a:r>
            <a:r>
              <a:rPr sz="1050" spc="90" dirty="0">
                <a:latin typeface="Trebuchet MS"/>
                <a:cs typeface="Trebuchet MS"/>
              </a:rPr>
              <a:t> </a:t>
            </a:r>
            <a:r>
              <a:rPr sz="1050" spc="-60" dirty="0">
                <a:latin typeface="Trebuchet MS"/>
                <a:cs typeface="Trebuchet MS"/>
              </a:rPr>
              <a:t>limitaciones</a:t>
            </a:r>
            <a:endParaRPr sz="1050" dirty="0">
              <a:latin typeface="Trebuchet MS"/>
              <a:cs typeface="Trebuchet MS"/>
            </a:endParaRPr>
          </a:p>
          <a:p>
            <a:pPr marL="99060" marR="111125" indent="-86995">
              <a:lnSpc>
                <a:spcPct val="132500"/>
              </a:lnSpc>
              <a:spcBef>
                <a:spcPts val="37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40" dirty="0">
                <a:latin typeface="Trebuchet MS"/>
                <a:cs typeface="Trebuchet MS"/>
              </a:rPr>
              <a:t>Spark </a:t>
            </a:r>
            <a:r>
              <a:rPr sz="1050" spc="-45" dirty="0">
                <a:latin typeface="Trebuchet MS"/>
                <a:cs typeface="Trebuchet MS"/>
              </a:rPr>
              <a:t>proporciona </a:t>
            </a:r>
            <a:r>
              <a:rPr sz="1050" spc="-100" dirty="0">
                <a:latin typeface="Trebuchet MS"/>
                <a:cs typeface="Trebuchet MS"/>
              </a:rPr>
              <a:t>un </a:t>
            </a:r>
            <a:r>
              <a:rPr sz="1050" spc="-45" dirty="0">
                <a:latin typeface="Trebuchet MS"/>
                <a:cs typeface="Trebuchet MS"/>
              </a:rPr>
              <a:t>rico ecosistema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45" dirty="0">
                <a:latin typeface="Trebuchet MS"/>
                <a:cs typeface="Trebuchet MS"/>
              </a:rPr>
              <a:t>servicios </a:t>
            </a:r>
            <a:r>
              <a:rPr sz="1050" spc="-25" dirty="0">
                <a:latin typeface="Trebuchet MS"/>
                <a:cs typeface="Trebuchet MS"/>
              </a:rPr>
              <a:t>para </a:t>
            </a:r>
            <a:r>
              <a:rPr sz="1050" spc="-10" dirty="0">
                <a:latin typeface="Trebuchet MS"/>
                <a:cs typeface="Trebuchet MS"/>
              </a:rPr>
              <a:t>trabajar </a:t>
            </a:r>
            <a:r>
              <a:rPr sz="1050" spc="-15" dirty="0">
                <a:latin typeface="Trebuchet MS"/>
                <a:cs typeface="Trebuchet MS"/>
              </a:rPr>
              <a:t>en </a:t>
            </a:r>
            <a:r>
              <a:rPr sz="1050" spc="-60" dirty="0">
                <a:latin typeface="Trebuchet MS"/>
                <a:cs typeface="Trebuchet MS"/>
              </a:rPr>
              <a:t>(grandes) </a:t>
            </a:r>
            <a:r>
              <a:rPr sz="1050" spc="-80" dirty="0">
                <a:latin typeface="Trebuchet MS"/>
                <a:cs typeface="Trebuchet MS"/>
              </a:rPr>
              <a:t>datos </a:t>
            </a:r>
            <a:r>
              <a:rPr sz="1050" spc="-40" dirty="0">
                <a:latin typeface="Trebuchet MS"/>
                <a:cs typeface="Trebuchet MS"/>
              </a:rPr>
              <a:t>a través de </a:t>
            </a:r>
            <a:r>
              <a:rPr sz="1050" spc="-5" dirty="0">
                <a:latin typeface="Trebuchet MS"/>
                <a:cs typeface="Trebuchet MS"/>
              </a:rPr>
              <a:t>API </a:t>
            </a:r>
            <a:r>
              <a:rPr sz="1050" spc="-65" dirty="0">
                <a:latin typeface="Trebuchet MS"/>
                <a:cs typeface="Trebuchet MS"/>
              </a:rPr>
              <a:t>accesibles </a:t>
            </a:r>
            <a:r>
              <a:rPr sz="1050" spc="-80" dirty="0">
                <a:latin typeface="Trebuchet MS"/>
                <a:cs typeface="Trebuchet MS"/>
              </a:rPr>
              <a:t>a través </a:t>
            </a:r>
            <a:r>
              <a:rPr sz="1050" spc="-70" dirty="0">
                <a:latin typeface="Trebuchet MS"/>
                <a:cs typeface="Trebuchet MS"/>
              </a:rPr>
              <a:t>de múltiples </a:t>
            </a:r>
            <a:r>
              <a:rPr sz="1050" spc="-50" dirty="0">
                <a:latin typeface="Trebuchet MS"/>
                <a:cs typeface="Trebuchet MS"/>
              </a:rPr>
              <a:t>programas</a:t>
            </a:r>
            <a:r>
              <a:rPr sz="1050" spc="20" dirty="0">
                <a:latin typeface="Trebuchet MS"/>
                <a:cs typeface="Trebuchet MS"/>
              </a:rPr>
              <a:t> </a:t>
            </a:r>
            <a:r>
              <a:rPr sz="1050" spc="-70" dirty="0">
                <a:latin typeface="Trebuchet MS"/>
                <a:cs typeface="Trebuchet MS"/>
              </a:rPr>
              <a:t>idiomas</a:t>
            </a:r>
            <a:endParaRPr sz="105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99695" algn="l"/>
              </a:tabLst>
            </a:pPr>
            <a:r>
              <a:rPr sz="1050" b="1" spc="-50" dirty="0">
                <a:solidFill>
                  <a:srgbClr val="822434"/>
                </a:solidFill>
                <a:latin typeface="Georgia"/>
                <a:cs typeface="Georgia"/>
              </a:rPr>
              <a:t>DataFrame </a:t>
            </a:r>
            <a:r>
              <a:rPr sz="1050" spc="-55" dirty="0">
                <a:latin typeface="Trebuchet MS"/>
                <a:cs typeface="Trebuchet MS"/>
              </a:rPr>
              <a:t>de </a:t>
            </a:r>
            <a:r>
              <a:rPr sz="1050" spc="-30" dirty="0">
                <a:latin typeface="Trebuchet MS"/>
                <a:cs typeface="Trebuchet MS"/>
              </a:rPr>
              <a:t>Spark </a:t>
            </a:r>
            <a:r>
              <a:rPr sz="1050" spc="-60" dirty="0">
                <a:latin typeface="Trebuchet MS"/>
                <a:cs typeface="Trebuchet MS"/>
              </a:rPr>
              <a:t>como </a:t>
            </a:r>
            <a:r>
              <a:rPr sz="1050" spc="-70" dirty="0">
                <a:latin typeface="Trebuchet MS"/>
                <a:cs typeface="Trebuchet MS"/>
              </a:rPr>
              <a:t>principal </a:t>
            </a:r>
            <a:r>
              <a:rPr sz="1050" spc="-55" dirty="0">
                <a:latin typeface="Trebuchet MS"/>
                <a:cs typeface="Trebuchet MS"/>
              </a:rPr>
              <a:t>abstracción </a:t>
            </a:r>
            <a:r>
              <a:rPr sz="1050" spc="-40" dirty="0">
                <a:latin typeface="Trebuchet MS"/>
                <a:cs typeface="Trebuchet MS"/>
              </a:rPr>
              <a:t>para </a:t>
            </a:r>
            <a:r>
              <a:rPr lang="es-ES" sz="1050" spc="-80" dirty="0">
                <a:latin typeface="Trebuchet MS"/>
                <a:cs typeface="Trebuchet MS"/>
              </a:rPr>
              <a:t>usar</a:t>
            </a:r>
            <a:r>
              <a:rPr sz="1050" spc="100" dirty="0">
                <a:latin typeface="Trebuchet MS"/>
                <a:cs typeface="Trebuchet MS"/>
              </a:rPr>
              <a:t> </a:t>
            </a:r>
            <a:r>
              <a:rPr sz="1050" spc="-80" dirty="0">
                <a:latin typeface="Trebuchet MS"/>
                <a:cs typeface="Trebuchet MS"/>
              </a:rPr>
              <a:t>datos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775" y="3295986"/>
            <a:ext cx="318135" cy="1689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900" spc="-10" dirty="0">
                <a:solidFill>
                  <a:srgbClr val="E00000"/>
                </a:solidFill>
                <a:latin typeface="LM Roman 9"/>
                <a:cs typeface="LM Roman 9"/>
              </a:rPr>
              <a:t>74/74</a:t>
            </a:r>
            <a:endParaRPr sz="900">
              <a:latin typeface="LM Roman 9"/>
              <a:cs typeface="LM Roman 9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48" y="369986"/>
            <a:ext cx="4248150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Spark: </a:t>
            </a:r>
            <a:r>
              <a:rPr spc="-60" dirty="0"/>
              <a:t>el </a:t>
            </a:r>
            <a:r>
              <a:rPr spc="5" dirty="0" err="1"/>
              <a:t>más</a:t>
            </a:r>
            <a:r>
              <a:rPr spc="5" dirty="0"/>
              <a:t> </a:t>
            </a:r>
            <a:r>
              <a:rPr spc="-75" dirty="0"/>
              <a:t>popular</a:t>
            </a:r>
            <a:r>
              <a:rPr spc="-150" dirty="0"/>
              <a:t> </a:t>
            </a:r>
            <a:r>
              <a:rPr spc="-80" dirty="0"/>
              <a:t>Sistema</a:t>
            </a:r>
            <a:r>
              <a:rPr lang="es-ES" spc="-80" dirty="0"/>
              <a:t> de </a:t>
            </a:r>
            <a:r>
              <a:rPr lang="es-PE" spc="-60" dirty="0"/>
              <a:t>flujo de datos 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203363" y="975945"/>
            <a:ext cx="4057792" cy="18652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99695" algn="l"/>
              </a:tabLst>
            </a:pPr>
            <a:r>
              <a:rPr lang="es-ES" sz="1050" spc="-45" dirty="0">
                <a:latin typeface="Trebuchet MS"/>
                <a:cs typeface="Trebuchet MS"/>
              </a:rPr>
              <a:t>Framework</a:t>
            </a:r>
            <a:r>
              <a:rPr sz="1050" spc="-45" dirty="0">
                <a:latin typeface="Trebuchet MS"/>
                <a:cs typeface="Trebuchet MS"/>
              </a:rPr>
              <a:t> de </a:t>
            </a:r>
            <a:r>
              <a:rPr sz="1050" spc="-55" dirty="0">
                <a:latin typeface="Trebuchet MS"/>
                <a:cs typeface="Trebuchet MS"/>
              </a:rPr>
              <a:t>computación </a:t>
            </a:r>
            <a:r>
              <a:rPr sz="1050" spc="-45" dirty="0">
                <a:latin typeface="Trebuchet MS"/>
                <a:cs typeface="Trebuchet MS"/>
              </a:rPr>
              <a:t>expresivo </a:t>
            </a:r>
            <a:r>
              <a:rPr sz="1050" spc="-30" dirty="0">
                <a:latin typeface="Trebuchet MS"/>
                <a:cs typeface="Trebuchet MS"/>
              </a:rPr>
              <a:t>no </a:t>
            </a:r>
            <a:r>
              <a:rPr sz="1050" spc="-70" dirty="0">
                <a:latin typeface="Trebuchet MS"/>
                <a:cs typeface="Trebuchet MS"/>
              </a:rPr>
              <a:t>limitado </a:t>
            </a:r>
            <a:r>
              <a:rPr sz="1050" spc="-25" dirty="0">
                <a:latin typeface="Trebuchet MS"/>
                <a:cs typeface="Trebuchet MS"/>
              </a:rPr>
              <a:t>a </a:t>
            </a:r>
            <a:r>
              <a:rPr lang="es-ES" sz="1050" spc="-25" dirty="0">
                <a:latin typeface="Trebuchet MS"/>
                <a:cs typeface="Trebuchet MS"/>
              </a:rPr>
              <a:t>modelo </a:t>
            </a:r>
            <a:r>
              <a:rPr sz="1050" spc="-60" dirty="0">
                <a:latin typeface="Trebuchet MS"/>
                <a:cs typeface="Trebuchet MS"/>
              </a:rPr>
              <a:t>map-reduce</a:t>
            </a:r>
            <a:endParaRPr lang="es-ES" sz="1050" spc="-6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99695" algn="l"/>
              </a:tabLst>
            </a:pPr>
            <a:r>
              <a:rPr lang="es-ES" sz="1050" spc="-40" dirty="0">
                <a:latin typeface="Trebuchet MS"/>
                <a:cs typeface="Trebuchet MS"/>
              </a:rPr>
              <a:t>Además </a:t>
            </a:r>
            <a:r>
              <a:rPr lang="es-ES" sz="1050" spc="-25" dirty="0">
                <a:latin typeface="Trebuchet MS"/>
                <a:cs typeface="Trebuchet MS"/>
              </a:rPr>
              <a:t>de </a:t>
            </a:r>
            <a:r>
              <a:rPr lang="es-ES" sz="1050" spc="-60" dirty="0">
                <a:latin typeface="Trebuchet MS"/>
                <a:cs typeface="Trebuchet MS"/>
              </a:rPr>
              <a:t>MapReduce </a:t>
            </a:r>
            <a:r>
              <a:rPr lang="es-ES" sz="1050" spc="-50" dirty="0">
                <a:latin typeface="Trebuchet MS"/>
                <a:cs typeface="Trebuchet MS"/>
              </a:rPr>
              <a:t>, </a:t>
            </a:r>
            <a:r>
              <a:rPr lang="es-ES" sz="1050" spc="-40" dirty="0" err="1">
                <a:latin typeface="Trebuchet MS"/>
                <a:cs typeface="Trebuchet MS"/>
              </a:rPr>
              <a:t>Spark</a:t>
            </a:r>
            <a:r>
              <a:rPr lang="es-ES" sz="1050" spc="-60" dirty="0">
                <a:latin typeface="Trebuchet MS"/>
                <a:cs typeface="Trebuchet MS"/>
              </a:rPr>
              <a:t> </a:t>
            </a:r>
            <a:r>
              <a:rPr lang="es-ES" sz="1050" spc="-55" dirty="0">
                <a:latin typeface="Trebuchet MS"/>
                <a:cs typeface="Trebuchet MS"/>
              </a:rPr>
              <a:t>proporciona:</a:t>
            </a:r>
            <a:endParaRPr lang="es-ES"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72415" algn="l"/>
              </a:tabLst>
            </a:pPr>
            <a:r>
              <a:rPr lang="es-ES" sz="900" spc="-45" dirty="0">
                <a:latin typeface="Trebuchet MS"/>
                <a:cs typeface="Trebuchet MS"/>
              </a:rPr>
              <a:t>Intercambio </a:t>
            </a:r>
            <a:r>
              <a:rPr lang="es-ES" sz="900" spc="-55" dirty="0">
                <a:latin typeface="Trebuchet MS"/>
                <a:cs typeface="Trebuchet MS"/>
              </a:rPr>
              <a:t>rápido </a:t>
            </a:r>
            <a:r>
              <a:rPr lang="es-ES" sz="900" spc="-70" dirty="0">
                <a:latin typeface="Trebuchet MS"/>
                <a:cs typeface="Trebuchet MS"/>
              </a:rPr>
              <a:t>de datos </a:t>
            </a:r>
            <a:r>
              <a:rPr lang="es-ES" sz="900" spc="-25" dirty="0">
                <a:latin typeface="Trebuchet MS"/>
                <a:cs typeface="Trebuchet MS"/>
              </a:rPr>
              <a:t>(sin </a:t>
            </a:r>
            <a:r>
              <a:rPr lang="es-ES" sz="900" spc="-60" dirty="0">
                <a:latin typeface="Trebuchet MS"/>
                <a:cs typeface="Trebuchet MS"/>
              </a:rPr>
              <a:t>almacenamiento </a:t>
            </a:r>
            <a:r>
              <a:rPr lang="es-ES" sz="900" spc="-55" dirty="0">
                <a:latin typeface="Trebuchet MS"/>
                <a:cs typeface="Trebuchet MS"/>
              </a:rPr>
              <a:t>intermedio </a:t>
            </a:r>
            <a:r>
              <a:rPr lang="es-ES" sz="900" spc="-20" dirty="0">
                <a:latin typeface="Trebuchet MS"/>
                <a:cs typeface="Trebuchet MS"/>
              </a:rPr>
              <a:t>en </a:t>
            </a:r>
            <a:r>
              <a:rPr lang="es-ES" sz="900" spc="-35" dirty="0">
                <a:latin typeface="Trebuchet MS"/>
                <a:cs typeface="Trebuchet MS"/>
              </a:rPr>
              <a:t>discos </a:t>
            </a:r>
            <a:r>
              <a:rPr lang="es-ES" sz="900" spc="-55" dirty="0">
                <a:latin typeface="Trebuchet MS"/>
                <a:cs typeface="Trebuchet MS"/>
              </a:rPr>
              <a:t>locales </a:t>
            </a:r>
            <a:r>
              <a:rPr lang="es-ES" sz="900" spc="55" dirty="0">
                <a:latin typeface="Trebuchet MS"/>
                <a:cs typeface="Trebuchet MS"/>
              </a:rPr>
              <a:t>+</a:t>
            </a:r>
            <a:r>
              <a:rPr lang="es-ES" sz="900" spc="210" dirty="0">
                <a:latin typeface="Trebuchet MS"/>
                <a:cs typeface="Trebuchet MS"/>
              </a:rPr>
              <a:t> </a:t>
            </a:r>
            <a:r>
              <a:rPr lang="es-ES" sz="900" spc="-55" dirty="0">
                <a:latin typeface="Trebuchet MS"/>
                <a:cs typeface="Trebuchet MS"/>
              </a:rPr>
              <a:t>almacenamiento en caché)</a:t>
            </a:r>
            <a:endParaRPr lang="es-ES" sz="90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72415" algn="l"/>
              </a:tabLst>
            </a:pPr>
            <a:r>
              <a:rPr lang="es-ES" sz="900" spc="-35" dirty="0">
                <a:latin typeface="Trebuchet MS"/>
                <a:cs typeface="Trebuchet MS"/>
              </a:rPr>
              <a:t>generales </a:t>
            </a:r>
            <a:r>
              <a:rPr lang="es-ES" sz="900" spc="-45" dirty="0">
                <a:latin typeface="Trebuchet MS"/>
                <a:cs typeface="Trebuchet MS"/>
              </a:rPr>
              <a:t>de ejecución</a:t>
            </a:r>
            <a:r>
              <a:rPr lang="es-ES" sz="900" spc="5" dirty="0">
                <a:latin typeface="Trebuchet MS"/>
                <a:cs typeface="Trebuchet MS"/>
              </a:rPr>
              <a:t> </a:t>
            </a:r>
            <a:r>
              <a:rPr lang="es-ES" sz="900" spc="10" dirty="0">
                <a:latin typeface="Trebuchet MS"/>
                <a:cs typeface="Trebuchet MS"/>
              </a:rPr>
              <a:t>(DAG)</a:t>
            </a:r>
            <a:endParaRPr lang="es-ES" sz="90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272415" algn="l"/>
              </a:tabLst>
            </a:pPr>
            <a:r>
              <a:rPr lang="es-ES" sz="900" spc="-45" dirty="0">
                <a:latin typeface="Trebuchet MS"/>
                <a:cs typeface="Trebuchet MS"/>
              </a:rPr>
              <a:t>Funciones más </a:t>
            </a:r>
            <a:r>
              <a:rPr lang="es-ES" sz="900" spc="-30" dirty="0">
                <a:latin typeface="Trebuchet MS"/>
                <a:cs typeface="Trebuchet MS"/>
              </a:rPr>
              <a:t>ricas </a:t>
            </a:r>
            <a:r>
              <a:rPr lang="es-ES" sz="900" spc="-55" dirty="0">
                <a:latin typeface="Trebuchet MS"/>
                <a:cs typeface="Trebuchet MS"/>
              </a:rPr>
              <a:t>que </a:t>
            </a:r>
            <a:r>
              <a:rPr lang="es-ES" sz="900" spc="-65" dirty="0">
                <a:latin typeface="Trebuchet MS"/>
                <a:cs typeface="Trebuchet MS"/>
              </a:rPr>
              <a:t>solo </a:t>
            </a:r>
            <a:r>
              <a:rPr lang="es-ES" sz="900" spc="-70" dirty="0">
                <a:latin typeface="Trebuchet MS"/>
                <a:cs typeface="Trebuchet MS"/>
              </a:rPr>
              <a:t>mapear </a:t>
            </a:r>
            <a:r>
              <a:rPr lang="es-ES" sz="900" spc="-55" dirty="0">
                <a:latin typeface="Trebuchet MS"/>
                <a:cs typeface="Trebuchet MS"/>
              </a:rPr>
              <a:t>y</a:t>
            </a:r>
            <a:r>
              <a:rPr lang="es-ES" sz="900" spc="125" dirty="0">
                <a:latin typeface="Trebuchet MS"/>
                <a:cs typeface="Trebuchet MS"/>
              </a:rPr>
              <a:t> </a:t>
            </a:r>
            <a:r>
              <a:rPr lang="es-ES" sz="900" spc="-45" dirty="0">
                <a:latin typeface="Trebuchet MS"/>
                <a:cs typeface="Trebuchet MS"/>
              </a:rPr>
              <a:t>reducir</a:t>
            </a:r>
          </a:p>
          <a:p>
            <a:pPr marL="171450" indent="-171450">
              <a:spcBef>
                <a:spcPts val="509"/>
              </a:spcBef>
              <a:buFont typeface="Arial" panose="020B0604020202020204" pitchFamily="34" charset="0"/>
              <a:buChar char="•"/>
              <a:tabLst>
                <a:tab pos="272415" algn="l"/>
              </a:tabLst>
            </a:pPr>
            <a:r>
              <a:rPr lang="es-PE" sz="1050" b="1" spc="-45" dirty="0">
                <a:latin typeface="Trebuchet MS"/>
                <a:cs typeface="Trebuchet MS"/>
              </a:rPr>
              <a:t>Compatible </a:t>
            </a:r>
            <a:r>
              <a:rPr lang="es-PE" sz="1050" b="1" spc="-55" dirty="0">
                <a:latin typeface="Trebuchet MS"/>
                <a:cs typeface="Trebuchet MS"/>
              </a:rPr>
              <a:t>con</a:t>
            </a:r>
            <a:r>
              <a:rPr lang="es-PE" sz="1050" b="1" spc="-10" dirty="0">
                <a:latin typeface="Trebuchet MS"/>
                <a:cs typeface="Trebuchet MS"/>
              </a:rPr>
              <a:t> </a:t>
            </a:r>
            <a:r>
              <a:rPr lang="es-PE" sz="1050" b="1" spc="-15" dirty="0">
                <a:latin typeface="Trebuchet MS"/>
                <a:cs typeface="Trebuchet MS"/>
              </a:rPr>
              <a:t>Hadoop</a:t>
            </a:r>
            <a:endParaRPr lang="es-PE" sz="1050" b="1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272415" algn="l"/>
              </a:tabLst>
            </a:pPr>
            <a:endParaRPr lang="es-ES" sz="900" spc="-45" dirty="0">
              <a:latin typeface="Trebuchet MS"/>
              <a:cs typeface="Trebuchet MS"/>
            </a:endParaRPr>
          </a:p>
          <a:p>
            <a:pPr marL="184785" lvl="1">
              <a:lnSpc>
                <a:spcPct val="100000"/>
              </a:lnSpc>
              <a:spcBef>
                <a:spcPts val="509"/>
              </a:spcBef>
              <a:tabLst>
                <a:tab pos="272415" algn="l"/>
              </a:tabLst>
            </a:pPr>
            <a:endParaRPr sz="10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6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91" y="670618"/>
            <a:ext cx="1654175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PE" spc="-95" dirty="0" err="1"/>
              <a:t>Spark</a:t>
            </a:r>
            <a:r>
              <a:rPr spc="-95" dirty="0"/>
              <a:t>:</a:t>
            </a:r>
            <a:r>
              <a:rPr spc="-254" dirty="0"/>
              <a:t> </a:t>
            </a:r>
            <a:r>
              <a:rPr spc="-60" dirty="0"/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458" y="1064444"/>
            <a:ext cx="4133992" cy="21312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 marR="5080" indent="-86995">
              <a:lnSpc>
                <a:spcPct val="128899"/>
              </a:lnSpc>
              <a:spcBef>
                <a:spcPts val="9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60" dirty="0">
                <a:latin typeface="Trebuchet MS"/>
                <a:cs typeface="Trebuchet MS"/>
              </a:rPr>
              <a:t>Desarrollado </a:t>
            </a:r>
            <a:r>
              <a:rPr sz="1050" spc="-45" dirty="0">
                <a:latin typeface="Trebuchet MS"/>
                <a:cs typeface="Trebuchet MS"/>
              </a:rPr>
              <a:t>originalmente </a:t>
            </a:r>
            <a:r>
              <a:rPr sz="1050" spc="-85" dirty="0">
                <a:latin typeface="Trebuchet MS"/>
                <a:cs typeface="Trebuchet MS"/>
              </a:rPr>
              <a:t>en </a:t>
            </a:r>
            <a:r>
              <a:rPr sz="1050" spc="95" dirty="0">
                <a:latin typeface="Trebuchet MS"/>
                <a:cs typeface="Trebuchet MS"/>
              </a:rPr>
              <a:t>UC </a:t>
            </a:r>
            <a:r>
              <a:rPr sz="1050" spc="-55" dirty="0">
                <a:latin typeface="Trebuchet MS"/>
                <a:cs typeface="Trebuchet MS"/>
              </a:rPr>
              <a:t>Berkeley </a:t>
            </a:r>
            <a:r>
              <a:rPr sz="1050" spc="-60" dirty="0">
                <a:latin typeface="Trebuchet MS"/>
                <a:cs typeface="Trebuchet MS"/>
              </a:rPr>
              <a:t>en </a:t>
            </a:r>
            <a:r>
              <a:rPr sz="1050" spc="-25" dirty="0">
                <a:latin typeface="Trebuchet MS"/>
                <a:cs typeface="Trebuchet MS"/>
              </a:rPr>
              <a:t>2009 </a:t>
            </a:r>
            <a:r>
              <a:rPr sz="1050" spc="-65" dirty="0">
                <a:latin typeface="Trebuchet MS"/>
                <a:cs typeface="Trebuchet MS"/>
              </a:rPr>
              <a:t>y luego </a:t>
            </a:r>
            <a:r>
              <a:rPr sz="1050" spc="-55" dirty="0">
                <a:latin typeface="Trebuchet MS"/>
                <a:cs typeface="Trebuchet MS"/>
              </a:rPr>
              <a:t>donado </a:t>
            </a:r>
            <a:r>
              <a:rPr sz="1050" spc="-25" dirty="0">
                <a:latin typeface="Trebuchet MS"/>
                <a:cs typeface="Trebuchet MS"/>
              </a:rPr>
              <a:t>a </a:t>
            </a:r>
            <a:r>
              <a:rPr sz="1050" spc="-60" dirty="0">
                <a:latin typeface="Trebuchet MS"/>
                <a:cs typeface="Trebuchet MS"/>
              </a:rPr>
              <a:t>Apache </a:t>
            </a:r>
            <a:r>
              <a:rPr sz="1050" spc="-50" dirty="0">
                <a:latin typeface="Trebuchet MS"/>
                <a:cs typeface="Trebuchet MS"/>
              </a:rPr>
              <a:t>Software </a:t>
            </a:r>
            <a:r>
              <a:rPr sz="1050" spc="-45" dirty="0">
                <a:latin typeface="Trebuchet MS"/>
                <a:cs typeface="Trebuchet MS"/>
              </a:rPr>
              <a:t>Foundation</a:t>
            </a:r>
            <a:r>
              <a:rPr sz="1050" spc="20" dirty="0">
                <a:latin typeface="Trebuchet MS"/>
                <a:cs typeface="Trebuchet MS"/>
              </a:rPr>
              <a:t> </a:t>
            </a:r>
            <a:r>
              <a:rPr sz="1050" spc="-40" dirty="0">
                <a:latin typeface="Trebuchet MS"/>
                <a:cs typeface="Trebuchet MS"/>
              </a:rPr>
              <a:t>(fuente abierta)</a:t>
            </a:r>
            <a:endParaRPr sz="105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60" dirty="0">
                <a:latin typeface="Trebuchet MS"/>
                <a:cs typeface="Trebuchet MS"/>
              </a:rPr>
              <a:t>Implementado </a:t>
            </a:r>
            <a:r>
              <a:rPr sz="1050" spc="-55" dirty="0">
                <a:latin typeface="Trebuchet MS"/>
                <a:cs typeface="Trebuchet MS"/>
              </a:rPr>
              <a:t>en </a:t>
            </a:r>
            <a:r>
              <a:rPr sz="1050" b="1" spc="10" dirty="0">
                <a:solidFill>
                  <a:srgbClr val="822434"/>
                </a:solidFill>
                <a:latin typeface="Trebuchet MS"/>
                <a:cs typeface="Trebuchet MS"/>
              </a:rPr>
              <a:t>Scala </a:t>
            </a:r>
            <a:r>
              <a:rPr sz="1050" spc="-45" dirty="0">
                <a:latin typeface="Trebuchet MS"/>
                <a:cs typeface="Trebuchet MS"/>
              </a:rPr>
              <a:t>( </a:t>
            </a:r>
            <a:r>
              <a:rPr sz="1050" spc="-50" dirty="0">
                <a:latin typeface="Trebuchet MS"/>
                <a:cs typeface="Trebuchet MS"/>
              </a:rPr>
              <a:t>ejecutándose </a:t>
            </a:r>
            <a:r>
              <a:rPr sz="1050" spc="-15" dirty="0">
                <a:latin typeface="Trebuchet MS"/>
                <a:cs typeface="Trebuchet MS"/>
              </a:rPr>
              <a:t>sobre </a:t>
            </a:r>
            <a:r>
              <a:rPr sz="1050" spc="-135" dirty="0">
                <a:latin typeface="Trebuchet MS"/>
                <a:cs typeface="Trebuchet MS"/>
              </a:rPr>
              <a:t>Java </a:t>
            </a:r>
            <a:r>
              <a:rPr sz="1050" spc="-60" dirty="0">
                <a:latin typeface="Trebuchet MS"/>
                <a:cs typeface="Trebuchet MS"/>
              </a:rPr>
              <a:t>Virtual </a:t>
            </a:r>
            <a:r>
              <a:rPr sz="1050" spc="-45" dirty="0">
                <a:latin typeface="Trebuchet MS"/>
                <a:cs typeface="Trebuchet MS"/>
              </a:rPr>
              <a:t>M</a:t>
            </a:r>
            <a:r>
              <a:rPr lang="es-ES" sz="1050" spc="-45" dirty="0">
                <a:latin typeface="Trebuchet MS"/>
                <a:cs typeface="Trebuchet MS"/>
              </a:rPr>
              <a:t>achine</a:t>
            </a:r>
            <a:r>
              <a:rPr sz="1050" spc="-45" dirty="0">
                <a:latin typeface="Trebuchet MS"/>
                <a:cs typeface="Trebuchet MS"/>
              </a:rPr>
              <a:t>)</a:t>
            </a:r>
            <a:endParaRPr lang="es-ES" sz="1050" spc="-45" dirty="0">
              <a:latin typeface="Trebuchet MS"/>
              <a:cs typeface="Trebuchet MS"/>
            </a:endParaRPr>
          </a:p>
          <a:p>
            <a:pPr marL="99060" indent="-86995">
              <a:spcBef>
                <a:spcPts val="785"/>
              </a:spcBef>
              <a:buFont typeface="Arial"/>
              <a:buChar char="•"/>
              <a:tabLst>
                <a:tab pos="99695" algn="l"/>
              </a:tabLst>
            </a:pPr>
            <a:r>
              <a:rPr lang="es-ES" sz="1050" b="1" spc="-5" dirty="0">
                <a:solidFill>
                  <a:srgbClr val="822434"/>
                </a:solidFill>
                <a:latin typeface="Trebuchet MS"/>
                <a:cs typeface="Trebuchet MS"/>
              </a:rPr>
              <a:t>Motor de </a:t>
            </a:r>
            <a:r>
              <a:rPr lang="es-ES" sz="1050" b="1" spc="15" dirty="0">
                <a:solidFill>
                  <a:srgbClr val="822434"/>
                </a:solidFill>
                <a:latin typeface="Trebuchet MS"/>
                <a:cs typeface="Trebuchet MS"/>
              </a:rPr>
              <a:t>computación </a:t>
            </a:r>
            <a:r>
              <a:rPr lang="es-ES" sz="1050" spc="-55" dirty="0">
                <a:latin typeface="Trebuchet MS"/>
                <a:cs typeface="Trebuchet MS"/>
              </a:rPr>
              <a:t>unificado </a:t>
            </a:r>
            <a:r>
              <a:rPr lang="es-ES" sz="1050" spc="10" dirty="0">
                <a:latin typeface="Trebuchet MS"/>
                <a:cs typeface="Trebuchet MS"/>
              </a:rPr>
              <a:t>(</a:t>
            </a:r>
            <a:r>
              <a:rPr lang="es-ES" sz="1050" b="1" spc="10" dirty="0" err="1">
                <a:solidFill>
                  <a:srgbClr val="822434"/>
                </a:solidFill>
                <a:latin typeface="Trebuchet MS"/>
                <a:cs typeface="Trebuchet MS"/>
              </a:rPr>
              <a:t>Spark</a:t>
            </a:r>
            <a:r>
              <a:rPr lang="es-ES" sz="1050" b="1" spc="10" dirty="0">
                <a:solidFill>
                  <a:srgbClr val="822434"/>
                </a:solidFill>
                <a:latin typeface="Trebuchet MS"/>
                <a:cs typeface="Trebuchet MS"/>
              </a:rPr>
              <a:t> Core</a:t>
            </a:r>
            <a:r>
              <a:rPr lang="es-ES" sz="1050" spc="25" dirty="0">
                <a:latin typeface="Trebuchet MS"/>
                <a:cs typeface="Trebuchet MS"/>
              </a:rPr>
              <a:t>)</a:t>
            </a:r>
          </a:p>
          <a:p>
            <a:pPr marL="99060" indent="-8699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99695" algn="l"/>
              </a:tabLst>
            </a:pPr>
            <a:r>
              <a:rPr lang="es-ES" sz="1050" spc="-55" dirty="0">
                <a:latin typeface="Trebuchet MS"/>
                <a:cs typeface="Trebuchet MS"/>
              </a:rPr>
              <a:t>Conjunto de </a:t>
            </a:r>
            <a:r>
              <a:rPr lang="es-ES" sz="1050" b="1" spc="75" dirty="0">
                <a:solidFill>
                  <a:srgbClr val="822434"/>
                </a:solidFill>
                <a:latin typeface="Trebuchet MS"/>
                <a:cs typeface="Trebuchet MS"/>
              </a:rPr>
              <a:t>API de </a:t>
            </a:r>
            <a:r>
              <a:rPr lang="es-ES" sz="1050" b="1" spc="-20" dirty="0">
                <a:solidFill>
                  <a:srgbClr val="822434"/>
                </a:solidFill>
                <a:latin typeface="Trebuchet MS"/>
                <a:cs typeface="Trebuchet MS"/>
              </a:rPr>
              <a:t>alto nivel </a:t>
            </a:r>
            <a:r>
              <a:rPr lang="es-ES" sz="1050" spc="-40" dirty="0">
                <a:latin typeface="Trebuchet MS"/>
                <a:cs typeface="Trebuchet MS"/>
              </a:rPr>
              <a:t>para </a:t>
            </a:r>
            <a:r>
              <a:rPr lang="es-ES" sz="1050" spc="-75" dirty="0">
                <a:latin typeface="Trebuchet MS"/>
                <a:cs typeface="Trebuchet MS"/>
              </a:rPr>
              <a:t>análisis de datos:</a:t>
            </a:r>
            <a:endParaRPr lang="es-ES" sz="1050" dirty="0">
              <a:latin typeface="Trebuchet MS"/>
              <a:cs typeface="Trebuchet MS"/>
            </a:endParaRPr>
          </a:p>
          <a:p>
            <a:pPr marL="271780" marR="208915" lvl="1" indent="-86995">
              <a:lnSpc>
                <a:spcPct val="132800"/>
              </a:lnSpc>
              <a:spcBef>
                <a:spcPts val="209"/>
              </a:spcBef>
              <a:buFont typeface="Arial"/>
              <a:buChar char="•"/>
              <a:tabLst>
                <a:tab pos="272415" algn="l"/>
              </a:tabLst>
            </a:pPr>
            <a:r>
              <a:rPr lang="es-ES" sz="900" b="1" spc="25" dirty="0" err="1">
                <a:solidFill>
                  <a:srgbClr val="822434"/>
                </a:solidFill>
                <a:latin typeface="Trebuchet MS"/>
                <a:cs typeface="Trebuchet MS"/>
              </a:rPr>
              <a:t>Spark</a:t>
            </a:r>
            <a:r>
              <a:rPr lang="es-ES" sz="900" b="1" spc="-25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lang="es-ES" sz="900" b="1" spc="100" dirty="0" err="1">
                <a:solidFill>
                  <a:srgbClr val="822434"/>
                </a:solidFill>
                <a:latin typeface="Trebuchet MS"/>
                <a:cs typeface="Trebuchet MS"/>
              </a:rPr>
              <a:t>sql</a:t>
            </a:r>
            <a:r>
              <a:rPr lang="es-ES" sz="900" b="1" spc="-25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lang="es-ES" sz="900" spc="-40" dirty="0">
                <a:latin typeface="Trebuchet MS"/>
                <a:cs typeface="Trebuchet MS"/>
              </a:rPr>
              <a:t>(datos estructurados</a:t>
            </a:r>
            <a:r>
              <a:rPr lang="es-ES" sz="900" spc="-75" dirty="0">
                <a:latin typeface="Trebuchet MS"/>
                <a:cs typeface="Trebuchet MS"/>
              </a:rPr>
              <a:t>),</a:t>
            </a:r>
            <a:r>
              <a:rPr lang="es-ES" sz="900" spc="-114" dirty="0">
                <a:latin typeface="Trebuchet MS"/>
                <a:cs typeface="Trebuchet MS"/>
              </a:rPr>
              <a:t> </a:t>
            </a:r>
            <a:r>
              <a:rPr lang="es-ES" sz="900" b="1" spc="40" dirty="0" err="1">
                <a:solidFill>
                  <a:srgbClr val="822434"/>
                </a:solidFill>
                <a:latin typeface="Trebuchet MS"/>
                <a:cs typeface="Trebuchet MS"/>
              </a:rPr>
              <a:t>MLib</a:t>
            </a:r>
            <a:r>
              <a:rPr lang="es-ES" sz="900" b="1" spc="-20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lang="es-ES" sz="900" spc="-55" dirty="0">
                <a:latin typeface="Trebuchet MS"/>
                <a:cs typeface="Trebuchet MS"/>
              </a:rPr>
              <a:t>(máquina</a:t>
            </a:r>
            <a:r>
              <a:rPr lang="es-ES" sz="900" spc="-25" dirty="0">
                <a:latin typeface="Trebuchet MS"/>
                <a:cs typeface="Trebuchet MS"/>
              </a:rPr>
              <a:t> </a:t>
            </a:r>
            <a:r>
              <a:rPr lang="es-ES" sz="900" spc="-60" dirty="0">
                <a:latin typeface="Trebuchet MS"/>
                <a:cs typeface="Trebuchet MS"/>
              </a:rPr>
              <a:t>aprendizaje),</a:t>
            </a:r>
            <a:r>
              <a:rPr lang="es-ES" sz="900" spc="-114" dirty="0">
                <a:latin typeface="Trebuchet MS"/>
                <a:cs typeface="Trebuchet MS"/>
              </a:rPr>
              <a:t> </a:t>
            </a:r>
            <a:r>
              <a:rPr lang="es-ES" sz="900" b="1" spc="55" dirty="0" err="1">
                <a:solidFill>
                  <a:srgbClr val="822434"/>
                </a:solidFill>
                <a:latin typeface="Trebuchet MS"/>
                <a:cs typeface="Trebuchet MS"/>
              </a:rPr>
              <a:t>GraphX</a:t>
            </a:r>
            <a:r>
              <a:rPr lang="es-ES" sz="900" b="1" spc="-20" dirty="0">
                <a:solidFill>
                  <a:srgbClr val="822434"/>
                </a:solidFill>
                <a:latin typeface="Trebuchet MS"/>
                <a:cs typeface="Trebuchet MS"/>
              </a:rPr>
              <a:t> ( </a:t>
            </a:r>
            <a:r>
              <a:rPr lang="es-ES" sz="900" spc="-65" dirty="0">
                <a:latin typeface="Trebuchet MS"/>
                <a:cs typeface="Trebuchet MS"/>
              </a:rPr>
              <a:t>análisis de </a:t>
            </a:r>
            <a:r>
              <a:rPr lang="es-ES" sz="900" spc="-50" dirty="0">
                <a:latin typeface="Trebuchet MS"/>
                <a:cs typeface="Trebuchet MS"/>
              </a:rPr>
              <a:t>gráficos ), </a:t>
            </a:r>
            <a:r>
              <a:rPr lang="es-ES" sz="900" b="1" spc="25" dirty="0" err="1">
                <a:solidFill>
                  <a:srgbClr val="822434"/>
                </a:solidFill>
                <a:latin typeface="Trebuchet MS"/>
                <a:cs typeface="Trebuchet MS"/>
              </a:rPr>
              <a:t>Spark</a:t>
            </a:r>
            <a:r>
              <a:rPr lang="es-ES" sz="900" b="1" spc="25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lang="es-ES" sz="900" b="1" spc="20" dirty="0" err="1">
                <a:solidFill>
                  <a:srgbClr val="822434"/>
                </a:solidFill>
                <a:latin typeface="Trebuchet MS"/>
                <a:cs typeface="Trebuchet MS"/>
              </a:rPr>
              <a:t>Streaming</a:t>
            </a:r>
            <a:r>
              <a:rPr lang="es-ES" sz="900" b="1" spc="20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lang="es-ES" sz="900" spc="-45" dirty="0">
                <a:latin typeface="Trebuchet MS"/>
                <a:cs typeface="Trebuchet MS"/>
              </a:rPr>
              <a:t>(transmisión </a:t>
            </a:r>
            <a:r>
              <a:rPr lang="es-ES" sz="900" spc="-70" dirty="0">
                <a:latin typeface="Trebuchet MS"/>
                <a:cs typeface="Trebuchet MS"/>
              </a:rPr>
              <a:t>de datos </a:t>
            </a:r>
            <a:r>
              <a:rPr lang="es-ES" sz="900" spc="-150" dirty="0">
                <a:latin typeface="Trebuchet MS"/>
                <a:cs typeface="Trebuchet MS"/>
              </a:rPr>
              <a:t> </a:t>
            </a:r>
            <a:r>
              <a:rPr lang="es-ES" sz="900" spc="-40" dirty="0">
                <a:latin typeface="Trebuchet MS"/>
                <a:cs typeface="Trebuchet MS"/>
              </a:rPr>
              <a:t>Procesados)</a:t>
            </a:r>
            <a:endParaRPr lang="es-ES" sz="900" dirty="0">
              <a:latin typeface="Trebuchet MS"/>
              <a:cs typeface="Trebuchet MS"/>
            </a:endParaRPr>
          </a:p>
          <a:p>
            <a:pPr marL="99060" indent="-86995">
              <a:spcBef>
                <a:spcPts val="785"/>
              </a:spcBef>
              <a:buFont typeface="Arial"/>
              <a:buChar char="•"/>
              <a:tabLst>
                <a:tab pos="99695" algn="l"/>
              </a:tabLst>
            </a:pPr>
            <a:endParaRPr lang="es-ES" sz="105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99695" algn="l"/>
              </a:tabLst>
            </a:pPr>
            <a:endParaRPr sz="105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5" name="object 5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10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004" y="272208"/>
            <a:ext cx="3011846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PE" sz="1650" spc="-95" dirty="0" err="1">
                <a:solidFill>
                  <a:srgbClr val="822434"/>
                </a:solidFill>
                <a:latin typeface="Trebuchet MS"/>
                <a:cs typeface="Trebuchet MS"/>
              </a:rPr>
              <a:t>Spark</a:t>
            </a:r>
            <a:r>
              <a:rPr sz="1650" spc="-95" dirty="0">
                <a:solidFill>
                  <a:srgbClr val="822434"/>
                </a:solidFill>
                <a:latin typeface="Trebuchet MS"/>
                <a:cs typeface="Trebuchet MS"/>
              </a:rPr>
              <a:t>:</a:t>
            </a:r>
            <a:r>
              <a:rPr sz="1650" spc="-240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822434"/>
                </a:solidFill>
                <a:latin typeface="Trebuchet MS"/>
                <a:cs typeface="Trebuchet MS"/>
              </a:rPr>
              <a:t>Visión general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8786" y="1263347"/>
            <a:ext cx="2428735" cy="1095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13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51" y="670618"/>
            <a:ext cx="4147799" cy="5706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10"/>
              </a:spcBef>
            </a:pPr>
            <a:r>
              <a:rPr lang="es-PE" sz="1650" spc="-95" dirty="0" err="1">
                <a:solidFill>
                  <a:srgbClr val="822434"/>
                </a:solidFill>
                <a:latin typeface="Trebuchet MS"/>
                <a:cs typeface="Trebuchet MS"/>
              </a:rPr>
              <a:t>Spark</a:t>
            </a:r>
            <a:r>
              <a:rPr sz="1650" spc="-95" dirty="0">
                <a:solidFill>
                  <a:srgbClr val="822434"/>
                </a:solidFill>
                <a:latin typeface="Trebuchet MS"/>
                <a:cs typeface="Trebuchet MS"/>
              </a:rPr>
              <a:t>:</a:t>
            </a:r>
            <a:r>
              <a:rPr sz="1650" spc="-210" dirty="0">
                <a:solidFill>
                  <a:srgbClr val="822434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822434"/>
                </a:solidFill>
                <a:latin typeface="Trebuchet MS"/>
                <a:cs typeface="Trebuchet MS"/>
              </a:rPr>
              <a:t>Introducción</a:t>
            </a:r>
            <a:endParaRPr sz="1650" dirty="0">
              <a:latin typeface="Trebuchet MS"/>
              <a:cs typeface="Trebuchet MS"/>
            </a:endParaRPr>
          </a:p>
          <a:p>
            <a:pPr marL="99060" indent="-86995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45" dirty="0">
                <a:latin typeface="Trebuchet MS"/>
                <a:cs typeface="Trebuchet MS"/>
              </a:rPr>
              <a:t>A diferencia </a:t>
            </a:r>
            <a:r>
              <a:rPr sz="1050" spc="-100" dirty="0">
                <a:latin typeface="Trebuchet MS"/>
                <a:cs typeface="Trebuchet MS"/>
              </a:rPr>
              <a:t>de </a:t>
            </a:r>
            <a:r>
              <a:rPr sz="1050" spc="-40" dirty="0">
                <a:latin typeface="Trebuchet MS"/>
                <a:cs typeface="Trebuchet MS"/>
              </a:rPr>
              <a:t>Hadoop, Spark </a:t>
            </a:r>
            <a:r>
              <a:rPr sz="1050" spc="-30" dirty="0">
                <a:latin typeface="Trebuchet MS"/>
                <a:cs typeface="Trebuchet MS"/>
              </a:rPr>
              <a:t>no </a:t>
            </a:r>
            <a:r>
              <a:rPr sz="1050" spc="-45" dirty="0">
                <a:latin typeface="Trebuchet MS"/>
                <a:cs typeface="Trebuchet MS"/>
              </a:rPr>
              <a:t>viene </a:t>
            </a:r>
            <a:r>
              <a:rPr sz="1050" spc="-55" dirty="0">
                <a:latin typeface="Trebuchet MS"/>
                <a:cs typeface="Trebuchet MS"/>
              </a:rPr>
              <a:t>con </a:t>
            </a:r>
            <a:r>
              <a:rPr lang="es-ES" sz="1050" spc="-55" dirty="0">
                <a:latin typeface="Trebuchet MS"/>
                <a:cs typeface="Trebuchet MS"/>
              </a:rPr>
              <a:t>sistema de </a:t>
            </a:r>
            <a:r>
              <a:rPr sz="1050" spc="-45" dirty="0" err="1">
                <a:latin typeface="Trebuchet MS"/>
                <a:cs typeface="Trebuchet MS"/>
              </a:rPr>
              <a:t>almacenamiento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5" name="object 5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14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91" y="670618"/>
            <a:ext cx="1654175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PE" spc="-95" dirty="0" err="1"/>
              <a:t>Spark</a:t>
            </a:r>
            <a:r>
              <a:rPr spc="-95" dirty="0"/>
              <a:t>:</a:t>
            </a:r>
            <a:r>
              <a:rPr spc="-254" dirty="0"/>
              <a:t> </a:t>
            </a:r>
            <a:r>
              <a:rPr spc="-60" dirty="0"/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651" y="963010"/>
            <a:ext cx="4147799" cy="953723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99060" indent="-86995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45" dirty="0">
                <a:latin typeface="Trebuchet MS"/>
                <a:cs typeface="Trebuchet MS"/>
              </a:rPr>
              <a:t>A diferencia </a:t>
            </a:r>
            <a:r>
              <a:rPr sz="1050" spc="-100" dirty="0">
                <a:latin typeface="Trebuchet MS"/>
                <a:cs typeface="Trebuchet MS"/>
              </a:rPr>
              <a:t>de </a:t>
            </a:r>
            <a:r>
              <a:rPr sz="1050" spc="-40" dirty="0">
                <a:latin typeface="Trebuchet MS"/>
                <a:cs typeface="Trebuchet MS"/>
              </a:rPr>
              <a:t>Hadoop, Spark </a:t>
            </a:r>
            <a:r>
              <a:rPr sz="1050" spc="-30" dirty="0">
                <a:latin typeface="Trebuchet MS"/>
                <a:cs typeface="Trebuchet MS"/>
              </a:rPr>
              <a:t>no </a:t>
            </a:r>
            <a:r>
              <a:rPr sz="1050" spc="-45" dirty="0">
                <a:latin typeface="Trebuchet MS"/>
                <a:cs typeface="Trebuchet MS"/>
              </a:rPr>
              <a:t>viene </a:t>
            </a:r>
            <a:r>
              <a:rPr sz="1050" spc="-55" dirty="0">
                <a:latin typeface="Trebuchet MS"/>
                <a:cs typeface="Trebuchet MS"/>
              </a:rPr>
              <a:t>con </a:t>
            </a:r>
            <a:r>
              <a:rPr lang="es-ES" sz="1050" spc="-55" dirty="0">
                <a:latin typeface="Trebuchet MS"/>
                <a:cs typeface="Trebuchet MS"/>
              </a:rPr>
              <a:t>sistema de </a:t>
            </a:r>
            <a:r>
              <a:rPr lang="es-ES" sz="1050" spc="-45" dirty="0">
                <a:latin typeface="Trebuchet MS"/>
                <a:cs typeface="Trebuchet MS"/>
              </a:rPr>
              <a:t>almacenamiento</a:t>
            </a:r>
            <a:endParaRPr sz="1050" dirty="0">
              <a:latin typeface="Trebuchet MS"/>
              <a:cs typeface="Trebuchet MS"/>
            </a:endParaRPr>
          </a:p>
          <a:p>
            <a:pPr marL="99060" marR="5080" indent="-86995">
              <a:lnSpc>
                <a:spcPct val="132500"/>
              </a:lnSpc>
              <a:spcBef>
                <a:spcPts val="335"/>
              </a:spcBef>
              <a:buFont typeface="Arial"/>
              <a:buChar char="•"/>
              <a:tabLst>
                <a:tab pos="99695" algn="l"/>
              </a:tabLst>
            </a:pPr>
            <a:r>
              <a:rPr sz="1050" spc="-40" dirty="0">
                <a:latin typeface="Trebuchet MS"/>
                <a:cs typeface="Trebuchet MS"/>
              </a:rPr>
              <a:t>De </a:t>
            </a:r>
            <a:r>
              <a:rPr sz="1050" spc="-105" dirty="0">
                <a:latin typeface="Trebuchet MS"/>
                <a:cs typeface="Trebuchet MS"/>
              </a:rPr>
              <a:t>hecho, </a:t>
            </a:r>
            <a:r>
              <a:rPr sz="1050" spc="-70" dirty="0">
                <a:latin typeface="Trebuchet MS"/>
                <a:cs typeface="Trebuchet MS"/>
              </a:rPr>
              <a:t>proporciona </a:t>
            </a:r>
            <a:r>
              <a:rPr sz="1050" spc="-45" dirty="0">
                <a:latin typeface="Trebuchet MS"/>
                <a:cs typeface="Trebuchet MS"/>
              </a:rPr>
              <a:t>interfaces </a:t>
            </a:r>
            <a:r>
              <a:rPr sz="1050" spc="-65" dirty="0">
                <a:latin typeface="Trebuchet MS"/>
                <a:cs typeface="Trebuchet MS"/>
              </a:rPr>
              <a:t>para </a:t>
            </a:r>
            <a:r>
              <a:rPr sz="1050" spc="-40" dirty="0">
                <a:latin typeface="Trebuchet MS"/>
                <a:cs typeface="Trebuchet MS"/>
              </a:rPr>
              <a:t>muchos </a:t>
            </a:r>
            <a:r>
              <a:rPr sz="1050" spc="-70" dirty="0">
                <a:latin typeface="Trebuchet MS"/>
                <a:cs typeface="Trebuchet MS"/>
              </a:rPr>
              <a:t>sistemas </a:t>
            </a:r>
            <a:r>
              <a:rPr sz="1050" spc="-45" dirty="0">
                <a:latin typeface="Trebuchet MS"/>
                <a:cs typeface="Trebuchet MS"/>
              </a:rPr>
              <a:t>de almacenamiento </a:t>
            </a:r>
            <a:r>
              <a:rPr sz="1050" spc="-50" dirty="0">
                <a:latin typeface="Trebuchet MS"/>
                <a:cs typeface="Trebuchet MS"/>
              </a:rPr>
              <a:t>distribuidos </a:t>
            </a:r>
            <a:r>
              <a:rPr sz="1050" spc="-65" dirty="0">
                <a:latin typeface="Trebuchet MS"/>
                <a:cs typeface="Trebuchet MS"/>
              </a:rPr>
              <a:t>y </a:t>
            </a:r>
            <a:r>
              <a:rPr sz="1050" spc="-60" dirty="0">
                <a:latin typeface="Trebuchet MS"/>
                <a:cs typeface="Trebuchet MS"/>
              </a:rPr>
              <a:t>locales :</a:t>
            </a:r>
            <a:endParaRPr sz="1050" dirty="0">
              <a:latin typeface="Trebuchet MS"/>
              <a:cs typeface="Trebuchet MS"/>
            </a:endParaRPr>
          </a:p>
          <a:p>
            <a:pPr marL="271780" lvl="1" indent="-8699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72415" algn="l"/>
              </a:tabLst>
            </a:pPr>
            <a:r>
              <a:rPr sz="900" dirty="0">
                <a:latin typeface="Trebuchet MS"/>
                <a:cs typeface="Trebuchet MS"/>
              </a:rPr>
              <a:t>HDFS,</a:t>
            </a:r>
            <a:r>
              <a:rPr sz="900" spc="-204" dirty="0">
                <a:latin typeface="Trebuchet MS"/>
                <a:cs typeface="Trebuchet MS"/>
              </a:rPr>
              <a:t> </a:t>
            </a:r>
            <a:r>
              <a:rPr lang="es-ES" sz="900" spc="-204" dirty="0">
                <a:latin typeface="Trebuchet MS"/>
                <a:cs typeface="Trebuchet MS"/>
              </a:rPr>
              <a:t>A</a:t>
            </a:r>
            <a:r>
              <a:rPr sz="900" spc="-25" dirty="0" err="1">
                <a:latin typeface="Trebuchet MS"/>
                <a:cs typeface="Trebuchet MS"/>
              </a:rPr>
              <a:t>mazon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s3,</a:t>
            </a:r>
            <a:r>
              <a:rPr sz="900" spc="-114" dirty="0">
                <a:latin typeface="Trebuchet MS"/>
                <a:cs typeface="Trebuchet MS"/>
              </a:rPr>
              <a:t> </a:t>
            </a:r>
            <a:r>
              <a:rPr lang="es-ES" sz="900" spc="-40" dirty="0">
                <a:latin typeface="Trebuchet MS"/>
                <a:cs typeface="Trebuchet MS"/>
              </a:rPr>
              <a:t>C</a:t>
            </a:r>
            <a:r>
              <a:rPr sz="900" spc="-40" dirty="0" err="1">
                <a:latin typeface="Trebuchet MS"/>
                <a:cs typeface="Trebuchet MS"/>
              </a:rPr>
              <a:t>asandra</a:t>
            </a:r>
            <a:r>
              <a:rPr sz="900" spc="-40" dirty="0">
                <a:latin typeface="Trebuchet MS"/>
                <a:cs typeface="Trebuchet MS"/>
              </a:rPr>
              <a:t>,</a:t>
            </a:r>
            <a:r>
              <a:rPr sz="900" spc="-114" dirty="0">
                <a:latin typeface="Trebuchet MS"/>
                <a:cs typeface="Trebuchet MS"/>
              </a:rPr>
              <a:t> </a:t>
            </a:r>
            <a:r>
              <a:rPr lang="es-PE" sz="900" spc="-40" dirty="0">
                <a:latin typeface="Trebuchet MS"/>
                <a:cs typeface="Trebuchet MS"/>
              </a:rPr>
              <a:t>,</a:t>
            </a:r>
            <a:r>
              <a:rPr lang="es-PE" sz="900" spc="-114" dirty="0">
                <a:latin typeface="Trebuchet MS"/>
                <a:cs typeface="Trebuchet MS"/>
              </a:rPr>
              <a:t> </a:t>
            </a:r>
            <a:r>
              <a:rPr lang="es-PE" sz="900" spc="-30" dirty="0" err="1">
                <a:latin typeface="Trebuchet MS"/>
                <a:cs typeface="Trebuchet MS"/>
              </a:rPr>
              <a:t>Hive</a:t>
            </a:r>
            <a:r>
              <a:rPr lang="es-PE" sz="900" spc="-20" dirty="0">
                <a:latin typeface="Trebuchet MS"/>
                <a:cs typeface="Trebuchet MS"/>
              </a:rPr>
              <a:t> </a:t>
            </a:r>
            <a:r>
              <a:rPr lang="es-PE" sz="900" spc="-40" dirty="0" err="1">
                <a:latin typeface="Trebuchet MS"/>
                <a:cs typeface="Trebuchet MS"/>
              </a:rPr>
              <a:t>Metastore</a:t>
            </a:r>
            <a:r>
              <a:rPr sz="900" spc="-40" dirty="0">
                <a:latin typeface="Trebuchet MS"/>
                <a:cs typeface="Trebuchet MS"/>
              </a:rPr>
              <a:t>,</a:t>
            </a:r>
            <a:r>
              <a:rPr sz="900" spc="-11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lang="es-ES" sz="900" spc="-20" dirty="0">
                <a:latin typeface="Trebuchet MS"/>
                <a:cs typeface="Trebuchet MS"/>
              </a:rPr>
              <a:t>el </a:t>
            </a:r>
            <a:r>
              <a:rPr sz="900" spc="-60" dirty="0" err="1">
                <a:latin typeface="Trebuchet MS"/>
                <a:cs typeface="Trebuchet MS"/>
              </a:rPr>
              <a:t>clásico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RDBMS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515" y="2856449"/>
            <a:ext cx="2889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10" dirty="0">
                <a:solidFill>
                  <a:srgbClr val="822434"/>
                </a:solidFill>
                <a:latin typeface="Trebuchet MS"/>
                <a:cs typeface="Trebuchet MS"/>
              </a:rPr>
              <a:t>10/03/2020 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97378"/>
            <a:ext cx="4608195" cy="18415"/>
            <a:chOff x="0" y="3297378"/>
            <a:chExt cx="4608195" cy="18415"/>
          </a:xfrm>
        </p:grpSpPr>
        <p:sp>
          <p:nvSpPr>
            <p:cNvPr id="6" name="object 6"/>
            <p:cNvSpPr/>
            <p:nvPr/>
          </p:nvSpPr>
          <p:spPr>
            <a:xfrm>
              <a:off x="0" y="3297378"/>
              <a:ext cx="360045" cy="18415"/>
            </a:xfrm>
            <a:custGeom>
              <a:avLst/>
              <a:gdLst/>
              <a:ahLst/>
              <a:cxnLst/>
              <a:rect l="l" t="t" r="r" b="b"/>
              <a:pathLst>
                <a:path w="360045" h="18414">
                  <a:moveTo>
                    <a:pt x="0" y="18000"/>
                  </a:moveTo>
                  <a:lnTo>
                    <a:pt x="0" y="0"/>
                  </a:lnTo>
                  <a:lnTo>
                    <a:pt x="360004" y="0"/>
                  </a:lnTo>
                  <a:lnTo>
                    <a:pt x="360004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004" y="3297378"/>
              <a:ext cx="4248150" cy="18415"/>
            </a:xfrm>
            <a:custGeom>
              <a:avLst/>
              <a:gdLst/>
              <a:ahLst/>
              <a:cxnLst/>
              <a:rect l="l" t="t" r="r" b="b"/>
              <a:pathLst>
                <a:path w="4248150" h="18414">
                  <a:moveTo>
                    <a:pt x="0" y="18000"/>
                  </a:moveTo>
                  <a:lnTo>
                    <a:pt x="0" y="0"/>
                  </a:lnTo>
                  <a:lnTo>
                    <a:pt x="4248050" y="0"/>
                  </a:lnTo>
                  <a:lnTo>
                    <a:pt x="4248050" y="18000"/>
                  </a:lnTo>
                  <a:lnTo>
                    <a:pt x="0" y="18000"/>
                  </a:lnTo>
                  <a:close/>
                </a:path>
              </a:pathLst>
            </a:custGeom>
            <a:solidFill>
              <a:srgbClr val="E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15 </a:t>
            </a:r>
            <a:r>
              <a:rPr spc="-10" dirty="0"/>
              <a:t>/74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2011</Words>
  <Application>Microsoft Office PowerPoint</Application>
  <PresentationFormat>Personalizado</PresentationFormat>
  <Paragraphs>242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2" baseType="lpstr">
      <vt:lpstr>Arial</vt:lpstr>
      <vt:lpstr>Calibri</vt:lpstr>
      <vt:lpstr>Courier New</vt:lpstr>
      <vt:lpstr>Georgia</vt:lpstr>
      <vt:lpstr>LM Mono Prop 10</vt:lpstr>
      <vt:lpstr>LM Roman 9</vt:lpstr>
      <vt:lpstr>Times New Roman</vt:lpstr>
      <vt:lpstr>Trebuchet MS</vt:lpstr>
      <vt:lpstr>Wingdings</vt:lpstr>
      <vt:lpstr>Office Theme</vt:lpstr>
      <vt:lpstr>Presentación de PowerPoint</vt:lpstr>
      <vt:lpstr>Conceptos previos</vt:lpstr>
      <vt:lpstr>Introducción</vt:lpstr>
      <vt:lpstr>Sistemas  de Flujo de datos</vt:lpstr>
      <vt:lpstr>Spark: el más popular Sistema de flujo de datos </vt:lpstr>
      <vt:lpstr>Spark: Introducción</vt:lpstr>
      <vt:lpstr>Presentación de PowerPoint</vt:lpstr>
      <vt:lpstr>Presentación de PowerPoint</vt:lpstr>
      <vt:lpstr>Spark: Introducción</vt:lpstr>
      <vt:lpstr>Spark: Introducción</vt:lpstr>
      <vt:lpstr>Spark: Introducción</vt:lpstr>
      <vt:lpstr>Presentación de PowerPoint</vt:lpstr>
      <vt:lpstr>Spark: Características</vt:lpstr>
      <vt:lpstr>Presentación de PowerPoint</vt:lpstr>
      <vt:lpstr>Aplicación de Spark : Driver</vt:lpstr>
      <vt:lpstr>Aplicación Spark : Executor(s) y Cluster Manager</vt:lpstr>
      <vt:lpstr>Presentación de PowerPoint</vt:lpstr>
      <vt:lpstr>Aplicación de Spark : Consideraciones</vt:lpstr>
      <vt:lpstr>Datos Distribuidos Resistente (RDD)</vt:lpstr>
      <vt:lpstr>RDD: Particiones</vt:lpstr>
      <vt:lpstr>RDD: Particiones</vt:lpstr>
      <vt:lpstr>RDD: Particiones</vt:lpstr>
      <vt:lpstr>RDD: Características</vt:lpstr>
      <vt:lpstr>Presentación de PowerPoint</vt:lpstr>
      <vt:lpstr>RDD Operaciones</vt:lpstr>
      <vt:lpstr>RDD Operaciones</vt:lpstr>
      <vt:lpstr>RDD Operaciones</vt:lpstr>
      <vt:lpstr>RDD Operaciones:Transformaciones</vt:lpstr>
      <vt:lpstr>RDD Operaciones:Transformaciones</vt:lpstr>
      <vt:lpstr>RDD Operaciones:Transformaciones</vt:lpstr>
      <vt:lpstr>Presentación de PowerPoint</vt:lpstr>
      <vt:lpstr>Estrecho vs ancho Transformaciones</vt:lpstr>
      <vt:lpstr>Presentación de PowerPoint</vt:lpstr>
      <vt:lpstr>Estrecho vs ancho Transformaciones</vt:lpstr>
      <vt:lpstr>Estrecho vs ancho Transformaciones</vt:lpstr>
      <vt:lpstr>RDD Operaciones: Comportamiento</vt:lpstr>
      <vt:lpstr>DataFrames y conjunto de datos de Spark API</vt:lpstr>
      <vt:lpstr>Spark: DataFrames</vt:lpstr>
      <vt:lpstr>Spark DataFrame frente a Pandas DataFrames</vt:lpstr>
      <vt:lpstr>Spark vs Map Reduce Hadoop</vt:lpstr>
      <vt:lpstr>Conclusión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Jorge Leoncio Guerra Guerra</cp:lastModifiedBy>
  <cp:revision>15</cp:revision>
  <dcterms:created xsi:type="dcterms:W3CDTF">2022-09-01T20:44:22Z</dcterms:created>
  <dcterms:modified xsi:type="dcterms:W3CDTF">2022-09-02T15:53:46Z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2022-09-01T00:00:00Z</vt:filetime>
  </property>
</Properties>
</file>