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C0C38E-C5D5-4D5E-B273-07775AE5D9E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FE2622A-BA4C-414A-B174-1BAA4598C4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ED44278-C572-4926-81F8-8B4DABC1AC4A}"/>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5" name="Нижний колонтитул 4">
            <a:extLst>
              <a:ext uri="{FF2B5EF4-FFF2-40B4-BE49-F238E27FC236}">
                <a16:creationId xmlns:a16="http://schemas.microsoft.com/office/drawing/2014/main" id="{E7867801-B456-4529-9FA1-793A3565F73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44570AE-C1FD-4397-BCAB-F45C962410FA}"/>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262736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29A334-632E-40BD-99D6-E57273F2CF4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9141CB8-47FF-4328-B0DA-E958FC908E1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B86492C-3801-4331-856A-50F08F9BD79C}"/>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5" name="Нижний колонтитул 4">
            <a:extLst>
              <a:ext uri="{FF2B5EF4-FFF2-40B4-BE49-F238E27FC236}">
                <a16:creationId xmlns:a16="http://schemas.microsoft.com/office/drawing/2014/main" id="{427E41F9-1875-4C0B-8650-D92CBC3061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6709D6D-5541-473D-99D7-889E15E6A14E}"/>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251434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C720690-FE72-4720-8A5F-1EE47392069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94A4BBC-4285-425F-BCE1-7605FE2B46B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82F6B9-D04E-4D15-AB3E-983B78AEDED2}"/>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5" name="Нижний колонтитул 4">
            <a:extLst>
              <a:ext uri="{FF2B5EF4-FFF2-40B4-BE49-F238E27FC236}">
                <a16:creationId xmlns:a16="http://schemas.microsoft.com/office/drawing/2014/main" id="{9518F37B-F227-473C-93EE-B3CB32B8E84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55DC887-B7E2-428D-8AEB-DB63171C69B1}"/>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305764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A8435E-5333-4825-A29F-DFA04AC16DE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3926E25-5AD3-49BA-A22E-C7851281FB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4BEE7A0-3791-4AB9-8122-C25C29859D35}"/>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5" name="Нижний колонтитул 4">
            <a:extLst>
              <a:ext uri="{FF2B5EF4-FFF2-40B4-BE49-F238E27FC236}">
                <a16:creationId xmlns:a16="http://schemas.microsoft.com/office/drawing/2014/main" id="{03988D8D-3433-41AA-B37F-2788DF59DB2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5F4AD5B-71D5-4328-854E-8C624F99B936}"/>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293735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A702E9-9861-42EF-AD1D-27AE7AE9F7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ADCF74E-C221-4DE0-9160-AAB39E72A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A1ACC62-1AA3-4ACC-B53F-0D2692989149}"/>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5" name="Нижний колонтитул 4">
            <a:extLst>
              <a:ext uri="{FF2B5EF4-FFF2-40B4-BE49-F238E27FC236}">
                <a16:creationId xmlns:a16="http://schemas.microsoft.com/office/drawing/2014/main" id="{C5A2371C-2834-4451-ABCC-EFBD418BF5B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1A07B06-05B9-4750-9CD7-9536C900FB9D}"/>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362328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16AC7A-4712-480E-A335-F837F894BA8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2810682-11F3-4FD7-B682-C94B2D67D14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0B772D6-16AF-4909-BA69-A39D7717F3B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6F238DD-B141-4AC7-9A4D-FADD9EFD494C}"/>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6" name="Нижний колонтитул 5">
            <a:extLst>
              <a:ext uri="{FF2B5EF4-FFF2-40B4-BE49-F238E27FC236}">
                <a16:creationId xmlns:a16="http://schemas.microsoft.com/office/drawing/2014/main" id="{132D876D-D9F2-4BA9-8323-F80258E5CD0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4993C2B-B2E4-4349-8A6D-6EEAD5751142}"/>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382252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A2BB8C-09DB-4563-8255-51E442B26A3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371EA46-3A31-407A-A9AA-80A93BC53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052312C-656D-4E6C-97DE-0EA169BEEFC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5C4EDDC-73FD-40AC-B67A-1431F7567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012C19C-7F03-4A16-B311-B5CA6A5E5A8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3BE8E97-EFE5-4158-A8BF-4F2B759ED1A2}"/>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8" name="Нижний колонтитул 7">
            <a:extLst>
              <a:ext uri="{FF2B5EF4-FFF2-40B4-BE49-F238E27FC236}">
                <a16:creationId xmlns:a16="http://schemas.microsoft.com/office/drawing/2014/main" id="{8F81A17E-8A28-475D-9F51-1D446F28196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D0F20A1-DB58-43F0-AC70-BBBAEE19199D}"/>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403558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1D97AD-8D43-416B-98B1-ED2A6BB94A4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08BE587-E8CA-4BD4-81FA-42ED080DB43B}"/>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4" name="Нижний колонтитул 3">
            <a:extLst>
              <a:ext uri="{FF2B5EF4-FFF2-40B4-BE49-F238E27FC236}">
                <a16:creationId xmlns:a16="http://schemas.microsoft.com/office/drawing/2014/main" id="{2F77AC18-A10F-4C18-A23F-0D093DFF505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A1B5CF5-425B-403B-9952-27CAE8B4023C}"/>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275493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E43E821-4C3E-4D50-B7E0-5914F9DB6A4A}"/>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3" name="Нижний колонтитул 2">
            <a:extLst>
              <a:ext uri="{FF2B5EF4-FFF2-40B4-BE49-F238E27FC236}">
                <a16:creationId xmlns:a16="http://schemas.microsoft.com/office/drawing/2014/main" id="{23A8A8D0-01E8-4B01-9B50-B69B7C02BFB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2A59821-F9B8-4105-B0D3-5BF396289EB0}"/>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98764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98F1A-3033-41B8-8181-8CABB8B9A97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2EDCDEA-7364-43E4-9491-52DB7591DF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1A42A94-7B2F-4A60-8812-AE40371FA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D8BDCA1-0516-446A-B249-12457BD908F0}"/>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6" name="Нижний колонтитул 5">
            <a:extLst>
              <a:ext uri="{FF2B5EF4-FFF2-40B4-BE49-F238E27FC236}">
                <a16:creationId xmlns:a16="http://schemas.microsoft.com/office/drawing/2014/main" id="{45A3D4A6-5207-4675-B7CD-C5DBD44B746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41832F0-CFAB-4D31-A16B-A397FA90CB85}"/>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144850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47EC7-F0C4-47FE-82EB-650C6323A77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FDF9072-59A9-4CC8-BCA2-A3E1A738D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FAE4D6A-701D-40B0-BB07-4532A1C31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364A6AD-C0C1-4F5D-BE70-73E4ED892766}"/>
              </a:ext>
            </a:extLst>
          </p:cNvPr>
          <p:cNvSpPr>
            <a:spLocks noGrp="1"/>
          </p:cNvSpPr>
          <p:nvPr>
            <p:ph type="dt" sz="half" idx="10"/>
          </p:nvPr>
        </p:nvSpPr>
        <p:spPr/>
        <p:txBody>
          <a:bodyPr/>
          <a:lstStyle/>
          <a:p>
            <a:fld id="{5D5C1445-72C3-41C3-BF48-60B580F3913C}" type="datetimeFigureOut">
              <a:rPr lang="ru-RU" smtClean="0"/>
              <a:t>19.05.2025</a:t>
            </a:fld>
            <a:endParaRPr lang="ru-RU"/>
          </a:p>
        </p:txBody>
      </p:sp>
      <p:sp>
        <p:nvSpPr>
          <p:cNvPr id="6" name="Нижний колонтитул 5">
            <a:extLst>
              <a:ext uri="{FF2B5EF4-FFF2-40B4-BE49-F238E27FC236}">
                <a16:creationId xmlns:a16="http://schemas.microsoft.com/office/drawing/2014/main" id="{60B4A432-6117-4453-969C-41D829D057A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0D0B7B1-33B4-4A27-B3F4-D5EE5CE8F68D}"/>
              </a:ext>
            </a:extLst>
          </p:cNvPr>
          <p:cNvSpPr>
            <a:spLocks noGrp="1"/>
          </p:cNvSpPr>
          <p:nvPr>
            <p:ph type="sldNum" sz="quarter" idx="12"/>
          </p:nvPr>
        </p:nvSpPr>
        <p:spPr/>
        <p:txBody>
          <a:bodyPr/>
          <a:lstStyle/>
          <a:p>
            <a:fld id="{404CAFD0-706E-4C9D-95F0-578A6B9921A1}" type="slidenum">
              <a:rPr lang="ru-RU" smtClean="0"/>
              <a:t>‹#›</a:t>
            </a:fld>
            <a:endParaRPr lang="ru-RU"/>
          </a:p>
        </p:txBody>
      </p:sp>
    </p:spTree>
    <p:extLst>
      <p:ext uri="{BB962C8B-B14F-4D97-AF65-F5344CB8AC3E}">
        <p14:creationId xmlns:p14="http://schemas.microsoft.com/office/powerpoint/2010/main" val="47155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142327-6DE7-4FE6-B8C3-5BE4558164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4774098-AAC2-4C6B-91C5-CCB1C298F7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64E9A02-08F0-49A8-B337-70C1F201A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C1445-72C3-41C3-BF48-60B580F3913C}" type="datetimeFigureOut">
              <a:rPr lang="ru-RU" smtClean="0"/>
              <a:t>19.05.2025</a:t>
            </a:fld>
            <a:endParaRPr lang="ru-RU"/>
          </a:p>
        </p:txBody>
      </p:sp>
      <p:sp>
        <p:nvSpPr>
          <p:cNvPr id="5" name="Нижний колонтитул 4">
            <a:extLst>
              <a:ext uri="{FF2B5EF4-FFF2-40B4-BE49-F238E27FC236}">
                <a16:creationId xmlns:a16="http://schemas.microsoft.com/office/drawing/2014/main" id="{177C42F9-0C91-483D-8660-455CF99B7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19F3D7B-F4D7-48A5-98DD-7252FFC81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CAFD0-706E-4C9D-95F0-578A6B9921A1}" type="slidenum">
              <a:rPr lang="ru-RU" smtClean="0"/>
              <a:t>‹#›</a:t>
            </a:fld>
            <a:endParaRPr lang="ru-RU"/>
          </a:p>
        </p:txBody>
      </p:sp>
    </p:spTree>
    <p:extLst>
      <p:ext uri="{BB962C8B-B14F-4D97-AF65-F5344CB8AC3E}">
        <p14:creationId xmlns:p14="http://schemas.microsoft.com/office/powerpoint/2010/main" val="1364784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D48585-7C4C-47B9-9893-498719341780}"/>
              </a:ext>
            </a:extLst>
          </p:cNvPr>
          <p:cNvSpPr>
            <a:spLocks noGrp="1"/>
          </p:cNvSpPr>
          <p:nvPr>
            <p:ph type="ctrTitle"/>
          </p:nvPr>
        </p:nvSpPr>
        <p:spPr/>
        <p:txBody>
          <a:bodyPr>
            <a:normAutofit fontScale="90000"/>
          </a:bodyPr>
          <a:lstStyle/>
          <a:p>
            <a:r>
              <a:rPr lang="ru-RU" dirty="0"/>
              <a:t>Презентация на тему «Практика создания </a:t>
            </a:r>
            <a:r>
              <a:rPr lang="en-US" dirty="0"/>
              <a:t>Progressive Web App</a:t>
            </a:r>
            <a:r>
              <a:rPr lang="ru-RU" dirty="0"/>
              <a:t>»</a:t>
            </a:r>
          </a:p>
        </p:txBody>
      </p:sp>
      <p:sp>
        <p:nvSpPr>
          <p:cNvPr id="3" name="Подзаголовок 2">
            <a:extLst>
              <a:ext uri="{FF2B5EF4-FFF2-40B4-BE49-F238E27FC236}">
                <a16:creationId xmlns:a16="http://schemas.microsoft.com/office/drawing/2014/main" id="{58A5ED2D-6766-4B0E-9F0A-46ACB17293DB}"/>
              </a:ext>
            </a:extLst>
          </p:cNvPr>
          <p:cNvSpPr>
            <a:spLocks noGrp="1"/>
          </p:cNvSpPr>
          <p:nvPr>
            <p:ph type="subTitle" idx="1"/>
          </p:nvPr>
        </p:nvSpPr>
        <p:spPr/>
        <p:txBody>
          <a:bodyPr anchor="b">
            <a:normAutofit lnSpcReduction="10000"/>
          </a:bodyPr>
          <a:lstStyle/>
          <a:p>
            <a:pPr algn="r"/>
            <a:r>
              <a:rPr lang="ru-RU" dirty="0"/>
              <a:t>Студент группы М092401(75) </a:t>
            </a:r>
          </a:p>
          <a:p>
            <a:pPr algn="r"/>
            <a:r>
              <a:rPr lang="ru-RU" dirty="0" err="1"/>
              <a:t>Ладонов</a:t>
            </a:r>
            <a:r>
              <a:rPr lang="ru-RU" dirty="0"/>
              <a:t> Андрей Андреевич</a:t>
            </a:r>
          </a:p>
          <a:p>
            <a:pPr algn="r"/>
            <a:r>
              <a:rPr lang="ru-RU" dirty="0"/>
              <a:t>К.т.н., доцент </a:t>
            </a:r>
          </a:p>
          <a:p>
            <a:pPr algn="r"/>
            <a:r>
              <a:rPr lang="ru-RU" dirty="0"/>
              <a:t>Гузеев Алексей Валерьевич</a:t>
            </a:r>
          </a:p>
        </p:txBody>
      </p:sp>
    </p:spTree>
    <p:extLst>
      <p:ext uri="{BB962C8B-B14F-4D97-AF65-F5344CB8AC3E}">
        <p14:creationId xmlns:p14="http://schemas.microsoft.com/office/powerpoint/2010/main" val="199056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163CA2-C1C3-47D1-B766-77AAD9982969}"/>
              </a:ext>
            </a:extLst>
          </p:cNvPr>
          <p:cNvSpPr>
            <a:spLocks noGrp="1"/>
          </p:cNvSpPr>
          <p:nvPr>
            <p:ph type="title"/>
          </p:nvPr>
        </p:nvSpPr>
        <p:spPr/>
        <p:txBody>
          <a:bodyPr/>
          <a:lstStyle/>
          <a:p>
            <a:r>
              <a:rPr lang="ru-RU" dirty="0"/>
              <a:t>Результат работы</a:t>
            </a:r>
          </a:p>
        </p:txBody>
      </p:sp>
      <p:sp>
        <p:nvSpPr>
          <p:cNvPr id="5" name="Текст 4">
            <a:extLst>
              <a:ext uri="{FF2B5EF4-FFF2-40B4-BE49-F238E27FC236}">
                <a16:creationId xmlns:a16="http://schemas.microsoft.com/office/drawing/2014/main" id="{AE51DE5D-D16B-4457-89B3-735E189D39A3}"/>
              </a:ext>
            </a:extLst>
          </p:cNvPr>
          <p:cNvSpPr>
            <a:spLocks noGrp="1"/>
          </p:cNvSpPr>
          <p:nvPr>
            <p:ph type="body" sz="half" idx="2"/>
          </p:nvPr>
        </p:nvSpPr>
        <p:spPr/>
        <p:txBody>
          <a:bodyPr/>
          <a:lstStyle/>
          <a:p>
            <a:pPr algn="just"/>
            <a:r>
              <a:rPr lang="ru-RU" dirty="0"/>
              <a:t>В качестве объекта разработки была выбрана интерактивная доска задач.</a:t>
            </a:r>
          </a:p>
          <a:p>
            <a:pPr algn="just"/>
            <a:r>
              <a:rPr lang="ru-RU" dirty="0"/>
              <a:t>В возможности разработанной доски входит создание и удаление столбцов задач, создание, удаление и переименование задач и возможность переносить задачи между столбцами</a:t>
            </a:r>
          </a:p>
        </p:txBody>
      </p:sp>
      <p:pic>
        <p:nvPicPr>
          <p:cNvPr id="7" name="Рисунок 6">
            <a:extLst>
              <a:ext uri="{FF2B5EF4-FFF2-40B4-BE49-F238E27FC236}">
                <a16:creationId xmlns:a16="http://schemas.microsoft.com/office/drawing/2014/main" id="{9DD762A4-B95E-4DE1-850D-EB255C20A408}"/>
              </a:ext>
            </a:extLst>
          </p:cNvPr>
          <p:cNvPicPr>
            <a:picLocks noGrp="1"/>
          </p:cNvPicPr>
          <p:nvPr>
            <p:ph type="pic" idx="1"/>
          </p:nvPr>
        </p:nvPicPr>
        <p:blipFill>
          <a:blip r:embed="rId2"/>
          <a:srcRect l="15997" r="15997"/>
          <a:stretch>
            <a:fillRect/>
          </a:stretch>
        </p:blipFill>
        <p:spPr>
          <a:prstGeom prst="rect">
            <a:avLst/>
          </a:prstGeom>
        </p:spPr>
      </p:pic>
    </p:spTree>
    <p:extLst>
      <p:ext uri="{BB962C8B-B14F-4D97-AF65-F5344CB8AC3E}">
        <p14:creationId xmlns:p14="http://schemas.microsoft.com/office/powerpoint/2010/main" val="38928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F17C0B-77DC-4B6B-8CBD-072CC6E6890E}"/>
              </a:ext>
            </a:extLst>
          </p:cNvPr>
          <p:cNvSpPr>
            <a:spLocks noGrp="1"/>
          </p:cNvSpPr>
          <p:nvPr>
            <p:ph type="title"/>
          </p:nvPr>
        </p:nvSpPr>
        <p:spPr/>
        <p:txBody>
          <a:bodyPr/>
          <a:lstStyle/>
          <a:p>
            <a:r>
              <a:rPr lang="ru-RU" dirty="0"/>
              <a:t>Установка приложения</a:t>
            </a:r>
          </a:p>
        </p:txBody>
      </p:sp>
      <p:sp>
        <p:nvSpPr>
          <p:cNvPr id="5" name="Текст 4">
            <a:extLst>
              <a:ext uri="{FF2B5EF4-FFF2-40B4-BE49-F238E27FC236}">
                <a16:creationId xmlns:a16="http://schemas.microsoft.com/office/drawing/2014/main" id="{C830D488-E33C-4F6D-8A9E-8535165D379D}"/>
              </a:ext>
            </a:extLst>
          </p:cNvPr>
          <p:cNvSpPr>
            <a:spLocks noGrp="1"/>
          </p:cNvSpPr>
          <p:nvPr>
            <p:ph type="body" idx="1"/>
          </p:nvPr>
        </p:nvSpPr>
        <p:spPr/>
        <p:txBody>
          <a:bodyPr>
            <a:normAutofit fontScale="92500"/>
          </a:bodyPr>
          <a:lstStyle/>
          <a:p>
            <a:pPr algn="just"/>
            <a:r>
              <a:rPr lang="ru-RU" b="0" dirty="0"/>
              <a:t>Приложение можно установить с помощью браузера</a:t>
            </a:r>
          </a:p>
        </p:txBody>
      </p:sp>
      <p:sp>
        <p:nvSpPr>
          <p:cNvPr id="7" name="Текст 6">
            <a:extLst>
              <a:ext uri="{FF2B5EF4-FFF2-40B4-BE49-F238E27FC236}">
                <a16:creationId xmlns:a16="http://schemas.microsoft.com/office/drawing/2014/main" id="{BA321294-6696-469C-9C68-CB91972B9358}"/>
              </a:ext>
            </a:extLst>
          </p:cNvPr>
          <p:cNvSpPr>
            <a:spLocks noGrp="1"/>
          </p:cNvSpPr>
          <p:nvPr>
            <p:ph type="body" sz="quarter" idx="3"/>
          </p:nvPr>
        </p:nvSpPr>
        <p:spPr/>
        <p:txBody>
          <a:bodyPr>
            <a:normAutofit fontScale="92500"/>
          </a:bodyPr>
          <a:lstStyle/>
          <a:p>
            <a:pPr algn="just"/>
            <a:r>
              <a:rPr lang="ru-RU" b="0" dirty="0"/>
              <a:t>После установки приложение появляется на рабочем столе в виде ярлыка</a:t>
            </a:r>
          </a:p>
        </p:txBody>
      </p:sp>
      <p:pic>
        <p:nvPicPr>
          <p:cNvPr id="9" name="Объект 8">
            <a:extLst>
              <a:ext uri="{FF2B5EF4-FFF2-40B4-BE49-F238E27FC236}">
                <a16:creationId xmlns:a16="http://schemas.microsoft.com/office/drawing/2014/main" id="{95948C4B-C735-4A29-8436-0670D309E423}"/>
              </a:ext>
            </a:extLst>
          </p:cNvPr>
          <p:cNvPicPr>
            <a:picLocks noGrp="1"/>
          </p:cNvPicPr>
          <p:nvPr>
            <p:ph sz="half" idx="2"/>
          </p:nvPr>
        </p:nvPicPr>
        <p:blipFill>
          <a:blip r:embed="rId2"/>
          <a:stretch>
            <a:fillRect/>
          </a:stretch>
        </p:blipFill>
        <p:spPr>
          <a:xfrm>
            <a:off x="1213336" y="3342341"/>
            <a:ext cx="4410691" cy="2010056"/>
          </a:xfrm>
          <a:prstGeom prst="rect">
            <a:avLst/>
          </a:prstGeom>
        </p:spPr>
      </p:pic>
      <p:pic>
        <p:nvPicPr>
          <p:cNvPr id="10" name="Объект 9">
            <a:extLst>
              <a:ext uri="{FF2B5EF4-FFF2-40B4-BE49-F238E27FC236}">
                <a16:creationId xmlns:a16="http://schemas.microsoft.com/office/drawing/2014/main" id="{521D3FBD-A89B-4A14-AA8E-3F24F7C32D0B}"/>
              </a:ext>
            </a:extLst>
          </p:cNvPr>
          <p:cNvPicPr>
            <a:picLocks noGrp="1"/>
          </p:cNvPicPr>
          <p:nvPr>
            <p:ph sz="quarter" idx="4"/>
          </p:nvPr>
        </p:nvPicPr>
        <p:blipFill>
          <a:blip r:embed="rId3"/>
          <a:stretch>
            <a:fillRect/>
          </a:stretch>
        </p:blipFill>
        <p:spPr>
          <a:xfrm>
            <a:off x="8030266" y="3761499"/>
            <a:ext cx="1467055" cy="1171739"/>
          </a:xfrm>
          <a:prstGeom prst="rect">
            <a:avLst/>
          </a:prstGeom>
        </p:spPr>
      </p:pic>
    </p:spTree>
    <p:extLst>
      <p:ext uri="{BB962C8B-B14F-4D97-AF65-F5344CB8AC3E}">
        <p14:creationId xmlns:p14="http://schemas.microsoft.com/office/powerpoint/2010/main" val="244342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ED71C513-6986-480E-B586-CCA5C870A916}"/>
              </a:ext>
            </a:extLst>
          </p:cNvPr>
          <p:cNvSpPr>
            <a:spLocks noGrp="1"/>
          </p:cNvSpPr>
          <p:nvPr>
            <p:ph type="title"/>
          </p:nvPr>
        </p:nvSpPr>
        <p:spPr/>
        <p:txBody>
          <a:bodyPr/>
          <a:lstStyle/>
          <a:p>
            <a:r>
              <a:rPr lang="ru-RU" dirty="0"/>
              <a:t>Вывод</a:t>
            </a:r>
          </a:p>
        </p:txBody>
      </p:sp>
      <p:sp>
        <p:nvSpPr>
          <p:cNvPr id="8" name="Объект 7">
            <a:extLst>
              <a:ext uri="{FF2B5EF4-FFF2-40B4-BE49-F238E27FC236}">
                <a16:creationId xmlns:a16="http://schemas.microsoft.com/office/drawing/2014/main" id="{EBEE92DB-852E-4459-A275-116EDE4F5C3A}"/>
              </a:ext>
            </a:extLst>
          </p:cNvPr>
          <p:cNvSpPr>
            <a:spLocks noGrp="1"/>
          </p:cNvSpPr>
          <p:nvPr>
            <p:ph idx="1"/>
          </p:nvPr>
        </p:nvSpPr>
        <p:spPr/>
        <p:txBody>
          <a:bodyPr>
            <a:normAutofit/>
          </a:bodyPr>
          <a:lstStyle/>
          <a:p>
            <a:pPr algn="just"/>
            <a:r>
              <a:rPr lang="ru-RU" dirty="0"/>
              <a:t>Разработанное </a:t>
            </a:r>
            <a:r>
              <a:rPr lang="ru-RU" dirty="0" err="1"/>
              <a:t>Progressive</a:t>
            </a:r>
            <a:r>
              <a:rPr lang="ru-RU" dirty="0"/>
              <a:t> Web </a:t>
            </a:r>
            <a:r>
              <a:rPr lang="ru-RU" dirty="0" err="1"/>
              <a:t>App</a:t>
            </a:r>
            <a:r>
              <a:rPr lang="ru-RU" dirty="0"/>
              <a:t> успешно демонстрирует ключевые преимущества технологии: оффлайн-работу и простоту распространения. Практическая реализация подтвердила, что PWA позволяют достичь нативного пользовательского опыта при значительно меньших затратах на разработку по сравнению с традиционными мобильными приложениями.</a:t>
            </a:r>
          </a:p>
          <a:p>
            <a:pPr algn="just"/>
            <a:r>
              <a:rPr lang="ru-RU" dirty="0"/>
              <a:t>В будущем технология PWA может стать универсальным решением для бизнесов, стремящихся сочетать широкую доступность веб-приложений с богатым функционалом нативных решений.</a:t>
            </a:r>
          </a:p>
        </p:txBody>
      </p:sp>
    </p:spTree>
    <p:extLst>
      <p:ext uri="{BB962C8B-B14F-4D97-AF65-F5344CB8AC3E}">
        <p14:creationId xmlns:p14="http://schemas.microsoft.com/office/powerpoint/2010/main" val="79824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84B017AD-AE8B-452F-8C63-AEDBF3868585}"/>
              </a:ext>
            </a:extLst>
          </p:cNvPr>
          <p:cNvSpPr>
            <a:spLocks noGrp="1"/>
          </p:cNvSpPr>
          <p:nvPr>
            <p:ph type="title"/>
          </p:nvPr>
        </p:nvSpPr>
        <p:spPr/>
        <p:txBody>
          <a:bodyPr/>
          <a:lstStyle/>
          <a:p>
            <a:pPr algn="ctr"/>
            <a:r>
              <a:rPr lang="ru-RU" dirty="0"/>
              <a:t>Спасибо за внимание!</a:t>
            </a:r>
          </a:p>
        </p:txBody>
      </p:sp>
    </p:spTree>
    <p:extLst>
      <p:ext uri="{BB962C8B-B14F-4D97-AF65-F5344CB8AC3E}">
        <p14:creationId xmlns:p14="http://schemas.microsoft.com/office/powerpoint/2010/main" val="246903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3C0C0D-827D-41E5-8F77-DDAB5BF87739}"/>
              </a:ext>
            </a:extLst>
          </p:cNvPr>
          <p:cNvSpPr>
            <a:spLocks noGrp="1"/>
          </p:cNvSpPr>
          <p:nvPr>
            <p:ph type="title"/>
          </p:nvPr>
        </p:nvSpPr>
        <p:spPr/>
        <p:txBody>
          <a:bodyPr/>
          <a:lstStyle/>
          <a:p>
            <a:pPr algn="ctr"/>
            <a:r>
              <a:rPr lang="en-US" dirty="0"/>
              <a:t>Progressive Web App</a:t>
            </a:r>
            <a:r>
              <a:rPr lang="ru-RU" dirty="0"/>
              <a:t> как технология</a:t>
            </a:r>
          </a:p>
        </p:txBody>
      </p:sp>
      <p:sp>
        <p:nvSpPr>
          <p:cNvPr id="3" name="Объект 2">
            <a:extLst>
              <a:ext uri="{FF2B5EF4-FFF2-40B4-BE49-F238E27FC236}">
                <a16:creationId xmlns:a16="http://schemas.microsoft.com/office/drawing/2014/main" id="{CE83C223-323B-46AA-9CBC-772E310608A9}"/>
              </a:ext>
            </a:extLst>
          </p:cNvPr>
          <p:cNvSpPr>
            <a:spLocks noGrp="1"/>
          </p:cNvSpPr>
          <p:nvPr>
            <p:ph idx="1"/>
          </p:nvPr>
        </p:nvSpPr>
        <p:spPr/>
        <p:txBody>
          <a:bodyPr>
            <a:normAutofit fontScale="85000" lnSpcReduction="20000"/>
          </a:bodyPr>
          <a:lstStyle/>
          <a:p>
            <a:pPr marL="0" indent="457200" algn="just">
              <a:buNone/>
            </a:pPr>
            <a:r>
              <a:rPr lang="ru-RU" dirty="0"/>
              <a:t>Веб-технологии стремительно развиваются, и PWA представляют собой качественно новый подход к созданию кроссплатформенных приложений. Их ключевое отличие от традиционных веб-решений — способность работать автономно, поддерживать </a:t>
            </a:r>
            <a:r>
              <a:rPr lang="ru-RU" dirty="0" err="1"/>
              <a:t>push</a:t>
            </a:r>
            <a:r>
              <a:rPr lang="ru-RU" dirty="0"/>
              <a:t>-уведомления и устанавливаться на устройство пользователя без необходимости загрузки из магазинов приложений.</a:t>
            </a:r>
          </a:p>
          <a:p>
            <a:pPr algn="just"/>
            <a:endParaRPr lang="ru-RU" dirty="0"/>
          </a:p>
          <a:p>
            <a:pPr marL="0" indent="0" algn="just">
              <a:buNone/>
            </a:pPr>
            <a:r>
              <a:rPr lang="ru-RU" dirty="0"/>
              <a:t>Ключевые преимущества:</a:t>
            </a:r>
          </a:p>
          <a:p>
            <a:pPr algn="just"/>
            <a:r>
              <a:rPr lang="ru-RU" dirty="0"/>
              <a:t>Экономическая эффективность (снижение затрат на разработку до 70% по сравнению с нативными решениями)</a:t>
            </a:r>
          </a:p>
          <a:p>
            <a:pPr algn="just"/>
            <a:r>
              <a:rPr lang="ru-RU" dirty="0"/>
              <a:t>Универсальность (единая кодовая база для всех платформ)</a:t>
            </a:r>
          </a:p>
          <a:p>
            <a:pPr algn="just"/>
            <a:r>
              <a:rPr lang="ru-RU" dirty="0"/>
              <a:t>Производительность (быстрая загрузка благодаря стратегическому кэшированию)</a:t>
            </a:r>
          </a:p>
          <a:p>
            <a:pPr algn="just"/>
            <a:r>
              <a:rPr lang="ru-RU" dirty="0"/>
              <a:t>Удобство распространения (доступ через URL без модерации магазинами)</a:t>
            </a:r>
          </a:p>
        </p:txBody>
      </p:sp>
    </p:spTree>
    <p:extLst>
      <p:ext uri="{BB962C8B-B14F-4D97-AF65-F5344CB8AC3E}">
        <p14:creationId xmlns:p14="http://schemas.microsoft.com/office/powerpoint/2010/main" val="203604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3DD854-BC50-4256-BAFA-04BC0262D405}"/>
              </a:ext>
            </a:extLst>
          </p:cNvPr>
          <p:cNvSpPr>
            <a:spLocks noGrp="1"/>
          </p:cNvSpPr>
          <p:nvPr>
            <p:ph type="title"/>
          </p:nvPr>
        </p:nvSpPr>
        <p:spPr/>
        <p:txBody>
          <a:bodyPr/>
          <a:lstStyle/>
          <a:p>
            <a:r>
              <a:rPr lang="ru-RU" dirty="0"/>
              <a:t>Цель разработки</a:t>
            </a:r>
          </a:p>
        </p:txBody>
      </p:sp>
      <p:sp>
        <p:nvSpPr>
          <p:cNvPr id="3" name="Объект 2">
            <a:extLst>
              <a:ext uri="{FF2B5EF4-FFF2-40B4-BE49-F238E27FC236}">
                <a16:creationId xmlns:a16="http://schemas.microsoft.com/office/drawing/2014/main" id="{EB7DEF9A-C585-47BF-96B4-E5FE286F2110}"/>
              </a:ext>
            </a:extLst>
          </p:cNvPr>
          <p:cNvSpPr>
            <a:spLocks noGrp="1"/>
          </p:cNvSpPr>
          <p:nvPr>
            <p:ph idx="1"/>
          </p:nvPr>
        </p:nvSpPr>
        <p:spPr/>
        <p:txBody>
          <a:bodyPr>
            <a:normAutofit fontScale="92500" lnSpcReduction="20000"/>
          </a:bodyPr>
          <a:lstStyle/>
          <a:p>
            <a:pPr marL="0" indent="0" algn="just">
              <a:buNone/>
            </a:pPr>
            <a:r>
              <a:rPr lang="ru-RU" dirty="0"/>
              <a:t>Цель: </a:t>
            </a:r>
          </a:p>
          <a:p>
            <a:pPr marL="0" indent="0" algn="just">
              <a:buNone/>
            </a:pPr>
            <a:r>
              <a:rPr lang="ru-RU" dirty="0"/>
              <a:t>Изучить принципы работы </a:t>
            </a:r>
            <a:r>
              <a:rPr lang="ru-RU" dirty="0" err="1"/>
              <a:t>Progressive</a:t>
            </a:r>
            <a:r>
              <a:rPr lang="ru-RU" dirty="0"/>
              <a:t> Web </a:t>
            </a:r>
            <a:r>
              <a:rPr lang="ru-RU" dirty="0" err="1"/>
              <a:t>Apps</a:t>
            </a:r>
            <a:r>
              <a:rPr lang="ru-RU" dirty="0"/>
              <a:t> и создать функциональный прототип, демонстрирующий основные возможности технологии.</a:t>
            </a:r>
          </a:p>
          <a:p>
            <a:pPr algn="just"/>
            <a:endParaRPr lang="ru-RU" dirty="0"/>
          </a:p>
          <a:p>
            <a:pPr marL="0" indent="0" algn="just">
              <a:buNone/>
            </a:pPr>
            <a:r>
              <a:rPr lang="ru-RU" dirty="0"/>
              <a:t>Задачи:</a:t>
            </a:r>
          </a:p>
          <a:p>
            <a:pPr algn="just"/>
            <a:r>
              <a:rPr lang="ru-RU" dirty="0"/>
              <a:t>Анализ ключевых технологий PWA (Service </a:t>
            </a:r>
            <a:r>
              <a:rPr lang="ru-RU" dirty="0" err="1"/>
              <a:t>Workers</a:t>
            </a:r>
            <a:r>
              <a:rPr lang="ru-RU" dirty="0"/>
              <a:t>, Web </a:t>
            </a:r>
            <a:r>
              <a:rPr lang="ru-RU" dirty="0" err="1"/>
              <a:t>App</a:t>
            </a:r>
            <a:r>
              <a:rPr lang="ru-RU" dirty="0"/>
              <a:t> </a:t>
            </a:r>
            <a:r>
              <a:rPr lang="ru-RU" dirty="0" err="1"/>
              <a:t>Manifest</a:t>
            </a:r>
            <a:r>
              <a:rPr lang="ru-RU" dirty="0"/>
              <a:t>).</a:t>
            </a:r>
          </a:p>
          <a:p>
            <a:pPr algn="just"/>
            <a:r>
              <a:rPr lang="ru-RU" dirty="0"/>
              <a:t>Разработка адаптивного интерфейса с использованием HTML, CSS, JavaScript.</a:t>
            </a:r>
          </a:p>
          <a:p>
            <a:pPr algn="just"/>
            <a:r>
              <a:rPr lang="ru-RU" dirty="0"/>
              <a:t>Реализация оффлайн-режима через кеширование ресурсов.</a:t>
            </a:r>
          </a:p>
          <a:p>
            <a:pPr algn="just"/>
            <a:r>
              <a:rPr lang="ru-RU" dirty="0"/>
              <a:t>Тестирование производительности и юзабилити.</a:t>
            </a:r>
          </a:p>
        </p:txBody>
      </p:sp>
    </p:spTree>
    <p:extLst>
      <p:ext uri="{BB962C8B-B14F-4D97-AF65-F5344CB8AC3E}">
        <p14:creationId xmlns:p14="http://schemas.microsoft.com/office/powerpoint/2010/main" val="27458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51AE91-B41D-43EC-931B-A3F05090B407}"/>
              </a:ext>
            </a:extLst>
          </p:cNvPr>
          <p:cNvSpPr>
            <a:spLocks noGrp="1"/>
          </p:cNvSpPr>
          <p:nvPr>
            <p:ph type="title"/>
          </p:nvPr>
        </p:nvSpPr>
        <p:spPr/>
        <p:txBody>
          <a:bodyPr/>
          <a:lstStyle/>
          <a:p>
            <a:r>
              <a:rPr lang="ru-RU" dirty="0"/>
              <a:t>Определение </a:t>
            </a:r>
            <a:r>
              <a:rPr lang="en-US" dirty="0"/>
              <a:t>PWA</a:t>
            </a:r>
            <a:endParaRPr lang="ru-RU" dirty="0"/>
          </a:p>
        </p:txBody>
      </p:sp>
      <p:sp>
        <p:nvSpPr>
          <p:cNvPr id="3" name="Объект 2">
            <a:extLst>
              <a:ext uri="{FF2B5EF4-FFF2-40B4-BE49-F238E27FC236}">
                <a16:creationId xmlns:a16="http://schemas.microsoft.com/office/drawing/2014/main" id="{63DB02C0-080A-4A6E-9AAF-51490ED99588}"/>
              </a:ext>
            </a:extLst>
          </p:cNvPr>
          <p:cNvSpPr>
            <a:spLocks noGrp="1"/>
          </p:cNvSpPr>
          <p:nvPr>
            <p:ph idx="1"/>
          </p:nvPr>
        </p:nvSpPr>
        <p:spPr/>
        <p:txBody>
          <a:bodyPr/>
          <a:lstStyle/>
          <a:p>
            <a:pPr algn="just"/>
            <a:r>
              <a:rPr lang="ru-RU" dirty="0" err="1"/>
              <a:t>Progressive</a:t>
            </a:r>
            <a:r>
              <a:rPr lang="ru-RU" dirty="0"/>
              <a:t> Web </a:t>
            </a:r>
            <a:r>
              <a:rPr lang="ru-RU" dirty="0" err="1"/>
              <a:t>Apps</a:t>
            </a:r>
            <a:r>
              <a:rPr lang="ru-RU" dirty="0"/>
              <a:t> представляют собой новый стандарт веб-приложений, сочетающий преимущества традиционных сайтов и мобильных приложений. Их ключевая особенность - прогрессивное улучшение, что означает корректную работу на любом устройстве независимо от платформы или версии браузера. Технология обеспечивает нативный пользовательский опыт через реализацию таких характеристик как автономная работа, возможность установки на домашний экран и мгновенная загрузка.</a:t>
            </a:r>
          </a:p>
        </p:txBody>
      </p:sp>
    </p:spTree>
    <p:extLst>
      <p:ext uri="{BB962C8B-B14F-4D97-AF65-F5344CB8AC3E}">
        <p14:creationId xmlns:p14="http://schemas.microsoft.com/office/powerpoint/2010/main" val="158308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A8D99-5BEA-414F-A432-5A9D631F8793}"/>
              </a:ext>
            </a:extLst>
          </p:cNvPr>
          <p:cNvSpPr>
            <a:spLocks noGrp="1"/>
          </p:cNvSpPr>
          <p:nvPr>
            <p:ph type="title"/>
          </p:nvPr>
        </p:nvSpPr>
        <p:spPr/>
        <p:txBody>
          <a:bodyPr/>
          <a:lstStyle/>
          <a:p>
            <a:r>
              <a:rPr lang="ru-RU" dirty="0"/>
              <a:t>Основные технологические компоненты </a:t>
            </a:r>
            <a:r>
              <a:rPr lang="en-US" dirty="0"/>
              <a:t>PWA</a:t>
            </a:r>
            <a:endParaRPr lang="ru-RU" dirty="0"/>
          </a:p>
        </p:txBody>
      </p:sp>
      <p:sp>
        <p:nvSpPr>
          <p:cNvPr id="3" name="Объект 2">
            <a:extLst>
              <a:ext uri="{FF2B5EF4-FFF2-40B4-BE49-F238E27FC236}">
                <a16:creationId xmlns:a16="http://schemas.microsoft.com/office/drawing/2014/main" id="{17B01323-F519-4EAF-B11C-F8D6755CE979}"/>
              </a:ext>
            </a:extLst>
          </p:cNvPr>
          <p:cNvSpPr>
            <a:spLocks noGrp="1"/>
          </p:cNvSpPr>
          <p:nvPr>
            <p:ph idx="1"/>
          </p:nvPr>
        </p:nvSpPr>
        <p:spPr/>
        <p:txBody>
          <a:bodyPr/>
          <a:lstStyle/>
          <a:p>
            <a:pPr algn="just"/>
            <a:r>
              <a:rPr lang="ru-RU" dirty="0"/>
              <a:t>Архитектура PWA базируется на нескольких ключевых технологиях. Service </a:t>
            </a:r>
            <a:r>
              <a:rPr lang="ru-RU" dirty="0" err="1"/>
              <a:t>Worker</a:t>
            </a:r>
            <a:r>
              <a:rPr lang="ru-RU" dirty="0"/>
              <a:t> выступает в роли прокси-слоя между приложением и сетью, управляя кэшированием и оффлайн-функциональностью. Web </a:t>
            </a:r>
            <a:r>
              <a:rPr lang="ru-RU" dirty="0" err="1"/>
              <a:t>App</a:t>
            </a:r>
            <a:r>
              <a:rPr lang="ru-RU" dirty="0"/>
              <a:t> </a:t>
            </a:r>
            <a:r>
              <a:rPr lang="ru-RU" dirty="0" err="1"/>
              <a:t>Manifest</a:t>
            </a:r>
            <a:r>
              <a:rPr lang="ru-RU" dirty="0"/>
              <a:t> определяет метаданные для установки приложения. Обязательное использование HTTPS обеспечивает безопасность передачи данных. Совокупность этих технологий создает принципиально новый пользовательский опыт в веб-среде.</a:t>
            </a:r>
          </a:p>
        </p:txBody>
      </p:sp>
    </p:spTree>
    <p:extLst>
      <p:ext uri="{BB962C8B-B14F-4D97-AF65-F5344CB8AC3E}">
        <p14:creationId xmlns:p14="http://schemas.microsoft.com/office/powerpoint/2010/main" val="161855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3DFF62-04B5-4861-8ACA-B7237E83CA69}"/>
              </a:ext>
            </a:extLst>
          </p:cNvPr>
          <p:cNvSpPr>
            <a:spLocks noGrp="1"/>
          </p:cNvSpPr>
          <p:nvPr>
            <p:ph type="title"/>
          </p:nvPr>
        </p:nvSpPr>
        <p:spPr/>
        <p:txBody>
          <a:bodyPr/>
          <a:lstStyle/>
          <a:p>
            <a:r>
              <a:rPr lang="ru-RU" dirty="0"/>
              <a:t>Сравнение с другими технологиями</a:t>
            </a:r>
          </a:p>
        </p:txBody>
      </p:sp>
      <p:sp>
        <p:nvSpPr>
          <p:cNvPr id="3" name="Объект 2">
            <a:extLst>
              <a:ext uri="{FF2B5EF4-FFF2-40B4-BE49-F238E27FC236}">
                <a16:creationId xmlns:a16="http://schemas.microsoft.com/office/drawing/2014/main" id="{40FE181D-908E-4FA3-9A63-0BC4B23379D5}"/>
              </a:ext>
            </a:extLst>
          </p:cNvPr>
          <p:cNvSpPr>
            <a:spLocks noGrp="1"/>
          </p:cNvSpPr>
          <p:nvPr>
            <p:ph idx="1"/>
          </p:nvPr>
        </p:nvSpPr>
        <p:spPr/>
        <p:txBody>
          <a:bodyPr/>
          <a:lstStyle/>
          <a:p>
            <a:pPr algn="just"/>
            <a:r>
              <a:rPr lang="ru-RU" dirty="0"/>
              <a:t>При сравнении PWA с традиционными решениями выявляются их конкурентные преимущества. В отличие от нативных приложений, они не требуют установки через магазины и обладают значительно меньшим размером. По сравнению с классическими веб-сайтами, PWA предлагают более стабильную работу при плохом соединении и доступ к расширенным функциям устройства. Однако сохраняются определенные ограничения, особенно в части доступа к некоторым аппаратным API на мобильных платформах.</a:t>
            </a:r>
          </a:p>
        </p:txBody>
      </p:sp>
    </p:spTree>
    <p:extLst>
      <p:ext uri="{BB962C8B-B14F-4D97-AF65-F5344CB8AC3E}">
        <p14:creationId xmlns:p14="http://schemas.microsoft.com/office/powerpoint/2010/main" val="341865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CE3A0-6079-48CC-B58D-94AE93742FE3}"/>
              </a:ext>
            </a:extLst>
          </p:cNvPr>
          <p:cNvSpPr>
            <a:spLocks noGrp="1"/>
          </p:cNvSpPr>
          <p:nvPr>
            <p:ph type="title"/>
          </p:nvPr>
        </p:nvSpPr>
        <p:spPr/>
        <p:txBody>
          <a:bodyPr/>
          <a:lstStyle/>
          <a:p>
            <a:r>
              <a:rPr lang="ru-RU" dirty="0"/>
              <a:t>Преимущества и ограничения технологии</a:t>
            </a:r>
          </a:p>
        </p:txBody>
      </p:sp>
      <p:sp>
        <p:nvSpPr>
          <p:cNvPr id="3" name="Объект 2">
            <a:extLst>
              <a:ext uri="{FF2B5EF4-FFF2-40B4-BE49-F238E27FC236}">
                <a16:creationId xmlns:a16="http://schemas.microsoft.com/office/drawing/2014/main" id="{C38235E8-B7CF-47B6-AC9F-15FF7E5D8484}"/>
              </a:ext>
            </a:extLst>
          </p:cNvPr>
          <p:cNvSpPr>
            <a:spLocks noGrp="1"/>
          </p:cNvSpPr>
          <p:nvPr>
            <p:ph idx="1"/>
          </p:nvPr>
        </p:nvSpPr>
        <p:spPr/>
        <p:txBody>
          <a:bodyPr/>
          <a:lstStyle/>
          <a:p>
            <a:pPr algn="just"/>
            <a:r>
              <a:rPr lang="ru-RU" dirty="0"/>
              <a:t>Внедрение PWA приносит значимые бизнес-преимущества, включая снижение стоимости разработки и поддержки, улучшение пользовательских метрик и увеличение конверсии. Технологические ограничения связаны в основном с неполной поддержкой в отдельных браузерах, особенно на </a:t>
            </a:r>
            <a:r>
              <a:rPr lang="ru-RU" dirty="0" err="1"/>
              <a:t>iOS</a:t>
            </a:r>
            <a:r>
              <a:rPr lang="ru-RU" dirty="0"/>
              <a:t>. Тем не менее, постоянное развитие веб-стандартов и растущая поддержка со стороны крупных компаний свидетельствуют о перспективности данного направления.</a:t>
            </a:r>
          </a:p>
        </p:txBody>
      </p:sp>
    </p:spTree>
    <p:extLst>
      <p:ext uri="{BB962C8B-B14F-4D97-AF65-F5344CB8AC3E}">
        <p14:creationId xmlns:p14="http://schemas.microsoft.com/office/powerpoint/2010/main" val="162659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236AD9-6D99-4B90-A6FF-A406E7BB6A73}"/>
              </a:ext>
            </a:extLst>
          </p:cNvPr>
          <p:cNvSpPr>
            <a:spLocks noGrp="1"/>
          </p:cNvSpPr>
          <p:nvPr>
            <p:ph type="title"/>
          </p:nvPr>
        </p:nvSpPr>
        <p:spPr/>
        <p:txBody>
          <a:bodyPr/>
          <a:lstStyle/>
          <a:p>
            <a:r>
              <a:rPr lang="ru-RU" dirty="0"/>
              <a:t>Разработка базовой структуры </a:t>
            </a:r>
            <a:r>
              <a:rPr lang="en-US" dirty="0"/>
              <a:t>PWA</a:t>
            </a:r>
            <a:endParaRPr lang="ru-RU" dirty="0"/>
          </a:p>
        </p:txBody>
      </p:sp>
      <p:sp>
        <p:nvSpPr>
          <p:cNvPr id="3" name="Объект 2">
            <a:extLst>
              <a:ext uri="{FF2B5EF4-FFF2-40B4-BE49-F238E27FC236}">
                <a16:creationId xmlns:a16="http://schemas.microsoft.com/office/drawing/2014/main" id="{8B276F74-4952-4496-8D1B-9CCF7C856F2D}"/>
              </a:ext>
            </a:extLst>
          </p:cNvPr>
          <p:cNvSpPr>
            <a:spLocks noGrp="1"/>
          </p:cNvSpPr>
          <p:nvPr>
            <p:ph idx="1"/>
          </p:nvPr>
        </p:nvSpPr>
        <p:spPr/>
        <p:txBody>
          <a:bodyPr/>
          <a:lstStyle/>
          <a:p>
            <a:pPr algn="just"/>
            <a:r>
              <a:rPr lang="ru-RU" dirty="0"/>
              <a:t>Разработка началась с создания стандартной веб-структуры на HTML, CSS и JavaScript. Особое внимание уделялось адаптивной верстке, обеспечивающей корректное отображение на устройствах с разными разрешениями экрана. Был разработан главный файл манифеста (</a:t>
            </a:r>
            <a:r>
              <a:rPr lang="ru-RU" dirty="0" err="1"/>
              <a:t>manifest.json</a:t>
            </a:r>
            <a:r>
              <a:rPr lang="ru-RU" dirty="0"/>
              <a:t>), содержащий метаданные для установки приложения, включая название, иконки и цветовую схему. На этом этапе также проводилась оптимизация статических ресурсов для обеспечения быстрой загрузки.</a:t>
            </a:r>
          </a:p>
        </p:txBody>
      </p:sp>
    </p:spTree>
    <p:extLst>
      <p:ext uri="{BB962C8B-B14F-4D97-AF65-F5344CB8AC3E}">
        <p14:creationId xmlns:p14="http://schemas.microsoft.com/office/powerpoint/2010/main" val="4282303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3FBD83-6B6A-4F4D-9CBD-BCE519BD6628}"/>
              </a:ext>
            </a:extLst>
          </p:cNvPr>
          <p:cNvSpPr>
            <a:spLocks noGrp="1"/>
          </p:cNvSpPr>
          <p:nvPr>
            <p:ph type="title"/>
          </p:nvPr>
        </p:nvSpPr>
        <p:spPr/>
        <p:txBody>
          <a:bodyPr/>
          <a:lstStyle/>
          <a:p>
            <a:r>
              <a:rPr lang="ru-RU" dirty="0"/>
              <a:t>Интеграция </a:t>
            </a:r>
            <a:r>
              <a:rPr lang="en-US" dirty="0"/>
              <a:t>Service Worker</a:t>
            </a:r>
            <a:endParaRPr lang="ru-RU" dirty="0"/>
          </a:p>
        </p:txBody>
      </p:sp>
      <p:sp>
        <p:nvSpPr>
          <p:cNvPr id="3" name="Объект 2">
            <a:extLst>
              <a:ext uri="{FF2B5EF4-FFF2-40B4-BE49-F238E27FC236}">
                <a16:creationId xmlns:a16="http://schemas.microsoft.com/office/drawing/2014/main" id="{D556FE93-FFD7-4BAF-9518-109EBAAC381D}"/>
              </a:ext>
            </a:extLst>
          </p:cNvPr>
          <p:cNvSpPr>
            <a:spLocks noGrp="1"/>
          </p:cNvSpPr>
          <p:nvPr>
            <p:ph idx="1"/>
          </p:nvPr>
        </p:nvSpPr>
        <p:spPr/>
        <p:txBody>
          <a:bodyPr/>
          <a:lstStyle/>
          <a:p>
            <a:pPr algn="just"/>
            <a:r>
              <a:rPr lang="ru-RU" dirty="0"/>
              <a:t>Ключевым этапом стала реализация Service </a:t>
            </a:r>
            <a:r>
              <a:rPr lang="ru-RU" dirty="0" err="1"/>
              <a:t>Worker</a:t>
            </a:r>
            <a:r>
              <a:rPr lang="ru-RU" dirty="0"/>
              <a:t>, отвечающего за оффлайн-функциональность. Была разработана стратегия кэширования, при которой основные ресурсы сохраняются при первой загрузке приложения. Для обработки сетевых запросов использовался </a:t>
            </a:r>
            <a:r>
              <a:rPr lang="ru-RU" dirty="0" err="1"/>
              <a:t>Cache</a:t>
            </a:r>
            <a:r>
              <a:rPr lang="ru-RU" dirty="0"/>
              <a:t> API, позволяющий </a:t>
            </a:r>
            <a:r>
              <a:rPr lang="ru-RU" dirty="0" err="1"/>
              <a:t>приоритезировать</a:t>
            </a:r>
            <a:r>
              <a:rPr lang="ru-RU" dirty="0"/>
              <a:t> загрузку из кэша при слабом соединении. Особое внимание уделялось механизму обновления кэшированных данных при выходе новых версий приложения.</a:t>
            </a:r>
          </a:p>
        </p:txBody>
      </p:sp>
    </p:spTree>
    <p:extLst>
      <p:ext uri="{BB962C8B-B14F-4D97-AF65-F5344CB8AC3E}">
        <p14:creationId xmlns:p14="http://schemas.microsoft.com/office/powerpoint/2010/main" val="322222645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672</Words>
  <Application>Microsoft Office PowerPoint</Application>
  <PresentationFormat>Широкоэкранный</PresentationFormat>
  <Paragraphs>44</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Calibri Light</vt:lpstr>
      <vt:lpstr>Тема Office</vt:lpstr>
      <vt:lpstr>Презентация на тему «Практика создания Progressive Web App»</vt:lpstr>
      <vt:lpstr>Progressive Web App как технология</vt:lpstr>
      <vt:lpstr>Цель разработки</vt:lpstr>
      <vt:lpstr>Определение PWA</vt:lpstr>
      <vt:lpstr>Основные технологические компоненты PWA</vt:lpstr>
      <vt:lpstr>Сравнение с другими технологиями</vt:lpstr>
      <vt:lpstr>Преимущества и ограничения технологии</vt:lpstr>
      <vt:lpstr>Разработка базовой структуры PWA</vt:lpstr>
      <vt:lpstr>Интеграция Service Worker</vt:lpstr>
      <vt:lpstr>Результат работы</vt:lpstr>
      <vt:lpstr>Установка приложения</vt:lpstr>
      <vt:lpstr>Вывод</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тему «Практика создания Progressive Web App»</dc:title>
  <dc:creator>Сервис оператор</dc:creator>
  <cp:lastModifiedBy>Сервис оператор</cp:lastModifiedBy>
  <cp:revision>4</cp:revision>
  <dcterms:created xsi:type="dcterms:W3CDTF">2025-05-19T19:26:03Z</dcterms:created>
  <dcterms:modified xsi:type="dcterms:W3CDTF">2025-05-19T19:53:46Z</dcterms:modified>
</cp:coreProperties>
</file>