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96" r:id="rId12"/>
    <p:sldId id="276" r:id="rId13"/>
    <p:sldId id="277" r:id="rId14"/>
    <p:sldId id="278" r:id="rId15"/>
    <p:sldId id="294" r:id="rId16"/>
    <p:sldId id="269" r:id="rId17"/>
    <p:sldId id="270" r:id="rId18"/>
    <p:sldId id="271" r:id="rId19"/>
    <p:sldId id="272" r:id="rId20"/>
    <p:sldId id="273" r:id="rId21"/>
    <p:sldId id="274" r:id="rId22"/>
    <p:sldId id="275" r:id="rId23"/>
    <p:sldId id="279" r:id="rId24"/>
    <p:sldId id="280" r:id="rId25"/>
    <p:sldId id="281" r:id="rId26"/>
    <p:sldId id="282" r:id="rId27"/>
    <p:sldId id="283" r:id="rId28"/>
    <p:sldId id="284" r:id="rId29"/>
    <p:sldId id="285" r:id="rId30"/>
    <p:sldId id="286" r:id="rId31"/>
    <p:sldId id="287" r:id="rId32"/>
    <p:sldId id="288" r:id="rId33"/>
    <p:sldId id="292" r:id="rId34"/>
    <p:sldId id="289" r:id="rId35"/>
    <p:sldId id="290" r:id="rId36"/>
    <p:sldId id="291" r:id="rId37"/>
    <p:sldId id="293" r:id="rId38"/>
    <p:sldId id="297" r:id="rId39"/>
    <p:sldId id="298" r:id="rId40"/>
    <p:sldId id="299"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8354927-BC2E-4772-93C7-1174B0A07C95}" type="datetimeFigureOut">
              <a:rPr lang="en-US" smtClean="0"/>
              <a:pPr/>
              <a:t>12/1/2019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4E1AD04-BE93-4FF7-B901-B1E8A01E2E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54927-BC2E-4772-93C7-1174B0A07C95}"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1AD04-BE93-4FF7-B901-B1E8A01E2E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54927-BC2E-4772-93C7-1174B0A07C95}"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1AD04-BE93-4FF7-B901-B1E8A01E2E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8354927-BC2E-4772-93C7-1174B0A07C95}" type="datetimeFigureOut">
              <a:rPr lang="en-US" smtClean="0"/>
              <a:pPr/>
              <a:t>12/1/2019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54E1AD04-BE93-4FF7-B901-B1E8A01E2E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8354927-BC2E-4772-93C7-1174B0A07C95}" type="datetimeFigureOut">
              <a:rPr lang="en-US" smtClean="0"/>
              <a:pPr/>
              <a:t>12/1/2019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54E1AD04-BE93-4FF7-B901-B1E8A01E2ED7}"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8354927-BC2E-4772-93C7-1174B0A07C95}" type="datetimeFigureOut">
              <a:rPr lang="en-US" smtClean="0"/>
              <a:pPr/>
              <a:t>12/1/2019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54E1AD04-BE93-4FF7-B901-B1E8A01E2E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8354927-BC2E-4772-93C7-1174B0A07C95}" type="datetimeFigureOut">
              <a:rPr lang="en-US" smtClean="0"/>
              <a:pPr/>
              <a:t>12/1/2019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4E1AD04-BE93-4FF7-B901-B1E8A01E2E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354927-BC2E-4772-93C7-1174B0A07C95}"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1AD04-BE93-4FF7-B901-B1E8A01E2E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8354927-BC2E-4772-93C7-1174B0A07C95}" type="datetimeFigureOut">
              <a:rPr lang="en-US" smtClean="0"/>
              <a:pPr/>
              <a:t>12/1/2019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54E1AD04-BE93-4FF7-B901-B1E8A01E2E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8354927-BC2E-4772-93C7-1174B0A07C95}" type="datetimeFigureOut">
              <a:rPr lang="en-US" smtClean="0"/>
              <a:pPr/>
              <a:t>12/1/2019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4E1AD04-BE93-4FF7-B901-B1E8A01E2E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8354927-BC2E-4772-93C7-1174B0A07C95}" type="datetimeFigureOut">
              <a:rPr lang="en-US" smtClean="0"/>
              <a:pPr/>
              <a:t>12/1/2019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4E1AD04-BE93-4FF7-B901-B1E8A01E2E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8354927-BC2E-4772-93C7-1174B0A07C95}" type="datetimeFigureOut">
              <a:rPr lang="en-US" smtClean="0"/>
              <a:pPr/>
              <a:t>12/1/2019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4E1AD04-BE93-4FF7-B901-B1E8A01E2ED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Placement Coordination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855BF0-9EB4-4511-94CD-D1181DABF572}"/>
              </a:ext>
            </a:extLst>
          </p:cNvPr>
          <p:cNvSpPr>
            <a:spLocks noGrp="1"/>
          </p:cNvSpPr>
          <p:nvPr>
            <p:ph idx="1"/>
          </p:nvPr>
        </p:nvSpPr>
        <p:spPr/>
        <p:txBody>
          <a:bodyPr>
            <a:normAutofit/>
          </a:bodyPr>
          <a:lstStyle/>
          <a:p>
            <a:pPr>
              <a:buFont typeface="Wingdings" panose="05000000000000000000" pitchFamily="2" charset="2"/>
              <a:buChar char="q"/>
            </a:pPr>
            <a:r>
              <a:rPr lang="en-IN" sz="2800" dirty="0"/>
              <a:t> Student :</a:t>
            </a:r>
          </a:p>
          <a:p>
            <a:r>
              <a:rPr lang="en-IN" sz="2800" dirty="0"/>
              <a:t>Registration</a:t>
            </a:r>
          </a:p>
          <a:p>
            <a:r>
              <a:rPr lang="en-IN" sz="2800" dirty="0"/>
              <a:t>Edit profile</a:t>
            </a:r>
          </a:p>
          <a:p>
            <a:r>
              <a:rPr lang="en-IN" sz="2800" dirty="0"/>
              <a:t>View Notification</a:t>
            </a:r>
          </a:p>
          <a:p>
            <a:endParaRPr lang="en-IN" sz="2800" dirty="0"/>
          </a:p>
        </p:txBody>
      </p:sp>
    </p:spTree>
    <p:extLst>
      <p:ext uri="{BB962C8B-B14F-4D97-AF65-F5344CB8AC3E}">
        <p14:creationId xmlns="" xmlns:p14="http://schemas.microsoft.com/office/powerpoint/2010/main" val="406529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 xmlns:a16="http://schemas.microsoft.com/office/drawing/2014/main" id="{3F1E61D0-FA9C-49C4-8975-4193674041E8}"/>
              </a:ext>
            </a:extLst>
          </p:cNvPr>
          <p:cNvSpPr txBox="1">
            <a:spLocks/>
          </p:cNvSpPr>
          <p:nvPr/>
        </p:nvSpPr>
        <p:spPr>
          <a:xfrm>
            <a:off x="571472" y="21429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Sequence diagram</a:t>
            </a:r>
            <a:br>
              <a:rPr kumimoji="0" lang="en-IN"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lang="en-IN" sz="2200" u="sng" dirty="0" smtClean="0">
                <a:latin typeface="Times New Roman" panose="02020603050405020304" pitchFamily="18" charset="0"/>
                <a:ea typeface="+mj-ea"/>
                <a:cs typeface="Times New Roman" panose="02020603050405020304" pitchFamily="18" charset="0"/>
              </a:rPr>
              <a:t>Registration</a:t>
            </a:r>
            <a:endParaRPr kumimoji="0" lang="en-IN" sz="2200" b="0"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1026" name="Picture 2" descr="00"/>
          <p:cNvPicPr>
            <a:picLocks noChangeAspect="1" noChangeArrowheads="1"/>
          </p:cNvPicPr>
          <p:nvPr/>
        </p:nvPicPr>
        <p:blipFill>
          <a:blip r:embed="rId2"/>
          <a:srcRect t="13966" r="-1927"/>
          <a:stretch>
            <a:fillRect/>
          </a:stretch>
        </p:blipFill>
        <p:spPr bwMode="auto">
          <a:xfrm>
            <a:off x="714348" y="1500174"/>
            <a:ext cx="7412120" cy="47863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u="sng" dirty="0" smtClean="0">
                <a:latin typeface="Times New Roman" panose="02020603050405020304" pitchFamily="18" charset="0"/>
                <a:cs typeface="Times New Roman" panose="02020603050405020304" pitchFamily="18" charset="0"/>
              </a:rPr>
              <a:t>Placement coordinator</a:t>
            </a:r>
            <a:endParaRPr lang="en-IN" sz="2200" dirty="0"/>
          </a:p>
        </p:txBody>
      </p:sp>
      <p:pic>
        <p:nvPicPr>
          <p:cNvPr id="2050" name="Picture 2" descr="02"/>
          <p:cNvPicPr>
            <a:picLocks noChangeAspect="1" noChangeArrowheads="1"/>
          </p:cNvPicPr>
          <p:nvPr/>
        </p:nvPicPr>
        <p:blipFill>
          <a:blip r:embed="rId2"/>
          <a:srcRect/>
          <a:stretch>
            <a:fillRect/>
          </a:stretch>
        </p:blipFill>
        <p:spPr bwMode="auto">
          <a:xfrm>
            <a:off x="1571604" y="1214422"/>
            <a:ext cx="5929354" cy="5379969"/>
          </a:xfrm>
          <a:prstGeom prst="rect">
            <a:avLst/>
          </a:prstGeom>
          <a:noFill/>
          <a:ln w="9525">
            <a:noFill/>
            <a:miter lim="800000"/>
            <a:headEnd/>
            <a:tailEnd/>
          </a:ln>
        </p:spPr>
      </p:pic>
    </p:spTree>
    <p:extLst>
      <p:ext uri="{BB962C8B-B14F-4D97-AF65-F5344CB8AC3E}">
        <p14:creationId xmlns="" xmlns:p14="http://schemas.microsoft.com/office/powerpoint/2010/main" val="36560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475132-6585-4F72-8707-346940E31624}"/>
              </a:ext>
            </a:extLst>
          </p:cNvPr>
          <p:cNvSpPr>
            <a:spLocks noGrp="1"/>
          </p:cNvSpPr>
          <p:nvPr>
            <p:ph type="title"/>
          </p:nvPr>
        </p:nvSpPr>
        <p:spPr/>
        <p:txBody>
          <a:bodyPr>
            <a:normAutofit/>
          </a:bodyPr>
          <a:lstStyle/>
          <a:p>
            <a:r>
              <a:rPr lang="en-US" sz="2200" u="sng" dirty="0">
                <a:latin typeface="Times New Roman" panose="02020603050405020304" pitchFamily="18" charset="0"/>
                <a:cs typeface="Times New Roman" panose="02020603050405020304" pitchFamily="18" charset="0"/>
              </a:rPr>
              <a:t>company</a:t>
            </a:r>
            <a:endParaRPr lang="en-IN" sz="2200" u="sng" dirty="0">
              <a:latin typeface="Times New Roman" panose="02020603050405020304" pitchFamily="18" charset="0"/>
              <a:cs typeface="Times New Roman" panose="02020603050405020304" pitchFamily="18" charset="0"/>
            </a:endParaRPr>
          </a:p>
        </p:txBody>
      </p:sp>
      <p:pic>
        <p:nvPicPr>
          <p:cNvPr id="3074" name="Picture 2" descr="03"/>
          <p:cNvPicPr>
            <a:picLocks noChangeAspect="1" noChangeArrowheads="1"/>
          </p:cNvPicPr>
          <p:nvPr/>
        </p:nvPicPr>
        <p:blipFill>
          <a:blip r:embed="rId2"/>
          <a:srcRect/>
          <a:stretch>
            <a:fillRect/>
          </a:stretch>
        </p:blipFill>
        <p:spPr bwMode="auto">
          <a:xfrm>
            <a:off x="1214414" y="1139699"/>
            <a:ext cx="6429420" cy="5444034"/>
          </a:xfrm>
          <a:prstGeom prst="rect">
            <a:avLst/>
          </a:prstGeom>
          <a:noFill/>
          <a:ln w="9525">
            <a:noFill/>
            <a:miter lim="800000"/>
            <a:headEnd/>
            <a:tailEnd/>
          </a:ln>
        </p:spPr>
      </p:pic>
    </p:spTree>
    <p:extLst>
      <p:ext uri="{BB962C8B-B14F-4D97-AF65-F5344CB8AC3E}">
        <p14:creationId xmlns="" xmlns:p14="http://schemas.microsoft.com/office/powerpoint/2010/main" val="349712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72CD9-5736-4FCB-8753-D6307297553D}"/>
              </a:ext>
            </a:extLst>
          </p:cNvPr>
          <p:cNvSpPr>
            <a:spLocks noGrp="1"/>
          </p:cNvSpPr>
          <p:nvPr>
            <p:ph type="title"/>
          </p:nvPr>
        </p:nvSpPr>
        <p:spPr/>
        <p:txBody>
          <a:bodyPr>
            <a:normAutofit/>
          </a:bodyPr>
          <a:lstStyle/>
          <a:p>
            <a:r>
              <a:rPr lang="en-US" sz="2200" u="sng" dirty="0">
                <a:latin typeface="Times New Roman" panose="02020603050405020304" pitchFamily="18" charset="0"/>
                <a:cs typeface="Times New Roman" panose="02020603050405020304" pitchFamily="18" charset="0"/>
              </a:rPr>
              <a:t>student</a:t>
            </a:r>
            <a:endParaRPr lang="en-IN" sz="2200" u="sng" dirty="0">
              <a:latin typeface="Times New Roman" panose="02020603050405020304" pitchFamily="18" charset="0"/>
              <a:cs typeface="Times New Roman" panose="02020603050405020304" pitchFamily="18" charset="0"/>
            </a:endParaRPr>
          </a:p>
        </p:txBody>
      </p:sp>
      <p:pic>
        <p:nvPicPr>
          <p:cNvPr id="4098" name="Picture 2" descr="01"/>
          <p:cNvPicPr>
            <a:picLocks noChangeAspect="1" noChangeArrowheads="1"/>
          </p:cNvPicPr>
          <p:nvPr/>
        </p:nvPicPr>
        <p:blipFill>
          <a:blip r:embed="rId2"/>
          <a:srcRect/>
          <a:stretch>
            <a:fillRect/>
          </a:stretch>
        </p:blipFill>
        <p:spPr bwMode="auto">
          <a:xfrm>
            <a:off x="1500166" y="1142984"/>
            <a:ext cx="6286544" cy="5506438"/>
          </a:xfrm>
          <a:prstGeom prst="rect">
            <a:avLst/>
          </a:prstGeom>
          <a:noFill/>
          <a:ln w="9525">
            <a:noFill/>
            <a:miter lim="800000"/>
            <a:headEnd/>
            <a:tailEnd/>
          </a:ln>
        </p:spPr>
      </p:pic>
    </p:spTree>
    <p:extLst>
      <p:ext uri="{BB962C8B-B14F-4D97-AF65-F5344CB8AC3E}">
        <p14:creationId xmlns="" xmlns:p14="http://schemas.microsoft.com/office/powerpoint/2010/main" val="166505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B56A-0304-4EE1-AE75-602E403DA9B7}"/>
              </a:ext>
            </a:extLst>
          </p:cNvPr>
          <p:cNvSpPr>
            <a:spLocks noGrp="1"/>
          </p:cNvSpPr>
          <p:nvPr>
            <p:ph type="title"/>
          </p:nvPr>
        </p:nvSpPr>
        <p:spPr/>
        <p:txBody>
          <a:bodyPr/>
          <a:lstStyle/>
          <a:p>
            <a:r>
              <a:rPr lang="en-US" u="sng" dirty="0"/>
              <a:t>Class diagram</a:t>
            </a:r>
            <a:endParaRPr lang="en-IN" u="sng" dirty="0"/>
          </a:p>
        </p:txBody>
      </p:sp>
      <p:pic>
        <p:nvPicPr>
          <p:cNvPr id="5122" name="Picture 2"/>
          <p:cNvPicPr>
            <a:picLocks noChangeAspect="1" noChangeArrowheads="1"/>
          </p:cNvPicPr>
          <p:nvPr/>
        </p:nvPicPr>
        <p:blipFill>
          <a:blip r:embed="rId2"/>
          <a:srcRect l="22511" t="23437" r="39604" b="10156"/>
          <a:stretch>
            <a:fillRect/>
          </a:stretch>
        </p:blipFill>
        <p:spPr bwMode="auto">
          <a:xfrm>
            <a:off x="1500166" y="1214422"/>
            <a:ext cx="5436642" cy="5357850"/>
          </a:xfrm>
          <a:prstGeom prst="rect">
            <a:avLst/>
          </a:prstGeom>
          <a:noFill/>
          <a:ln w="9525">
            <a:noFill/>
            <a:miter lim="800000"/>
            <a:headEnd/>
            <a:tailEnd/>
          </a:ln>
          <a:effectLst/>
        </p:spPr>
      </p:pic>
    </p:spTree>
    <p:extLst>
      <p:ext uri="{BB962C8B-B14F-4D97-AF65-F5344CB8AC3E}">
        <p14:creationId xmlns="" xmlns:p14="http://schemas.microsoft.com/office/powerpoint/2010/main" val="249014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F2DD06-2AE3-4FE3-BD84-294729224CB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Database</a:t>
            </a:r>
            <a:r>
              <a:rPr lang="en-IN" dirty="0"/>
              <a:t> </a:t>
            </a:r>
          </a:p>
        </p:txBody>
      </p:sp>
      <p:graphicFrame>
        <p:nvGraphicFramePr>
          <p:cNvPr id="14" name="Table 13"/>
          <p:cNvGraphicFramePr>
            <a:graphicFrameLocks noGrp="1"/>
          </p:cNvGraphicFramePr>
          <p:nvPr/>
        </p:nvGraphicFramePr>
        <p:xfrm>
          <a:off x="928662" y="2743200"/>
          <a:ext cx="7072362" cy="3329005"/>
        </p:xfrm>
        <a:graphic>
          <a:graphicData uri="http://schemas.openxmlformats.org/drawingml/2006/table">
            <a:tbl>
              <a:tblPr/>
              <a:tblGrid>
                <a:gridCol w="2357454"/>
                <a:gridCol w="2357454"/>
                <a:gridCol w="2357454"/>
              </a:tblGrid>
              <a:tr h="665801">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665801">
                <a:tc>
                  <a:txBody>
                    <a:bodyPr/>
                    <a:lstStyle/>
                    <a:p>
                      <a:pPr algn="ctr">
                        <a:lnSpc>
                          <a:spcPct val="150000"/>
                        </a:lnSpc>
                        <a:spcAft>
                          <a:spcPts val="800"/>
                        </a:spcAft>
                      </a:pPr>
                      <a:r>
                        <a:rPr lang="en-IN" sz="1600">
                          <a:latin typeface="Times New Roman"/>
                          <a:ea typeface="Times New Roman"/>
                          <a:cs typeface="Times New Roman"/>
                        </a:rPr>
                        <a:t>id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Primary key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01">
                <a:tc>
                  <a:txBody>
                    <a:bodyPr/>
                    <a:lstStyle/>
                    <a:p>
                      <a:pPr algn="ctr">
                        <a:lnSpc>
                          <a:spcPct val="150000"/>
                        </a:lnSpc>
                        <a:spcAft>
                          <a:spcPts val="800"/>
                        </a:spcAft>
                      </a:pPr>
                      <a:r>
                        <a:rPr lang="en-IN" sz="1600">
                          <a:latin typeface="Times New Roman"/>
                          <a:ea typeface="Times New Roman"/>
                          <a:cs typeface="Times New Roman"/>
                        </a:rPr>
                        <a:t>username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username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01">
                <a:tc>
                  <a:txBody>
                    <a:bodyPr/>
                    <a:lstStyle/>
                    <a:p>
                      <a:pPr algn="ctr">
                        <a:lnSpc>
                          <a:spcPct val="150000"/>
                        </a:lnSpc>
                        <a:spcAft>
                          <a:spcPts val="800"/>
                        </a:spcAft>
                      </a:pPr>
                      <a:r>
                        <a:rPr lang="en-IN" sz="1600">
                          <a:latin typeface="Times New Roman"/>
                          <a:ea typeface="Times New Roman"/>
                          <a:cs typeface="Times New Roman"/>
                        </a:rPr>
                        <a:t>password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password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01">
                <a:tc>
                  <a:txBody>
                    <a:bodyPr/>
                    <a:lstStyle/>
                    <a:p>
                      <a:pPr algn="ctr">
                        <a:lnSpc>
                          <a:spcPct val="150000"/>
                        </a:lnSpc>
                        <a:spcAft>
                          <a:spcPts val="800"/>
                        </a:spcAft>
                      </a:pPr>
                      <a:r>
                        <a:rPr lang="en-IN" sz="1600">
                          <a:latin typeface="Calibri"/>
                          <a:ea typeface="Times New Roman"/>
                          <a:cs typeface="Times New Roman"/>
                        </a:rPr>
                        <a:t>logintype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Type of login</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746" name="Rectangle 2"/>
          <p:cNvSpPr>
            <a:spLocks noChangeArrowheads="1"/>
          </p:cNvSpPr>
          <p:nvPr/>
        </p:nvSpPr>
        <p:spPr bwMode="auto">
          <a:xfrm>
            <a:off x="1714480" y="1785926"/>
            <a:ext cx="228601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login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6298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928671"/>
          <a:ext cx="9144000" cy="5929328"/>
        </p:xfrm>
        <a:graphic>
          <a:graphicData uri="http://schemas.openxmlformats.org/drawingml/2006/table">
            <a:tbl>
              <a:tblPr/>
              <a:tblGrid>
                <a:gridCol w="3048000"/>
                <a:gridCol w="3048000"/>
                <a:gridCol w="3048000"/>
              </a:tblGrid>
              <a:tr h="348784">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348784">
                <a:tc>
                  <a:txBody>
                    <a:bodyPr/>
                    <a:lstStyle/>
                    <a:p>
                      <a:pPr algn="ctr">
                        <a:lnSpc>
                          <a:spcPct val="150000"/>
                        </a:lnSpc>
                        <a:spcAft>
                          <a:spcPts val="800"/>
                        </a:spcAft>
                      </a:pPr>
                      <a:r>
                        <a:rPr lang="en-IN" sz="1600">
                          <a:latin typeface="Times New Roman"/>
                          <a:ea typeface="Times New Roman"/>
                          <a:cs typeface="Times New Roman"/>
                        </a:rPr>
                        <a:t>stid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Primary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dirty="0" err="1">
                          <a:latin typeface="Calibri"/>
                          <a:ea typeface="Times New Roman"/>
                          <a:cs typeface="Times New Roman"/>
                        </a:rPr>
                        <a:t>sfirstname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(12)</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First name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smiddlename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(12)</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Middle name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slastname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Varchar(12)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Last name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smail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(35)</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Mail id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snumber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bigint</a:t>
                      </a:r>
                      <a:r>
                        <a:rPr lang="en-IN" sz="1600">
                          <a:latin typeface="Times New Roman"/>
                          <a:ea typeface="Times New Roman"/>
                          <a:cs typeface="Times New Roman"/>
                        </a:rPr>
                        <a:t>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Phone number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sgender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Gender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snationality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Nationality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smartial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Varchar(12)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If student Married or not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slanguage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Languages known by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stimg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Name of Photo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studsign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Signature of student filename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squalification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Qualification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sskills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Skills attained by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algn="ctr">
                        <a:lnSpc>
                          <a:spcPct val="150000"/>
                        </a:lnSpc>
                        <a:spcAft>
                          <a:spcPts val="800"/>
                        </a:spcAft>
                      </a:pPr>
                      <a:r>
                        <a:rPr lang="en-IN" sz="1600">
                          <a:latin typeface="Calibri"/>
                          <a:ea typeface="Times New Roman"/>
                          <a:cs typeface="Times New Roman"/>
                        </a:rPr>
                        <a:t>studexperience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Varchar(80)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Job experience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84">
                <a:tc>
                  <a:txBody>
                    <a:bodyPr/>
                    <a:lstStyle/>
                    <a:p>
                      <a:pPr indent="457200" algn="ctr">
                        <a:lnSpc>
                          <a:spcPct val="150000"/>
                        </a:lnSpc>
                        <a:spcAft>
                          <a:spcPts val="800"/>
                        </a:spcAft>
                      </a:pPr>
                      <a:r>
                        <a:rPr lang="en-IN" sz="1600">
                          <a:latin typeface="Calibri"/>
                          <a:ea typeface="Times New Roman"/>
                          <a:cs typeface="Times New Roman"/>
                        </a:rPr>
                        <a:t>login_idd_id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Int(11)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Foreign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21" name="Rectangle 1"/>
          <p:cNvSpPr>
            <a:spLocks noChangeArrowheads="1"/>
          </p:cNvSpPr>
          <p:nvPr/>
        </p:nvSpPr>
        <p:spPr bwMode="auto">
          <a:xfrm>
            <a:off x="1928794" y="428604"/>
            <a:ext cx="3813352"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a:t>
            </a:r>
            <a:r>
              <a:rPr kumimoji="0" lang="en-US" sz="2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stregistration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23026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71473" y="714354"/>
          <a:ext cx="7858179" cy="5429292"/>
        </p:xfrm>
        <a:graphic>
          <a:graphicData uri="http://schemas.openxmlformats.org/drawingml/2006/table">
            <a:tbl>
              <a:tblPr/>
              <a:tblGrid>
                <a:gridCol w="2619393"/>
                <a:gridCol w="2619393"/>
                <a:gridCol w="2619393"/>
              </a:tblGrid>
              <a:tr h="493572">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493572">
                <a:tc>
                  <a:txBody>
                    <a:bodyPr/>
                    <a:lstStyle/>
                    <a:p>
                      <a:pPr algn="ctr">
                        <a:lnSpc>
                          <a:spcPct val="150000"/>
                        </a:lnSpc>
                        <a:spcAft>
                          <a:spcPts val="800"/>
                        </a:spcAft>
                      </a:pPr>
                      <a:r>
                        <a:rPr lang="en-IN" sz="1600">
                          <a:latin typeface="Calibri"/>
                          <a:ea typeface="Times New Roman"/>
                          <a:cs typeface="Times New Roman"/>
                        </a:rPr>
                        <a:t>cmid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int(11)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Primary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cname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(30)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Name of company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caddress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(60)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Address of company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ccity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City company is placed in</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cstate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State company is placed in</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ccmpno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Phone number of company </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cemail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(30)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Email id of company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ccontactname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Person of contact in company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ctitle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Title of the contact person</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72">
                <a:tc>
                  <a:txBody>
                    <a:bodyPr/>
                    <a:lstStyle/>
                    <a:p>
                      <a:pPr algn="ctr">
                        <a:lnSpc>
                          <a:spcPct val="150000"/>
                        </a:lnSpc>
                        <a:spcAft>
                          <a:spcPts val="800"/>
                        </a:spcAft>
                      </a:pPr>
                      <a:r>
                        <a:rPr lang="en-IN" sz="1600">
                          <a:latin typeface="Calibri"/>
                          <a:ea typeface="Times New Roman"/>
                          <a:cs typeface="Times New Roman"/>
                        </a:rPr>
                        <a:t>login_id_id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Calibri"/>
                          <a:ea typeface="Times New Roman"/>
                          <a:cs typeface="Times New Roman"/>
                        </a:rPr>
                        <a:t>int</a:t>
                      </a:r>
                      <a:r>
                        <a:rPr lang="en-IN" sz="1600" dirty="0">
                          <a:latin typeface="Calibri"/>
                          <a:ea typeface="Times New Roman"/>
                          <a:cs typeface="Times New Roman"/>
                        </a:rPr>
                        <a:t>(11)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Foreign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9697" name="Rectangle 1"/>
          <p:cNvSpPr>
            <a:spLocks noChangeArrowheads="1"/>
          </p:cNvSpPr>
          <p:nvPr/>
        </p:nvSpPr>
        <p:spPr bwMode="auto">
          <a:xfrm>
            <a:off x="2857488" y="0"/>
            <a:ext cx="3541867"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a:t>
            </a:r>
            <a:r>
              <a:rPr kumimoji="0" lang="en-US" sz="2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22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cmpregistration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3232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 y="571475"/>
          <a:ext cx="9144000" cy="5595370"/>
        </p:xfrm>
        <a:graphic>
          <a:graphicData uri="http://schemas.openxmlformats.org/drawingml/2006/table">
            <a:tbl>
              <a:tblPr/>
              <a:tblGrid>
                <a:gridCol w="3048000"/>
                <a:gridCol w="3048000"/>
                <a:gridCol w="3048000"/>
              </a:tblGrid>
              <a:tr h="251461">
                <a:tc>
                  <a:txBody>
                    <a:bodyPr/>
                    <a:lstStyle/>
                    <a:p>
                      <a:pPr algn="ctr">
                        <a:lnSpc>
                          <a:spcPct val="150000"/>
                        </a:lnSpc>
                        <a:spcAft>
                          <a:spcPts val="800"/>
                        </a:spcAft>
                      </a:pPr>
                      <a:r>
                        <a:rPr lang="en-IN" sz="1600" b="1" dirty="0">
                          <a:latin typeface="Times New Roman"/>
                          <a:ea typeface="Times New Roman"/>
                          <a:cs typeface="Times New Roman"/>
                        </a:rPr>
                        <a:t>Column name </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 </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251461">
                <a:tc>
                  <a:txBody>
                    <a:bodyPr/>
                    <a:lstStyle/>
                    <a:p>
                      <a:pPr algn="ctr">
                        <a:lnSpc>
                          <a:spcPct val="150000"/>
                        </a:lnSpc>
                        <a:spcAft>
                          <a:spcPts val="800"/>
                        </a:spcAft>
                      </a:pPr>
                      <a:r>
                        <a:rPr lang="en-IN" sz="1600">
                          <a:latin typeface="Calibri"/>
                          <a:ea typeface="Times New Roman"/>
                          <a:cs typeface="Times New Roman"/>
                        </a:rPr>
                        <a:t>cmid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Primary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cmtitle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Job title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cmlocation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(25)</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Location of work</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cmjobtype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Type of job</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cmsalary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Salary offered </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cmworkinghrs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varchar(10)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Working hours of job</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cmqualification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varchar(60)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Qualification required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cmbranch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varchar(300)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Branch’s needed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cmperccentage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Percentage of marks required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2">
                <a:tc>
                  <a:txBody>
                    <a:bodyPr/>
                    <a:lstStyle/>
                    <a:p>
                      <a:pPr algn="ctr">
                        <a:lnSpc>
                          <a:spcPct val="150000"/>
                        </a:lnSpc>
                        <a:spcAft>
                          <a:spcPts val="800"/>
                        </a:spcAft>
                      </a:pPr>
                      <a:r>
                        <a:rPr lang="en-IN" sz="1600">
                          <a:latin typeface="Calibri"/>
                          <a:ea typeface="Times New Roman"/>
                          <a:cs typeface="Times New Roman"/>
                        </a:rPr>
                        <a:t>cmyearofpass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Year the student have graduated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cmbacklogs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No of max backlogs </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Age of students required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cmgender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Gender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1">
                <a:tc>
                  <a:txBody>
                    <a:bodyPr/>
                    <a:lstStyle/>
                    <a:p>
                      <a:pPr algn="ctr">
                        <a:lnSpc>
                          <a:spcPct val="150000"/>
                        </a:lnSpc>
                        <a:spcAft>
                          <a:spcPts val="800"/>
                        </a:spcAft>
                      </a:pPr>
                      <a:r>
                        <a:rPr lang="en-IN" sz="1600">
                          <a:latin typeface="Calibri"/>
                          <a:ea typeface="Times New Roman"/>
                          <a:cs typeface="Times New Roman"/>
                        </a:rPr>
                        <a:t>cmmartial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varchar(10)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Martial status of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2">
                <a:tc>
                  <a:txBody>
                    <a:bodyPr/>
                    <a:lstStyle/>
                    <a:p>
                      <a:pPr algn="ctr">
                        <a:lnSpc>
                          <a:spcPct val="150000"/>
                        </a:lnSpc>
                        <a:spcAft>
                          <a:spcPts val="800"/>
                        </a:spcAft>
                      </a:pPr>
                      <a:r>
                        <a:rPr lang="en-IN" sz="1600">
                          <a:latin typeface="Calibri"/>
                          <a:ea typeface="Times New Roman"/>
                          <a:cs typeface="Times New Roman"/>
                        </a:rPr>
                        <a:t>cmexperience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Job experience the student have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3000364" y="0"/>
            <a:ext cx="3103542"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a:t>
            </a:r>
            <a:r>
              <a:rPr kumimoji="0" lang="en-US" sz="22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cmvaccancy</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8902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a:p>
          <a:p>
            <a:r>
              <a:rPr lang="en-US" dirty="0" smtClean="0"/>
              <a:t>PCS Aims to create </a:t>
            </a:r>
            <a:r>
              <a:rPr lang="en-US" dirty="0"/>
              <a:t>an easier automated fashion of companies approaching colleges as well as </a:t>
            </a:r>
            <a:r>
              <a:rPr lang="en-US" dirty="0" smtClean="0"/>
              <a:t>allotting students  </a:t>
            </a:r>
            <a:r>
              <a:rPr lang="en-US" dirty="0"/>
              <a:t>to particular placement programs based on company requirements.</a:t>
            </a:r>
          </a:p>
          <a:p>
            <a:endParaRPr lang="en-US" dirty="0"/>
          </a:p>
          <a:p>
            <a:r>
              <a:rPr lang="en-US" dirty="0" smtClean="0"/>
              <a:t>Requires minimal manual effort and paperwork</a:t>
            </a:r>
            <a:endParaRPr lang="en-US" dirty="0"/>
          </a:p>
          <a:p>
            <a:endParaRPr lang="en-US" dirty="0"/>
          </a:p>
          <a:p>
            <a:r>
              <a:rPr lang="en-US" dirty="0"/>
              <a:t>our application helps companies register at college </a:t>
            </a:r>
            <a:r>
              <a:rPr lang="en-US" dirty="0" smtClean="0"/>
              <a:t>with ease and matches up students they are seeking to attend the placement program</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642918"/>
          <a:ext cx="9144000" cy="2286014"/>
        </p:xfrm>
        <a:graphic>
          <a:graphicData uri="http://schemas.openxmlformats.org/drawingml/2006/table">
            <a:tbl>
              <a:tblPr/>
              <a:tblGrid>
                <a:gridCol w="3048000"/>
                <a:gridCol w="3048000"/>
                <a:gridCol w="3048000"/>
              </a:tblGrid>
              <a:tr h="358590">
                <a:tc>
                  <a:txBody>
                    <a:bodyPr/>
                    <a:lstStyle/>
                    <a:p>
                      <a:pPr algn="ctr">
                        <a:lnSpc>
                          <a:spcPct val="150000"/>
                        </a:lnSpc>
                        <a:spcAft>
                          <a:spcPts val="800"/>
                        </a:spcAft>
                      </a:pPr>
                      <a:r>
                        <a:rPr lang="en-IN" sz="1600" dirty="0">
                          <a:latin typeface="Calibri"/>
                          <a:ea typeface="Times New Roman"/>
                          <a:cs typeface="Times New Roman"/>
                        </a:rPr>
                        <a:t>cmlanguage1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varchar(60)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A preferred language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590">
                <a:tc>
                  <a:txBody>
                    <a:bodyPr/>
                    <a:lstStyle/>
                    <a:p>
                      <a:pPr algn="ctr">
                        <a:lnSpc>
                          <a:spcPct val="150000"/>
                        </a:lnSpc>
                        <a:spcAft>
                          <a:spcPts val="800"/>
                        </a:spcAft>
                      </a:pPr>
                      <a:r>
                        <a:rPr lang="en-IN" sz="1600" dirty="0">
                          <a:latin typeface="Calibri"/>
                          <a:ea typeface="Times New Roman"/>
                          <a:cs typeface="Times New Roman"/>
                        </a:rPr>
                        <a:t>cmlanguage2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Calibri"/>
                          <a:ea typeface="Times New Roman"/>
                          <a:cs typeface="Times New Roman"/>
                        </a:rPr>
                        <a:t>varchar</a:t>
                      </a:r>
                      <a:r>
                        <a:rPr lang="en-IN" sz="1600" dirty="0">
                          <a:latin typeface="Calibri"/>
                          <a:ea typeface="Times New Roman"/>
                          <a:cs typeface="Times New Roman"/>
                        </a:rPr>
                        <a:t>(60)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Secondary preferred language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064">
                <a:tc>
                  <a:txBody>
                    <a:bodyPr/>
                    <a:lstStyle/>
                    <a:p>
                      <a:pPr algn="ctr">
                        <a:lnSpc>
                          <a:spcPct val="150000"/>
                        </a:lnSpc>
                        <a:spcAft>
                          <a:spcPts val="800"/>
                        </a:spcAft>
                      </a:pPr>
                      <a:r>
                        <a:rPr lang="en-IN" sz="1600">
                          <a:latin typeface="Calibri"/>
                          <a:ea typeface="Times New Roman"/>
                          <a:cs typeface="Times New Roman"/>
                        </a:rPr>
                        <a:t>cmreqdocs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Calibri"/>
                          <a:ea typeface="Times New Roman"/>
                          <a:cs typeface="Times New Roman"/>
                        </a:rPr>
                        <a:t>varchar</a:t>
                      </a:r>
                      <a:r>
                        <a:rPr lang="en-IN" sz="1600" dirty="0">
                          <a:latin typeface="Calibri"/>
                          <a:ea typeface="Times New Roman"/>
                          <a:cs typeface="Times New Roman"/>
                        </a:rPr>
                        <a:t>(100)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Documents the student should have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590">
                <a:tc>
                  <a:txBody>
                    <a:bodyPr/>
                    <a:lstStyle/>
                    <a:p>
                      <a:pPr algn="ctr">
                        <a:lnSpc>
                          <a:spcPct val="150000"/>
                        </a:lnSpc>
                        <a:spcAft>
                          <a:spcPts val="800"/>
                        </a:spcAft>
                      </a:pPr>
                      <a:r>
                        <a:rPr lang="en-IN" sz="1600">
                          <a:latin typeface="Calibri"/>
                          <a:ea typeface="Times New Roman"/>
                          <a:cs typeface="Times New Roman"/>
                        </a:rPr>
                        <a:t>cmdate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Calibri"/>
                          <a:ea typeface="Times New Roman"/>
                          <a:cs typeface="Times New Roman"/>
                        </a:rPr>
                        <a:t>varchar</a:t>
                      </a:r>
                      <a:r>
                        <a:rPr lang="en-IN" sz="1600" dirty="0">
                          <a:latin typeface="Calibri"/>
                          <a:ea typeface="Times New Roman"/>
                          <a:cs typeface="Times New Roman"/>
                        </a:rPr>
                        <a:t>(30)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Date of conducting the event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590">
                <a:tc>
                  <a:txBody>
                    <a:bodyPr/>
                    <a:lstStyle/>
                    <a:p>
                      <a:pPr algn="ctr">
                        <a:lnSpc>
                          <a:spcPct val="150000"/>
                        </a:lnSpc>
                        <a:spcAft>
                          <a:spcPts val="800"/>
                        </a:spcAft>
                      </a:pPr>
                      <a:r>
                        <a:rPr lang="en-IN" sz="1600">
                          <a:latin typeface="Calibri"/>
                          <a:ea typeface="Times New Roman"/>
                          <a:cs typeface="Times New Roman"/>
                        </a:rPr>
                        <a:t>cmtime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Calibri"/>
                          <a:ea typeface="Times New Roman"/>
                          <a:cs typeface="Times New Roman"/>
                        </a:rPr>
                        <a:t>varchar</a:t>
                      </a:r>
                      <a:r>
                        <a:rPr lang="en-IN" sz="1600" dirty="0">
                          <a:latin typeface="Calibri"/>
                          <a:ea typeface="Times New Roman"/>
                          <a:cs typeface="Times New Roman"/>
                        </a:rPr>
                        <a:t>(10)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Time of conducting event</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590">
                <a:tc>
                  <a:txBody>
                    <a:bodyPr/>
                    <a:lstStyle/>
                    <a:p>
                      <a:pPr algn="ctr">
                        <a:lnSpc>
                          <a:spcPct val="150000"/>
                        </a:lnSpc>
                        <a:spcAft>
                          <a:spcPts val="800"/>
                        </a:spcAft>
                      </a:pPr>
                      <a:r>
                        <a:rPr lang="en-IN" sz="1600">
                          <a:latin typeface="Calibri"/>
                          <a:ea typeface="Times New Roman"/>
                          <a:cs typeface="Times New Roman"/>
                        </a:rPr>
                        <a:t>cmv_idd_id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int(11)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Foreign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3330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F9812FCA-0026-4604-8E5E-7BFD78FBC9DC}"/>
              </a:ext>
            </a:extLst>
          </p:cNvPr>
          <p:cNvSpPr>
            <a:spLocks noChangeArrowheads="1"/>
          </p:cNvSpPr>
          <p:nvPr/>
        </p:nvSpPr>
        <p:spPr bwMode="auto">
          <a:xfrm>
            <a:off x="1524000" y="3265636"/>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p:cNvGraphicFramePr>
            <a:graphicFrameLocks noGrp="1"/>
          </p:cNvGraphicFramePr>
          <p:nvPr/>
        </p:nvGraphicFramePr>
        <p:xfrm>
          <a:off x="0" y="785792"/>
          <a:ext cx="9144000" cy="5786478"/>
        </p:xfrm>
        <a:graphic>
          <a:graphicData uri="http://schemas.openxmlformats.org/drawingml/2006/table">
            <a:tbl>
              <a:tblPr/>
              <a:tblGrid>
                <a:gridCol w="3048000"/>
                <a:gridCol w="3048000"/>
                <a:gridCol w="3048000"/>
              </a:tblGrid>
              <a:tr h="578648">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 </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578648">
                <a:tc>
                  <a:txBody>
                    <a:bodyPr/>
                    <a:lstStyle/>
                    <a:p>
                      <a:pPr algn="ctr">
                        <a:lnSpc>
                          <a:spcPct val="150000"/>
                        </a:lnSpc>
                        <a:spcAft>
                          <a:spcPts val="800"/>
                        </a:spcAft>
                      </a:pPr>
                      <a:r>
                        <a:rPr lang="en-IN" sz="1600">
                          <a:latin typeface="Times New Roman"/>
                          <a:ea typeface="Times New Roman"/>
                          <a:cs typeface="Times New Roman"/>
                        </a:rPr>
                        <a:t>eid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Primary key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48">
                <a:tc>
                  <a:txBody>
                    <a:bodyPr/>
                    <a:lstStyle/>
                    <a:p>
                      <a:pPr algn="ctr">
                        <a:lnSpc>
                          <a:spcPct val="150000"/>
                        </a:lnSpc>
                        <a:spcAft>
                          <a:spcPts val="800"/>
                        </a:spcAft>
                      </a:pPr>
                      <a:r>
                        <a:rPr lang="en-IN" sz="1600">
                          <a:latin typeface="Calibri"/>
                          <a:ea typeface="Times New Roman"/>
                          <a:cs typeface="Times New Roman"/>
                        </a:rPr>
                        <a:t>course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varchar(50)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Course taken by student</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7295">
                <a:tc>
                  <a:txBody>
                    <a:bodyPr/>
                    <a:lstStyle/>
                    <a:p>
                      <a:pPr algn="ctr">
                        <a:lnSpc>
                          <a:spcPct val="150000"/>
                        </a:lnSpc>
                        <a:spcAft>
                          <a:spcPts val="800"/>
                        </a:spcAft>
                      </a:pPr>
                      <a:r>
                        <a:rPr lang="en-IN" sz="1600">
                          <a:latin typeface="Calibri"/>
                          <a:ea typeface="Times New Roman"/>
                          <a:cs typeface="Times New Roman"/>
                        </a:rPr>
                        <a:t>branch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(50)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The branch of course the student belongs to</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48">
                <a:tc>
                  <a:txBody>
                    <a:bodyPr/>
                    <a:lstStyle/>
                    <a:p>
                      <a:pPr algn="ctr">
                        <a:lnSpc>
                          <a:spcPct val="150000"/>
                        </a:lnSpc>
                        <a:spcAft>
                          <a:spcPts val="800"/>
                        </a:spcAft>
                      </a:pPr>
                      <a:r>
                        <a:rPr lang="en-IN" sz="1600">
                          <a:latin typeface="Calibri"/>
                          <a:ea typeface="Times New Roman"/>
                          <a:cs typeface="Times New Roman"/>
                        </a:rPr>
                        <a:t>yearofpass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(40)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Year student has graduated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7295">
                <a:tc>
                  <a:txBody>
                    <a:bodyPr/>
                    <a:lstStyle/>
                    <a:p>
                      <a:pPr algn="ctr">
                        <a:lnSpc>
                          <a:spcPct val="150000"/>
                        </a:lnSpc>
                        <a:spcAft>
                          <a:spcPts val="800"/>
                        </a:spcAft>
                      </a:pPr>
                      <a:r>
                        <a:rPr lang="en-IN" sz="1600">
                          <a:latin typeface="Calibri"/>
                          <a:ea typeface="Times New Roman"/>
                          <a:cs typeface="Times New Roman"/>
                        </a:rPr>
                        <a:t>backlog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(40)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Number of backlogs student has</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48">
                <a:tc>
                  <a:txBody>
                    <a:bodyPr/>
                    <a:lstStyle/>
                    <a:p>
                      <a:pPr algn="ctr">
                        <a:lnSpc>
                          <a:spcPct val="150000"/>
                        </a:lnSpc>
                        <a:spcAft>
                          <a:spcPts val="800"/>
                        </a:spcAft>
                      </a:pPr>
                      <a:r>
                        <a:rPr lang="en-IN" sz="1600">
                          <a:latin typeface="Calibri"/>
                          <a:ea typeface="Times New Roman"/>
                          <a:cs typeface="Times New Roman"/>
                        </a:rPr>
                        <a:t>percentage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(40)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The percentage of final marks </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648">
                <a:tc>
                  <a:txBody>
                    <a:bodyPr/>
                    <a:lstStyle/>
                    <a:p>
                      <a:pPr algn="ctr">
                        <a:lnSpc>
                          <a:spcPct val="150000"/>
                        </a:lnSpc>
                        <a:spcAft>
                          <a:spcPts val="800"/>
                        </a:spcAft>
                      </a:pPr>
                      <a:r>
                        <a:rPr lang="en-IN" sz="1600">
                          <a:latin typeface="Calibri"/>
                          <a:ea typeface="Times New Roman"/>
                          <a:cs typeface="Times New Roman"/>
                        </a:rPr>
                        <a:t>sid_id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Foreign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3000364" y="0"/>
            <a:ext cx="288207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a:t>
            </a:r>
            <a:r>
              <a:rPr kumimoji="0" lang="en-US" sz="2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education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35648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BF52DC74-3BC3-4DEB-8703-C70EE03EB46C}"/>
              </a:ext>
            </a:extLst>
          </p:cNvPr>
          <p:cNvSpPr>
            <a:spLocks noChangeArrowheads="1"/>
          </p:cNvSpPr>
          <p:nvPr/>
        </p:nvSpPr>
        <p:spPr bwMode="auto">
          <a:xfrm>
            <a:off x="838836" y="1448277"/>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 xmlns:a16="http://schemas.microsoft.com/office/drawing/2014/main" id="{E429CC0A-84D9-4286-B372-DEDAB17408B5}"/>
              </a:ext>
            </a:extLst>
          </p:cNvPr>
          <p:cNvSpPr>
            <a:spLocks noChangeArrowheads="1"/>
          </p:cNvSpPr>
          <p:nvPr/>
        </p:nvSpPr>
        <p:spPr bwMode="auto">
          <a:xfrm>
            <a:off x="838836" y="3277077"/>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Table 9"/>
          <p:cNvGraphicFramePr>
            <a:graphicFrameLocks noGrp="1"/>
          </p:cNvGraphicFramePr>
          <p:nvPr/>
        </p:nvGraphicFramePr>
        <p:xfrm>
          <a:off x="285720" y="785795"/>
          <a:ext cx="8501121" cy="4071966"/>
        </p:xfrm>
        <a:graphic>
          <a:graphicData uri="http://schemas.openxmlformats.org/drawingml/2006/table">
            <a:tbl>
              <a:tblPr/>
              <a:tblGrid>
                <a:gridCol w="2833707"/>
                <a:gridCol w="2833707"/>
                <a:gridCol w="2833707"/>
              </a:tblGrid>
              <a:tr h="678661">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 </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678661">
                <a:tc>
                  <a:txBody>
                    <a:bodyPr/>
                    <a:lstStyle/>
                    <a:p>
                      <a:pPr algn="ctr">
                        <a:lnSpc>
                          <a:spcPct val="150000"/>
                        </a:lnSpc>
                        <a:spcAft>
                          <a:spcPts val="800"/>
                        </a:spcAft>
                      </a:pPr>
                      <a:r>
                        <a:rPr lang="en-IN" sz="1600">
                          <a:latin typeface="Times New Roman"/>
                          <a:ea typeface="Times New Roman"/>
                          <a:cs typeface="Times New Roman"/>
                        </a:rPr>
                        <a:t>adid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Primary key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661">
                <a:tc>
                  <a:txBody>
                    <a:bodyPr/>
                    <a:lstStyle/>
                    <a:p>
                      <a:pPr algn="ctr">
                        <a:lnSpc>
                          <a:spcPct val="150000"/>
                        </a:lnSpc>
                        <a:spcAft>
                          <a:spcPts val="800"/>
                        </a:spcAft>
                      </a:pPr>
                      <a:r>
                        <a:rPr lang="en-IN" sz="1600">
                          <a:latin typeface="Calibri"/>
                          <a:ea typeface="Times New Roman"/>
                          <a:cs typeface="Times New Roman"/>
                        </a:rPr>
                        <a:t>adnotification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Calibri"/>
                          <a:ea typeface="Times New Roman"/>
                          <a:cs typeface="Times New Roman"/>
                        </a:rPr>
                        <a:t>varchar(20)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The message to be passed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7322">
                <a:tc>
                  <a:txBody>
                    <a:bodyPr/>
                    <a:lstStyle/>
                    <a:p>
                      <a:pPr algn="ctr">
                        <a:lnSpc>
                          <a:spcPct val="150000"/>
                        </a:lnSpc>
                        <a:spcAft>
                          <a:spcPts val="800"/>
                        </a:spcAft>
                      </a:pPr>
                      <a:r>
                        <a:rPr lang="en-IN" sz="1600">
                          <a:latin typeface="Calibri"/>
                          <a:ea typeface="Times New Roman"/>
                          <a:cs typeface="Times New Roman"/>
                        </a:rPr>
                        <a:t>sendto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Times New Roman"/>
                          <a:ea typeface="Times New Roman"/>
                          <a:cs typeface="Times New Roman"/>
                        </a:rPr>
                        <a:t>varchar</a:t>
                      </a:r>
                      <a:r>
                        <a:rPr lang="en-IN" sz="1600" dirty="0">
                          <a:latin typeface="Times New Roman"/>
                          <a:ea typeface="Times New Roman"/>
                          <a:cs typeface="Times New Roman"/>
                        </a:rPr>
                        <a:t> (20)</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The intended user type to send to</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661">
                <a:tc>
                  <a:txBody>
                    <a:bodyPr/>
                    <a:lstStyle/>
                    <a:p>
                      <a:pPr algn="ctr">
                        <a:lnSpc>
                          <a:spcPct val="150000"/>
                        </a:lnSpc>
                        <a:spcAft>
                          <a:spcPts val="800"/>
                        </a:spcAft>
                      </a:pPr>
                      <a:r>
                        <a:rPr lang="en-IN" sz="1600">
                          <a:latin typeface="Calibri"/>
                          <a:ea typeface="Times New Roman"/>
                          <a:cs typeface="Times New Roman"/>
                        </a:rPr>
                        <a:t>date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varchar (20)</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Date the message was send</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601" name="Rectangle 1"/>
          <p:cNvSpPr>
            <a:spLocks noChangeArrowheads="1"/>
          </p:cNvSpPr>
          <p:nvPr/>
        </p:nvSpPr>
        <p:spPr bwMode="auto">
          <a:xfrm>
            <a:off x="3357554" y="0"/>
            <a:ext cx="227171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notification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45809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 xmlns:a16="http://schemas.microsoft.com/office/drawing/2014/main" id="{AE007A22-59DF-4BC5-A4A8-0DE12B2FCABA}"/>
              </a:ext>
            </a:extLst>
          </p:cNvPr>
          <p:cNvSpPr>
            <a:spLocks noChangeArrowheads="1"/>
          </p:cNvSpPr>
          <p:nvPr/>
        </p:nvSpPr>
        <p:spPr bwMode="auto">
          <a:xfrm>
            <a:off x="762636" y="610077"/>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 xmlns:a16="http://schemas.microsoft.com/office/drawing/2014/main" id="{47442BA1-9AC0-4486-8CE9-26C7268B6621}"/>
              </a:ext>
            </a:extLst>
          </p:cNvPr>
          <p:cNvSpPr>
            <a:spLocks noChangeArrowheads="1"/>
          </p:cNvSpPr>
          <p:nvPr/>
        </p:nvSpPr>
        <p:spPr bwMode="auto">
          <a:xfrm>
            <a:off x="610236" y="2743677"/>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Table 10"/>
          <p:cNvGraphicFramePr>
            <a:graphicFrameLocks noGrp="1"/>
          </p:cNvGraphicFramePr>
          <p:nvPr/>
        </p:nvGraphicFramePr>
        <p:xfrm>
          <a:off x="642908" y="1214420"/>
          <a:ext cx="7786743" cy="3786216"/>
        </p:xfrm>
        <a:graphic>
          <a:graphicData uri="http://schemas.openxmlformats.org/drawingml/2006/table">
            <a:tbl>
              <a:tblPr/>
              <a:tblGrid>
                <a:gridCol w="2595581"/>
                <a:gridCol w="2595581"/>
                <a:gridCol w="2595581"/>
              </a:tblGrid>
              <a:tr h="946554">
                <a:tc>
                  <a:txBody>
                    <a:bodyPr/>
                    <a:lstStyle/>
                    <a:p>
                      <a:pPr algn="ctr">
                        <a:lnSpc>
                          <a:spcPct val="150000"/>
                        </a:lnSpc>
                        <a:spcAft>
                          <a:spcPts val="800"/>
                        </a:spcAft>
                      </a:pPr>
                      <a:r>
                        <a:rPr lang="en-IN" sz="1600" b="1" dirty="0">
                          <a:latin typeface="Times New Roman"/>
                          <a:ea typeface="Times New Roman"/>
                          <a:cs typeface="Times New Roman"/>
                        </a:rPr>
                        <a:t>Column name</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a:latin typeface="Times New Roman"/>
                          <a:ea typeface="Times New Roman"/>
                          <a:cs typeface="Times New Roman"/>
                        </a:rPr>
                        <a:t>Data type</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c>
                  <a:txBody>
                    <a:bodyPr/>
                    <a:lstStyle/>
                    <a:p>
                      <a:pPr algn="ctr">
                        <a:lnSpc>
                          <a:spcPct val="150000"/>
                        </a:lnSpc>
                        <a:spcAft>
                          <a:spcPts val="800"/>
                        </a:spcAft>
                      </a:pPr>
                      <a:r>
                        <a:rPr lang="en-IN" sz="1600" b="1" dirty="0">
                          <a:latin typeface="Times New Roman"/>
                          <a:ea typeface="Times New Roman"/>
                          <a:cs typeface="Times New Roman"/>
                        </a:rPr>
                        <a:t>Description </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schemeClr>
                    </a:solidFill>
                  </a:tcPr>
                </a:tc>
              </a:tr>
              <a:tr h="946554">
                <a:tc>
                  <a:txBody>
                    <a:bodyPr/>
                    <a:lstStyle/>
                    <a:p>
                      <a:pPr algn="ctr">
                        <a:lnSpc>
                          <a:spcPct val="150000"/>
                        </a:lnSpc>
                        <a:spcAft>
                          <a:spcPts val="800"/>
                        </a:spcAft>
                      </a:pPr>
                      <a:r>
                        <a:rPr lang="en-IN" sz="1600">
                          <a:latin typeface="Times New Roman"/>
                          <a:ea typeface="Times New Roman"/>
                          <a:cs typeface="Times New Roman"/>
                        </a:rPr>
                        <a:t>fid</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Primary key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6554">
                <a:tc>
                  <a:txBody>
                    <a:bodyPr/>
                    <a:lstStyle/>
                    <a:p>
                      <a:pPr algn="ctr">
                        <a:lnSpc>
                          <a:spcPct val="150000"/>
                        </a:lnSpc>
                        <a:spcAft>
                          <a:spcPts val="800"/>
                        </a:spcAft>
                      </a:pPr>
                      <a:r>
                        <a:rPr lang="en-IN" sz="1600">
                          <a:latin typeface="Calibri"/>
                          <a:ea typeface="Times New Roman"/>
                          <a:cs typeface="Times New Roman"/>
                        </a:rPr>
                        <a:t>cmidd_id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Int (11)</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a:latin typeface="Times New Roman"/>
                          <a:ea typeface="Times New Roman"/>
                          <a:cs typeface="Times New Roman"/>
                        </a:rPr>
                        <a:t>Foreign key</a:t>
                      </a:r>
                      <a:endParaRPr lang="en-IN" sz="160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6554">
                <a:tc>
                  <a:txBody>
                    <a:bodyPr/>
                    <a:lstStyle/>
                    <a:p>
                      <a:pPr algn="ctr">
                        <a:lnSpc>
                          <a:spcPct val="150000"/>
                        </a:lnSpc>
                        <a:spcAft>
                          <a:spcPts val="800"/>
                        </a:spcAft>
                      </a:pPr>
                      <a:r>
                        <a:rPr lang="en-IN" sz="1600">
                          <a:latin typeface="Calibri"/>
                          <a:ea typeface="Times New Roman"/>
                          <a:cs typeface="Times New Roman"/>
                        </a:rPr>
                        <a:t>stidd_id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err="1">
                          <a:latin typeface="Times New Roman"/>
                          <a:ea typeface="Times New Roman"/>
                          <a:cs typeface="Times New Roman"/>
                        </a:rPr>
                        <a:t>Int</a:t>
                      </a:r>
                      <a:r>
                        <a:rPr lang="en-IN" sz="1600" dirty="0">
                          <a:latin typeface="Times New Roman"/>
                          <a:ea typeface="Times New Roman"/>
                          <a:cs typeface="Times New Roman"/>
                        </a:rPr>
                        <a:t> (11)</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IN" sz="1600" dirty="0">
                          <a:latin typeface="Times New Roman"/>
                          <a:ea typeface="Times New Roman"/>
                          <a:cs typeface="Times New Roman"/>
                        </a:rPr>
                        <a:t>Foreign key</a:t>
                      </a:r>
                      <a:endParaRPr lang="en-IN"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577" name="Rectangle 1"/>
          <p:cNvSpPr>
            <a:spLocks noChangeArrowheads="1"/>
          </p:cNvSpPr>
          <p:nvPr/>
        </p:nvSpPr>
        <p:spPr bwMode="auto">
          <a:xfrm>
            <a:off x="3143240" y="0"/>
            <a:ext cx="2572564"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name: </a:t>
            </a:r>
            <a:r>
              <a:rPr kumimoji="0" lang="en-US" sz="2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filtered</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98931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3A00E84-0489-47EF-856E-95CA473C6068}"/>
              </a:ext>
            </a:extLst>
          </p:cNvPr>
          <p:cNvPicPr>
            <a:picLocks noChangeAspect="1"/>
          </p:cNvPicPr>
          <p:nvPr/>
        </p:nvPicPr>
        <p:blipFill>
          <a:blip r:embed="rId2"/>
          <a:stretch>
            <a:fillRect/>
          </a:stretch>
        </p:blipFill>
        <p:spPr>
          <a:xfrm>
            <a:off x="1762125" y="1828800"/>
            <a:ext cx="5619750" cy="3200400"/>
          </a:xfrm>
          <a:prstGeom prst="rect">
            <a:avLst/>
          </a:prstGeom>
        </p:spPr>
      </p:pic>
      <p:sp>
        <p:nvSpPr>
          <p:cNvPr id="6" name="Content Placeholder 2">
            <a:extLst>
              <a:ext uri="{FF2B5EF4-FFF2-40B4-BE49-F238E27FC236}">
                <a16:creationId xmlns="" xmlns:a16="http://schemas.microsoft.com/office/drawing/2014/main" id="{8A5819C6-446E-435E-9B0F-FFC08B3D2499}"/>
              </a:ext>
            </a:extLst>
          </p:cNvPr>
          <p:cNvSpPr txBox="1">
            <a:spLocks/>
          </p:cNvSpPr>
          <p:nvPr/>
        </p:nvSpPr>
        <p:spPr>
          <a:xfrm>
            <a:off x="381000" y="178493"/>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Form1 :login</a:t>
            </a:r>
          </a:p>
        </p:txBody>
      </p:sp>
    </p:spTree>
    <p:extLst>
      <p:ext uri="{BB962C8B-B14F-4D97-AF65-F5344CB8AC3E}">
        <p14:creationId xmlns="" xmlns:p14="http://schemas.microsoft.com/office/powerpoint/2010/main" val="390861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6BF273E6-AA09-4E64-8C2E-E83D548D5677}"/>
              </a:ext>
            </a:extLst>
          </p:cNvPr>
          <p:cNvSpPr txBox="1">
            <a:spLocks/>
          </p:cNvSpPr>
          <p:nvPr/>
        </p:nvSpPr>
        <p:spPr>
          <a:xfrm>
            <a:off x="381000" y="178493"/>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Form2 :</a:t>
            </a:r>
            <a:r>
              <a:rPr lang="en-IN" u="sng" dirty="0" err="1"/>
              <a:t>Adminhome</a:t>
            </a:r>
            <a:r>
              <a:rPr lang="en-IN" u="sng" dirty="0"/>
              <a:t> </a:t>
            </a:r>
          </a:p>
        </p:txBody>
      </p:sp>
      <p:pic>
        <p:nvPicPr>
          <p:cNvPr id="4" name="Picture 3">
            <a:extLst>
              <a:ext uri="{FF2B5EF4-FFF2-40B4-BE49-F238E27FC236}">
                <a16:creationId xmlns="" xmlns:a16="http://schemas.microsoft.com/office/drawing/2014/main" id="{5F208A55-8CA0-489D-8265-D4B39716122E}"/>
              </a:ext>
            </a:extLst>
          </p:cNvPr>
          <p:cNvPicPr>
            <a:picLocks noChangeAspect="1"/>
          </p:cNvPicPr>
          <p:nvPr/>
        </p:nvPicPr>
        <p:blipFill>
          <a:blip r:embed="rId2"/>
          <a:stretch>
            <a:fillRect/>
          </a:stretch>
        </p:blipFill>
        <p:spPr>
          <a:xfrm>
            <a:off x="1219200" y="914400"/>
            <a:ext cx="7010400" cy="5029200"/>
          </a:xfrm>
          <a:prstGeom prst="rect">
            <a:avLst/>
          </a:prstGeom>
        </p:spPr>
      </p:pic>
    </p:spTree>
    <p:extLst>
      <p:ext uri="{BB962C8B-B14F-4D97-AF65-F5344CB8AC3E}">
        <p14:creationId xmlns="" xmlns:p14="http://schemas.microsoft.com/office/powerpoint/2010/main" val="1188318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88A7933F-E15A-439C-AE5A-73CF9602B6B9}"/>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Form3 :Admin view and verify </a:t>
            </a:r>
          </a:p>
        </p:txBody>
      </p:sp>
      <p:pic>
        <p:nvPicPr>
          <p:cNvPr id="3" name="Picture 2">
            <a:extLst>
              <a:ext uri="{FF2B5EF4-FFF2-40B4-BE49-F238E27FC236}">
                <a16:creationId xmlns="" xmlns:a16="http://schemas.microsoft.com/office/drawing/2014/main" id="{AB22DBB2-DB10-4776-93BD-FA51B9F27CB0}"/>
              </a:ext>
            </a:extLst>
          </p:cNvPr>
          <p:cNvPicPr>
            <a:picLocks noChangeAspect="1"/>
          </p:cNvPicPr>
          <p:nvPr/>
        </p:nvPicPr>
        <p:blipFill>
          <a:blip r:embed="rId2"/>
          <a:stretch>
            <a:fillRect/>
          </a:stretch>
        </p:blipFill>
        <p:spPr>
          <a:xfrm>
            <a:off x="152400" y="1219200"/>
            <a:ext cx="8839200" cy="3200400"/>
          </a:xfrm>
          <a:prstGeom prst="rect">
            <a:avLst/>
          </a:prstGeom>
        </p:spPr>
      </p:pic>
    </p:spTree>
    <p:extLst>
      <p:ext uri="{BB962C8B-B14F-4D97-AF65-F5344CB8AC3E}">
        <p14:creationId xmlns="" xmlns:p14="http://schemas.microsoft.com/office/powerpoint/2010/main" val="74752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578CD69-DF09-4C87-9642-68BA95C10400}"/>
              </a:ext>
            </a:extLst>
          </p:cNvPr>
          <p:cNvPicPr>
            <a:picLocks noChangeAspect="1"/>
          </p:cNvPicPr>
          <p:nvPr/>
        </p:nvPicPr>
        <p:blipFill>
          <a:blip r:embed="rId2"/>
          <a:stretch>
            <a:fillRect/>
          </a:stretch>
        </p:blipFill>
        <p:spPr>
          <a:xfrm>
            <a:off x="1179920" y="304800"/>
            <a:ext cx="6784159" cy="6553200"/>
          </a:xfrm>
          <a:prstGeom prst="rect">
            <a:avLst/>
          </a:prstGeom>
        </p:spPr>
      </p:pic>
    </p:spTree>
    <p:extLst>
      <p:ext uri="{BB962C8B-B14F-4D97-AF65-F5344CB8AC3E}">
        <p14:creationId xmlns="" xmlns:p14="http://schemas.microsoft.com/office/powerpoint/2010/main" val="167521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8E923E19-9647-4413-BF14-E9EB32BE4C09}"/>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Form4:Admin edit</a:t>
            </a:r>
          </a:p>
        </p:txBody>
      </p:sp>
      <p:pic>
        <p:nvPicPr>
          <p:cNvPr id="3" name="Picture 2">
            <a:extLst>
              <a:ext uri="{FF2B5EF4-FFF2-40B4-BE49-F238E27FC236}">
                <a16:creationId xmlns="" xmlns:a16="http://schemas.microsoft.com/office/drawing/2014/main" id="{0B2B0712-A05D-4B4F-A056-B204D33CFE3D}"/>
              </a:ext>
            </a:extLst>
          </p:cNvPr>
          <p:cNvPicPr>
            <a:picLocks noChangeAspect="1"/>
          </p:cNvPicPr>
          <p:nvPr/>
        </p:nvPicPr>
        <p:blipFill>
          <a:blip r:embed="rId2"/>
          <a:stretch>
            <a:fillRect/>
          </a:stretch>
        </p:blipFill>
        <p:spPr>
          <a:xfrm>
            <a:off x="304800" y="990600"/>
            <a:ext cx="8839200" cy="3025195"/>
          </a:xfrm>
          <a:prstGeom prst="rect">
            <a:avLst/>
          </a:prstGeom>
        </p:spPr>
      </p:pic>
    </p:spTree>
    <p:extLst>
      <p:ext uri="{BB962C8B-B14F-4D97-AF65-F5344CB8AC3E}">
        <p14:creationId xmlns="" xmlns:p14="http://schemas.microsoft.com/office/powerpoint/2010/main" val="124636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26510F-D3AC-4A70-B22D-0FCCAF4C3E99}"/>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Form4:Notification</a:t>
            </a:r>
          </a:p>
        </p:txBody>
      </p:sp>
      <p:pic>
        <p:nvPicPr>
          <p:cNvPr id="4" name="Picture 3">
            <a:extLst>
              <a:ext uri="{FF2B5EF4-FFF2-40B4-BE49-F238E27FC236}">
                <a16:creationId xmlns="" xmlns:a16="http://schemas.microsoft.com/office/drawing/2014/main" id="{29400974-9B1D-4D56-A96C-8DDD6B1BA34A}"/>
              </a:ext>
            </a:extLst>
          </p:cNvPr>
          <p:cNvPicPr>
            <a:picLocks noChangeAspect="1"/>
          </p:cNvPicPr>
          <p:nvPr/>
        </p:nvPicPr>
        <p:blipFill>
          <a:blip r:embed="rId2"/>
          <a:stretch>
            <a:fillRect/>
          </a:stretch>
        </p:blipFill>
        <p:spPr>
          <a:xfrm>
            <a:off x="381001" y="1300162"/>
            <a:ext cx="7700962" cy="4257675"/>
          </a:xfrm>
          <a:prstGeom prst="rect">
            <a:avLst/>
          </a:prstGeom>
        </p:spPr>
      </p:pic>
    </p:spTree>
    <p:extLst>
      <p:ext uri="{BB962C8B-B14F-4D97-AF65-F5344CB8AC3E}">
        <p14:creationId xmlns="" xmlns:p14="http://schemas.microsoft.com/office/powerpoint/2010/main" val="325107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a:t>
            </a:r>
            <a:r>
              <a:rPr lang="en-US" dirty="0"/>
              <a:t/>
            </a:r>
            <a:br>
              <a:rPr lang="en-US" dirty="0"/>
            </a:br>
            <a:endParaRPr lang="en-US" dirty="0"/>
          </a:p>
        </p:txBody>
      </p:sp>
      <p:sp>
        <p:nvSpPr>
          <p:cNvPr id="3" name="Content Placeholder 2"/>
          <p:cNvSpPr>
            <a:spLocks noGrp="1"/>
          </p:cNvSpPr>
          <p:nvPr>
            <p:ph idx="1"/>
          </p:nvPr>
        </p:nvSpPr>
        <p:spPr>
          <a:xfrm>
            <a:off x="457200" y="990600"/>
            <a:ext cx="8229600" cy="5715000"/>
          </a:xfrm>
        </p:spPr>
        <p:txBody>
          <a:bodyPr>
            <a:normAutofit fontScale="62500" lnSpcReduction="20000"/>
          </a:bodyPr>
          <a:lstStyle/>
          <a:p>
            <a:pPr>
              <a:buNone/>
            </a:pPr>
            <a:endParaRPr lang="en-US" dirty="0"/>
          </a:p>
          <a:p>
            <a:r>
              <a:rPr lang="en-US" dirty="0"/>
              <a:t>The placement coordination system simplifies the process of conducting a placement or job fair program in a college.</a:t>
            </a:r>
          </a:p>
          <a:p>
            <a:endParaRPr lang="en-US" dirty="0"/>
          </a:p>
          <a:p>
            <a:r>
              <a:rPr lang="en-US" dirty="0"/>
              <a:t> It is helpful for students to receive notification on placement events that they could attend based on their performance and companies posting details. </a:t>
            </a:r>
          </a:p>
          <a:p>
            <a:endParaRPr lang="en-US" dirty="0"/>
          </a:p>
          <a:p>
            <a:r>
              <a:rPr lang="en-US" dirty="0"/>
              <a:t>The system not only focuses on students registered but also on companies interested in offering a campus placement drive in a college. </a:t>
            </a:r>
          </a:p>
          <a:p>
            <a:endParaRPr lang="en-US" dirty="0"/>
          </a:p>
          <a:p>
            <a:r>
              <a:rPr lang="en-US" dirty="0"/>
              <a:t>The company can register then set posting details, required candidate type, job category etc... and receive an automatically filtered group of students that match their needs to be attending their program. </a:t>
            </a:r>
          </a:p>
          <a:p>
            <a:endParaRPr lang="en-US" dirty="0"/>
          </a:p>
          <a:p>
            <a:r>
              <a:rPr lang="en-US" dirty="0"/>
              <a:t>Our newly proposed system decreases manual work load for registering students, notifying users, companies contacting college authorities etc...</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9B8F05B-50E7-43A5-B246-5AE7DA3DD615}"/>
              </a:ext>
            </a:extLst>
          </p:cNvPr>
          <p:cNvPicPr>
            <a:picLocks noChangeAspect="1"/>
          </p:cNvPicPr>
          <p:nvPr/>
        </p:nvPicPr>
        <p:blipFill>
          <a:blip r:embed="rId2"/>
          <a:stretch>
            <a:fillRect/>
          </a:stretch>
        </p:blipFill>
        <p:spPr>
          <a:xfrm>
            <a:off x="1503552" y="914400"/>
            <a:ext cx="6136896" cy="5943600"/>
          </a:xfrm>
          <a:prstGeom prst="rect">
            <a:avLst/>
          </a:prstGeom>
        </p:spPr>
      </p:pic>
      <p:sp>
        <p:nvSpPr>
          <p:cNvPr id="3" name="Content Placeholder 2">
            <a:extLst>
              <a:ext uri="{FF2B5EF4-FFF2-40B4-BE49-F238E27FC236}">
                <a16:creationId xmlns="" xmlns:a16="http://schemas.microsoft.com/office/drawing/2014/main" id="{3E9FB9BF-3316-4D76-A759-1E138D04E17F}"/>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Form5:stud registration</a:t>
            </a:r>
          </a:p>
        </p:txBody>
      </p:sp>
    </p:spTree>
    <p:extLst>
      <p:ext uri="{BB962C8B-B14F-4D97-AF65-F5344CB8AC3E}">
        <p14:creationId xmlns="" xmlns:p14="http://schemas.microsoft.com/office/powerpoint/2010/main" val="13478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34ADF3E-23F6-4DBD-93DF-915A71C3FB38}"/>
              </a:ext>
            </a:extLst>
          </p:cNvPr>
          <p:cNvPicPr>
            <a:picLocks noChangeAspect="1"/>
          </p:cNvPicPr>
          <p:nvPr/>
        </p:nvPicPr>
        <p:blipFill>
          <a:blip r:embed="rId2"/>
          <a:stretch>
            <a:fillRect/>
          </a:stretch>
        </p:blipFill>
        <p:spPr>
          <a:xfrm>
            <a:off x="1052512" y="257175"/>
            <a:ext cx="7038975" cy="6343650"/>
          </a:xfrm>
          <a:prstGeom prst="rect">
            <a:avLst/>
          </a:prstGeom>
        </p:spPr>
      </p:pic>
    </p:spTree>
    <p:extLst>
      <p:ext uri="{BB962C8B-B14F-4D97-AF65-F5344CB8AC3E}">
        <p14:creationId xmlns="" xmlns:p14="http://schemas.microsoft.com/office/powerpoint/2010/main" val="20101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1FA188D-0A43-4875-9FA5-9FCA94502DC2}"/>
              </a:ext>
            </a:extLst>
          </p:cNvPr>
          <p:cNvPicPr>
            <a:picLocks noChangeAspect="1"/>
          </p:cNvPicPr>
          <p:nvPr/>
        </p:nvPicPr>
        <p:blipFill>
          <a:blip r:embed="rId2"/>
          <a:stretch>
            <a:fillRect/>
          </a:stretch>
        </p:blipFill>
        <p:spPr>
          <a:xfrm>
            <a:off x="12357" y="838198"/>
            <a:ext cx="9144000" cy="2362202"/>
          </a:xfrm>
          <a:prstGeom prst="rect">
            <a:avLst/>
          </a:prstGeom>
        </p:spPr>
      </p:pic>
      <p:pic>
        <p:nvPicPr>
          <p:cNvPr id="4" name="Picture 3">
            <a:extLst>
              <a:ext uri="{FF2B5EF4-FFF2-40B4-BE49-F238E27FC236}">
                <a16:creationId xmlns="" xmlns:a16="http://schemas.microsoft.com/office/drawing/2014/main" id="{3BA29C84-4575-4004-925A-EDBC3A58CD1C}"/>
              </a:ext>
            </a:extLst>
          </p:cNvPr>
          <p:cNvPicPr>
            <a:picLocks noChangeAspect="1"/>
          </p:cNvPicPr>
          <p:nvPr/>
        </p:nvPicPr>
        <p:blipFill>
          <a:blip r:embed="rId3"/>
          <a:stretch>
            <a:fillRect/>
          </a:stretch>
        </p:blipFill>
        <p:spPr>
          <a:xfrm>
            <a:off x="1066800" y="4114800"/>
            <a:ext cx="5000625" cy="2838450"/>
          </a:xfrm>
          <a:prstGeom prst="rect">
            <a:avLst/>
          </a:prstGeom>
        </p:spPr>
      </p:pic>
      <p:sp>
        <p:nvSpPr>
          <p:cNvPr id="5" name="Content Placeholder 2">
            <a:extLst>
              <a:ext uri="{FF2B5EF4-FFF2-40B4-BE49-F238E27FC236}">
                <a16:creationId xmlns="" xmlns:a16="http://schemas.microsoft.com/office/drawing/2014/main" id="{B3736298-47A9-428E-A1A4-6734923D1657}"/>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Form6:stud view notification</a:t>
            </a:r>
          </a:p>
        </p:txBody>
      </p:sp>
      <p:sp>
        <p:nvSpPr>
          <p:cNvPr id="6" name="Content Placeholder 2">
            <a:extLst>
              <a:ext uri="{FF2B5EF4-FFF2-40B4-BE49-F238E27FC236}">
                <a16:creationId xmlns="" xmlns:a16="http://schemas.microsoft.com/office/drawing/2014/main" id="{75F6E83B-A1DE-4DEA-9A7E-0074651384EA}"/>
              </a:ext>
            </a:extLst>
          </p:cNvPr>
          <p:cNvSpPr txBox="1">
            <a:spLocks/>
          </p:cNvSpPr>
          <p:nvPr/>
        </p:nvSpPr>
        <p:spPr>
          <a:xfrm>
            <a:off x="304800" y="2880155"/>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Form7:studhome</a:t>
            </a:r>
          </a:p>
        </p:txBody>
      </p:sp>
    </p:spTree>
    <p:extLst>
      <p:ext uri="{BB962C8B-B14F-4D97-AF65-F5344CB8AC3E}">
        <p14:creationId xmlns="" xmlns:p14="http://schemas.microsoft.com/office/powerpoint/2010/main" val="3150884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4DD404F-A8F7-4D04-9498-AFA8144FCD18}"/>
              </a:ext>
            </a:extLst>
          </p:cNvPr>
          <p:cNvPicPr>
            <a:picLocks noChangeAspect="1"/>
          </p:cNvPicPr>
          <p:nvPr/>
        </p:nvPicPr>
        <p:blipFill>
          <a:blip r:embed="rId2"/>
          <a:stretch>
            <a:fillRect/>
          </a:stretch>
        </p:blipFill>
        <p:spPr>
          <a:xfrm>
            <a:off x="1728787" y="2147887"/>
            <a:ext cx="5686425" cy="2562225"/>
          </a:xfrm>
          <a:prstGeom prst="rect">
            <a:avLst/>
          </a:prstGeom>
        </p:spPr>
      </p:pic>
      <p:sp>
        <p:nvSpPr>
          <p:cNvPr id="3" name="Content Placeholder 2">
            <a:extLst>
              <a:ext uri="{FF2B5EF4-FFF2-40B4-BE49-F238E27FC236}">
                <a16:creationId xmlns="" xmlns:a16="http://schemas.microsoft.com/office/drawing/2014/main" id="{54A4DFFE-D3ED-495E-A50A-6B686F174B32}"/>
              </a:ext>
            </a:extLst>
          </p:cNvPr>
          <p:cNvSpPr txBox="1">
            <a:spLocks/>
          </p:cNvSpPr>
          <p:nvPr/>
        </p:nvSpPr>
        <p:spPr>
          <a:xfrm>
            <a:off x="457200" y="6858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Form8:companyhomepage</a:t>
            </a:r>
          </a:p>
        </p:txBody>
      </p:sp>
    </p:spTree>
    <p:extLst>
      <p:ext uri="{BB962C8B-B14F-4D97-AF65-F5344CB8AC3E}">
        <p14:creationId xmlns="" xmlns:p14="http://schemas.microsoft.com/office/powerpoint/2010/main" val="89970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BA4ACBA-9156-4783-A55C-39A34B187212}"/>
              </a:ext>
            </a:extLst>
          </p:cNvPr>
          <p:cNvPicPr>
            <a:picLocks noChangeAspect="1"/>
          </p:cNvPicPr>
          <p:nvPr/>
        </p:nvPicPr>
        <p:blipFill>
          <a:blip r:embed="rId2"/>
          <a:stretch>
            <a:fillRect/>
          </a:stretch>
        </p:blipFill>
        <p:spPr>
          <a:xfrm>
            <a:off x="228600" y="990600"/>
            <a:ext cx="8763000" cy="5010150"/>
          </a:xfrm>
          <a:prstGeom prst="rect">
            <a:avLst/>
          </a:prstGeom>
        </p:spPr>
      </p:pic>
      <p:sp>
        <p:nvSpPr>
          <p:cNvPr id="3" name="Content Placeholder 2">
            <a:extLst>
              <a:ext uri="{FF2B5EF4-FFF2-40B4-BE49-F238E27FC236}">
                <a16:creationId xmlns="" xmlns:a16="http://schemas.microsoft.com/office/drawing/2014/main" id="{7E38DF43-D2DE-453F-9C98-76EFEA19FFE6}"/>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Form9:add </a:t>
            </a:r>
            <a:r>
              <a:rPr lang="en-IN" u="sng" dirty="0" err="1"/>
              <a:t>vaccancy</a:t>
            </a:r>
            <a:endParaRPr lang="en-IN" u="sng" dirty="0"/>
          </a:p>
        </p:txBody>
      </p:sp>
    </p:spTree>
    <p:extLst>
      <p:ext uri="{BB962C8B-B14F-4D97-AF65-F5344CB8AC3E}">
        <p14:creationId xmlns="" xmlns:p14="http://schemas.microsoft.com/office/powerpoint/2010/main" val="58727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2F9884A-F19B-4D76-A124-B6A9A77B69DC}"/>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 xmlns:p14="http://schemas.microsoft.com/office/powerpoint/2010/main" val="343018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0545407-F5B9-4E61-B74E-A49BA711E3D3}"/>
              </a:ext>
            </a:extLst>
          </p:cNvPr>
          <p:cNvPicPr>
            <a:picLocks noChangeAspect="1"/>
          </p:cNvPicPr>
          <p:nvPr/>
        </p:nvPicPr>
        <p:blipFill>
          <a:blip r:embed="rId2"/>
          <a:stretch>
            <a:fillRect/>
          </a:stretch>
        </p:blipFill>
        <p:spPr>
          <a:xfrm>
            <a:off x="76200" y="914400"/>
            <a:ext cx="9144000" cy="3810000"/>
          </a:xfrm>
          <a:prstGeom prst="rect">
            <a:avLst/>
          </a:prstGeom>
        </p:spPr>
      </p:pic>
      <p:sp>
        <p:nvSpPr>
          <p:cNvPr id="4" name="Content Placeholder 2">
            <a:extLst>
              <a:ext uri="{FF2B5EF4-FFF2-40B4-BE49-F238E27FC236}">
                <a16:creationId xmlns="" xmlns:a16="http://schemas.microsoft.com/office/drawing/2014/main" id="{0A0E853E-208D-4D1C-9FA7-90D7A7E51D27}"/>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u="sng" dirty="0"/>
              <a:t>Form10:view and update</a:t>
            </a:r>
          </a:p>
        </p:txBody>
      </p:sp>
    </p:spTree>
    <p:extLst>
      <p:ext uri="{BB962C8B-B14F-4D97-AF65-F5344CB8AC3E}">
        <p14:creationId xmlns="" xmlns:p14="http://schemas.microsoft.com/office/powerpoint/2010/main" val="328152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348A3C2-0E7B-4E3B-9AA7-C94F190F6195}"/>
              </a:ext>
            </a:extLst>
          </p:cNvPr>
          <p:cNvPicPr>
            <a:picLocks noChangeAspect="1"/>
          </p:cNvPicPr>
          <p:nvPr/>
        </p:nvPicPr>
        <p:blipFill>
          <a:blip r:embed="rId2"/>
          <a:stretch>
            <a:fillRect/>
          </a:stretch>
        </p:blipFill>
        <p:spPr>
          <a:xfrm>
            <a:off x="0" y="914400"/>
            <a:ext cx="9144000" cy="3047999"/>
          </a:xfrm>
          <a:prstGeom prst="rect">
            <a:avLst/>
          </a:prstGeom>
        </p:spPr>
      </p:pic>
      <p:sp>
        <p:nvSpPr>
          <p:cNvPr id="3" name="Content Placeholder 2">
            <a:extLst>
              <a:ext uri="{FF2B5EF4-FFF2-40B4-BE49-F238E27FC236}">
                <a16:creationId xmlns="" xmlns:a16="http://schemas.microsoft.com/office/drawing/2014/main" id="{83FBD58B-E083-43C4-B7EE-9AAFDAE22119}"/>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b="1" u="sng" dirty="0">
                <a:latin typeface="Times New Roman" panose="02020603050405020304" pitchFamily="18" charset="0"/>
                <a:cs typeface="Times New Roman" panose="02020603050405020304" pitchFamily="18" charset="0"/>
              </a:rPr>
              <a:t>Form10:company view </a:t>
            </a:r>
            <a:r>
              <a:rPr lang="en-IN" sz="2400" b="1" u="sng" dirty="0" err="1">
                <a:latin typeface="Times New Roman" panose="02020603050405020304" pitchFamily="18" charset="0"/>
                <a:cs typeface="Times New Roman" panose="02020603050405020304" pitchFamily="18" charset="0"/>
              </a:rPr>
              <a:t>notifiacation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74002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1214422"/>
          <a:ext cx="9001156" cy="5461579"/>
        </p:xfrm>
        <a:graphic>
          <a:graphicData uri="http://schemas.openxmlformats.org/drawingml/2006/table">
            <a:tbl>
              <a:tblPr firstRow="1" bandRow="1">
                <a:tableStyleId>{616DA210-FB5B-4158-B5E0-FEB733F419BA}</a:tableStyleId>
              </a:tblPr>
              <a:tblGrid>
                <a:gridCol w="1214446"/>
                <a:gridCol w="1285884"/>
                <a:gridCol w="1084132"/>
                <a:gridCol w="1389893"/>
                <a:gridCol w="1316741"/>
                <a:gridCol w="1546619"/>
                <a:gridCol w="1163441"/>
              </a:tblGrid>
              <a:tr h="1243287">
                <a:tc>
                  <a:txBody>
                    <a:bodyPr/>
                    <a:lstStyle/>
                    <a:p>
                      <a:r>
                        <a:rPr lang="en-US" dirty="0" smtClean="0"/>
                        <a:t>Module</a:t>
                      </a:r>
                      <a:endParaRPr lang="en-IN" dirty="0"/>
                    </a:p>
                  </a:txBody>
                  <a:tcPr/>
                </a:tc>
                <a:tc>
                  <a:txBody>
                    <a:bodyPr/>
                    <a:lstStyle/>
                    <a:p>
                      <a:r>
                        <a:rPr lang="en-US" dirty="0" smtClean="0"/>
                        <a:t>Task</a:t>
                      </a:r>
                      <a:endParaRPr lang="en-IN" dirty="0"/>
                    </a:p>
                  </a:txBody>
                  <a:tcPr/>
                </a:tc>
                <a:tc>
                  <a:txBody>
                    <a:bodyPr/>
                    <a:lstStyle/>
                    <a:p>
                      <a:r>
                        <a:rPr lang="en-US" dirty="0" smtClean="0"/>
                        <a:t>Pending Task</a:t>
                      </a:r>
                      <a:endParaRPr lang="en-IN" dirty="0"/>
                    </a:p>
                  </a:txBody>
                  <a:tcPr/>
                </a:tc>
                <a:tc>
                  <a:txBody>
                    <a:bodyPr/>
                    <a:lstStyle/>
                    <a:p>
                      <a:r>
                        <a:rPr lang="en-US" dirty="0" smtClean="0"/>
                        <a:t>Hour for completion</a:t>
                      </a:r>
                      <a:endParaRPr lang="en-IN" dirty="0"/>
                    </a:p>
                  </a:txBody>
                  <a:tcPr/>
                </a:tc>
                <a:tc>
                  <a:txBody>
                    <a:bodyPr/>
                    <a:lstStyle/>
                    <a:p>
                      <a:r>
                        <a:rPr lang="en-US" dirty="0" smtClean="0"/>
                        <a:t>Expected Date for completion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Date for completion</a:t>
                      </a:r>
                      <a:endParaRPr lang="en-IN" dirty="0" smtClean="0"/>
                    </a:p>
                    <a:p>
                      <a:endParaRPr lang="en-IN" dirty="0"/>
                    </a:p>
                  </a:txBody>
                  <a:tcPr/>
                </a:tc>
                <a:tc>
                  <a:txBody>
                    <a:bodyPr/>
                    <a:lstStyle/>
                    <a:p>
                      <a:r>
                        <a:rPr lang="en-US" dirty="0" smtClean="0"/>
                        <a:t>Reason for Deviation</a:t>
                      </a:r>
                      <a:endParaRPr lang="en-IN" dirty="0"/>
                    </a:p>
                  </a:txBody>
                  <a:tcPr/>
                </a:tc>
              </a:tr>
              <a:tr h="675235">
                <a:tc rowSpan="5">
                  <a:txBody>
                    <a:bodyPr/>
                    <a:lstStyle/>
                    <a:p>
                      <a:r>
                        <a:rPr lang="en-US" dirty="0" smtClean="0"/>
                        <a:t>Placement Coordinator</a:t>
                      </a:r>
                      <a:endParaRPr lang="en-IN" dirty="0"/>
                    </a:p>
                  </a:txBody>
                  <a:tcPr/>
                </a:tc>
                <a:tc>
                  <a:txBody>
                    <a:bodyPr/>
                    <a:lstStyle/>
                    <a:p>
                      <a:r>
                        <a:rPr lang="en-US" dirty="0" smtClean="0"/>
                        <a:t>Form Design</a:t>
                      </a:r>
                      <a:endParaRPr lang="en-IN" dirty="0"/>
                    </a:p>
                  </a:txBody>
                  <a:tcPr/>
                </a:tc>
                <a:tc>
                  <a:txBody>
                    <a:bodyPr/>
                    <a:lstStyle/>
                    <a:p>
                      <a:r>
                        <a:rPr lang="en-US" dirty="0" smtClean="0"/>
                        <a:t>=</a:t>
                      </a:r>
                      <a:endParaRPr lang="en-IN" dirty="0"/>
                    </a:p>
                  </a:txBody>
                  <a:tcPr/>
                </a:tc>
                <a:tc>
                  <a:txBody>
                    <a:bodyPr/>
                    <a:lstStyle/>
                    <a:p>
                      <a:r>
                        <a:rPr lang="en-US" dirty="0" smtClean="0"/>
                        <a:t>8hrs</a:t>
                      </a:r>
                      <a:endParaRPr lang="en-IN" dirty="0"/>
                    </a:p>
                  </a:txBody>
                  <a:tcPr/>
                </a:tc>
                <a:tc>
                  <a:txBody>
                    <a:bodyPr/>
                    <a:lstStyle/>
                    <a:p>
                      <a:r>
                        <a:rPr lang="en-US" dirty="0" smtClean="0"/>
                        <a:t>06-10-19</a:t>
                      </a:r>
                      <a:endParaRPr lang="en-IN" dirty="0"/>
                    </a:p>
                  </a:txBody>
                  <a:tcPr/>
                </a:tc>
                <a:tc>
                  <a:txBody>
                    <a:bodyPr/>
                    <a:lstStyle/>
                    <a:p>
                      <a:r>
                        <a:rPr lang="en-US" dirty="0" smtClean="0"/>
                        <a:t>28-8-19</a:t>
                      </a:r>
                      <a:endParaRPr lang="en-IN" dirty="0"/>
                    </a:p>
                  </a:txBody>
                  <a:tcPr/>
                </a:tc>
                <a:tc>
                  <a:txBody>
                    <a:bodyPr/>
                    <a:lstStyle/>
                    <a:p>
                      <a:r>
                        <a:rPr lang="en-US" dirty="0" smtClean="0"/>
                        <a:t>=</a:t>
                      </a:r>
                      <a:endParaRPr lang="en-IN" dirty="0"/>
                    </a:p>
                  </a:txBody>
                  <a:tcPr/>
                </a:tc>
              </a:tr>
              <a:tr h="701879">
                <a:tc vMerge="1">
                  <a:txBody>
                    <a:bodyPr/>
                    <a:lstStyle/>
                    <a:p>
                      <a:endParaRPr lang="en-IN" dirty="0"/>
                    </a:p>
                  </a:txBody>
                  <a:tcPr/>
                </a:tc>
                <a:tc>
                  <a:txBody>
                    <a:bodyPr/>
                    <a:lstStyle/>
                    <a:p>
                      <a:r>
                        <a:rPr lang="en-US" dirty="0" smtClean="0"/>
                        <a:t>Database Design</a:t>
                      </a:r>
                      <a:endParaRPr lang="en-IN" dirty="0"/>
                    </a:p>
                  </a:txBody>
                  <a:tcPr/>
                </a:tc>
                <a:tc>
                  <a:txBody>
                    <a:bodyPr/>
                    <a:lstStyle/>
                    <a:p>
                      <a:r>
                        <a:rPr lang="en-US" dirty="0" smtClean="0"/>
                        <a:t>=</a:t>
                      </a:r>
                      <a:endParaRPr lang="en-IN" dirty="0"/>
                    </a:p>
                  </a:txBody>
                  <a:tcPr/>
                </a:tc>
                <a:tc>
                  <a:txBody>
                    <a:bodyPr/>
                    <a:lstStyle/>
                    <a:p>
                      <a:r>
                        <a:rPr lang="en-US" dirty="0" smtClean="0"/>
                        <a:t>6hrs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06-10-19</a:t>
                      </a:r>
                      <a:endParaRPr lang="en-IN" dirty="0" smtClean="0"/>
                    </a:p>
                    <a:p>
                      <a:endParaRPr lang="en-IN" dirty="0"/>
                    </a:p>
                  </a:txBody>
                  <a:tcPr/>
                </a:tc>
                <a:tc>
                  <a:txBody>
                    <a:bodyPr/>
                    <a:lstStyle/>
                    <a:p>
                      <a:r>
                        <a:rPr lang="en-US" dirty="0" smtClean="0"/>
                        <a:t>25-9-19</a:t>
                      </a:r>
                      <a:endParaRPr lang="en-IN" dirty="0"/>
                    </a:p>
                  </a:txBody>
                  <a:tcPr/>
                </a:tc>
                <a:tc>
                  <a:txBody>
                    <a:bodyPr/>
                    <a:lstStyle/>
                    <a:p>
                      <a:r>
                        <a:rPr lang="en-US" dirty="0" smtClean="0"/>
                        <a:t>=</a:t>
                      </a:r>
                      <a:endParaRPr lang="en-IN" dirty="0"/>
                    </a:p>
                  </a:txBody>
                  <a:tcPr/>
                </a:tc>
              </a:tr>
              <a:tr h="1490708">
                <a:tc vMerge="1">
                  <a:txBody>
                    <a:bodyPr/>
                    <a:lstStyle/>
                    <a:p>
                      <a:endParaRPr lang="en-IN" dirty="0"/>
                    </a:p>
                  </a:txBody>
                  <a:tcPr/>
                </a:tc>
                <a:tc>
                  <a:txBody>
                    <a:bodyPr/>
                    <a:lstStyle/>
                    <a:p>
                      <a:r>
                        <a:rPr lang="en-US" dirty="0" smtClean="0"/>
                        <a:t>Linking to pages and query functions</a:t>
                      </a:r>
                      <a:endParaRPr lang="en-IN" dirty="0"/>
                    </a:p>
                  </a:txBody>
                  <a:tcPr/>
                </a:tc>
                <a:tc>
                  <a:txBody>
                    <a:bodyPr/>
                    <a:lstStyle/>
                    <a:p>
                      <a:r>
                        <a:rPr lang="en-US" dirty="0" smtClean="0"/>
                        <a:t>=</a:t>
                      </a:r>
                      <a:endParaRPr lang="en-IN" dirty="0"/>
                    </a:p>
                  </a:txBody>
                  <a:tcPr/>
                </a:tc>
                <a:tc>
                  <a:txBody>
                    <a:bodyPr/>
                    <a:lstStyle/>
                    <a:p>
                      <a:r>
                        <a:rPr lang="en-US" dirty="0" smtClean="0"/>
                        <a:t>6hrs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06-10-19</a:t>
                      </a:r>
                      <a:endParaRPr lang="en-IN" dirty="0" smtClean="0"/>
                    </a:p>
                    <a:p>
                      <a:endParaRPr lang="en-IN" dirty="0"/>
                    </a:p>
                  </a:txBody>
                  <a:tcPr/>
                </a:tc>
                <a:tc>
                  <a:txBody>
                    <a:bodyPr/>
                    <a:lstStyle/>
                    <a:p>
                      <a:r>
                        <a:rPr lang="en-US" dirty="0" smtClean="0"/>
                        <a:t>28-9-19</a:t>
                      </a:r>
                      <a:endParaRPr lang="en-IN" dirty="0"/>
                    </a:p>
                  </a:txBody>
                  <a:tcPr/>
                </a:tc>
                <a:tc>
                  <a:txBody>
                    <a:bodyPr/>
                    <a:lstStyle/>
                    <a:p>
                      <a:r>
                        <a:rPr lang="en-US" dirty="0" smtClean="0"/>
                        <a:t>=</a:t>
                      </a:r>
                      <a:endParaRPr lang="en-IN" dirty="0"/>
                    </a:p>
                  </a:txBody>
                  <a:tcPr/>
                </a:tc>
              </a:tr>
              <a:tr h="675235">
                <a:tc vMerge="1">
                  <a:txBody>
                    <a:bodyPr/>
                    <a:lstStyle/>
                    <a:p>
                      <a:endParaRPr lang="en-IN" dirty="0"/>
                    </a:p>
                  </a:txBody>
                  <a:tcPr/>
                </a:tc>
                <a:tc>
                  <a:txBody>
                    <a:bodyPr/>
                    <a:lstStyle/>
                    <a:p>
                      <a:r>
                        <a:rPr lang="en-US" dirty="0" smtClean="0"/>
                        <a:t>Defining functions</a:t>
                      </a:r>
                      <a:endParaRPr lang="en-IN" dirty="0"/>
                    </a:p>
                  </a:txBody>
                  <a:tcPr/>
                </a:tc>
                <a:tc>
                  <a:txBody>
                    <a:bodyPr/>
                    <a:lstStyle/>
                    <a:p>
                      <a:r>
                        <a:rPr lang="en-US" dirty="0" smtClean="0"/>
                        <a:t>=</a:t>
                      </a:r>
                      <a:endParaRPr lang="en-IN" dirty="0"/>
                    </a:p>
                  </a:txBody>
                  <a:tcPr/>
                </a:tc>
                <a:tc>
                  <a:txBody>
                    <a:bodyPr/>
                    <a:lstStyle/>
                    <a:p>
                      <a:r>
                        <a:rPr lang="en-US" dirty="0" smtClean="0"/>
                        <a:t>8hrs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06-10-19</a:t>
                      </a:r>
                      <a:endParaRPr lang="en-IN" dirty="0" smtClean="0"/>
                    </a:p>
                    <a:p>
                      <a:endParaRPr lang="en-IN" dirty="0"/>
                    </a:p>
                  </a:txBody>
                  <a:tcPr/>
                </a:tc>
                <a:tc>
                  <a:txBody>
                    <a:bodyPr/>
                    <a:lstStyle/>
                    <a:p>
                      <a:r>
                        <a:rPr lang="en-US" dirty="0" smtClean="0"/>
                        <a:t>6-10-19</a:t>
                      </a:r>
                      <a:endParaRPr lang="en-IN" dirty="0"/>
                    </a:p>
                  </a:txBody>
                  <a:tcPr/>
                </a:tc>
                <a:tc>
                  <a:txBody>
                    <a:bodyPr/>
                    <a:lstStyle/>
                    <a:p>
                      <a:r>
                        <a:rPr lang="en-US" dirty="0" smtClean="0"/>
                        <a:t>=</a:t>
                      </a:r>
                      <a:endParaRPr lang="en-IN" dirty="0"/>
                    </a:p>
                  </a:txBody>
                  <a:tcPr/>
                </a:tc>
              </a:tr>
              <a:tr h="675235">
                <a:tc vMerge="1">
                  <a:txBody>
                    <a:bodyPr/>
                    <a:lstStyle/>
                    <a:p>
                      <a:endParaRPr lang="en-IN" dirty="0"/>
                    </a:p>
                  </a:txBody>
                  <a:tcPr/>
                </a:tc>
                <a:tc>
                  <a:txBody>
                    <a:bodyPr/>
                    <a:lstStyle/>
                    <a:p>
                      <a:r>
                        <a:rPr lang="en-US" dirty="0" smtClean="0"/>
                        <a:t>Notification</a:t>
                      </a:r>
                      <a:endParaRPr lang="en-IN" dirty="0"/>
                    </a:p>
                  </a:txBody>
                  <a:tcPr/>
                </a:tc>
                <a:tc>
                  <a:txBody>
                    <a:bodyPr/>
                    <a:lstStyle/>
                    <a:p>
                      <a:r>
                        <a:rPr lang="en-US" dirty="0" smtClean="0"/>
                        <a:t>=</a:t>
                      </a:r>
                      <a:endParaRPr lang="en-IN" dirty="0"/>
                    </a:p>
                  </a:txBody>
                  <a:tcPr/>
                </a:tc>
                <a:tc>
                  <a:txBody>
                    <a:bodyPr/>
                    <a:lstStyle/>
                    <a:p>
                      <a:r>
                        <a:rPr lang="en-US" dirty="0" smtClean="0"/>
                        <a:t>2hrs</a:t>
                      </a:r>
                      <a:endParaRPr lang="en-IN" dirty="0"/>
                    </a:p>
                  </a:txBody>
                  <a:tcPr/>
                </a:tc>
                <a:tc>
                  <a:txBody>
                    <a:bodyPr/>
                    <a:lstStyle/>
                    <a:p>
                      <a:r>
                        <a:rPr lang="en-US" dirty="0" smtClean="0"/>
                        <a:t>06-10-19</a:t>
                      </a:r>
                      <a:endParaRPr lang="en-IN" dirty="0"/>
                    </a:p>
                  </a:txBody>
                  <a:tcPr/>
                </a:tc>
                <a:tc>
                  <a:txBody>
                    <a:bodyPr/>
                    <a:lstStyle/>
                    <a:p>
                      <a:r>
                        <a:rPr lang="en-US" dirty="0" smtClean="0"/>
                        <a:t>13-10-19</a:t>
                      </a:r>
                      <a:endParaRPr lang="en-IN" dirty="0"/>
                    </a:p>
                  </a:txBody>
                  <a:tcPr/>
                </a:tc>
                <a:tc>
                  <a:txBody>
                    <a:bodyPr/>
                    <a:lstStyle/>
                    <a:p>
                      <a:r>
                        <a:rPr lang="en-US" dirty="0" smtClean="0"/>
                        <a:t>Small task</a:t>
                      </a:r>
                      <a:endParaRPr lang="en-IN" dirty="0"/>
                    </a:p>
                  </a:txBody>
                  <a:tcPr/>
                </a:tc>
              </a:tr>
            </a:tbl>
          </a:graphicData>
        </a:graphic>
      </p:graphicFrame>
      <p:sp>
        <p:nvSpPr>
          <p:cNvPr id="3" name="Content Placeholder 2">
            <a:extLst>
              <a:ext uri="{FF2B5EF4-FFF2-40B4-BE49-F238E27FC236}">
                <a16:creationId xmlns="" xmlns:a16="http://schemas.microsoft.com/office/drawing/2014/main" id="{83FBD58B-E083-43C4-B7EE-9AAFDAE22119}"/>
              </a:ext>
            </a:extLst>
          </p:cNvPr>
          <p:cNvSpPr txBox="1">
            <a:spLocks/>
          </p:cNvSpPr>
          <p:nvPr/>
        </p:nvSpPr>
        <p:spPr>
          <a:xfrm>
            <a:off x="381000" y="152400"/>
            <a:ext cx="51816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b="1" dirty="0" smtClean="0">
                <a:latin typeface="Times New Roman" panose="02020603050405020304" pitchFamily="18" charset="0"/>
                <a:cs typeface="Times New Roman" panose="02020603050405020304" pitchFamily="18" charset="0"/>
              </a:rPr>
              <a:t>Sprint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1214422"/>
          <a:ext cx="9001156" cy="4786344"/>
        </p:xfrm>
        <a:graphic>
          <a:graphicData uri="http://schemas.openxmlformats.org/drawingml/2006/table">
            <a:tbl>
              <a:tblPr firstRow="1" bandRow="1">
                <a:tableStyleId>{616DA210-FB5B-4158-B5E0-FEB733F419BA}</a:tableStyleId>
              </a:tblPr>
              <a:tblGrid>
                <a:gridCol w="1214446"/>
                <a:gridCol w="1428760"/>
                <a:gridCol w="1071570"/>
                <a:gridCol w="1259579"/>
                <a:gridCol w="1316741"/>
                <a:gridCol w="1546619"/>
                <a:gridCol w="1163441"/>
              </a:tblGrid>
              <a:tr h="1243287">
                <a:tc>
                  <a:txBody>
                    <a:bodyPr/>
                    <a:lstStyle/>
                    <a:p>
                      <a:r>
                        <a:rPr lang="en-US" dirty="0" smtClean="0"/>
                        <a:t>Module</a:t>
                      </a:r>
                      <a:endParaRPr lang="en-IN" dirty="0"/>
                    </a:p>
                  </a:txBody>
                  <a:tcPr/>
                </a:tc>
                <a:tc>
                  <a:txBody>
                    <a:bodyPr/>
                    <a:lstStyle/>
                    <a:p>
                      <a:r>
                        <a:rPr lang="en-US" dirty="0" smtClean="0"/>
                        <a:t>Task</a:t>
                      </a:r>
                      <a:endParaRPr lang="en-IN" dirty="0"/>
                    </a:p>
                  </a:txBody>
                  <a:tcPr/>
                </a:tc>
                <a:tc>
                  <a:txBody>
                    <a:bodyPr/>
                    <a:lstStyle/>
                    <a:p>
                      <a:r>
                        <a:rPr lang="en-US" dirty="0" smtClean="0"/>
                        <a:t>Pending Task</a:t>
                      </a:r>
                      <a:endParaRPr lang="en-IN" dirty="0"/>
                    </a:p>
                  </a:txBody>
                  <a:tcPr/>
                </a:tc>
                <a:tc>
                  <a:txBody>
                    <a:bodyPr/>
                    <a:lstStyle/>
                    <a:p>
                      <a:r>
                        <a:rPr lang="en-US" dirty="0" smtClean="0"/>
                        <a:t>Hour for completion</a:t>
                      </a:r>
                      <a:endParaRPr lang="en-IN" dirty="0"/>
                    </a:p>
                  </a:txBody>
                  <a:tcPr/>
                </a:tc>
                <a:tc>
                  <a:txBody>
                    <a:bodyPr/>
                    <a:lstStyle/>
                    <a:p>
                      <a:r>
                        <a:rPr lang="en-US" dirty="0" smtClean="0"/>
                        <a:t>Expected Date for completion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Date for completion</a:t>
                      </a:r>
                      <a:endParaRPr lang="en-IN" dirty="0" smtClean="0"/>
                    </a:p>
                    <a:p>
                      <a:endParaRPr lang="en-IN" dirty="0"/>
                    </a:p>
                  </a:txBody>
                  <a:tcPr/>
                </a:tc>
                <a:tc>
                  <a:txBody>
                    <a:bodyPr/>
                    <a:lstStyle/>
                    <a:p>
                      <a:r>
                        <a:rPr lang="en-US" dirty="0" smtClean="0"/>
                        <a:t>Reason for Deviation</a:t>
                      </a:r>
                      <a:endParaRPr lang="en-IN" dirty="0"/>
                    </a:p>
                  </a:txBody>
                  <a:tcPr/>
                </a:tc>
              </a:tr>
              <a:tr h="675235">
                <a:tc rowSpan="4">
                  <a:txBody>
                    <a:bodyPr/>
                    <a:lstStyle/>
                    <a:p>
                      <a:r>
                        <a:rPr lang="en-US" dirty="0" smtClean="0"/>
                        <a:t>Student</a:t>
                      </a:r>
                      <a:endParaRPr lang="en-IN" dirty="0"/>
                    </a:p>
                  </a:txBody>
                  <a:tcPr/>
                </a:tc>
                <a:tc>
                  <a:txBody>
                    <a:bodyPr/>
                    <a:lstStyle/>
                    <a:p>
                      <a:r>
                        <a:rPr lang="en-US" dirty="0" smtClean="0"/>
                        <a:t>Form Design</a:t>
                      </a:r>
                      <a:endParaRPr lang="en-IN" dirty="0"/>
                    </a:p>
                  </a:txBody>
                  <a:tcPr/>
                </a:tc>
                <a:tc>
                  <a:txBody>
                    <a:bodyPr/>
                    <a:lstStyle/>
                    <a:p>
                      <a:r>
                        <a:rPr lang="en-US" dirty="0" smtClean="0"/>
                        <a:t>=</a:t>
                      </a:r>
                      <a:endParaRPr lang="en-IN" dirty="0"/>
                    </a:p>
                  </a:txBody>
                  <a:tcPr/>
                </a:tc>
                <a:tc>
                  <a:txBody>
                    <a:bodyPr/>
                    <a:lstStyle/>
                    <a:p>
                      <a:r>
                        <a:rPr lang="en-US" dirty="0" smtClean="0"/>
                        <a:t>8hrs</a:t>
                      </a:r>
                      <a:endParaRPr lang="en-IN" dirty="0"/>
                    </a:p>
                  </a:txBody>
                  <a:tcPr/>
                </a:tc>
                <a:tc>
                  <a:txBody>
                    <a:bodyPr/>
                    <a:lstStyle/>
                    <a:p>
                      <a:r>
                        <a:rPr lang="en-US" dirty="0" smtClean="0"/>
                        <a:t>20-10-19</a:t>
                      </a:r>
                      <a:endParaRPr lang="en-IN" dirty="0"/>
                    </a:p>
                  </a:txBody>
                  <a:tcPr/>
                </a:tc>
                <a:tc>
                  <a:txBody>
                    <a:bodyPr/>
                    <a:lstStyle/>
                    <a:p>
                      <a:r>
                        <a:rPr lang="en-US" dirty="0" smtClean="0"/>
                        <a:t>28-8-19</a:t>
                      </a:r>
                      <a:endParaRPr lang="en-IN" dirty="0"/>
                    </a:p>
                  </a:txBody>
                  <a:tcPr/>
                </a:tc>
                <a:tc>
                  <a:txBody>
                    <a:bodyPr/>
                    <a:lstStyle/>
                    <a:p>
                      <a:r>
                        <a:rPr lang="en-US" dirty="0" smtClean="0"/>
                        <a:t>=</a:t>
                      </a:r>
                      <a:endParaRPr lang="en-IN" dirty="0"/>
                    </a:p>
                  </a:txBody>
                  <a:tcPr/>
                </a:tc>
              </a:tr>
              <a:tr h="701879">
                <a:tc vMerge="1">
                  <a:txBody>
                    <a:bodyPr/>
                    <a:lstStyle/>
                    <a:p>
                      <a:endParaRPr lang="en-IN" dirty="0"/>
                    </a:p>
                  </a:txBody>
                  <a:tcPr/>
                </a:tc>
                <a:tc>
                  <a:txBody>
                    <a:bodyPr/>
                    <a:lstStyle/>
                    <a:p>
                      <a:r>
                        <a:rPr lang="en-US" dirty="0" smtClean="0"/>
                        <a:t>Database Design</a:t>
                      </a:r>
                      <a:endParaRPr lang="en-IN" dirty="0"/>
                    </a:p>
                  </a:txBody>
                  <a:tcPr/>
                </a:tc>
                <a:tc>
                  <a:txBody>
                    <a:bodyPr/>
                    <a:lstStyle/>
                    <a:p>
                      <a:r>
                        <a:rPr lang="en-US" dirty="0" smtClean="0"/>
                        <a:t>=</a:t>
                      </a:r>
                      <a:endParaRPr lang="en-IN" dirty="0"/>
                    </a:p>
                  </a:txBody>
                  <a:tcPr/>
                </a:tc>
                <a:tc>
                  <a:txBody>
                    <a:bodyPr/>
                    <a:lstStyle/>
                    <a:p>
                      <a:r>
                        <a:rPr lang="en-US" dirty="0" smtClean="0"/>
                        <a:t>8hrs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20-10-19</a:t>
                      </a:r>
                      <a:endParaRPr lang="en-IN" dirty="0" smtClean="0"/>
                    </a:p>
                    <a:p>
                      <a:endParaRPr lang="en-IN" dirty="0"/>
                    </a:p>
                  </a:txBody>
                  <a:tcPr/>
                </a:tc>
                <a:tc>
                  <a:txBody>
                    <a:bodyPr/>
                    <a:lstStyle/>
                    <a:p>
                      <a:r>
                        <a:rPr lang="en-US" dirty="0" smtClean="0"/>
                        <a:t>9-10-19</a:t>
                      </a:r>
                      <a:endParaRPr lang="en-IN" dirty="0"/>
                    </a:p>
                  </a:txBody>
                  <a:tcPr/>
                </a:tc>
                <a:tc>
                  <a:txBody>
                    <a:bodyPr/>
                    <a:lstStyle/>
                    <a:p>
                      <a:r>
                        <a:rPr lang="en-US" dirty="0" smtClean="0"/>
                        <a:t>=</a:t>
                      </a:r>
                      <a:endParaRPr lang="en-IN" dirty="0"/>
                    </a:p>
                  </a:txBody>
                  <a:tcPr/>
                </a:tc>
              </a:tr>
              <a:tr h="1490708">
                <a:tc vMerge="1">
                  <a:txBody>
                    <a:bodyPr/>
                    <a:lstStyle/>
                    <a:p>
                      <a:endParaRPr lang="en-IN" dirty="0"/>
                    </a:p>
                  </a:txBody>
                  <a:tcPr/>
                </a:tc>
                <a:tc>
                  <a:txBody>
                    <a:bodyPr/>
                    <a:lstStyle/>
                    <a:p>
                      <a:r>
                        <a:rPr lang="en-US" dirty="0" smtClean="0"/>
                        <a:t>Linking to pages and query functions</a:t>
                      </a:r>
                      <a:endParaRPr lang="en-IN" dirty="0"/>
                    </a:p>
                  </a:txBody>
                  <a:tcPr/>
                </a:tc>
                <a:tc>
                  <a:txBody>
                    <a:bodyPr/>
                    <a:lstStyle/>
                    <a:p>
                      <a:r>
                        <a:rPr lang="en-US" dirty="0" smtClean="0"/>
                        <a:t>=</a:t>
                      </a:r>
                      <a:endParaRPr lang="en-IN" dirty="0"/>
                    </a:p>
                  </a:txBody>
                  <a:tcPr/>
                </a:tc>
                <a:tc>
                  <a:txBody>
                    <a:bodyPr/>
                    <a:lstStyle/>
                    <a:p>
                      <a:r>
                        <a:rPr lang="en-US" dirty="0" smtClean="0"/>
                        <a:t>8hrs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20-10-19</a:t>
                      </a:r>
                      <a:endParaRPr lang="en-IN" dirty="0" smtClean="0"/>
                    </a:p>
                    <a:p>
                      <a:endParaRPr lang="en-IN" dirty="0"/>
                    </a:p>
                  </a:txBody>
                  <a:tcPr/>
                </a:tc>
                <a:tc>
                  <a:txBody>
                    <a:bodyPr/>
                    <a:lstStyle/>
                    <a:p>
                      <a:r>
                        <a:rPr lang="en-US" dirty="0" smtClean="0"/>
                        <a:t>9-10-19</a:t>
                      </a:r>
                      <a:endParaRPr lang="en-IN" dirty="0"/>
                    </a:p>
                  </a:txBody>
                  <a:tcPr/>
                </a:tc>
                <a:tc>
                  <a:txBody>
                    <a:bodyPr/>
                    <a:lstStyle/>
                    <a:p>
                      <a:r>
                        <a:rPr lang="en-US" dirty="0" smtClean="0"/>
                        <a:t>=</a:t>
                      </a:r>
                      <a:endParaRPr lang="en-IN" dirty="0"/>
                    </a:p>
                  </a:txBody>
                  <a:tcPr/>
                </a:tc>
              </a:tr>
              <a:tr h="675235">
                <a:tc vMerge="1">
                  <a:txBody>
                    <a:bodyPr/>
                    <a:lstStyle/>
                    <a:p>
                      <a:endParaRPr lang="en-IN" dirty="0"/>
                    </a:p>
                  </a:txBody>
                  <a:tcPr/>
                </a:tc>
                <a:tc>
                  <a:txBody>
                    <a:bodyPr/>
                    <a:lstStyle/>
                    <a:p>
                      <a:r>
                        <a:rPr lang="en-US" dirty="0" smtClean="0"/>
                        <a:t>Filtered</a:t>
                      </a:r>
                      <a:r>
                        <a:rPr lang="en-US" baseline="0" dirty="0" smtClean="0"/>
                        <a:t> Notifications</a:t>
                      </a:r>
                      <a:endParaRPr lang="en-IN" dirty="0"/>
                    </a:p>
                  </a:txBody>
                  <a:tcPr/>
                </a:tc>
                <a:tc>
                  <a:txBody>
                    <a:bodyPr/>
                    <a:lstStyle/>
                    <a:p>
                      <a:r>
                        <a:rPr lang="en-US" dirty="0" smtClean="0"/>
                        <a:t>=</a:t>
                      </a:r>
                      <a:endParaRPr lang="en-IN" dirty="0"/>
                    </a:p>
                  </a:txBody>
                  <a:tcPr/>
                </a:tc>
                <a:tc>
                  <a:txBody>
                    <a:bodyPr/>
                    <a:lstStyle/>
                    <a:p>
                      <a:r>
                        <a:rPr lang="en-US" dirty="0" smtClean="0"/>
                        <a:t>6hrs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20-10-19</a:t>
                      </a:r>
                      <a:endParaRPr lang="en-IN" dirty="0" smtClean="0"/>
                    </a:p>
                    <a:p>
                      <a:endParaRPr lang="en-IN" dirty="0"/>
                    </a:p>
                  </a:txBody>
                  <a:tcPr/>
                </a:tc>
                <a:tc>
                  <a:txBody>
                    <a:bodyPr/>
                    <a:lstStyle/>
                    <a:p>
                      <a:r>
                        <a:rPr lang="en-US" dirty="0" smtClean="0"/>
                        <a:t>20-11-19</a:t>
                      </a:r>
                      <a:endParaRPr lang="en-IN" dirty="0"/>
                    </a:p>
                  </a:txBody>
                  <a:tcPr/>
                </a:tc>
                <a:tc>
                  <a:txBody>
                    <a:bodyPr/>
                    <a:lstStyle/>
                    <a:p>
                      <a:r>
                        <a:rPr lang="en-US" dirty="0" smtClean="0"/>
                        <a:t>Lack</a:t>
                      </a:r>
                      <a:r>
                        <a:rPr lang="en-US" baseline="0" dirty="0" smtClean="0"/>
                        <a:t> of time</a:t>
                      </a:r>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 of existing system</a:t>
            </a:r>
            <a:r>
              <a:rPr lang="en-US" dirty="0"/>
              <a:t/>
            </a:r>
            <a:br>
              <a:rPr lang="en-US" dirty="0"/>
            </a:br>
            <a:endParaRPr lang="en-US" dirty="0"/>
          </a:p>
        </p:txBody>
      </p:sp>
      <p:sp>
        <p:nvSpPr>
          <p:cNvPr id="3" name="Content Placeholder 2"/>
          <p:cNvSpPr>
            <a:spLocks noGrp="1"/>
          </p:cNvSpPr>
          <p:nvPr>
            <p:ph idx="1"/>
          </p:nvPr>
        </p:nvSpPr>
        <p:spPr>
          <a:xfrm>
            <a:off x="214282" y="1142984"/>
            <a:ext cx="8472518" cy="5500726"/>
          </a:xfrm>
        </p:spPr>
        <p:txBody>
          <a:bodyPr>
            <a:normAutofit fontScale="77500" lnSpcReduction="20000"/>
          </a:bodyPr>
          <a:lstStyle/>
          <a:p>
            <a:pPr>
              <a:buNone/>
            </a:pPr>
            <a:endParaRPr lang="en-US" dirty="0"/>
          </a:p>
          <a:p>
            <a:r>
              <a:rPr lang="en-US" dirty="0"/>
              <a:t>Requires several paper works (</a:t>
            </a:r>
            <a:r>
              <a:rPr lang="en-US" dirty="0" err="1"/>
              <a:t>eg</a:t>
            </a:r>
            <a:r>
              <a:rPr lang="en-US" dirty="0"/>
              <a:t>: registration forms filled by students</a:t>
            </a:r>
            <a:r>
              <a:rPr lang="en-US" dirty="0" smtClean="0"/>
              <a:t>)</a:t>
            </a:r>
          </a:p>
          <a:p>
            <a:endParaRPr lang="en-US" dirty="0"/>
          </a:p>
          <a:p>
            <a:r>
              <a:rPr lang="en-US" dirty="0"/>
              <a:t>difficult for students to choose and manage between placement events they should </a:t>
            </a:r>
            <a:r>
              <a:rPr lang="en-US" dirty="0" smtClean="0"/>
              <a:t>attend</a:t>
            </a:r>
          </a:p>
          <a:p>
            <a:endParaRPr lang="en-US" dirty="0"/>
          </a:p>
          <a:p>
            <a:r>
              <a:rPr lang="en-US" dirty="0"/>
              <a:t>requires more staff or students to be involved in volunteering and managing a placement </a:t>
            </a:r>
            <a:r>
              <a:rPr lang="en-US" dirty="0" smtClean="0"/>
              <a:t>event</a:t>
            </a:r>
          </a:p>
          <a:p>
            <a:endParaRPr lang="en-US" dirty="0"/>
          </a:p>
          <a:p>
            <a:r>
              <a:rPr lang="en-US" dirty="0"/>
              <a:t>companies has to go through unwanted candidates attending </a:t>
            </a:r>
            <a:r>
              <a:rPr lang="en-US" dirty="0" smtClean="0"/>
              <a:t>event</a:t>
            </a:r>
          </a:p>
          <a:p>
            <a:endParaRPr lang="en-US" dirty="0" smtClean="0"/>
          </a:p>
          <a:p>
            <a:r>
              <a:rPr lang="en-US" dirty="0" smtClean="0"/>
              <a:t>less </a:t>
            </a:r>
            <a:r>
              <a:rPr lang="en-US" dirty="0"/>
              <a:t>companies </a:t>
            </a:r>
            <a:r>
              <a:rPr lang="en-US" dirty="0" smtClean="0"/>
              <a:t>has </a:t>
            </a:r>
            <a:r>
              <a:rPr lang="en-US" dirty="0"/>
              <a:t>knowledge of a placement event happening in a particular college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928670"/>
          <a:ext cx="9001156" cy="5700744"/>
        </p:xfrm>
        <a:graphic>
          <a:graphicData uri="http://schemas.openxmlformats.org/drawingml/2006/table">
            <a:tbl>
              <a:tblPr firstRow="1" bandRow="1">
                <a:tableStyleId>{616DA210-FB5B-4158-B5E0-FEB733F419BA}</a:tableStyleId>
              </a:tblPr>
              <a:tblGrid>
                <a:gridCol w="1214446"/>
                <a:gridCol w="1285884"/>
                <a:gridCol w="1084132"/>
                <a:gridCol w="1389893"/>
                <a:gridCol w="1316741"/>
                <a:gridCol w="1546619"/>
                <a:gridCol w="1163441"/>
              </a:tblGrid>
              <a:tr h="1243287">
                <a:tc>
                  <a:txBody>
                    <a:bodyPr/>
                    <a:lstStyle/>
                    <a:p>
                      <a:r>
                        <a:rPr lang="en-US" dirty="0" smtClean="0"/>
                        <a:t>Module</a:t>
                      </a:r>
                      <a:endParaRPr lang="en-IN" dirty="0"/>
                    </a:p>
                  </a:txBody>
                  <a:tcPr/>
                </a:tc>
                <a:tc>
                  <a:txBody>
                    <a:bodyPr/>
                    <a:lstStyle/>
                    <a:p>
                      <a:r>
                        <a:rPr lang="en-US" dirty="0" smtClean="0"/>
                        <a:t>Task</a:t>
                      </a:r>
                      <a:endParaRPr lang="en-IN" dirty="0"/>
                    </a:p>
                  </a:txBody>
                  <a:tcPr/>
                </a:tc>
                <a:tc>
                  <a:txBody>
                    <a:bodyPr/>
                    <a:lstStyle/>
                    <a:p>
                      <a:r>
                        <a:rPr lang="en-US" dirty="0" smtClean="0"/>
                        <a:t>Pending Task</a:t>
                      </a:r>
                      <a:endParaRPr lang="en-IN" dirty="0"/>
                    </a:p>
                  </a:txBody>
                  <a:tcPr/>
                </a:tc>
                <a:tc>
                  <a:txBody>
                    <a:bodyPr/>
                    <a:lstStyle/>
                    <a:p>
                      <a:r>
                        <a:rPr lang="en-US" dirty="0" smtClean="0"/>
                        <a:t>Hour for completion</a:t>
                      </a:r>
                      <a:endParaRPr lang="en-IN" dirty="0"/>
                    </a:p>
                  </a:txBody>
                  <a:tcPr/>
                </a:tc>
                <a:tc>
                  <a:txBody>
                    <a:bodyPr/>
                    <a:lstStyle/>
                    <a:p>
                      <a:r>
                        <a:rPr lang="en-US" dirty="0" smtClean="0"/>
                        <a:t>Expected Date for completion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Date for completion</a:t>
                      </a:r>
                      <a:endParaRPr lang="en-IN" dirty="0" smtClean="0"/>
                    </a:p>
                    <a:p>
                      <a:endParaRPr lang="en-IN" dirty="0"/>
                    </a:p>
                  </a:txBody>
                  <a:tcPr/>
                </a:tc>
                <a:tc>
                  <a:txBody>
                    <a:bodyPr/>
                    <a:lstStyle/>
                    <a:p>
                      <a:r>
                        <a:rPr lang="en-US" dirty="0" smtClean="0"/>
                        <a:t>Reason for Deviation</a:t>
                      </a:r>
                      <a:endParaRPr lang="en-IN" dirty="0"/>
                    </a:p>
                  </a:txBody>
                  <a:tcPr/>
                </a:tc>
              </a:tr>
              <a:tr h="675235">
                <a:tc rowSpan="5">
                  <a:txBody>
                    <a:bodyPr/>
                    <a:lstStyle/>
                    <a:p>
                      <a:r>
                        <a:rPr lang="en-US" dirty="0" smtClean="0"/>
                        <a:t>Company</a:t>
                      </a:r>
                      <a:endParaRPr lang="en-IN" dirty="0"/>
                    </a:p>
                  </a:txBody>
                  <a:tcPr/>
                </a:tc>
                <a:tc>
                  <a:txBody>
                    <a:bodyPr/>
                    <a:lstStyle/>
                    <a:p>
                      <a:r>
                        <a:rPr lang="en-US" dirty="0" smtClean="0"/>
                        <a:t>Form Design</a:t>
                      </a:r>
                      <a:endParaRPr lang="en-IN" dirty="0"/>
                    </a:p>
                  </a:txBody>
                  <a:tcPr/>
                </a:tc>
                <a:tc>
                  <a:txBody>
                    <a:bodyPr/>
                    <a:lstStyle/>
                    <a:p>
                      <a:r>
                        <a:rPr lang="en-US" dirty="0" smtClean="0"/>
                        <a:t>=</a:t>
                      </a:r>
                      <a:endParaRPr lang="en-IN" dirty="0"/>
                    </a:p>
                  </a:txBody>
                  <a:tcPr/>
                </a:tc>
                <a:tc>
                  <a:txBody>
                    <a:bodyPr/>
                    <a:lstStyle/>
                    <a:p>
                      <a:r>
                        <a:rPr lang="en-US" dirty="0" smtClean="0"/>
                        <a:t>7hrs</a:t>
                      </a:r>
                      <a:endParaRPr lang="en-IN" dirty="0"/>
                    </a:p>
                  </a:txBody>
                  <a:tcPr/>
                </a:tc>
                <a:tc>
                  <a:txBody>
                    <a:bodyPr/>
                    <a:lstStyle/>
                    <a:p>
                      <a:r>
                        <a:rPr lang="en-US" dirty="0" smtClean="0"/>
                        <a:t>30-10-19</a:t>
                      </a:r>
                      <a:endParaRPr lang="en-IN" dirty="0"/>
                    </a:p>
                  </a:txBody>
                  <a:tcPr/>
                </a:tc>
                <a:tc>
                  <a:txBody>
                    <a:bodyPr/>
                    <a:lstStyle/>
                    <a:p>
                      <a:r>
                        <a:rPr lang="en-US" dirty="0" smtClean="0"/>
                        <a:t>9-10-19</a:t>
                      </a:r>
                      <a:endParaRPr lang="en-IN" dirty="0"/>
                    </a:p>
                  </a:txBody>
                  <a:tcPr/>
                </a:tc>
                <a:tc>
                  <a:txBody>
                    <a:bodyPr/>
                    <a:lstStyle/>
                    <a:p>
                      <a:r>
                        <a:rPr lang="en-US" dirty="0" smtClean="0"/>
                        <a:t>=</a:t>
                      </a:r>
                      <a:endParaRPr lang="en-IN" dirty="0"/>
                    </a:p>
                  </a:txBody>
                  <a:tcPr/>
                </a:tc>
              </a:tr>
              <a:tr h="701879">
                <a:tc vMerge="1">
                  <a:txBody>
                    <a:bodyPr/>
                    <a:lstStyle/>
                    <a:p>
                      <a:endParaRPr lang="en-IN" dirty="0"/>
                    </a:p>
                  </a:txBody>
                  <a:tcPr/>
                </a:tc>
                <a:tc>
                  <a:txBody>
                    <a:bodyPr/>
                    <a:lstStyle/>
                    <a:p>
                      <a:r>
                        <a:rPr lang="en-US" dirty="0" smtClean="0"/>
                        <a:t>Database Design</a:t>
                      </a:r>
                      <a:endParaRPr lang="en-IN" dirty="0"/>
                    </a:p>
                  </a:txBody>
                  <a:tcPr/>
                </a:tc>
                <a:tc>
                  <a:txBody>
                    <a:bodyPr/>
                    <a:lstStyle/>
                    <a:p>
                      <a:r>
                        <a:rPr lang="en-US" dirty="0" smtClean="0"/>
                        <a:t>=</a:t>
                      </a:r>
                      <a:endParaRPr lang="en-IN" dirty="0"/>
                    </a:p>
                  </a:txBody>
                  <a:tcPr/>
                </a:tc>
                <a:tc>
                  <a:txBody>
                    <a:bodyPr/>
                    <a:lstStyle/>
                    <a:p>
                      <a:r>
                        <a:rPr lang="en-US" dirty="0" smtClean="0"/>
                        <a:t>10hrs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30-10-19</a:t>
                      </a:r>
                      <a:endParaRPr lang="en-IN" dirty="0" smtClean="0"/>
                    </a:p>
                    <a:p>
                      <a:endParaRPr lang="en-IN" dirty="0"/>
                    </a:p>
                  </a:txBody>
                  <a:tcPr/>
                </a:tc>
                <a:tc>
                  <a:txBody>
                    <a:bodyPr/>
                    <a:lstStyle/>
                    <a:p>
                      <a:r>
                        <a:rPr lang="en-US" dirty="0" smtClean="0"/>
                        <a:t>30-10-19</a:t>
                      </a:r>
                      <a:endParaRPr lang="en-IN" dirty="0"/>
                    </a:p>
                  </a:txBody>
                  <a:tcPr/>
                </a:tc>
                <a:tc>
                  <a:txBody>
                    <a:bodyPr/>
                    <a:lstStyle/>
                    <a:p>
                      <a:r>
                        <a:rPr lang="en-US" dirty="0" smtClean="0"/>
                        <a:t>=</a:t>
                      </a:r>
                      <a:endParaRPr lang="en-IN" dirty="0"/>
                    </a:p>
                  </a:txBody>
                  <a:tcPr/>
                </a:tc>
              </a:tr>
              <a:tr h="1490708">
                <a:tc vMerge="1">
                  <a:txBody>
                    <a:bodyPr/>
                    <a:lstStyle/>
                    <a:p>
                      <a:endParaRPr lang="en-IN" dirty="0"/>
                    </a:p>
                  </a:txBody>
                  <a:tcPr/>
                </a:tc>
                <a:tc>
                  <a:txBody>
                    <a:bodyPr/>
                    <a:lstStyle/>
                    <a:p>
                      <a:r>
                        <a:rPr lang="en-US" dirty="0" smtClean="0"/>
                        <a:t>Linking to pages and query functions</a:t>
                      </a:r>
                      <a:endParaRPr lang="en-IN" dirty="0"/>
                    </a:p>
                  </a:txBody>
                  <a:tcPr/>
                </a:tc>
                <a:tc>
                  <a:txBody>
                    <a:bodyPr/>
                    <a:lstStyle/>
                    <a:p>
                      <a:r>
                        <a:rPr lang="en-US" dirty="0" smtClean="0"/>
                        <a:t>=</a:t>
                      </a:r>
                      <a:endParaRPr lang="en-IN" dirty="0"/>
                    </a:p>
                  </a:txBody>
                  <a:tcPr/>
                </a:tc>
                <a:tc>
                  <a:txBody>
                    <a:bodyPr/>
                    <a:lstStyle/>
                    <a:p>
                      <a:r>
                        <a:rPr lang="en-US" dirty="0" smtClean="0"/>
                        <a:t>3hrs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30-10-19</a:t>
                      </a:r>
                      <a:endParaRPr lang="en-IN" dirty="0" smtClean="0"/>
                    </a:p>
                    <a:p>
                      <a:endParaRPr lang="en-IN" dirty="0"/>
                    </a:p>
                  </a:txBody>
                  <a:tcPr/>
                </a:tc>
                <a:tc>
                  <a:txBody>
                    <a:bodyPr/>
                    <a:lstStyle/>
                    <a:p>
                      <a:r>
                        <a:rPr lang="en-US" dirty="0" smtClean="0"/>
                        <a:t>16-10-19</a:t>
                      </a:r>
                      <a:endParaRPr lang="en-IN" dirty="0"/>
                    </a:p>
                  </a:txBody>
                  <a:tcPr/>
                </a:tc>
                <a:tc>
                  <a:txBody>
                    <a:bodyPr/>
                    <a:lstStyle/>
                    <a:p>
                      <a:r>
                        <a:rPr lang="en-US" dirty="0" smtClean="0"/>
                        <a:t>=</a:t>
                      </a:r>
                      <a:endParaRPr lang="en-IN" dirty="0"/>
                    </a:p>
                  </a:txBody>
                  <a:tcPr/>
                </a:tc>
              </a:tr>
              <a:tr h="675235">
                <a:tc vMerge="1">
                  <a:txBody>
                    <a:bodyPr/>
                    <a:lstStyle/>
                    <a:p>
                      <a:endParaRPr lang="en-IN" dirty="0"/>
                    </a:p>
                  </a:txBody>
                  <a:tcPr/>
                </a:tc>
                <a:tc>
                  <a:txBody>
                    <a:bodyPr/>
                    <a:lstStyle/>
                    <a:p>
                      <a:r>
                        <a:rPr lang="en-US" dirty="0" smtClean="0"/>
                        <a:t>Defining functions</a:t>
                      </a:r>
                      <a:endParaRPr lang="en-IN" dirty="0"/>
                    </a:p>
                  </a:txBody>
                  <a:tcPr/>
                </a:tc>
                <a:tc>
                  <a:txBody>
                    <a:bodyPr/>
                    <a:lstStyle/>
                    <a:p>
                      <a:r>
                        <a:rPr lang="en-US" dirty="0" smtClean="0"/>
                        <a:t>=</a:t>
                      </a:r>
                      <a:endParaRPr lang="en-IN" dirty="0"/>
                    </a:p>
                  </a:txBody>
                  <a:tcPr/>
                </a:tc>
                <a:tc>
                  <a:txBody>
                    <a:bodyPr/>
                    <a:lstStyle/>
                    <a:p>
                      <a:r>
                        <a:rPr lang="en-US" dirty="0" smtClean="0"/>
                        <a:t>5hrs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30-10-19</a:t>
                      </a:r>
                      <a:endParaRPr lang="en-IN" dirty="0" smtClean="0"/>
                    </a:p>
                    <a:p>
                      <a:endParaRPr lang="en-IN" dirty="0"/>
                    </a:p>
                  </a:txBody>
                  <a:tcPr/>
                </a:tc>
                <a:tc>
                  <a:txBody>
                    <a:bodyPr/>
                    <a:lstStyle/>
                    <a:p>
                      <a:r>
                        <a:rPr lang="en-US" dirty="0" smtClean="0"/>
                        <a:t>30-10-19</a:t>
                      </a:r>
                      <a:endParaRPr lang="en-IN" dirty="0"/>
                    </a:p>
                  </a:txBody>
                  <a:tcPr/>
                </a:tc>
                <a:tc>
                  <a:txBody>
                    <a:bodyPr/>
                    <a:lstStyle/>
                    <a:p>
                      <a:r>
                        <a:rPr lang="en-US" dirty="0" smtClean="0"/>
                        <a:t>=</a:t>
                      </a:r>
                      <a:endParaRPr lang="en-IN" dirty="0"/>
                    </a:p>
                  </a:txBody>
                  <a:tcPr/>
                </a:tc>
              </a:tr>
              <a:tr h="675235">
                <a:tc vMerge="1">
                  <a:txBody>
                    <a:bodyPr/>
                    <a:lstStyle/>
                    <a:p>
                      <a:endParaRPr lang="en-IN" dirty="0"/>
                    </a:p>
                  </a:txBody>
                  <a:tcPr/>
                </a:tc>
                <a:tc>
                  <a:txBody>
                    <a:bodyPr/>
                    <a:lstStyle/>
                    <a:p>
                      <a:r>
                        <a:rPr lang="en-US" dirty="0" smtClean="0"/>
                        <a:t>Add</a:t>
                      </a:r>
                      <a:r>
                        <a:rPr lang="en-US" baseline="0" dirty="0" smtClean="0"/>
                        <a:t> vacancy to filtering</a:t>
                      </a:r>
                      <a:endParaRPr lang="en-IN" dirty="0"/>
                    </a:p>
                  </a:txBody>
                  <a:tcPr/>
                </a:tc>
                <a:tc>
                  <a:txBody>
                    <a:bodyPr/>
                    <a:lstStyle/>
                    <a:p>
                      <a:r>
                        <a:rPr lang="en-US" dirty="0" smtClean="0"/>
                        <a:t>=</a:t>
                      </a:r>
                      <a:endParaRPr lang="en-IN" dirty="0"/>
                    </a:p>
                  </a:txBody>
                  <a:tcPr/>
                </a:tc>
                <a:tc>
                  <a:txBody>
                    <a:bodyPr/>
                    <a:lstStyle/>
                    <a:p>
                      <a:r>
                        <a:rPr lang="en-US" dirty="0" smtClean="0"/>
                        <a:t>5hrs</a:t>
                      </a:r>
                      <a:endParaRPr lang="en-IN" dirty="0"/>
                    </a:p>
                  </a:txBody>
                  <a:tcPr/>
                </a:tc>
                <a:tc>
                  <a:txBody>
                    <a:bodyPr/>
                    <a:lstStyle/>
                    <a:p>
                      <a:r>
                        <a:rPr lang="en-US" dirty="0" smtClean="0"/>
                        <a:t>13-11-19</a:t>
                      </a:r>
                      <a:endParaRPr lang="en-IN" dirty="0"/>
                    </a:p>
                  </a:txBody>
                  <a:tcPr/>
                </a:tc>
                <a:tc>
                  <a:txBody>
                    <a:bodyPr/>
                    <a:lstStyle/>
                    <a:p>
                      <a:r>
                        <a:rPr lang="en-US" dirty="0" smtClean="0"/>
                        <a:t>20-11-19</a:t>
                      </a:r>
                      <a:endParaRPr lang="en-IN" dirty="0"/>
                    </a:p>
                  </a:txBody>
                  <a:tcPr/>
                </a:tc>
                <a:tc>
                  <a:txBody>
                    <a:bodyPr/>
                    <a:lstStyle/>
                    <a:p>
                      <a:r>
                        <a:rPr lang="en-US" dirty="0" smtClean="0"/>
                        <a:t>Lack of time</a:t>
                      </a:r>
                      <a:endParaRPr lang="en-IN"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841CE-9532-42BA-9880-3A65B2BD3CC8}"/>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 xmlns:p14="http://schemas.microsoft.com/office/powerpoint/2010/main" val="138980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proposed system</a:t>
            </a:r>
            <a:r>
              <a:rPr lang="en-US" dirty="0"/>
              <a:t/>
            </a:r>
            <a:br>
              <a:rPr lang="en-US" dirty="0"/>
            </a:br>
            <a:endParaRPr lang="en-US" dirty="0"/>
          </a:p>
        </p:txBody>
      </p:sp>
      <p:sp>
        <p:nvSpPr>
          <p:cNvPr id="3" name="Content Placeholder 2"/>
          <p:cNvSpPr>
            <a:spLocks noGrp="1"/>
          </p:cNvSpPr>
          <p:nvPr>
            <p:ph idx="1"/>
          </p:nvPr>
        </p:nvSpPr>
        <p:spPr>
          <a:xfrm>
            <a:off x="214282" y="1357298"/>
            <a:ext cx="8786874" cy="5286412"/>
          </a:xfrm>
        </p:spPr>
        <p:txBody>
          <a:bodyPr>
            <a:normAutofit fontScale="77500" lnSpcReduction="20000"/>
          </a:bodyPr>
          <a:lstStyle/>
          <a:p>
            <a:pPr>
              <a:buNone/>
            </a:pPr>
            <a:endParaRPr lang="en-US" dirty="0"/>
          </a:p>
          <a:p>
            <a:r>
              <a:rPr lang="en-US" dirty="0"/>
              <a:t>Decrease workload on Placement Coordinator</a:t>
            </a:r>
            <a:r>
              <a:rPr lang="en-US" dirty="0" smtClean="0"/>
              <a:t>.</a:t>
            </a:r>
          </a:p>
          <a:p>
            <a:endParaRPr lang="en-US" dirty="0"/>
          </a:p>
          <a:p>
            <a:r>
              <a:rPr lang="en-US" dirty="0"/>
              <a:t>Can attract more candidates(students) to attend the program from in or out of campus due to ease of registering and notification feature</a:t>
            </a:r>
            <a:r>
              <a:rPr lang="en-US" dirty="0" smtClean="0"/>
              <a:t>.</a:t>
            </a:r>
          </a:p>
          <a:p>
            <a:endParaRPr lang="en-US" dirty="0"/>
          </a:p>
          <a:p>
            <a:r>
              <a:rPr lang="en-US" dirty="0"/>
              <a:t>can conduct placement event all year long providing more opportunities for students</a:t>
            </a:r>
            <a:r>
              <a:rPr lang="en-US" dirty="0" smtClean="0"/>
              <a:t>.</a:t>
            </a:r>
          </a:p>
          <a:p>
            <a:endParaRPr lang="en-US" dirty="0"/>
          </a:p>
          <a:p>
            <a:r>
              <a:rPr lang="en-US" dirty="0"/>
              <a:t>filters right candidates required for company as well as providing only notifications on events the student is capable of attending</a:t>
            </a:r>
            <a:r>
              <a:rPr lang="en-US" dirty="0" smtClean="0"/>
              <a:t>.</a:t>
            </a:r>
          </a:p>
          <a:p>
            <a:endParaRPr lang="en-US" dirty="0"/>
          </a:p>
          <a:p>
            <a:r>
              <a:rPr lang="en-US" dirty="0"/>
              <a:t>more companies will participate without much advertising cost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Modules</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47500" lnSpcReduction="20000"/>
          </a:bodyPr>
          <a:lstStyle/>
          <a:p>
            <a:pPr>
              <a:buNone/>
            </a:pPr>
            <a:endParaRPr lang="en-US" dirty="0"/>
          </a:p>
          <a:p>
            <a:pPr>
              <a:buNone/>
            </a:pPr>
            <a:r>
              <a:rPr lang="en-US" sz="3800" b="1" u="sng" dirty="0"/>
              <a:t>Student: </a:t>
            </a:r>
            <a:endParaRPr lang="en-US" sz="3800" dirty="0"/>
          </a:p>
          <a:p>
            <a:r>
              <a:rPr lang="en-US" sz="3800" dirty="0"/>
              <a:t>registers as new user</a:t>
            </a:r>
          </a:p>
          <a:p>
            <a:r>
              <a:rPr lang="en-US" sz="3800" dirty="0"/>
              <a:t>logs in using username and password</a:t>
            </a:r>
          </a:p>
          <a:p>
            <a:r>
              <a:rPr lang="en-US" sz="3800" dirty="0"/>
              <a:t>can edit details</a:t>
            </a:r>
          </a:p>
          <a:p>
            <a:r>
              <a:rPr lang="en-US" sz="3800" dirty="0"/>
              <a:t>can view </a:t>
            </a:r>
            <a:r>
              <a:rPr lang="en-US" sz="3800" dirty="0" smtClean="0"/>
              <a:t>notification</a:t>
            </a:r>
            <a:endParaRPr lang="en-US" sz="3800" dirty="0"/>
          </a:p>
          <a:p>
            <a:pPr>
              <a:buNone/>
            </a:pPr>
            <a:r>
              <a:rPr lang="en-US" sz="3800" b="1" u="sng" dirty="0"/>
              <a:t>Company: </a:t>
            </a:r>
            <a:endParaRPr lang="en-US" sz="3800" dirty="0"/>
          </a:p>
          <a:p>
            <a:r>
              <a:rPr lang="en-US" sz="3800" dirty="0"/>
              <a:t>logs in using username and password </a:t>
            </a:r>
          </a:p>
          <a:p>
            <a:r>
              <a:rPr lang="en-US" sz="3800" dirty="0"/>
              <a:t>can register to conduct a placement event</a:t>
            </a:r>
          </a:p>
          <a:p>
            <a:r>
              <a:rPr lang="en-US" sz="3800" dirty="0"/>
              <a:t>if approved by admin , can add a job posting required criteria for attending event etc...</a:t>
            </a:r>
          </a:p>
          <a:p>
            <a:r>
              <a:rPr lang="en-US" sz="3800" dirty="0"/>
              <a:t>can edit details</a:t>
            </a:r>
          </a:p>
          <a:p>
            <a:r>
              <a:rPr lang="en-US" sz="3800" dirty="0"/>
              <a:t>can view status on students capable of attending the program, verification status and receive admin messages</a:t>
            </a:r>
          </a:p>
          <a:p>
            <a:pPr>
              <a:buNone/>
            </a:pPr>
            <a:r>
              <a:rPr lang="en-US" sz="3800" b="1" u="sng" dirty="0"/>
              <a:t>placement coordinator(ADMIN):  </a:t>
            </a:r>
            <a:endParaRPr lang="en-US" sz="3800" dirty="0"/>
          </a:p>
          <a:p>
            <a:r>
              <a:rPr lang="en-US" sz="3800" dirty="0"/>
              <a:t>logs in</a:t>
            </a:r>
          </a:p>
          <a:p>
            <a:r>
              <a:rPr lang="en-US" sz="3800" dirty="0"/>
              <a:t>verifies registered companies if they are valid or not</a:t>
            </a:r>
          </a:p>
          <a:p>
            <a:r>
              <a:rPr lang="en-US" sz="3800" dirty="0"/>
              <a:t>provides special notifications, messages to students or companies</a:t>
            </a:r>
          </a:p>
          <a:p>
            <a:pPr>
              <a:buNone/>
            </a:pPr>
            <a:endParaRPr lang="en-US" sz="3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Software Requirements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a:t>Hardware:</a:t>
            </a:r>
          </a:p>
          <a:p>
            <a:r>
              <a:rPr lang="en-US" dirty="0"/>
              <a:t>Processor: 64bit processor</a:t>
            </a:r>
          </a:p>
          <a:p>
            <a:r>
              <a:rPr lang="en-US" dirty="0"/>
              <a:t>Ram: min </a:t>
            </a:r>
            <a:r>
              <a:rPr lang="en-US" dirty="0" smtClean="0"/>
              <a:t>8GB</a:t>
            </a:r>
            <a:endParaRPr lang="en-US" dirty="0"/>
          </a:p>
          <a:p>
            <a:r>
              <a:rPr lang="en-US" dirty="0"/>
              <a:t>Hard disk: </a:t>
            </a:r>
            <a:r>
              <a:rPr lang="en-US" dirty="0" smtClean="0"/>
              <a:t>1TB</a:t>
            </a:r>
            <a:endParaRPr lang="en-US" dirty="0"/>
          </a:p>
          <a:p>
            <a:pPr>
              <a:buNone/>
            </a:pPr>
            <a:r>
              <a:rPr lang="en-US" b="1" u="sng" dirty="0"/>
              <a:t>Software:</a:t>
            </a:r>
          </a:p>
          <a:p>
            <a:r>
              <a:rPr lang="en-US" dirty="0"/>
              <a:t>OS: windows 7 or above</a:t>
            </a:r>
          </a:p>
          <a:p>
            <a:r>
              <a:rPr lang="en-US" dirty="0"/>
              <a:t>Front end: python</a:t>
            </a:r>
          </a:p>
          <a:p>
            <a:r>
              <a:rPr lang="en-US" dirty="0"/>
              <a:t>Back end: </a:t>
            </a:r>
            <a:r>
              <a:rPr lang="en-US" dirty="0" err="1"/>
              <a:t>mysql</a:t>
            </a:r>
            <a:r>
              <a:rPr lang="en-US" dirty="0"/>
              <a:t> server</a:t>
            </a:r>
          </a:p>
          <a:p>
            <a:r>
              <a:rPr lang="en-US" dirty="0"/>
              <a:t>Framework: </a:t>
            </a:r>
            <a:r>
              <a:rPr lang="en-US" dirty="0" err="1"/>
              <a:t>Django</a:t>
            </a:r>
            <a:endParaRPr lang="en-US" dirty="0"/>
          </a:p>
          <a:p>
            <a:r>
              <a:rPr lang="en-US" dirty="0"/>
              <a:t>IDE : </a:t>
            </a:r>
            <a:r>
              <a:rPr lang="en-US" dirty="0" err="1"/>
              <a:t>pycharm</a:t>
            </a:r>
            <a:endParaRPr lang="en-US" dirty="0"/>
          </a:p>
          <a:p>
            <a:r>
              <a:rPr lang="en-US" dirty="0"/>
              <a:t>Tools: html ,</a:t>
            </a:r>
            <a:r>
              <a:rPr lang="en-US" dirty="0" err="1"/>
              <a:t>css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EE710-DFEE-439B-9ED7-A075B46B212D}"/>
              </a:ext>
            </a:extLst>
          </p:cNvPr>
          <p:cNvSpPr>
            <a:spLocks noGrp="1"/>
          </p:cNvSpPr>
          <p:nvPr>
            <p:ph type="title"/>
          </p:nvPr>
        </p:nvSpPr>
        <p:spPr/>
        <p:txBody>
          <a:bodyPr/>
          <a:lstStyle/>
          <a:p>
            <a:r>
              <a:rPr lang="en-IN" dirty="0" err="1"/>
              <a:t>Usecase</a:t>
            </a:r>
            <a:r>
              <a:rPr lang="en-IN" dirty="0"/>
              <a:t> Diagram</a:t>
            </a:r>
          </a:p>
        </p:txBody>
      </p:sp>
      <p:sp>
        <p:nvSpPr>
          <p:cNvPr id="3" name="Content Placeholder 2">
            <a:extLst>
              <a:ext uri="{FF2B5EF4-FFF2-40B4-BE49-F238E27FC236}">
                <a16:creationId xmlns="" xmlns:a16="http://schemas.microsoft.com/office/drawing/2014/main" id="{0461FD0C-0B6D-4870-9E3A-89D6A6197304}"/>
              </a:ext>
            </a:extLst>
          </p:cNvPr>
          <p:cNvSpPr>
            <a:spLocks noGrp="1"/>
          </p:cNvSpPr>
          <p:nvPr>
            <p:ph idx="1"/>
          </p:nvPr>
        </p:nvSpPr>
        <p:spPr>
          <a:xfrm>
            <a:off x="457200" y="1600200"/>
            <a:ext cx="8458200" cy="5105400"/>
          </a:xfrm>
        </p:spPr>
        <p:txBody>
          <a:bodyPr/>
          <a:lstStyle/>
          <a:p>
            <a:pPr marL="0" indent="0" algn="ctr">
              <a:buNone/>
            </a:pPr>
            <a:r>
              <a:rPr lang="en-IN" dirty="0"/>
              <a:t>:Placement Coordination system</a:t>
            </a:r>
          </a:p>
          <a:p>
            <a:pPr marL="0" indent="0">
              <a:buNone/>
            </a:pPr>
            <a:endParaRPr lang="en-IN" dirty="0"/>
          </a:p>
        </p:txBody>
      </p:sp>
      <p:sp>
        <p:nvSpPr>
          <p:cNvPr id="4" name="Rectangle 3">
            <a:extLst>
              <a:ext uri="{FF2B5EF4-FFF2-40B4-BE49-F238E27FC236}">
                <a16:creationId xmlns="" xmlns:a16="http://schemas.microsoft.com/office/drawing/2014/main" id="{5233BF7E-F8CE-410F-939A-7A2B6110F4EA}"/>
              </a:ext>
            </a:extLst>
          </p:cNvPr>
          <p:cNvSpPr/>
          <p:nvPr/>
        </p:nvSpPr>
        <p:spPr>
          <a:xfrm>
            <a:off x="3124200" y="2048590"/>
            <a:ext cx="2819400" cy="453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 xmlns:a16="http://schemas.microsoft.com/office/drawing/2014/main" id="{83841AE3-AF4B-4363-A19F-061D675382B3}"/>
              </a:ext>
            </a:extLst>
          </p:cNvPr>
          <p:cNvSpPr/>
          <p:nvPr/>
        </p:nvSpPr>
        <p:spPr>
          <a:xfrm>
            <a:off x="3771900" y="2286000"/>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 xmlns:a16="http://schemas.microsoft.com/office/drawing/2014/main" id="{C5208537-4395-4DC2-B6F9-1282A6A56FB4}"/>
              </a:ext>
            </a:extLst>
          </p:cNvPr>
          <p:cNvSpPr/>
          <p:nvPr/>
        </p:nvSpPr>
        <p:spPr>
          <a:xfrm>
            <a:off x="3756189" y="2895600"/>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3BC3992-5E2F-4289-8EF5-C2E59532DEF6}"/>
              </a:ext>
            </a:extLst>
          </p:cNvPr>
          <p:cNvSpPr/>
          <p:nvPr/>
        </p:nvSpPr>
        <p:spPr>
          <a:xfrm>
            <a:off x="3771900" y="3535362"/>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 xmlns:a16="http://schemas.microsoft.com/office/drawing/2014/main" id="{D3DD823C-F835-410A-8479-9CD2F36F0C23}"/>
              </a:ext>
            </a:extLst>
          </p:cNvPr>
          <p:cNvSpPr/>
          <p:nvPr/>
        </p:nvSpPr>
        <p:spPr>
          <a:xfrm>
            <a:off x="3756189" y="4182209"/>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 xmlns:a16="http://schemas.microsoft.com/office/drawing/2014/main" id="{68F7BBE6-01E6-4AC5-82C1-9C1EBCE864A6}"/>
              </a:ext>
            </a:extLst>
          </p:cNvPr>
          <p:cNvSpPr/>
          <p:nvPr/>
        </p:nvSpPr>
        <p:spPr>
          <a:xfrm>
            <a:off x="3756189" y="4831630"/>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 xmlns:a16="http://schemas.microsoft.com/office/drawing/2014/main" id="{C40E1321-1D06-4814-A1D8-D6C752E57ED4}"/>
              </a:ext>
            </a:extLst>
          </p:cNvPr>
          <p:cNvSpPr/>
          <p:nvPr/>
        </p:nvSpPr>
        <p:spPr>
          <a:xfrm>
            <a:off x="3771900" y="5513017"/>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455E4EB8-A2AE-4B5D-9A59-7FB899622C00}"/>
              </a:ext>
            </a:extLst>
          </p:cNvPr>
          <p:cNvSpPr txBox="1"/>
          <p:nvPr/>
        </p:nvSpPr>
        <p:spPr>
          <a:xfrm>
            <a:off x="3868328" y="2393625"/>
            <a:ext cx="1143000" cy="369332"/>
          </a:xfrm>
          <a:prstGeom prst="rect">
            <a:avLst/>
          </a:prstGeom>
          <a:noFill/>
        </p:spPr>
        <p:txBody>
          <a:bodyPr wrap="square" rtlCol="0">
            <a:spAutoFit/>
          </a:bodyPr>
          <a:lstStyle/>
          <a:p>
            <a:r>
              <a:rPr lang="en-IN" dirty="0"/>
              <a:t>Home</a:t>
            </a:r>
          </a:p>
        </p:txBody>
      </p:sp>
      <p:sp>
        <p:nvSpPr>
          <p:cNvPr id="13" name="TextBox 12">
            <a:extLst>
              <a:ext uri="{FF2B5EF4-FFF2-40B4-BE49-F238E27FC236}">
                <a16:creationId xmlns="" xmlns:a16="http://schemas.microsoft.com/office/drawing/2014/main" id="{FF547717-1622-491F-A693-324258060F13}"/>
              </a:ext>
            </a:extLst>
          </p:cNvPr>
          <p:cNvSpPr txBox="1"/>
          <p:nvPr/>
        </p:nvSpPr>
        <p:spPr>
          <a:xfrm>
            <a:off x="3868328" y="2928934"/>
            <a:ext cx="1560928" cy="369332"/>
          </a:xfrm>
          <a:prstGeom prst="rect">
            <a:avLst/>
          </a:prstGeom>
          <a:noFill/>
        </p:spPr>
        <p:txBody>
          <a:bodyPr wrap="square" rtlCol="0">
            <a:spAutoFit/>
          </a:bodyPr>
          <a:lstStyle/>
          <a:p>
            <a:r>
              <a:rPr lang="en-IN" dirty="0"/>
              <a:t>Registration</a:t>
            </a:r>
          </a:p>
        </p:txBody>
      </p:sp>
      <p:sp>
        <p:nvSpPr>
          <p:cNvPr id="14" name="TextBox 13">
            <a:extLst>
              <a:ext uri="{FF2B5EF4-FFF2-40B4-BE49-F238E27FC236}">
                <a16:creationId xmlns="" xmlns:a16="http://schemas.microsoft.com/office/drawing/2014/main" id="{1F281BA1-5B76-4A2B-BFE9-00B8F0558227}"/>
              </a:ext>
            </a:extLst>
          </p:cNvPr>
          <p:cNvSpPr txBox="1"/>
          <p:nvPr/>
        </p:nvSpPr>
        <p:spPr>
          <a:xfrm>
            <a:off x="3929058" y="3571876"/>
            <a:ext cx="1143000" cy="369332"/>
          </a:xfrm>
          <a:prstGeom prst="rect">
            <a:avLst/>
          </a:prstGeom>
          <a:noFill/>
        </p:spPr>
        <p:txBody>
          <a:bodyPr wrap="square" rtlCol="0">
            <a:spAutoFit/>
          </a:bodyPr>
          <a:lstStyle/>
          <a:p>
            <a:r>
              <a:rPr lang="en-IN" dirty="0"/>
              <a:t>Edit</a:t>
            </a:r>
          </a:p>
        </p:txBody>
      </p:sp>
      <p:sp>
        <p:nvSpPr>
          <p:cNvPr id="15" name="TextBox 14">
            <a:extLst>
              <a:ext uri="{FF2B5EF4-FFF2-40B4-BE49-F238E27FC236}">
                <a16:creationId xmlns="" xmlns:a16="http://schemas.microsoft.com/office/drawing/2014/main" id="{DF7B336A-9A65-496A-935B-E7A95240C163}"/>
              </a:ext>
            </a:extLst>
          </p:cNvPr>
          <p:cNvSpPr txBox="1"/>
          <p:nvPr/>
        </p:nvSpPr>
        <p:spPr>
          <a:xfrm>
            <a:off x="4000496" y="4214818"/>
            <a:ext cx="1143000" cy="369332"/>
          </a:xfrm>
          <a:prstGeom prst="rect">
            <a:avLst/>
          </a:prstGeom>
          <a:noFill/>
        </p:spPr>
        <p:txBody>
          <a:bodyPr wrap="square" rtlCol="0">
            <a:spAutoFit/>
          </a:bodyPr>
          <a:lstStyle/>
          <a:p>
            <a:r>
              <a:rPr lang="en-IN" dirty="0"/>
              <a:t>View</a:t>
            </a:r>
          </a:p>
        </p:txBody>
      </p:sp>
      <p:sp>
        <p:nvSpPr>
          <p:cNvPr id="16" name="TextBox 15">
            <a:extLst>
              <a:ext uri="{FF2B5EF4-FFF2-40B4-BE49-F238E27FC236}">
                <a16:creationId xmlns="" xmlns:a16="http://schemas.microsoft.com/office/drawing/2014/main" id="{B494EE22-93EA-49F5-8849-10E9056FBF51}"/>
              </a:ext>
            </a:extLst>
          </p:cNvPr>
          <p:cNvSpPr txBox="1"/>
          <p:nvPr/>
        </p:nvSpPr>
        <p:spPr>
          <a:xfrm>
            <a:off x="4000496" y="4857760"/>
            <a:ext cx="1143000" cy="369332"/>
          </a:xfrm>
          <a:prstGeom prst="rect">
            <a:avLst/>
          </a:prstGeom>
          <a:noFill/>
        </p:spPr>
        <p:txBody>
          <a:bodyPr wrap="square" rtlCol="0">
            <a:spAutoFit/>
          </a:bodyPr>
          <a:lstStyle/>
          <a:p>
            <a:r>
              <a:rPr lang="en-IN" dirty="0"/>
              <a:t>Verify</a:t>
            </a:r>
          </a:p>
        </p:txBody>
      </p:sp>
      <p:sp>
        <p:nvSpPr>
          <p:cNvPr id="17" name="TextBox 16">
            <a:extLst>
              <a:ext uri="{FF2B5EF4-FFF2-40B4-BE49-F238E27FC236}">
                <a16:creationId xmlns="" xmlns:a16="http://schemas.microsoft.com/office/drawing/2014/main" id="{2BA745A7-BF82-4A7C-A5E3-3D733FA6EF83}"/>
              </a:ext>
            </a:extLst>
          </p:cNvPr>
          <p:cNvSpPr txBox="1"/>
          <p:nvPr/>
        </p:nvSpPr>
        <p:spPr>
          <a:xfrm>
            <a:off x="3868328" y="5500702"/>
            <a:ext cx="1418052" cy="353943"/>
          </a:xfrm>
          <a:prstGeom prst="rect">
            <a:avLst/>
          </a:prstGeom>
          <a:noFill/>
        </p:spPr>
        <p:txBody>
          <a:bodyPr wrap="square" rtlCol="0">
            <a:spAutoFit/>
          </a:bodyPr>
          <a:lstStyle/>
          <a:p>
            <a:r>
              <a:rPr lang="en-IN" sz="1700" dirty="0"/>
              <a:t>Notification</a:t>
            </a:r>
          </a:p>
        </p:txBody>
      </p:sp>
      <p:sp>
        <p:nvSpPr>
          <p:cNvPr id="18" name="Rectangle: Rounded Corners 17">
            <a:extLst>
              <a:ext uri="{FF2B5EF4-FFF2-40B4-BE49-F238E27FC236}">
                <a16:creationId xmlns="" xmlns:a16="http://schemas.microsoft.com/office/drawing/2014/main" id="{5C116091-A725-464F-8EBE-621353EBD6C0}"/>
              </a:ext>
            </a:extLst>
          </p:cNvPr>
          <p:cNvSpPr/>
          <p:nvPr/>
        </p:nvSpPr>
        <p:spPr>
          <a:xfrm>
            <a:off x="3756189" y="6146561"/>
            <a:ext cx="1524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9" name="TextBox 18">
            <a:extLst>
              <a:ext uri="{FF2B5EF4-FFF2-40B4-BE49-F238E27FC236}">
                <a16:creationId xmlns="" xmlns:a16="http://schemas.microsoft.com/office/drawing/2014/main" id="{514CBDDE-10FA-478A-9975-4B776C71ED33}"/>
              </a:ext>
            </a:extLst>
          </p:cNvPr>
          <p:cNvSpPr txBox="1"/>
          <p:nvPr/>
        </p:nvSpPr>
        <p:spPr>
          <a:xfrm>
            <a:off x="3868328" y="6242884"/>
            <a:ext cx="1524000" cy="307777"/>
          </a:xfrm>
          <a:prstGeom prst="rect">
            <a:avLst/>
          </a:prstGeom>
          <a:noFill/>
        </p:spPr>
        <p:txBody>
          <a:bodyPr wrap="square" rtlCol="0">
            <a:spAutoFit/>
          </a:bodyPr>
          <a:lstStyle/>
          <a:p>
            <a:r>
              <a:rPr lang="en-IN" sz="1400" dirty="0"/>
              <a:t>Add Vacancy</a:t>
            </a:r>
          </a:p>
        </p:txBody>
      </p:sp>
      <p:sp>
        <p:nvSpPr>
          <p:cNvPr id="20" name="Oval 19">
            <a:extLst>
              <a:ext uri="{FF2B5EF4-FFF2-40B4-BE49-F238E27FC236}">
                <a16:creationId xmlns="" xmlns:a16="http://schemas.microsoft.com/office/drawing/2014/main" id="{3BE58565-525D-4140-B8B0-3AB223F1D6FD}"/>
              </a:ext>
            </a:extLst>
          </p:cNvPr>
          <p:cNvSpPr/>
          <p:nvPr/>
        </p:nvSpPr>
        <p:spPr>
          <a:xfrm>
            <a:off x="762000" y="3012242"/>
            <a:ext cx="304800" cy="3405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 xmlns:a16="http://schemas.microsoft.com/office/drawing/2014/main" id="{D7ECFF59-5793-4D5F-B365-00ECB45C65F0}"/>
              </a:ext>
            </a:extLst>
          </p:cNvPr>
          <p:cNvSpPr/>
          <p:nvPr/>
        </p:nvSpPr>
        <p:spPr>
          <a:xfrm>
            <a:off x="762000" y="4774366"/>
            <a:ext cx="304800" cy="3405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 xmlns:a16="http://schemas.microsoft.com/office/drawing/2014/main" id="{D00CB64F-3700-4A52-91F8-6719E00F2713}"/>
              </a:ext>
            </a:extLst>
          </p:cNvPr>
          <p:cNvSpPr/>
          <p:nvPr/>
        </p:nvSpPr>
        <p:spPr>
          <a:xfrm>
            <a:off x="8229600" y="5401059"/>
            <a:ext cx="304800" cy="3405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 xmlns:a16="http://schemas.microsoft.com/office/drawing/2014/main" id="{7FF15630-DFA9-4382-B7A7-6892295EB8B2}"/>
              </a:ext>
            </a:extLst>
          </p:cNvPr>
          <p:cNvCxnSpPr/>
          <p:nvPr/>
        </p:nvCxnSpPr>
        <p:spPr>
          <a:xfrm>
            <a:off x="928443" y="3341447"/>
            <a:ext cx="0" cy="65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E07BF734-90B1-41BF-B45F-F96E6C71861B}"/>
              </a:ext>
            </a:extLst>
          </p:cNvPr>
          <p:cNvCxnSpPr>
            <a:cxnSpLocks/>
          </p:cNvCxnSpPr>
          <p:nvPr/>
        </p:nvCxnSpPr>
        <p:spPr>
          <a:xfrm>
            <a:off x="928443" y="3611108"/>
            <a:ext cx="209551" cy="3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2992BD8-8BBC-49EB-8585-64BBF5065C97}"/>
              </a:ext>
            </a:extLst>
          </p:cNvPr>
          <p:cNvCxnSpPr>
            <a:cxnSpLocks/>
          </p:cNvCxnSpPr>
          <p:nvPr/>
        </p:nvCxnSpPr>
        <p:spPr>
          <a:xfrm flipH="1">
            <a:off x="748056" y="3601836"/>
            <a:ext cx="180386" cy="3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D491CE4C-988F-4030-BAB0-F50979508A51}"/>
              </a:ext>
            </a:extLst>
          </p:cNvPr>
          <p:cNvCxnSpPr/>
          <p:nvPr/>
        </p:nvCxnSpPr>
        <p:spPr>
          <a:xfrm>
            <a:off x="928442" y="5109045"/>
            <a:ext cx="0" cy="65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6400AFC3-0C24-4DFE-BDA3-E9A83109DDD0}"/>
              </a:ext>
            </a:extLst>
          </p:cNvPr>
          <p:cNvCxnSpPr>
            <a:cxnSpLocks/>
          </p:cNvCxnSpPr>
          <p:nvPr/>
        </p:nvCxnSpPr>
        <p:spPr>
          <a:xfrm>
            <a:off x="928442" y="5378706"/>
            <a:ext cx="209551" cy="3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94F79E45-C0FC-4E05-8293-DFED75E1C8B8}"/>
              </a:ext>
            </a:extLst>
          </p:cNvPr>
          <p:cNvCxnSpPr>
            <a:cxnSpLocks/>
          </p:cNvCxnSpPr>
          <p:nvPr/>
        </p:nvCxnSpPr>
        <p:spPr>
          <a:xfrm flipH="1">
            <a:off x="748055" y="5369434"/>
            <a:ext cx="180386" cy="3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6D7A4BC-B9B3-422D-8837-1D0ACFFDC168}"/>
              </a:ext>
            </a:extLst>
          </p:cNvPr>
          <p:cNvCxnSpPr/>
          <p:nvPr/>
        </p:nvCxnSpPr>
        <p:spPr>
          <a:xfrm>
            <a:off x="8394027" y="5757930"/>
            <a:ext cx="0" cy="65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1588569-5020-420B-80A4-05904CEB5505}"/>
              </a:ext>
            </a:extLst>
          </p:cNvPr>
          <p:cNvCxnSpPr>
            <a:cxnSpLocks/>
          </p:cNvCxnSpPr>
          <p:nvPr/>
        </p:nvCxnSpPr>
        <p:spPr>
          <a:xfrm>
            <a:off x="8394027" y="6027591"/>
            <a:ext cx="209551" cy="3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37F74856-E7E5-4B62-8F8B-18D3A57BA6C4}"/>
              </a:ext>
            </a:extLst>
          </p:cNvPr>
          <p:cNvCxnSpPr>
            <a:cxnSpLocks/>
          </p:cNvCxnSpPr>
          <p:nvPr/>
        </p:nvCxnSpPr>
        <p:spPr>
          <a:xfrm flipH="1">
            <a:off x="8213640" y="6018319"/>
            <a:ext cx="180386" cy="38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8A306E6E-BBB6-4993-98E0-C9B29BDF6BAB}"/>
              </a:ext>
            </a:extLst>
          </p:cNvPr>
          <p:cNvCxnSpPr>
            <a:cxnSpLocks/>
          </p:cNvCxnSpPr>
          <p:nvPr/>
        </p:nvCxnSpPr>
        <p:spPr>
          <a:xfrm flipV="1">
            <a:off x="1371600" y="2514600"/>
            <a:ext cx="2340793" cy="9144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AEB84A35-20D3-4FEC-A314-791753C7628D}"/>
              </a:ext>
            </a:extLst>
          </p:cNvPr>
          <p:cNvCxnSpPr>
            <a:cxnSpLocks/>
          </p:cNvCxnSpPr>
          <p:nvPr/>
        </p:nvCxnSpPr>
        <p:spPr>
          <a:xfrm>
            <a:off x="1365243" y="3424476"/>
            <a:ext cx="2368557" cy="101814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CF3E6A44-51C8-471D-ACB2-3AA5328A6737}"/>
              </a:ext>
            </a:extLst>
          </p:cNvPr>
          <p:cNvCxnSpPr>
            <a:cxnSpLocks/>
          </p:cNvCxnSpPr>
          <p:nvPr/>
        </p:nvCxnSpPr>
        <p:spPr>
          <a:xfrm>
            <a:off x="1368187" y="3424476"/>
            <a:ext cx="2365613" cy="16357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 xmlns:a16="http://schemas.microsoft.com/office/drawing/2014/main" id="{356A53F5-47B0-4326-87E5-FAB129CFC9FA}"/>
              </a:ext>
            </a:extLst>
          </p:cNvPr>
          <p:cNvCxnSpPr>
            <a:cxnSpLocks/>
          </p:cNvCxnSpPr>
          <p:nvPr/>
        </p:nvCxnSpPr>
        <p:spPr>
          <a:xfrm>
            <a:off x="1371600" y="3424476"/>
            <a:ext cx="2343737" cy="231714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 xmlns:a16="http://schemas.microsoft.com/office/drawing/2014/main" id="{AABF4D6C-A79F-4D02-B733-1C36E2B6B5A5}"/>
              </a:ext>
            </a:extLst>
          </p:cNvPr>
          <p:cNvCxnSpPr>
            <a:cxnSpLocks/>
          </p:cNvCxnSpPr>
          <p:nvPr/>
        </p:nvCxnSpPr>
        <p:spPr>
          <a:xfrm flipV="1">
            <a:off x="1412057" y="2552572"/>
            <a:ext cx="2294347" cy="28292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 xmlns:a16="http://schemas.microsoft.com/office/drawing/2014/main" id="{F6220B99-96A2-4870-85F8-CCF2BE080CFE}"/>
              </a:ext>
            </a:extLst>
          </p:cNvPr>
          <p:cNvCxnSpPr>
            <a:cxnSpLocks/>
          </p:cNvCxnSpPr>
          <p:nvPr/>
        </p:nvCxnSpPr>
        <p:spPr>
          <a:xfrm flipV="1">
            <a:off x="1412057" y="3182521"/>
            <a:ext cx="2247015" cy="22171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 xmlns:a16="http://schemas.microsoft.com/office/drawing/2014/main" id="{22D1DE47-B4D5-4A0B-ADB3-40A62CC22B99}"/>
              </a:ext>
            </a:extLst>
          </p:cNvPr>
          <p:cNvCxnSpPr>
            <a:cxnSpLocks/>
          </p:cNvCxnSpPr>
          <p:nvPr/>
        </p:nvCxnSpPr>
        <p:spPr>
          <a:xfrm flipV="1">
            <a:off x="1402238" y="3792563"/>
            <a:ext cx="2266066" cy="160708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 xmlns:a16="http://schemas.microsoft.com/office/drawing/2014/main" id="{E348CEAD-FA83-4E9B-ACBD-23E64F2DD08E}"/>
              </a:ext>
            </a:extLst>
          </p:cNvPr>
          <p:cNvCxnSpPr>
            <a:cxnSpLocks/>
          </p:cNvCxnSpPr>
          <p:nvPr/>
        </p:nvCxnSpPr>
        <p:spPr>
          <a:xfrm flipV="1">
            <a:off x="1402238" y="4338876"/>
            <a:ext cx="2266066" cy="105185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2BB396D1-14C8-465D-97E1-307303318F9B}"/>
              </a:ext>
            </a:extLst>
          </p:cNvPr>
          <p:cNvCxnSpPr>
            <a:cxnSpLocks/>
          </p:cNvCxnSpPr>
          <p:nvPr/>
        </p:nvCxnSpPr>
        <p:spPr>
          <a:xfrm>
            <a:off x="1412057" y="5400820"/>
            <a:ext cx="2286367" cy="3571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 xmlns:a16="http://schemas.microsoft.com/office/drawing/2014/main" id="{42B3F18A-736C-4591-816D-7C4BA96AC390}"/>
              </a:ext>
            </a:extLst>
          </p:cNvPr>
          <p:cNvCxnSpPr>
            <a:cxnSpLocks/>
          </p:cNvCxnSpPr>
          <p:nvPr/>
        </p:nvCxnSpPr>
        <p:spPr>
          <a:xfrm>
            <a:off x="1429647" y="5399643"/>
            <a:ext cx="2284242" cy="97551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 xmlns:a16="http://schemas.microsoft.com/office/drawing/2014/main" id="{0C2F0873-9B3A-4ABE-89CA-41D29D748A46}"/>
              </a:ext>
            </a:extLst>
          </p:cNvPr>
          <p:cNvCxnSpPr>
            <a:cxnSpLocks/>
          </p:cNvCxnSpPr>
          <p:nvPr/>
        </p:nvCxnSpPr>
        <p:spPr>
          <a:xfrm>
            <a:off x="5351973" y="5775152"/>
            <a:ext cx="2653717" cy="19506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 xmlns:a16="http://schemas.microsoft.com/office/drawing/2014/main" id="{1E01A8C8-45C9-45BE-94B5-C11A58F25C59}"/>
              </a:ext>
            </a:extLst>
          </p:cNvPr>
          <p:cNvCxnSpPr>
            <a:cxnSpLocks/>
          </p:cNvCxnSpPr>
          <p:nvPr/>
        </p:nvCxnSpPr>
        <p:spPr>
          <a:xfrm>
            <a:off x="5349617" y="3798647"/>
            <a:ext cx="2656073" cy="217157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 xmlns:a16="http://schemas.microsoft.com/office/drawing/2014/main" id="{732EC363-62C7-4BFF-A9B8-0A463CAF041C}"/>
              </a:ext>
            </a:extLst>
          </p:cNvPr>
          <p:cNvCxnSpPr>
            <a:cxnSpLocks/>
          </p:cNvCxnSpPr>
          <p:nvPr/>
        </p:nvCxnSpPr>
        <p:spPr>
          <a:xfrm>
            <a:off x="5314950" y="3154743"/>
            <a:ext cx="2690740" cy="28154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 xmlns:a16="http://schemas.microsoft.com/office/drawing/2014/main" id="{473F6E18-37CE-4156-9C31-282D6AE98B72}"/>
              </a:ext>
            </a:extLst>
          </p:cNvPr>
          <p:cNvCxnSpPr>
            <a:cxnSpLocks/>
          </p:cNvCxnSpPr>
          <p:nvPr/>
        </p:nvCxnSpPr>
        <p:spPr>
          <a:xfrm>
            <a:off x="5358059" y="2578291"/>
            <a:ext cx="2647631" cy="339192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 xmlns:a16="http://schemas.microsoft.com/office/drawing/2014/main" id="{96380FF6-C535-4B53-A764-957292DFEB54}"/>
              </a:ext>
            </a:extLst>
          </p:cNvPr>
          <p:cNvSpPr txBox="1"/>
          <p:nvPr/>
        </p:nvSpPr>
        <p:spPr>
          <a:xfrm>
            <a:off x="440060" y="3962185"/>
            <a:ext cx="1757284" cy="523220"/>
          </a:xfrm>
          <a:prstGeom prst="rect">
            <a:avLst/>
          </a:prstGeom>
          <a:noFill/>
        </p:spPr>
        <p:txBody>
          <a:bodyPr wrap="square" rtlCol="0">
            <a:spAutoFit/>
          </a:bodyPr>
          <a:lstStyle/>
          <a:p>
            <a:r>
              <a:rPr lang="en-IN" sz="1400" dirty="0"/>
              <a:t>Placement Coordinator</a:t>
            </a:r>
          </a:p>
        </p:txBody>
      </p:sp>
      <p:sp>
        <p:nvSpPr>
          <p:cNvPr id="72" name="TextBox 71">
            <a:extLst>
              <a:ext uri="{FF2B5EF4-FFF2-40B4-BE49-F238E27FC236}">
                <a16:creationId xmlns="" xmlns:a16="http://schemas.microsoft.com/office/drawing/2014/main" id="{1E23F951-7FB3-438B-BCA5-2324CC64B1DB}"/>
              </a:ext>
            </a:extLst>
          </p:cNvPr>
          <p:cNvSpPr txBox="1"/>
          <p:nvPr/>
        </p:nvSpPr>
        <p:spPr>
          <a:xfrm>
            <a:off x="481616" y="5735700"/>
            <a:ext cx="1757284" cy="307777"/>
          </a:xfrm>
          <a:prstGeom prst="rect">
            <a:avLst/>
          </a:prstGeom>
          <a:noFill/>
        </p:spPr>
        <p:txBody>
          <a:bodyPr wrap="square" rtlCol="0">
            <a:spAutoFit/>
          </a:bodyPr>
          <a:lstStyle/>
          <a:p>
            <a:r>
              <a:rPr lang="en-IN" sz="1400" dirty="0"/>
              <a:t>Company</a:t>
            </a:r>
          </a:p>
        </p:txBody>
      </p:sp>
      <p:sp>
        <p:nvSpPr>
          <p:cNvPr id="73" name="TextBox 72">
            <a:extLst>
              <a:ext uri="{FF2B5EF4-FFF2-40B4-BE49-F238E27FC236}">
                <a16:creationId xmlns="" xmlns:a16="http://schemas.microsoft.com/office/drawing/2014/main" id="{2E4BD7C9-E645-41FC-AA0F-8FACA80F6692}"/>
              </a:ext>
            </a:extLst>
          </p:cNvPr>
          <p:cNvSpPr txBox="1"/>
          <p:nvPr/>
        </p:nvSpPr>
        <p:spPr>
          <a:xfrm>
            <a:off x="8005690" y="6390502"/>
            <a:ext cx="1757284" cy="307777"/>
          </a:xfrm>
          <a:prstGeom prst="rect">
            <a:avLst/>
          </a:prstGeom>
          <a:noFill/>
        </p:spPr>
        <p:txBody>
          <a:bodyPr wrap="square" rtlCol="0">
            <a:spAutoFit/>
          </a:bodyPr>
          <a:lstStyle/>
          <a:p>
            <a:r>
              <a:rPr lang="en-IN" sz="1400" dirty="0"/>
              <a:t>Student</a:t>
            </a:r>
          </a:p>
        </p:txBody>
      </p:sp>
    </p:spTree>
    <p:extLst>
      <p:ext uri="{BB962C8B-B14F-4D97-AF65-F5344CB8AC3E}">
        <p14:creationId xmlns="" xmlns:p14="http://schemas.microsoft.com/office/powerpoint/2010/main" val="302961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D8660-C353-41C4-9265-7744E2BF3BF6}"/>
              </a:ext>
            </a:extLst>
          </p:cNvPr>
          <p:cNvSpPr>
            <a:spLocks noGrp="1"/>
          </p:cNvSpPr>
          <p:nvPr>
            <p:ph type="title"/>
          </p:nvPr>
        </p:nvSpPr>
        <p:spPr/>
        <p:txBody>
          <a:bodyPr/>
          <a:lstStyle/>
          <a:p>
            <a:r>
              <a:rPr lang="en-IN" dirty="0"/>
              <a:t>Scenario</a:t>
            </a:r>
          </a:p>
        </p:txBody>
      </p:sp>
      <p:sp>
        <p:nvSpPr>
          <p:cNvPr id="3" name="Content Placeholder 2">
            <a:extLst>
              <a:ext uri="{FF2B5EF4-FFF2-40B4-BE49-F238E27FC236}">
                <a16:creationId xmlns="" xmlns:a16="http://schemas.microsoft.com/office/drawing/2014/main" id="{A9B03DD8-DC76-4EFC-87FF-F33DC4DB79B6}"/>
              </a:ext>
            </a:extLst>
          </p:cNvPr>
          <p:cNvSpPr>
            <a:spLocks noGrp="1"/>
          </p:cNvSpPr>
          <p:nvPr>
            <p:ph idx="1"/>
          </p:nvPr>
        </p:nvSpPr>
        <p:spPr>
          <a:xfrm>
            <a:off x="457200" y="1600200"/>
            <a:ext cx="8229600" cy="4983162"/>
          </a:xfrm>
        </p:spPr>
        <p:txBody>
          <a:bodyPr>
            <a:noAutofit/>
          </a:bodyPr>
          <a:lstStyle/>
          <a:p>
            <a:pPr>
              <a:buFont typeface="Wingdings" panose="05000000000000000000" pitchFamily="2" charset="2"/>
              <a:buChar char="q"/>
            </a:pPr>
            <a:r>
              <a:rPr lang="en-IN" sz="2400" dirty="0"/>
              <a:t>Placement Coordinator :</a:t>
            </a:r>
          </a:p>
          <a:p>
            <a:r>
              <a:rPr lang="en-IN" sz="2400" dirty="0"/>
              <a:t>View registered Companies and Verify</a:t>
            </a:r>
          </a:p>
          <a:p>
            <a:r>
              <a:rPr lang="en-IN" sz="2400" dirty="0"/>
              <a:t>Send Notification to Students and company</a:t>
            </a:r>
          </a:p>
          <a:p>
            <a:pPr marL="0" indent="0">
              <a:buNone/>
            </a:pPr>
            <a:endParaRPr lang="en-IN" sz="2400" dirty="0"/>
          </a:p>
          <a:p>
            <a:pPr>
              <a:buFont typeface="Wingdings" panose="05000000000000000000" pitchFamily="2" charset="2"/>
              <a:buChar char="q"/>
            </a:pPr>
            <a:r>
              <a:rPr lang="en-IN" sz="2400" dirty="0"/>
              <a:t>Company :</a:t>
            </a:r>
          </a:p>
          <a:p>
            <a:r>
              <a:rPr lang="en-IN" sz="2400" dirty="0"/>
              <a:t>Registration</a:t>
            </a:r>
          </a:p>
          <a:p>
            <a:r>
              <a:rPr lang="en-IN" sz="2400" dirty="0"/>
              <a:t>Add Vacancy</a:t>
            </a:r>
          </a:p>
          <a:p>
            <a:r>
              <a:rPr lang="en-IN" sz="2400" dirty="0"/>
              <a:t>View filtered students</a:t>
            </a:r>
          </a:p>
          <a:p>
            <a:r>
              <a:rPr lang="en-IN" sz="2400" dirty="0"/>
              <a:t>View Notification from placement coordinator</a:t>
            </a:r>
          </a:p>
          <a:p>
            <a:r>
              <a:rPr lang="en-IN" sz="2400" dirty="0"/>
              <a:t>Edit profile</a:t>
            </a:r>
          </a:p>
          <a:p>
            <a:pPr marL="0" indent="0">
              <a:buNone/>
            </a:pPr>
            <a:endParaRPr lang="en-IN" sz="2400" dirty="0"/>
          </a:p>
          <a:p>
            <a:pPr marL="0" indent="0">
              <a:buNone/>
            </a:pPr>
            <a:r>
              <a:rPr lang="en-IN" sz="2400" dirty="0"/>
              <a:t>    </a:t>
            </a:r>
          </a:p>
        </p:txBody>
      </p:sp>
    </p:spTree>
    <p:extLst>
      <p:ext uri="{BB962C8B-B14F-4D97-AF65-F5344CB8AC3E}">
        <p14:creationId xmlns="" xmlns:p14="http://schemas.microsoft.com/office/powerpoint/2010/main" val="2565011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526</TotalTime>
  <Words>1284</Words>
  <Application>Microsoft Office PowerPoint</Application>
  <PresentationFormat>On-screen Show (4:3)</PresentationFormat>
  <Paragraphs>450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Verve</vt:lpstr>
      <vt:lpstr>Placement Coordination System</vt:lpstr>
      <vt:lpstr>Introduction </vt:lpstr>
      <vt:lpstr>Abstract </vt:lpstr>
      <vt:lpstr>Disadvantage of existing system </vt:lpstr>
      <vt:lpstr>Advantages of proposed system </vt:lpstr>
      <vt:lpstr>Modules </vt:lpstr>
      <vt:lpstr>Hardware Software Requirements</vt:lpstr>
      <vt:lpstr>Usecase Diagram</vt:lpstr>
      <vt:lpstr>Scenario</vt:lpstr>
      <vt:lpstr>Slide 10</vt:lpstr>
      <vt:lpstr>Slide 11</vt:lpstr>
      <vt:lpstr>Placement coordinator</vt:lpstr>
      <vt:lpstr>company</vt:lpstr>
      <vt:lpstr>student</vt:lpstr>
      <vt:lpstr>Class diagram</vt:lpstr>
      <vt:lpstr>Database </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SONY</cp:lastModifiedBy>
  <cp:revision>120</cp:revision>
  <dcterms:created xsi:type="dcterms:W3CDTF">2019-09-18T04:02:50Z</dcterms:created>
  <dcterms:modified xsi:type="dcterms:W3CDTF">2019-12-01T18:00:05Z</dcterms:modified>
</cp:coreProperties>
</file>