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86" r:id="rId7"/>
    <p:sldId id="261" r:id="rId8"/>
    <p:sldId id="272" r:id="rId9"/>
    <p:sldId id="273" r:id="rId10"/>
    <p:sldId id="274" r:id="rId11"/>
    <p:sldId id="275" r:id="rId12"/>
    <p:sldId id="279" r:id="rId13"/>
    <p:sldId id="276" r:id="rId14"/>
    <p:sldId id="277" r:id="rId15"/>
    <p:sldId id="278" r:id="rId16"/>
    <p:sldId id="281" r:id="rId17"/>
    <p:sldId id="282" r:id="rId18"/>
    <p:sldId id="283" r:id="rId19"/>
    <p:sldId id="28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E94B4-4275-4F2C-910D-C1CE63398265}"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740C2-ED6D-4D28-B004-70E6B728922D}" type="slidenum">
              <a:rPr lang="en-US" smtClean="0"/>
              <a:t>‹#›</a:t>
            </a:fld>
            <a:endParaRPr lang="en-US"/>
          </a:p>
        </p:txBody>
      </p:sp>
    </p:spTree>
    <p:extLst>
      <p:ext uri="{BB962C8B-B14F-4D97-AF65-F5344CB8AC3E}">
        <p14:creationId xmlns:p14="http://schemas.microsoft.com/office/powerpoint/2010/main" val="1006966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4</a:t>
            </a:fld>
            <a:endParaRPr lang="en-US"/>
          </a:p>
        </p:txBody>
      </p:sp>
    </p:spTree>
    <p:extLst>
      <p:ext uri="{BB962C8B-B14F-4D97-AF65-F5344CB8AC3E}">
        <p14:creationId xmlns:p14="http://schemas.microsoft.com/office/powerpoint/2010/main" val="272624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14</a:t>
            </a:fld>
            <a:endParaRPr lang="en-US"/>
          </a:p>
        </p:txBody>
      </p:sp>
    </p:spTree>
    <p:extLst>
      <p:ext uri="{BB962C8B-B14F-4D97-AF65-F5344CB8AC3E}">
        <p14:creationId xmlns:p14="http://schemas.microsoft.com/office/powerpoint/2010/main" val="1255777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15</a:t>
            </a:fld>
            <a:endParaRPr lang="en-US"/>
          </a:p>
        </p:txBody>
      </p:sp>
    </p:spTree>
    <p:extLst>
      <p:ext uri="{BB962C8B-B14F-4D97-AF65-F5344CB8AC3E}">
        <p14:creationId xmlns:p14="http://schemas.microsoft.com/office/powerpoint/2010/main" val="1172384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16</a:t>
            </a:fld>
            <a:endParaRPr lang="en-US"/>
          </a:p>
        </p:txBody>
      </p:sp>
    </p:spTree>
    <p:extLst>
      <p:ext uri="{BB962C8B-B14F-4D97-AF65-F5344CB8AC3E}">
        <p14:creationId xmlns:p14="http://schemas.microsoft.com/office/powerpoint/2010/main" val="2643612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17</a:t>
            </a:fld>
            <a:endParaRPr lang="en-US"/>
          </a:p>
        </p:txBody>
      </p:sp>
    </p:spTree>
    <p:extLst>
      <p:ext uri="{BB962C8B-B14F-4D97-AF65-F5344CB8AC3E}">
        <p14:creationId xmlns:p14="http://schemas.microsoft.com/office/powerpoint/2010/main" val="1634849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18</a:t>
            </a:fld>
            <a:endParaRPr lang="en-US"/>
          </a:p>
        </p:txBody>
      </p:sp>
    </p:spTree>
    <p:extLst>
      <p:ext uri="{BB962C8B-B14F-4D97-AF65-F5344CB8AC3E}">
        <p14:creationId xmlns:p14="http://schemas.microsoft.com/office/powerpoint/2010/main" val="708011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19</a:t>
            </a:fld>
            <a:endParaRPr lang="en-US"/>
          </a:p>
        </p:txBody>
      </p:sp>
    </p:spTree>
    <p:extLst>
      <p:ext uri="{BB962C8B-B14F-4D97-AF65-F5344CB8AC3E}">
        <p14:creationId xmlns:p14="http://schemas.microsoft.com/office/powerpoint/2010/main" val="584295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20</a:t>
            </a:fld>
            <a:endParaRPr lang="en-US"/>
          </a:p>
        </p:txBody>
      </p:sp>
    </p:spTree>
    <p:extLst>
      <p:ext uri="{BB962C8B-B14F-4D97-AF65-F5344CB8AC3E}">
        <p14:creationId xmlns:p14="http://schemas.microsoft.com/office/powerpoint/2010/main" val="285641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6</a:t>
            </a:fld>
            <a:endParaRPr lang="en-US"/>
          </a:p>
        </p:txBody>
      </p:sp>
    </p:spTree>
    <p:extLst>
      <p:ext uri="{BB962C8B-B14F-4D97-AF65-F5344CB8AC3E}">
        <p14:creationId xmlns:p14="http://schemas.microsoft.com/office/powerpoint/2010/main" val="3791254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7</a:t>
            </a:fld>
            <a:endParaRPr lang="en-US"/>
          </a:p>
        </p:txBody>
      </p:sp>
    </p:spTree>
    <p:extLst>
      <p:ext uri="{BB962C8B-B14F-4D97-AF65-F5344CB8AC3E}">
        <p14:creationId xmlns:p14="http://schemas.microsoft.com/office/powerpoint/2010/main" val="591085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8</a:t>
            </a:fld>
            <a:endParaRPr lang="en-US"/>
          </a:p>
        </p:txBody>
      </p:sp>
    </p:spTree>
    <p:extLst>
      <p:ext uri="{BB962C8B-B14F-4D97-AF65-F5344CB8AC3E}">
        <p14:creationId xmlns:p14="http://schemas.microsoft.com/office/powerpoint/2010/main" val="425702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9</a:t>
            </a:fld>
            <a:endParaRPr lang="en-US"/>
          </a:p>
        </p:txBody>
      </p:sp>
    </p:spTree>
    <p:extLst>
      <p:ext uri="{BB962C8B-B14F-4D97-AF65-F5344CB8AC3E}">
        <p14:creationId xmlns:p14="http://schemas.microsoft.com/office/powerpoint/2010/main" val="290247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10</a:t>
            </a:fld>
            <a:endParaRPr lang="en-US"/>
          </a:p>
        </p:txBody>
      </p:sp>
    </p:spTree>
    <p:extLst>
      <p:ext uri="{BB962C8B-B14F-4D97-AF65-F5344CB8AC3E}">
        <p14:creationId xmlns:p14="http://schemas.microsoft.com/office/powerpoint/2010/main" val="334721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11</a:t>
            </a:fld>
            <a:endParaRPr lang="en-US"/>
          </a:p>
        </p:txBody>
      </p:sp>
    </p:spTree>
    <p:extLst>
      <p:ext uri="{BB962C8B-B14F-4D97-AF65-F5344CB8AC3E}">
        <p14:creationId xmlns:p14="http://schemas.microsoft.com/office/powerpoint/2010/main" val="2417031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12</a:t>
            </a:fld>
            <a:endParaRPr lang="en-US"/>
          </a:p>
        </p:txBody>
      </p:sp>
    </p:spTree>
    <p:extLst>
      <p:ext uri="{BB962C8B-B14F-4D97-AF65-F5344CB8AC3E}">
        <p14:creationId xmlns:p14="http://schemas.microsoft.com/office/powerpoint/2010/main" val="3282195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A740C2-ED6D-4D28-B004-70E6B728922D}" type="slidenum">
              <a:rPr lang="en-US" smtClean="0"/>
              <a:t>13</a:t>
            </a:fld>
            <a:endParaRPr lang="en-US"/>
          </a:p>
        </p:txBody>
      </p:sp>
    </p:spTree>
    <p:extLst>
      <p:ext uri="{BB962C8B-B14F-4D97-AF65-F5344CB8AC3E}">
        <p14:creationId xmlns:p14="http://schemas.microsoft.com/office/powerpoint/2010/main" val="1726823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9C93-5C3C-511A-F7D7-72B357923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B4D653-6D8F-6C1A-5CDE-5814EC09FD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AC58DA-4DE2-28F4-E63F-6FA110B92BB5}"/>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5" name="Footer Placeholder 4">
            <a:extLst>
              <a:ext uri="{FF2B5EF4-FFF2-40B4-BE49-F238E27FC236}">
                <a16:creationId xmlns:a16="http://schemas.microsoft.com/office/drawing/2014/main" id="{0FDAC3E2-DE01-2861-8158-CE430B521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6E7CC-7628-2ACE-3821-631D2515056C}"/>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171453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C83B-C518-49E6-EB3A-9B21F327C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44B714-3903-1FC9-06DC-9A88E87324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BAEED-E84B-4A97-F37A-E281333CD416}"/>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5" name="Footer Placeholder 4">
            <a:extLst>
              <a:ext uri="{FF2B5EF4-FFF2-40B4-BE49-F238E27FC236}">
                <a16:creationId xmlns:a16="http://schemas.microsoft.com/office/drawing/2014/main" id="{C0CC3F5B-F802-59FC-91F5-8C443433D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A9B91-FC7D-5B6F-F3F5-FD81AF00F1B2}"/>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426190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3E72A-31EF-823D-DB20-9892E5455B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BE0C6F-3A03-145A-0E7A-E642799C22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8D393-ECA8-D736-6115-9175BA7850D7}"/>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5" name="Footer Placeholder 4">
            <a:extLst>
              <a:ext uri="{FF2B5EF4-FFF2-40B4-BE49-F238E27FC236}">
                <a16:creationId xmlns:a16="http://schemas.microsoft.com/office/drawing/2014/main" id="{2CB59737-2F52-D1FB-5F53-946A1A03C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D3264-16F5-5D1D-6D67-65D043E21762}"/>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3484257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9ECBD-2BAD-4C70-CF01-458E6DA74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B52A91-CAEB-B458-E237-116747DAB8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2BE9A-DAB6-1602-85BB-110E201518D6}"/>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5" name="Footer Placeholder 4">
            <a:extLst>
              <a:ext uri="{FF2B5EF4-FFF2-40B4-BE49-F238E27FC236}">
                <a16:creationId xmlns:a16="http://schemas.microsoft.com/office/drawing/2014/main" id="{050D9027-5F37-FF54-B1A5-F9C9CFBD1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E2EDF-0DA0-269E-DBBE-0DAE0E61588C}"/>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112388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0315-5EEE-43D0-4E43-86897EE86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48D1FE-2E94-5592-FA9D-C92915B2E9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88E72E-5285-2EA4-7ACC-7EA008DD8EC4}"/>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5" name="Footer Placeholder 4">
            <a:extLst>
              <a:ext uri="{FF2B5EF4-FFF2-40B4-BE49-F238E27FC236}">
                <a16:creationId xmlns:a16="http://schemas.microsoft.com/office/drawing/2014/main" id="{50AF5E83-63AE-D45E-FF57-AEC6DF9827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647C2-C15F-48ED-A33F-39DFFC4433E9}"/>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41312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5961-BB28-45A0-48F5-0E4A41BE2E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1F9BD2-70DA-D13E-F738-3F9DD99891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CDE118-7105-00CF-241E-90D0141516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4E0074-73EB-CDE9-F566-94F503434ADA}"/>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6" name="Footer Placeholder 5">
            <a:extLst>
              <a:ext uri="{FF2B5EF4-FFF2-40B4-BE49-F238E27FC236}">
                <a16:creationId xmlns:a16="http://schemas.microsoft.com/office/drawing/2014/main" id="{807B387A-CECD-32D3-FC6C-13D5687F4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EC57D-F39F-4648-5465-7629552D45AA}"/>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2123781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921C0-8C3B-E2DA-08F7-EC1731C62F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BE447F-B485-3680-1F21-94A14B7D5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5B9A3-3767-0BFE-29CA-5264009DD6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D2F92-7D61-7F14-F689-8073E3AA0F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91A626-D6BE-8985-7CA4-69E4DA3292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73C4EF-A2B9-C07E-AF02-D8D5EC7C1D2F}"/>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8" name="Footer Placeholder 7">
            <a:extLst>
              <a:ext uri="{FF2B5EF4-FFF2-40B4-BE49-F238E27FC236}">
                <a16:creationId xmlns:a16="http://schemas.microsoft.com/office/drawing/2014/main" id="{641791F2-BF08-28A7-9A9A-669E13F3B8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1277AB-023E-383C-9C97-6071F51BA82A}"/>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2201692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880AC-7DBD-237C-FCF3-0BADBE9D92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C7DD27-181E-20F1-C552-60F7D4B161B8}"/>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4" name="Footer Placeholder 3">
            <a:extLst>
              <a:ext uri="{FF2B5EF4-FFF2-40B4-BE49-F238E27FC236}">
                <a16:creationId xmlns:a16="http://schemas.microsoft.com/office/drawing/2014/main" id="{3ED3ACE3-63B7-D85B-B7FD-92E79F91A5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967861-E891-449C-474E-BDC96EED514C}"/>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170393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39914-A860-E1C3-1B7A-1909A0CC51B2}"/>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3" name="Footer Placeholder 2">
            <a:extLst>
              <a:ext uri="{FF2B5EF4-FFF2-40B4-BE49-F238E27FC236}">
                <a16:creationId xmlns:a16="http://schemas.microsoft.com/office/drawing/2014/main" id="{CF0CA7CA-3783-B7FF-AAF5-08B1824D17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ACCBE-46A0-98AD-1F39-9868122A6B7D}"/>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579207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4A70-B226-DF62-0CAE-EC66BCC6B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F55AFD-08BC-E839-A2A4-F45C4AE4B7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6D9506-406C-39F7-BEF1-176C2508C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31639-DB68-4F4B-4A2A-6A34C3FAD7F3}"/>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6" name="Footer Placeholder 5">
            <a:extLst>
              <a:ext uri="{FF2B5EF4-FFF2-40B4-BE49-F238E27FC236}">
                <a16:creationId xmlns:a16="http://schemas.microsoft.com/office/drawing/2014/main" id="{F896CECC-4B40-C952-C84F-76EB5D6E5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047090-F2F0-4AEA-D9A7-F0B332A1D248}"/>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283345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8D60-6E6A-3EAE-66F9-BA28A799E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28E08F-3B67-D979-FDE5-CC8F302DA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C9E129-878F-697A-25C4-123DA5117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F5EFF2-9089-1379-5B9A-FF190D717C85}"/>
              </a:ext>
            </a:extLst>
          </p:cNvPr>
          <p:cNvSpPr>
            <a:spLocks noGrp="1"/>
          </p:cNvSpPr>
          <p:nvPr>
            <p:ph type="dt" sz="half" idx="10"/>
          </p:nvPr>
        </p:nvSpPr>
        <p:spPr/>
        <p:txBody>
          <a:bodyPr/>
          <a:lstStyle/>
          <a:p>
            <a:fld id="{1EB48FA8-6C26-438D-8E47-D2ABE5286005}" type="datetimeFigureOut">
              <a:rPr lang="en-US" smtClean="0"/>
              <a:t>4/16/2024</a:t>
            </a:fld>
            <a:endParaRPr lang="en-US"/>
          </a:p>
        </p:txBody>
      </p:sp>
      <p:sp>
        <p:nvSpPr>
          <p:cNvPr id="6" name="Footer Placeholder 5">
            <a:extLst>
              <a:ext uri="{FF2B5EF4-FFF2-40B4-BE49-F238E27FC236}">
                <a16:creationId xmlns:a16="http://schemas.microsoft.com/office/drawing/2014/main" id="{725F94CD-3704-D790-C743-F7F606FCC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71CA4C-342F-391B-E94E-6A0863E825B7}"/>
              </a:ext>
            </a:extLst>
          </p:cNvPr>
          <p:cNvSpPr>
            <a:spLocks noGrp="1"/>
          </p:cNvSpPr>
          <p:nvPr>
            <p:ph type="sldNum" sz="quarter" idx="12"/>
          </p:nvPr>
        </p:nvSpPr>
        <p:spPr/>
        <p:txBody>
          <a:bodyPr/>
          <a:lstStyle/>
          <a:p>
            <a:fld id="{6E891EAE-4126-4004-899B-1392749AEA12}" type="slidenum">
              <a:rPr lang="en-US" smtClean="0"/>
              <a:t>‹#›</a:t>
            </a:fld>
            <a:endParaRPr lang="en-US"/>
          </a:p>
        </p:txBody>
      </p:sp>
    </p:spTree>
    <p:extLst>
      <p:ext uri="{BB962C8B-B14F-4D97-AF65-F5344CB8AC3E}">
        <p14:creationId xmlns:p14="http://schemas.microsoft.com/office/powerpoint/2010/main" val="122220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20A7E0-FEC4-7508-6EF0-EADB3612D2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FB7975-89A2-DD2C-A224-99E80F930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EB88-F884-A0A4-99B2-B8D68451D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B48FA8-6C26-438D-8E47-D2ABE5286005}" type="datetimeFigureOut">
              <a:rPr lang="en-US" smtClean="0"/>
              <a:t>4/16/2024</a:t>
            </a:fld>
            <a:endParaRPr lang="en-US"/>
          </a:p>
        </p:txBody>
      </p:sp>
      <p:sp>
        <p:nvSpPr>
          <p:cNvPr id="5" name="Footer Placeholder 4">
            <a:extLst>
              <a:ext uri="{FF2B5EF4-FFF2-40B4-BE49-F238E27FC236}">
                <a16:creationId xmlns:a16="http://schemas.microsoft.com/office/drawing/2014/main" id="{31C459E2-8F7D-6D5C-1D0C-30F71D5E6C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90A5B5-BDAC-5009-EC1B-F8FAE29C30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91EAE-4126-4004-899B-1392749AEA12}" type="slidenum">
              <a:rPr lang="en-US" smtClean="0"/>
              <a:t>‹#›</a:t>
            </a:fld>
            <a:endParaRPr lang="en-US"/>
          </a:p>
        </p:txBody>
      </p:sp>
    </p:spTree>
    <p:extLst>
      <p:ext uri="{BB962C8B-B14F-4D97-AF65-F5344CB8AC3E}">
        <p14:creationId xmlns:p14="http://schemas.microsoft.com/office/powerpoint/2010/main" val="852909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6.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D063C-7A3E-D3DA-B504-09D77A863F34}"/>
              </a:ext>
            </a:extLst>
          </p:cNvPr>
          <p:cNvSpPr>
            <a:spLocks noGrp="1"/>
          </p:cNvSpPr>
          <p:nvPr>
            <p:ph type="ctrTitle"/>
          </p:nvPr>
        </p:nvSpPr>
        <p:spPr>
          <a:xfrm>
            <a:off x="769689" y="2331724"/>
            <a:ext cx="10652621" cy="909377"/>
          </a:xfrm>
        </p:spPr>
        <p:txBody>
          <a:bodyPr>
            <a:noAutofit/>
          </a:bodyPr>
          <a:lstStyle/>
          <a:p>
            <a:r>
              <a:rPr lang="en-US" sz="4400" b="1">
                <a:solidFill>
                  <a:schemeClr val="accent2">
                    <a:lumMod val="50000"/>
                  </a:schemeClr>
                </a:solidFill>
              </a:rPr>
              <a:t>BÁO CÁO GIỮA KÌ DEEP LEARNING</a:t>
            </a:r>
            <a:endParaRPr lang="en-US" sz="4400" b="1" dirty="0">
              <a:solidFill>
                <a:schemeClr val="accent2">
                  <a:lumMod val="50000"/>
                </a:schemeClr>
              </a:solidFill>
            </a:endParaRPr>
          </a:p>
        </p:txBody>
      </p:sp>
      <p:sp>
        <p:nvSpPr>
          <p:cNvPr id="3" name="Subtitle 2">
            <a:extLst>
              <a:ext uri="{FF2B5EF4-FFF2-40B4-BE49-F238E27FC236}">
                <a16:creationId xmlns:a16="http://schemas.microsoft.com/office/drawing/2014/main" id="{88522408-28D2-5AEE-B117-837A5425012E}"/>
              </a:ext>
            </a:extLst>
          </p:cNvPr>
          <p:cNvSpPr>
            <a:spLocks noGrp="1"/>
          </p:cNvSpPr>
          <p:nvPr>
            <p:ph type="subTitle" idx="1"/>
          </p:nvPr>
        </p:nvSpPr>
        <p:spPr>
          <a:xfrm>
            <a:off x="1589713" y="3616899"/>
            <a:ext cx="9012572" cy="617624"/>
          </a:xfrm>
        </p:spPr>
        <p:txBody>
          <a:bodyPr>
            <a:normAutofit/>
          </a:bodyPr>
          <a:lstStyle/>
          <a:p>
            <a:r>
              <a:rPr lang="en-US" sz="3200" i="1" dirty="0" err="1"/>
              <a:t>Giáo</a:t>
            </a:r>
            <a:r>
              <a:rPr lang="en-US" sz="3200" i="1" dirty="0"/>
              <a:t> </a:t>
            </a:r>
            <a:r>
              <a:rPr lang="en-US" sz="3200" i="1" dirty="0" err="1"/>
              <a:t>viên</a:t>
            </a:r>
            <a:r>
              <a:rPr lang="en-US" sz="3200" i="1" dirty="0"/>
              <a:t> </a:t>
            </a:r>
            <a:r>
              <a:rPr lang="en-US" sz="3200" i="1" dirty="0" err="1"/>
              <a:t>hướng</a:t>
            </a:r>
            <a:r>
              <a:rPr lang="en-US" sz="3200" i="1" dirty="0"/>
              <a:t> </a:t>
            </a:r>
            <a:r>
              <a:rPr lang="en-US" sz="3200" i="1" err="1"/>
              <a:t>dẫn</a:t>
            </a:r>
            <a:r>
              <a:rPr lang="en-US" sz="3200" i="1"/>
              <a:t>: Lê Anh Cường</a:t>
            </a:r>
            <a:endParaRPr lang="en-US" sz="3200" i="1" dirty="0"/>
          </a:p>
        </p:txBody>
      </p:sp>
      <p:sp>
        <p:nvSpPr>
          <p:cNvPr id="4" name="TextBox 3">
            <a:extLst>
              <a:ext uri="{FF2B5EF4-FFF2-40B4-BE49-F238E27FC236}">
                <a16:creationId xmlns:a16="http://schemas.microsoft.com/office/drawing/2014/main" id="{7D9559BD-F271-C97D-68EF-75EB2B6D4899}"/>
              </a:ext>
            </a:extLst>
          </p:cNvPr>
          <p:cNvSpPr txBox="1"/>
          <p:nvPr/>
        </p:nvSpPr>
        <p:spPr>
          <a:xfrm>
            <a:off x="9072374" y="5657671"/>
            <a:ext cx="3119626" cy="1200329"/>
          </a:xfrm>
          <a:prstGeom prst="rect">
            <a:avLst/>
          </a:prstGeom>
          <a:noFill/>
        </p:spPr>
        <p:txBody>
          <a:bodyPr wrap="square" rtlCol="0">
            <a:spAutoFit/>
          </a:bodyPr>
          <a:lstStyle/>
          <a:p>
            <a:r>
              <a:rPr lang="en-US" i="1" dirty="0" err="1">
                <a:latin typeface="Times New Roman" panose="02020603050405020304" pitchFamily="18" charset="0"/>
                <a:cs typeface="Times New Roman" panose="02020603050405020304" pitchFamily="18" charset="0"/>
              </a:rPr>
              <a:t>Người</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thực</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hiện</a:t>
            </a:r>
            <a:r>
              <a:rPr lang="en-US" i="1" dirty="0">
                <a:latin typeface="Times New Roman" panose="02020603050405020304" pitchFamily="18" charset="0"/>
                <a:cs typeface="Times New Roman" panose="02020603050405020304" pitchFamily="18" charset="0"/>
              </a:rPr>
              <a:t>:</a:t>
            </a:r>
          </a:p>
          <a:p>
            <a:r>
              <a:rPr lang="en-US" i="1" dirty="0" err="1">
                <a:latin typeface="Times New Roman" panose="02020603050405020304" pitchFamily="18" charset="0"/>
                <a:cs typeface="Times New Roman" panose="02020603050405020304" pitchFamily="18" charset="0"/>
              </a:rPr>
              <a:t>Đặng</a:t>
            </a:r>
            <a:r>
              <a:rPr lang="en-US" i="1" dirty="0">
                <a:latin typeface="Times New Roman" panose="02020603050405020304" pitchFamily="18" charset="0"/>
                <a:cs typeface="Times New Roman" panose="02020603050405020304" pitchFamily="18" charset="0"/>
              </a:rPr>
              <a:t> Huy </a:t>
            </a:r>
            <a:r>
              <a:rPr lang="en-US" i="1" dirty="0" err="1">
                <a:latin typeface="Times New Roman" panose="02020603050405020304" pitchFamily="18" charset="0"/>
                <a:cs typeface="Times New Roman" panose="02020603050405020304" pitchFamily="18" charset="0"/>
              </a:rPr>
              <a:t>Hưng</a:t>
            </a:r>
            <a:r>
              <a:rPr lang="en-US" i="1" dirty="0">
                <a:latin typeface="Times New Roman" panose="02020603050405020304" pitchFamily="18" charset="0"/>
                <a:cs typeface="Times New Roman" panose="02020603050405020304" pitchFamily="18" charset="0"/>
              </a:rPr>
              <a:t> - 52100891</a:t>
            </a:r>
          </a:p>
          <a:p>
            <a:r>
              <a:rPr lang="en-US" i="1" dirty="0">
                <a:latin typeface="Times New Roman" panose="02020603050405020304" pitchFamily="18" charset="0"/>
                <a:cs typeface="Times New Roman" panose="02020603050405020304" pitchFamily="18" charset="0"/>
              </a:rPr>
              <a:t>Lý Hoàng Gia Huy – 52100894</a:t>
            </a:r>
          </a:p>
          <a:p>
            <a:r>
              <a:rPr lang="en-US" i="1" dirty="0">
                <a:latin typeface="Times New Roman" panose="02020603050405020304" pitchFamily="18" charset="0"/>
                <a:cs typeface="Times New Roman" panose="02020603050405020304" pitchFamily="18" charset="0"/>
              </a:rPr>
              <a:t>Lê Hoàng Khang - 52100898</a:t>
            </a:r>
          </a:p>
        </p:txBody>
      </p:sp>
      <p:pic>
        <p:nvPicPr>
          <p:cNvPr id="5" name="Picture 2">
            <a:extLst>
              <a:ext uri="{FF2B5EF4-FFF2-40B4-BE49-F238E27FC236}">
                <a16:creationId xmlns:a16="http://schemas.microsoft.com/office/drawing/2014/main" id="{18B03B95-3671-68C3-AFD2-AE2F66604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567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Forward mode:</a:t>
                </a:r>
              </a:p>
              <a:p>
                <a:pPr>
                  <a:buFontTx/>
                  <a:buChar char="-"/>
                </a:pPr>
                <a:r>
                  <a:rPr lang="en-US" sz="2000">
                    <a:latin typeface="Times New Roman" panose="02020603050405020304" pitchFamily="18" charset="0"/>
                    <a:cs typeface="Times New Roman" panose="02020603050405020304" pitchFamily="18" charset="0"/>
                  </a:rPr>
                  <a:t>Forward mode </a:t>
                </a:r>
                <a:r>
                  <a:rPr lang="vi-VN" sz="2000">
                    <a:latin typeface="Times New Roman" panose="02020603050405020304" pitchFamily="18" charset="0"/>
                    <a:cs typeface="Times New Roman" panose="02020603050405020304" pitchFamily="18" charset="0"/>
                  </a:rPr>
                  <a:t>hiệu quả và đơn giản đối với các hàm f :</a:t>
                </a:r>
                <a:r>
                  <a:rPr lang="en-US" sz="2000">
                    <a:latin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ℝ</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a14:m>
                <a:r>
                  <a:rPr lang="en-US" sz="200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vì tất cả các đạo hàm </a:t>
                </a:r>
                <a14:m>
                  <m:oMath xmlns:m="http://schemas.openxmlformats.org/officeDocument/2006/math">
                    <m:f>
                      <m:fPr>
                        <m:ctrlPr>
                          <a:rPr lang="en-US" sz="2000" i="1">
                            <a:latin typeface="Cambria Math" panose="02040503050406030204" pitchFamily="18" charset="0"/>
                          </a:rPr>
                        </m:ctrlPr>
                      </m:fPr>
                      <m:num>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den>
                    </m:f>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oMath>
                </a14:m>
                <a:r>
                  <a:rPr lang="vi-VN" sz="2000">
                    <a:latin typeface="Times New Roman" panose="02020603050405020304" pitchFamily="18" charset="0"/>
                    <a:cs typeface="Times New Roman" panose="02020603050405020304" pitchFamily="18" charset="0"/>
                  </a:rPr>
                  <a:t>có thể được tính chỉ bằng một lần</a:t>
                </a:r>
                <a:r>
                  <a:rPr lang="en-US" sz="2000">
                    <a:latin typeface="Times New Roman" panose="02020603050405020304" pitchFamily="18" charset="0"/>
                    <a:cs typeface="Times New Roman" panose="02020603050405020304" pitchFamily="18" charset="0"/>
                  </a:rPr>
                  <a:t>. Tuy nhiên ngược lại </a:t>
                </a:r>
                <a14:m>
                  <m:oMath xmlns:m="http://schemas.openxmlformats.org/officeDocument/2006/math">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ℝ</m:t>
                    </m:r>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rPr>
                        </m:ctrlPr>
                      </m:sSupPr>
                      <m:e>
                        <m:r>
                          <a:rPr lang="en-US" sz="200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ℝ</m:t>
                        </m:r>
                      </m:e>
                      <m:sup>
                        <m:r>
                          <a:rPr lang="en-US" sz="2000"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𝑛</m:t>
                        </m:r>
                      </m:sup>
                    </m:sSup>
                  </m:oMath>
                </a14:m>
                <a:r>
                  <a:rPr lang="en-US" sz="2000">
                    <a:latin typeface="Times New Roman" panose="02020603050405020304" pitchFamily="18" charset="0"/>
                    <a:cs typeface="Times New Roman" panose="02020603050405020304" pitchFamily="18" charset="0"/>
                  </a:rPr>
                  <a:t> thì phải tốn tới n lần để tính.</a:t>
                </a:r>
              </a:p>
              <a:p>
                <a:pPr>
                  <a:buFontTx/>
                  <a:buChar char="-"/>
                </a:pPr>
                <a:endParaRPr lang="en-US" sz="2000"/>
              </a:p>
              <a:p>
                <a:pPr marL="0" indent="0">
                  <a:buNone/>
                </a:pPr>
                <a:endParaRPr lang="en-US" sz="2000"/>
              </a:p>
              <a:p>
                <a:pPr marL="0" indent="0">
                  <a:buNone/>
                </a:pPr>
                <a:endParaRPr lang="en-US" sz="2000"/>
              </a:p>
              <a:p>
                <a:pPr marL="0" indent="0">
                  <a:buNone/>
                </a:pPr>
                <a:r>
                  <a:rPr lang="en-US" sz="2000">
                    <a:latin typeface="Times New Roman" panose="02020603050405020304" pitchFamily="18" charset="0"/>
                    <a:cs typeface="Times New Roman" panose="02020603050405020304" pitchFamily="18" charset="0"/>
                  </a:rPr>
                  <a:t>- Vì vậy forward mode chỉ có thể tối ưu với </a:t>
                </a:r>
                <a14:m>
                  <m:oMath xmlns:m="http://schemas.openxmlformats.org/officeDocument/2006/math">
                    <m:sSup>
                      <m:sSupPr>
                        <m:ctrlPr>
                          <a:rPr lang="en-US" sz="2000" i="1" smtClean="0">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a14:m>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khi</a:t>
                </a:r>
                <a:r>
                  <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n nhỏ hơn m</a:t>
                </a:r>
                <a:endParaRPr lang="en-US" sz="20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163" r="-91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9000C88A-4661-D394-7F62-BC258A2F0B98}"/>
              </a:ext>
            </a:extLst>
          </p:cNvPr>
          <p:cNvPicPr>
            <a:picLocks noChangeAspect="1"/>
          </p:cNvPicPr>
          <p:nvPr/>
        </p:nvPicPr>
        <p:blipFill>
          <a:blip r:embed="rId5"/>
          <a:stretch>
            <a:fillRect/>
          </a:stretch>
        </p:blipFill>
        <p:spPr>
          <a:xfrm>
            <a:off x="4547707" y="2807323"/>
            <a:ext cx="3481382" cy="887148"/>
          </a:xfrm>
          <a:prstGeom prst="rect">
            <a:avLst/>
          </a:prstGeom>
        </p:spPr>
      </p:pic>
    </p:spTree>
    <p:extLst>
      <p:ext uri="{BB962C8B-B14F-4D97-AF65-F5344CB8AC3E}">
        <p14:creationId xmlns:p14="http://schemas.microsoft.com/office/powerpoint/2010/main" val="3661760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Reverse mode:</a:t>
                </a:r>
              </a:p>
              <a:p>
                <a:pPr marL="0" indent="0">
                  <a:buNone/>
                </a:pPr>
                <a:r>
                  <a:rPr lang="en-US" sz="1800">
                    <a:solidFill>
                      <a:srgbClr val="000000"/>
                    </a:solidFill>
                    <a:effectLst/>
                    <a:latin typeface="Times New Roman" panose="02020603050405020304" pitchFamily="18" charset="0"/>
                    <a:ea typeface="Times New Roman" panose="02020603050405020304" pitchFamily="18" charset="0"/>
                  </a:rPr>
                  <a:t>- Chúng ta bắt đầu bằng việc tính toán giá trị của hàm mục tiêu, sau đó tiến hành lan truyền ngược (backpropagation) để tính toán đạo hàm của hàm đó theo các biến đầu vào.</a:t>
                </a:r>
                <a:endParaRPr lang="en-US"/>
              </a:p>
              <a:p>
                <a:pPr>
                  <a:buFontTx/>
                  <a:buChar char="-"/>
                </a:pPr>
                <a:r>
                  <a:rPr lang="en-US" sz="1800">
                    <a:solidFill>
                      <a:srgbClr val="000000"/>
                    </a:solidFill>
                    <a:effectLst/>
                    <a:latin typeface="Times New Roman" panose="02020603050405020304" pitchFamily="18" charset="0"/>
                    <a:ea typeface="Times New Roman" panose="02020603050405020304" pitchFamily="18" charset="0"/>
                  </a:rPr>
                  <a:t>Ví dụ với một hàm y=f(x(t)) và có thể biết công thức tổng quát của chain rule là</a:t>
                </a:r>
                <a:endParaRPr lang="en-US"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f>
                        <m:fPr>
                          <m:ctrlPr>
                            <a:rPr lang="en-US" sz="2500" i="1" kern="100" smtClean="0">
                              <a:solidFill>
                                <a:srgbClr val="000000"/>
                              </a:solidFill>
                              <a:effectLst/>
                              <a:latin typeface="Cambria Math" panose="02040503050406030204" pitchFamily="18" charset="0"/>
                              <a:ea typeface="Times New Roman" panose="02020603050405020304" pitchFamily="18" charset="0"/>
                            </a:rPr>
                          </m:ctrlPr>
                        </m:fPr>
                        <m:num>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𝑦</m:t>
                          </m:r>
                        </m:num>
                        <m:den>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𝑡</m:t>
                          </m:r>
                        </m:den>
                      </m:f>
                      <m:r>
                        <a:rPr lang="en-US" sz="2500" i="1" kern="100">
                          <a:solidFill>
                            <a:srgbClr val="000000"/>
                          </a:solidFill>
                          <a:effectLst/>
                          <a:latin typeface="Cambria Math" panose="02040503050406030204" pitchFamily="18" charset="0"/>
                          <a:ea typeface="Times New Roman" panose="02020603050405020304" pitchFamily="18" charset="0"/>
                        </a:rPr>
                        <m:t>=</m:t>
                      </m:r>
                      <m:f>
                        <m:fPr>
                          <m:ctrlPr>
                            <a:rPr lang="en-US" sz="2500" i="1" kern="100">
                              <a:solidFill>
                                <a:srgbClr val="000000"/>
                              </a:solidFill>
                              <a:effectLst/>
                              <a:latin typeface="Cambria Math" panose="02040503050406030204" pitchFamily="18" charset="0"/>
                              <a:ea typeface="Times New Roman" panose="02020603050405020304" pitchFamily="18" charset="0"/>
                            </a:rPr>
                          </m:ctrlPr>
                        </m:fPr>
                        <m:num>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𝑦</m:t>
                          </m:r>
                        </m:num>
                        <m:den>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𝑥</m:t>
                          </m:r>
                        </m:den>
                      </m:f>
                      <m:r>
                        <a:rPr lang="en-US" sz="2500" i="1" kern="100">
                          <a:solidFill>
                            <a:srgbClr val="000000"/>
                          </a:solidFill>
                          <a:effectLst/>
                          <a:latin typeface="Cambria Math" panose="02040503050406030204" pitchFamily="18" charset="0"/>
                          <a:ea typeface="Times New Roman" panose="02020603050405020304" pitchFamily="18" charset="0"/>
                        </a:rPr>
                        <m:t>.</m:t>
                      </m:r>
                      <m:f>
                        <m:fPr>
                          <m:ctrlPr>
                            <a:rPr lang="en-US" sz="2500" i="1" kern="100">
                              <a:solidFill>
                                <a:srgbClr val="000000"/>
                              </a:solidFill>
                              <a:effectLst/>
                              <a:latin typeface="Cambria Math" panose="02040503050406030204" pitchFamily="18" charset="0"/>
                              <a:ea typeface="Times New Roman" panose="02020603050405020304" pitchFamily="18" charset="0"/>
                            </a:rPr>
                          </m:ctrlPr>
                        </m:fPr>
                        <m:num>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𝑥</m:t>
                          </m:r>
                        </m:num>
                        <m:den>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𝑡</m:t>
                          </m:r>
                        </m:den>
                      </m:f>
                    </m:oMath>
                  </m:oMathPara>
                </a14:m>
                <a:endParaRPr lang="en-US" sz="20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cs typeface="Times New Roman" panose="02020603050405020304" pitchFamily="18" charset="0"/>
                  </a:rPr>
                  <a:t>-Với trường hợp nhiều đường dẫn:</a:t>
                </a: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pPr marL="0" indent="0">
                  <a:buNone/>
                </a:pPr>
                <a:r>
                  <a:rPr lang="en-US" sz="1800">
                    <a:latin typeface="Times New Roman" panose="02020603050405020304" pitchFamily="18" charset="0"/>
                    <a:ea typeface="Tahoma" panose="020B0604030504040204" pitchFamily="34" charset="0"/>
                    <a:cs typeface="Times New Roman" panose="02020603050405020304" pitchFamily="18" charset="0"/>
                  </a:rPr>
                  <a:t>- .y có thể được viết theo dạng :y=f(v2,v3)</a:t>
                </a:r>
              </a:p>
              <a:p>
                <a:pPr marL="0" indent="0">
                  <a:buNone/>
                </a:pPr>
                <a:endParaRPr lang="en-US" sz="18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16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DF92BB-C2EA-1B44-A933-96EF64B413A6}"/>
              </a:ext>
            </a:extLst>
          </p:cNvPr>
          <p:cNvPicPr>
            <a:picLocks noChangeAspect="1"/>
          </p:cNvPicPr>
          <p:nvPr/>
        </p:nvPicPr>
        <p:blipFill>
          <a:blip r:embed="rId5"/>
          <a:stretch>
            <a:fillRect/>
          </a:stretch>
        </p:blipFill>
        <p:spPr>
          <a:xfrm>
            <a:off x="4417660" y="3750015"/>
            <a:ext cx="3553321" cy="1009791"/>
          </a:xfrm>
          <a:prstGeom prst="rect">
            <a:avLst/>
          </a:prstGeom>
        </p:spPr>
      </p:pic>
      <p:pic>
        <p:nvPicPr>
          <p:cNvPr id="11" name="Picture 10">
            <a:extLst>
              <a:ext uri="{FF2B5EF4-FFF2-40B4-BE49-F238E27FC236}">
                <a16:creationId xmlns:a16="http://schemas.microsoft.com/office/drawing/2014/main" id="{AC4CFD65-AE45-484A-3EDA-2B08AC388E18}"/>
              </a:ext>
            </a:extLst>
          </p:cNvPr>
          <p:cNvPicPr>
            <a:picLocks noChangeAspect="1"/>
          </p:cNvPicPr>
          <p:nvPr/>
        </p:nvPicPr>
        <p:blipFill>
          <a:blip r:embed="rId6"/>
          <a:stretch>
            <a:fillRect/>
          </a:stretch>
        </p:blipFill>
        <p:spPr>
          <a:xfrm>
            <a:off x="3047183" y="5266819"/>
            <a:ext cx="6097631" cy="977033"/>
          </a:xfrm>
          <a:prstGeom prst="rect">
            <a:avLst/>
          </a:prstGeom>
        </p:spPr>
      </p:pic>
    </p:spTree>
    <p:extLst>
      <p:ext uri="{BB962C8B-B14F-4D97-AF65-F5344CB8AC3E}">
        <p14:creationId xmlns:p14="http://schemas.microsoft.com/office/powerpoint/2010/main" val="384682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latin typeface="Tahoma" panose="020B0604030504040204" pitchFamily="34" charset="0"/>
                    <a:ea typeface="Tahoma" panose="020B0604030504040204" pitchFamily="34" charset="0"/>
                    <a:cs typeface="Tahoma" panose="020B0604030504040204" pitchFamily="34" charset="0"/>
                  </a:rPr>
                  <a:t>Reverse mode:</a:t>
                </a:r>
              </a:p>
              <a:p>
                <a:pPr marL="0" indent="0">
                  <a:buNone/>
                </a:pPr>
                <a:r>
                  <a:rPr lang="en-US" sz="1800" kern="100">
                    <a:solidFill>
                      <a:srgbClr val="000000"/>
                    </a:solidFill>
                    <a:latin typeface="Tahoma" panose="020B0604030504040204" pitchFamily="34" charset="0"/>
                    <a:ea typeface="Tahoma" panose="020B0604030504040204" pitchFamily="34" charset="0"/>
                    <a:cs typeface="Tahoma" panose="020B0604030504040204" pitchFamily="34" charset="0"/>
                  </a:rPr>
                  <a:t>-</a:t>
                </a:r>
                <a:r>
                  <a:rPr lang="en-US" sz="1800" kern="100">
                    <a:solidFill>
                      <a:srgbClr val="000000"/>
                    </a:solidFill>
                    <a:effectLst/>
                    <a:latin typeface="Tahoma" panose="020B0604030504040204" pitchFamily="34" charset="0"/>
                    <a:ea typeface="Tahoma" panose="020B0604030504040204" pitchFamily="34" charset="0"/>
                    <a:cs typeface="Tahoma" panose="020B0604030504040204" pitchFamily="34" charset="0"/>
                  </a:rPr>
                  <a:t>Giả sử g:</a:t>
                </a:r>
                <a:r>
                  <a:rPr lang="en-US" sz="1800" i="1" kern="100">
                    <a:solidFill>
                      <a:srgbClr val="000000"/>
                    </a:solidFill>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sz="1800" i="1" kern="100">
                            <a:solidFill>
                              <a:srgbClr val="000000"/>
                            </a:solidFill>
                            <a:effectLst/>
                            <a:latin typeface="Cambria Math" panose="02040503050406030204" pitchFamily="18" charset="0"/>
                            <a:ea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rPr>
                          <m:t>ℝ</m:t>
                        </m:r>
                      </m:e>
                      <m:sup>
                        <m:r>
                          <a:rPr lang="en-US" sz="1800" i="1" kern="100">
                            <a:solidFill>
                              <a:srgbClr val="000000"/>
                            </a:solidFill>
                            <a:effectLst/>
                            <a:latin typeface="Cambria Math" panose="02040503050406030204" pitchFamily="18" charset="0"/>
                            <a:ea typeface="Times New Roman" panose="02020603050405020304" pitchFamily="18" charset="0"/>
                          </a:rPr>
                          <m:t>𝑛</m:t>
                        </m:r>
                      </m:sup>
                    </m:sSup>
                    <m:r>
                      <a:rPr lang="en-US" sz="1800" i="1" kern="100">
                        <a:solidFill>
                          <a:srgbClr val="000000"/>
                        </a:solidFill>
                        <a:effectLst/>
                        <a:latin typeface="Cambria Math" panose="02040503050406030204" pitchFamily="18" charset="0"/>
                        <a:ea typeface="Times New Roman" panose="02020603050405020304" pitchFamily="18" charset="0"/>
                      </a:rPr>
                      <m:t>→</m:t>
                    </m:r>
                    <m:sSup>
                      <m:sSupPr>
                        <m:ctrlPr>
                          <a:rPr lang="en-US" sz="1800" i="1" kern="100">
                            <a:solidFill>
                              <a:srgbClr val="000000"/>
                            </a:solidFill>
                            <a:effectLst/>
                            <a:latin typeface="Cambria Math" panose="02040503050406030204" pitchFamily="18" charset="0"/>
                            <a:ea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rPr>
                          <m:t>ℝ</m:t>
                        </m:r>
                      </m:e>
                      <m:sup>
                        <m:r>
                          <a:rPr lang="en-US" sz="1800" i="1" kern="100">
                            <a:solidFill>
                              <a:srgbClr val="000000"/>
                            </a:solidFill>
                            <a:effectLst/>
                            <a:latin typeface="Cambria Math" panose="02040503050406030204" pitchFamily="18" charset="0"/>
                            <a:ea typeface="Times New Roman" panose="02020603050405020304" pitchFamily="18" charset="0"/>
                          </a:rPr>
                          <m:t>𝑚</m:t>
                        </m:r>
                      </m:sup>
                    </m:sSup>
                  </m:oMath>
                </a14:m>
                <a:r>
                  <a:rPr lang="en-US" sz="1800" kern="100">
                    <a:solidFill>
                      <a:srgbClr val="000000"/>
                    </a:solidFill>
                    <a:effectLst/>
                    <a:latin typeface="Tahoma" panose="020B0604030504040204" pitchFamily="34" charset="0"/>
                    <a:ea typeface="Tahoma" panose="020B0604030504040204" pitchFamily="34" charset="0"/>
                    <a:cs typeface="Tahoma" panose="020B0604030504040204" pitchFamily="34" charset="0"/>
                  </a:rPr>
                  <a:t> có vi phân tại a</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rPr>
                      <m:t> </m:t>
                    </m:r>
                    <m:r>
                      <a:rPr lang="en-US" sz="1800" i="1" kern="100">
                        <a:solidFill>
                          <a:srgbClr val="000000"/>
                        </a:solidFill>
                        <a:effectLst/>
                        <a:latin typeface="Cambria Math" panose="02040503050406030204" pitchFamily="18" charset="0"/>
                        <a:ea typeface="Times New Roman" panose="02020603050405020304" pitchFamily="18" charset="0"/>
                      </a:rPr>
                      <m:t>𝜖</m:t>
                    </m:r>
                    <m:r>
                      <a:rPr lang="en-US" sz="1800" i="1" kern="100">
                        <a:solidFill>
                          <a:srgbClr val="000000"/>
                        </a:solidFill>
                        <a:effectLst/>
                        <a:latin typeface="Cambria Math" panose="02040503050406030204" pitchFamily="18" charset="0"/>
                        <a:ea typeface="Times New Roman" panose="02020603050405020304" pitchFamily="18" charset="0"/>
                      </a:rPr>
                      <m:t> </m:t>
                    </m:r>
                    <m:sSup>
                      <m:sSupPr>
                        <m:ctrlPr>
                          <a:rPr lang="en-US" sz="1800" i="1" kern="100">
                            <a:solidFill>
                              <a:srgbClr val="000000"/>
                            </a:solidFill>
                            <a:effectLst/>
                            <a:latin typeface="Cambria Math" panose="02040503050406030204" pitchFamily="18" charset="0"/>
                            <a:ea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rPr>
                          <m:t>ℝ</m:t>
                        </m:r>
                      </m:e>
                      <m:sup>
                        <m:r>
                          <a:rPr lang="en-US" sz="1800" i="1" kern="100">
                            <a:solidFill>
                              <a:srgbClr val="000000"/>
                            </a:solidFill>
                            <a:effectLst/>
                            <a:latin typeface="Cambria Math" panose="02040503050406030204" pitchFamily="18" charset="0"/>
                            <a:ea typeface="Times New Roman" panose="02020603050405020304" pitchFamily="18" charset="0"/>
                          </a:rPr>
                          <m:t>𝑛</m:t>
                        </m:r>
                      </m:sup>
                    </m:sSup>
                  </m:oMath>
                </a14:m>
                <a:r>
                  <a:rPr lang="en-US" sz="1800" kern="100">
                    <a:solidFill>
                      <a:srgbClr val="000000"/>
                    </a:solidFill>
                    <a:effectLst/>
                    <a:latin typeface="Tahoma" panose="020B0604030504040204" pitchFamily="34" charset="0"/>
                    <a:ea typeface="Tahoma" panose="020B0604030504040204" pitchFamily="34" charset="0"/>
                    <a:cs typeface="Tahoma" panose="020B0604030504040204" pitchFamily="34" charset="0"/>
                  </a:rPr>
                  <a:t> và f: </a:t>
                </a:r>
                <a14:m>
                  <m:oMath xmlns:m="http://schemas.openxmlformats.org/officeDocument/2006/math">
                    <m:sSup>
                      <m:sSupPr>
                        <m:ctrlPr>
                          <a:rPr lang="en-US" sz="1800" i="1" kern="100">
                            <a:solidFill>
                              <a:srgbClr val="000000"/>
                            </a:solidFill>
                            <a:effectLst/>
                            <a:latin typeface="Cambria Math" panose="02040503050406030204" pitchFamily="18" charset="0"/>
                            <a:ea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rPr>
                          <m:t>ℝ</m:t>
                        </m:r>
                      </m:e>
                      <m:sup>
                        <m:r>
                          <a:rPr lang="en-US" sz="1800" i="1" kern="100">
                            <a:solidFill>
                              <a:srgbClr val="000000"/>
                            </a:solidFill>
                            <a:effectLst/>
                            <a:latin typeface="Cambria Math" panose="02040503050406030204" pitchFamily="18" charset="0"/>
                            <a:ea typeface="Times New Roman" panose="02020603050405020304" pitchFamily="18" charset="0"/>
                          </a:rPr>
                          <m:t>𝑚</m:t>
                        </m:r>
                      </m:sup>
                    </m:sSup>
                    <m:r>
                      <a:rPr lang="en-US" sz="1800" i="1" kern="100">
                        <a:solidFill>
                          <a:srgbClr val="000000"/>
                        </a:solidFill>
                        <a:effectLst/>
                        <a:latin typeface="Cambria Math" panose="02040503050406030204" pitchFamily="18" charset="0"/>
                        <a:ea typeface="Times New Roman" panose="02020603050405020304" pitchFamily="18" charset="0"/>
                      </a:rPr>
                      <m:t>→</m:t>
                    </m:r>
                    <m:sSup>
                      <m:sSupPr>
                        <m:ctrlPr>
                          <a:rPr lang="en-US" sz="1800" i="1" kern="100">
                            <a:solidFill>
                              <a:srgbClr val="000000"/>
                            </a:solidFill>
                            <a:effectLst/>
                            <a:latin typeface="Cambria Math" panose="02040503050406030204" pitchFamily="18" charset="0"/>
                            <a:ea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rPr>
                          <m:t>ℝ</m:t>
                        </m:r>
                      </m:e>
                      <m:sup>
                        <m:r>
                          <a:rPr lang="en-US" sz="1800" i="1" kern="100">
                            <a:solidFill>
                              <a:srgbClr val="000000"/>
                            </a:solidFill>
                            <a:effectLst/>
                            <a:latin typeface="Cambria Math" panose="02040503050406030204" pitchFamily="18" charset="0"/>
                            <a:ea typeface="Times New Roman" panose="02020603050405020304" pitchFamily="18" charset="0"/>
                          </a:rPr>
                          <m:t>𝑝</m:t>
                        </m:r>
                      </m:sup>
                    </m:sSup>
                  </m:oMath>
                </a14:m>
                <a:r>
                  <a:rPr lang="en-US" sz="1800" kern="100">
                    <a:solidFill>
                      <a:srgbClr val="000000"/>
                    </a:solidFill>
                    <a:effectLst/>
                    <a:latin typeface="Tahoma" panose="020B0604030504040204" pitchFamily="34" charset="0"/>
                    <a:ea typeface="Tahoma" panose="020B0604030504040204" pitchFamily="34" charset="0"/>
                    <a:cs typeface="Tahoma" panose="020B0604030504040204" pitchFamily="34" charset="0"/>
                  </a:rPr>
                  <a:t> có vi phân tại g(a)</a:t>
                </a:r>
                <a:r>
                  <a:rPr lang="en-US" sz="1800" i="1" kern="100">
                    <a:solidFill>
                      <a:srgbClr val="000000"/>
                    </a:solidFill>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rPr>
                      <m:t>𝜖</m:t>
                    </m:r>
                    <m:r>
                      <a:rPr lang="en-US" sz="1800" i="1" kern="100">
                        <a:solidFill>
                          <a:srgbClr val="000000"/>
                        </a:solidFill>
                        <a:effectLst/>
                        <a:latin typeface="Cambria Math" panose="02040503050406030204" pitchFamily="18" charset="0"/>
                        <a:ea typeface="Times New Roman" panose="02020603050405020304" pitchFamily="18" charset="0"/>
                      </a:rPr>
                      <m:t> </m:t>
                    </m:r>
                    <m:sSup>
                      <m:sSupPr>
                        <m:ctrlPr>
                          <a:rPr lang="en-US" sz="1800" i="1" kern="100">
                            <a:solidFill>
                              <a:srgbClr val="000000"/>
                            </a:solidFill>
                            <a:effectLst/>
                            <a:latin typeface="Cambria Math" panose="02040503050406030204" pitchFamily="18" charset="0"/>
                            <a:ea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rPr>
                          <m:t>ℝ</m:t>
                        </m:r>
                      </m:e>
                      <m:sup>
                        <m:r>
                          <a:rPr lang="en-US" sz="1800" i="1" kern="100">
                            <a:solidFill>
                              <a:srgbClr val="000000"/>
                            </a:solidFill>
                            <a:effectLst/>
                            <a:latin typeface="Cambria Math" panose="02040503050406030204" pitchFamily="18" charset="0"/>
                            <a:ea typeface="Times New Roman" panose="02020603050405020304" pitchFamily="18" charset="0"/>
                          </a:rPr>
                          <m:t>𝑚</m:t>
                        </m:r>
                      </m:sup>
                    </m:sSup>
                  </m:oMath>
                </a14:m>
                <a:r>
                  <a:rPr lang="en-US" sz="1800" i="1" kern="100">
                    <a:solidFill>
                      <a:srgbClr val="000000"/>
                    </a:solidFill>
                    <a:effectLst/>
                    <a:latin typeface="Tahoma" panose="020B0604030504040204" pitchFamily="34" charset="0"/>
                    <a:ea typeface="Tahoma" panose="020B0604030504040204" pitchFamily="34" charset="0"/>
                    <a:cs typeface="Tahoma" panose="020B0604030504040204" pitchFamily="34" charset="0"/>
                  </a:rPr>
                  <a:t>.</a:t>
                </a:r>
                <a:r>
                  <a:rPr lang="en-US" sz="1800" kern="100">
                    <a:solidFill>
                      <a:srgbClr val="000000"/>
                    </a:solidFill>
                    <a:effectLst/>
                    <a:latin typeface="Tahoma" panose="020B0604030504040204" pitchFamily="34" charset="0"/>
                    <a:ea typeface="Tahoma" panose="020B0604030504040204" pitchFamily="34" charset="0"/>
                    <a:cs typeface="Tahoma" panose="020B0604030504040204" pitchFamily="34" charset="0"/>
                  </a:rPr>
                  <a:t> Sau đó f</a:t>
                </a:r>
                <a14:m>
                  <m:oMath xmlns:m="http://schemas.openxmlformats.org/officeDocument/2006/math">
                    <m:r>
                      <a:rPr lang="en-US" sz="1800" i="1" kern="100">
                        <a:solidFill>
                          <a:srgbClr val="000000"/>
                        </a:solidFill>
                        <a:effectLst/>
                        <a:latin typeface="Cambria Math" panose="02040503050406030204" pitchFamily="18" charset="0"/>
                        <a:ea typeface="Times New Roman" panose="02020603050405020304" pitchFamily="18" charset="0"/>
                      </a:rPr>
                      <m:t> ∘</m:t>
                    </m:r>
                  </m:oMath>
                </a14:m>
                <a:r>
                  <a:rPr lang="en-US" sz="1800" kern="100">
                    <a:solidFill>
                      <a:srgbClr val="000000"/>
                    </a:solidFill>
                    <a:effectLst/>
                    <a:latin typeface="Tahoma" panose="020B0604030504040204" pitchFamily="34" charset="0"/>
                    <a:ea typeface="Tahoma" panose="020B0604030504040204" pitchFamily="34" charset="0"/>
                    <a:cs typeface="Tahoma" panose="020B0604030504040204" pitchFamily="34" charset="0"/>
                  </a:rPr>
                  <a:t> g:</a:t>
                </a:r>
                <a:r>
                  <a:rPr lang="en-US" sz="1800" i="1" kern="100">
                    <a:solidFill>
                      <a:srgbClr val="000000"/>
                    </a:solidFill>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sz="1800" i="1" kern="100">
                            <a:solidFill>
                              <a:srgbClr val="000000"/>
                            </a:solidFill>
                            <a:effectLst/>
                            <a:latin typeface="Cambria Math" panose="02040503050406030204" pitchFamily="18" charset="0"/>
                            <a:ea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rPr>
                          <m:t>ℝ</m:t>
                        </m:r>
                      </m:e>
                      <m:sup>
                        <m:r>
                          <a:rPr lang="en-US" sz="1800" i="1" kern="100">
                            <a:solidFill>
                              <a:srgbClr val="000000"/>
                            </a:solidFill>
                            <a:effectLst/>
                            <a:latin typeface="Cambria Math" panose="02040503050406030204" pitchFamily="18" charset="0"/>
                            <a:ea typeface="Times New Roman" panose="02020603050405020304" pitchFamily="18" charset="0"/>
                          </a:rPr>
                          <m:t>𝑛</m:t>
                        </m:r>
                      </m:sup>
                    </m:sSup>
                    <m:r>
                      <a:rPr lang="en-US" sz="1800" i="1" kern="100">
                        <a:solidFill>
                          <a:srgbClr val="000000"/>
                        </a:solidFill>
                        <a:effectLst/>
                        <a:latin typeface="Cambria Math" panose="02040503050406030204" pitchFamily="18" charset="0"/>
                        <a:ea typeface="Times New Roman" panose="02020603050405020304" pitchFamily="18" charset="0"/>
                      </a:rPr>
                      <m:t>→</m:t>
                    </m:r>
                    <m:sSup>
                      <m:sSupPr>
                        <m:ctrlPr>
                          <a:rPr lang="en-US" sz="1800" i="1" kern="100">
                            <a:solidFill>
                              <a:srgbClr val="000000"/>
                            </a:solidFill>
                            <a:effectLst/>
                            <a:latin typeface="Cambria Math" panose="02040503050406030204" pitchFamily="18" charset="0"/>
                            <a:ea typeface="Times New Roman" panose="02020603050405020304" pitchFamily="18" charset="0"/>
                          </a:rPr>
                        </m:ctrlPr>
                      </m:sSupPr>
                      <m:e>
                        <m:r>
                          <a:rPr lang="en-US" sz="1800" i="1" kern="100">
                            <a:solidFill>
                              <a:srgbClr val="000000"/>
                            </a:solidFill>
                            <a:effectLst/>
                            <a:latin typeface="Cambria Math" panose="02040503050406030204" pitchFamily="18" charset="0"/>
                            <a:ea typeface="Times New Roman" panose="02020603050405020304" pitchFamily="18" charset="0"/>
                          </a:rPr>
                          <m:t>ℝ</m:t>
                        </m:r>
                      </m:e>
                      <m:sup>
                        <m:r>
                          <a:rPr lang="en-US" sz="1800" i="1" kern="100">
                            <a:solidFill>
                              <a:srgbClr val="000000"/>
                            </a:solidFill>
                            <a:effectLst/>
                            <a:latin typeface="Cambria Math" panose="02040503050406030204" pitchFamily="18" charset="0"/>
                            <a:ea typeface="Times New Roman" panose="02020603050405020304" pitchFamily="18" charset="0"/>
                          </a:rPr>
                          <m:t>𝑝</m:t>
                        </m:r>
                      </m:sup>
                    </m:sSup>
                  </m:oMath>
                </a14:m>
                <a:r>
                  <a:rPr lang="en-US" sz="1800" kern="100">
                    <a:solidFill>
                      <a:srgbClr val="000000"/>
                    </a:solidFill>
                    <a:effectLst/>
                    <a:latin typeface="Tahoma" panose="020B0604030504040204" pitchFamily="34" charset="0"/>
                    <a:ea typeface="Tahoma" panose="020B0604030504040204" pitchFamily="34" charset="0"/>
                    <a:cs typeface="Tahoma" panose="020B0604030504040204" pitchFamily="34" charset="0"/>
                  </a:rPr>
                  <a:t> có 	vi phân tại a và đạo hàm của nó tại a sẽ là:</a:t>
                </a:r>
              </a:p>
              <a:p>
                <a:pPr marL="0" indent="0">
                  <a:buNone/>
                </a:pPr>
                <a:endParaRPr lang="en-US"/>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290" r="-806"/>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black text on a white background&#10;&#10;Description automatically generated">
            <a:extLst>
              <a:ext uri="{FF2B5EF4-FFF2-40B4-BE49-F238E27FC236}">
                <a16:creationId xmlns:a16="http://schemas.microsoft.com/office/drawing/2014/main" id="{265FB6D1-B1D6-E31B-4C02-2884769F64D7}"/>
              </a:ext>
            </a:extLst>
          </p:cNvPr>
          <p:cNvPicPr>
            <a:picLocks noChangeAspect="1"/>
          </p:cNvPicPr>
          <p:nvPr/>
        </p:nvPicPr>
        <p:blipFill>
          <a:blip r:embed="rId5"/>
          <a:stretch>
            <a:fillRect/>
          </a:stretch>
        </p:blipFill>
        <p:spPr>
          <a:xfrm>
            <a:off x="3682181" y="3342971"/>
            <a:ext cx="4427088" cy="842656"/>
          </a:xfrm>
          <a:prstGeom prst="rect">
            <a:avLst/>
          </a:prstGeom>
        </p:spPr>
      </p:pic>
    </p:spTree>
    <p:extLst>
      <p:ext uri="{BB962C8B-B14F-4D97-AF65-F5344CB8AC3E}">
        <p14:creationId xmlns:p14="http://schemas.microsoft.com/office/powerpoint/2010/main" val="368780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Reverse mode:</a:t>
                </a:r>
              </a:p>
              <a:p>
                <a:pPr marL="0" indent="0">
                  <a:buNone/>
                </a:pPr>
                <a:r>
                  <a:rPr lang="en-US" sz="1800">
                    <a:solidFill>
                      <a:srgbClr val="000000"/>
                    </a:solidFill>
                    <a:effectLst/>
                    <a:latin typeface="Times New Roman" panose="02020603050405020304" pitchFamily="18" charset="0"/>
                    <a:ea typeface="Times New Roman" panose="02020603050405020304" pitchFamily="18" charset="0"/>
                  </a:rPr>
                  <a:t>- </a:t>
                </a:r>
                <a: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Ví dụ đối với hàm F(t) = f(g(t)) = f(x(t), y(t)) với f:</a:t>
                </a:r>
                <a: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1800" i="1">
                            <a:effectLst/>
                            <a:latin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oMath>
                </a14:m>
                <a: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 và g: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sSup>
                      <m:sSupPr>
                        <m:ctrlPr>
                          <a:rPr lang="en-US" sz="1800" i="1">
                            <a:effectLst/>
                            <a:latin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f>
                      <m:fPr>
                        <m:ctrlPr>
                          <a:rPr lang="en-US" sz="2500" i="1" kern="100" smtClean="0">
                            <a:solidFill>
                              <a:srgbClr val="000000"/>
                            </a:solidFill>
                            <a:effectLst/>
                            <a:latin typeface="Cambria Math" panose="02040503050406030204" pitchFamily="18" charset="0"/>
                            <a:ea typeface="Times New Roman" panose="02020603050405020304" pitchFamily="18" charset="0"/>
                          </a:rPr>
                        </m:ctrlPr>
                      </m:fPr>
                      <m:num>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𝑦</m:t>
                        </m:r>
                      </m:num>
                      <m:den>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𝑡</m:t>
                        </m:r>
                      </m:den>
                    </m:f>
                    <m:r>
                      <a:rPr lang="en-US" sz="2500" i="1" kern="100">
                        <a:solidFill>
                          <a:srgbClr val="000000"/>
                        </a:solidFill>
                        <a:effectLst/>
                        <a:latin typeface="Cambria Math" panose="02040503050406030204" pitchFamily="18" charset="0"/>
                        <a:ea typeface="Times New Roman" panose="02020603050405020304" pitchFamily="18" charset="0"/>
                      </a:rPr>
                      <m:t>=</m:t>
                    </m:r>
                    <m:f>
                      <m:fPr>
                        <m:ctrlPr>
                          <a:rPr lang="en-US" sz="2500" i="1" kern="100">
                            <a:solidFill>
                              <a:srgbClr val="000000"/>
                            </a:solidFill>
                            <a:effectLst/>
                            <a:latin typeface="Cambria Math" panose="02040503050406030204" pitchFamily="18" charset="0"/>
                            <a:ea typeface="Times New Roman" panose="02020603050405020304" pitchFamily="18" charset="0"/>
                          </a:rPr>
                        </m:ctrlPr>
                      </m:fPr>
                      <m:num>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𝑦</m:t>
                        </m:r>
                      </m:num>
                      <m:den>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𝑥</m:t>
                        </m:r>
                      </m:den>
                    </m:f>
                    <m:r>
                      <a:rPr lang="en-US" sz="2500" i="1" kern="100">
                        <a:solidFill>
                          <a:srgbClr val="000000"/>
                        </a:solidFill>
                        <a:effectLst/>
                        <a:latin typeface="Cambria Math" panose="02040503050406030204" pitchFamily="18" charset="0"/>
                        <a:ea typeface="Times New Roman" panose="02020603050405020304" pitchFamily="18" charset="0"/>
                      </a:rPr>
                      <m:t>.</m:t>
                    </m:r>
                    <m:f>
                      <m:fPr>
                        <m:ctrlPr>
                          <a:rPr lang="en-US" sz="2500" i="1" kern="100">
                            <a:solidFill>
                              <a:srgbClr val="000000"/>
                            </a:solidFill>
                            <a:effectLst/>
                            <a:latin typeface="Cambria Math" panose="02040503050406030204" pitchFamily="18" charset="0"/>
                            <a:ea typeface="Times New Roman" panose="02020603050405020304" pitchFamily="18" charset="0"/>
                          </a:rPr>
                        </m:ctrlPr>
                      </m:fPr>
                      <m:num>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𝑥</m:t>
                        </m:r>
                      </m:num>
                      <m:den>
                        <m:r>
                          <a:rPr lang="en-US" sz="2500" i="1" kern="100">
                            <a:solidFill>
                              <a:srgbClr val="000000"/>
                            </a:solidFill>
                            <a:effectLst/>
                            <a:latin typeface="Cambria Math" panose="02040503050406030204" pitchFamily="18" charset="0"/>
                            <a:ea typeface="Times New Roman" panose="02020603050405020304" pitchFamily="18" charset="0"/>
                          </a:rPr>
                          <m:t>𝜕</m:t>
                        </m:r>
                        <m:r>
                          <a:rPr lang="en-US" sz="2500" i="1" kern="100">
                            <a:solidFill>
                              <a:srgbClr val="000000"/>
                            </a:solidFill>
                            <a:effectLst/>
                            <a:latin typeface="Cambria Math" panose="02040503050406030204" pitchFamily="18" charset="0"/>
                            <a:ea typeface="Times New Roman" panose="02020603050405020304" pitchFamily="18" charset="0"/>
                          </a:rPr>
                          <m:t>𝑡</m:t>
                        </m:r>
                      </m:den>
                    </m:f>
                  </m:oMath>
                </a14:m>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r>
                  <a:rPr lang="en-US" sz="1800">
                    <a:solidFill>
                      <a:srgbClr val="000000"/>
                    </a:solidFill>
                    <a:effectLst/>
                    <a:latin typeface="Times New Roman" panose="02020603050405020304" pitchFamily="18" charset="0"/>
                    <a:ea typeface="Times New Roman" panose="02020603050405020304" pitchFamily="18" charset="0"/>
                  </a:rPr>
                  <a:t>Vì vậy đạo hàm của F theo t sẽ là:</a:t>
                </a:r>
                <a:endParaRPr lang="en-US" sz="20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16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mathematical equation with black letters&#10;&#10;Description automatically generated with medium confidence">
            <a:extLst>
              <a:ext uri="{FF2B5EF4-FFF2-40B4-BE49-F238E27FC236}">
                <a16:creationId xmlns:a16="http://schemas.microsoft.com/office/drawing/2014/main" id="{3055D865-AE85-B9EC-A68C-E1035FB28937}"/>
              </a:ext>
            </a:extLst>
          </p:cNvPr>
          <p:cNvPicPr>
            <a:picLocks noChangeAspect="1"/>
          </p:cNvPicPr>
          <p:nvPr/>
        </p:nvPicPr>
        <p:blipFill>
          <a:blip r:embed="rId5"/>
          <a:stretch>
            <a:fillRect/>
          </a:stretch>
        </p:blipFill>
        <p:spPr>
          <a:xfrm>
            <a:off x="4074733" y="2306350"/>
            <a:ext cx="3694622" cy="1980515"/>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AA635DE4-306B-CFD2-077F-DCFBAD0C59E6}"/>
              </a:ext>
            </a:extLst>
          </p:cNvPr>
          <p:cNvPicPr>
            <a:picLocks noChangeAspect="1"/>
          </p:cNvPicPr>
          <p:nvPr/>
        </p:nvPicPr>
        <p:blipFill>
          <a:blip r:embed="rId6"/>
          <a:stretch>
            <a:fillRect/>
          </a:stretch>
        </p:blipFill>
        <p:spPr>
          <a:xfrm>
            <a:off x="3206328" y="4710843"/>
            <a:ext cx="5779344" cy="1201899"/>
          </a:xfrm>
          <a:prstGeom prst="rect">
            <a:avLst/>
          </a:prstGeom>
        </p:spPr>
      </p:pic>
    </p:spTree>
    <p:extLst>
      <p:ext uri="{BB962C8B-B14F-4D97-AF65-F5344CB8AC3E}">
        <p14:creationId xmlns:p14="http://schemas.microsoft.com/office/powerpoint/2010/main" val="301516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344130" y="1031307"/>
                <a:ext cx="11356257" cy="4795385"/>
              </a:xfrm>
            </p:spPr>
            <p:txBody>
              <a:bodyPr>
                <a:normAutofit/>
              </a:bodyPr>
              <a:lstStyle/>
              <a:p>
                <a:pPr marL="0" indent="0">
                  <a:buNone/>
                </a:pPr>
                <a:r>
                  <a:rPr lang="en-US"/>
                  <a:t>Reverse mode:</a:t>
                </a:r>
              </a:p>
              <a:p>
                <a:pPr>
                  <a:buFontTx/>
                  <a:buChar char="-"/>
                </a:pPr>
                <a:r>
                  <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a:t>Ví dụ </a:t>
                </a:r>
                <a:r>
                  <a:rPr lang="en-US" sz="1800">
                    <a:solidFill>
                      <a:srgbClr val="000000"/>
                    </a:solidFill>
                    <a:effectLst/>
                    <a:latin typeface="Times New Roman" panose="02020603050405020304" pitchFamily="18" charset="0"/>
                    <a:ea typeface="Times New Roman" panose="02020603050405020304" pitchFamily="18" charset="0"/>
                  </a:rPr>
                  <a:t>f:</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a:effectLst/>
                            <a:latin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a14:m>
                <a:r>
                  <a:rPr lang="en-US" sz="1800">
                    <a:solidFill>
                      <a:srgbClr val="000000"/>
                    </a:solidFill>
                    <a:effectLst/>
                    <a:latin typeface="Times New Roman" panose="02020603050405020304" pitchFamily="18" charset="0"/>
                    <a:ea typeface="Times New Roman" panose="02020603050405020304" pitchFamily="18" charset="0"/>
                  </a:rPr>
                  <a:t> với n=2 và m=1 và có biểu thức như sau:</a:t>
                </a:r>
                <a:endParaRPr lang="en-US"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rPr>
                        <m:t>𝑦</m:t>
                      </m:r>
                      <m:r>
                        <a:rPr lang="en-US" sz="1800" i="1" kern="100" smtClean="0">
                          <a:solidFill>
                            <a:srgbClr val="000000"/>
                          </a:solidFill>
                          <a:effectLst/>
                          <a:latin typeface="Cambria Math" panose="02040503050406030204" pitchFamily="18" charset="0"/>
                          <a:ea typeface="Times New Roman" panose="02020603050405020304" pitchFamily="18" charset="0"/>
                        </a:rPr>
                        <m:t>=</m:t>
                      </m:r>
                      <m:d>
                        <m:dPr>
                          <m:begChr m:val="["/>
                          <m:endChr m:val="]"/>
                          <m:ctrlPr>
                            <a:rPr lang="en-US" sz="1800" i="1" kern="100">
                              <a:solidFill>
                                <a:srgbClr val="000000"/>
                              </a:solidFill>
                              <a:effectLst/>
                              <a:latin typeface="Cambria Math" panose="02040503050406030204" pitchFamily="18" charset="0"/>
                              <a:ea typeface="Times New Roman" panose="02020603050405020304" pitchFamily="18" charset="0"/>
                            </a:rPr>
                          </m:ctrlPr>
                        </m:dPr>
                        <m:e>
                          <m:func>
                            <m:funcPr>
                              <m:ctrlPr>
                                <a:rPr lang="en-US" sz="18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1800" kern="100">
                                  <a:solidFill>
                                    <a:srgbClr val="000000"/>
                                  </a:solidFill>
                                  <a:effectLst/>
                                  <a:latin typeface="Cambria Math" panose="02040503050406030204" pitchFamily="18" charset="0"/>
                                  <a:ea typeface="Times New Roman" panose="02020603050405020304" pitchFamily="18" charset="0"/>
                                </a:rPr>
                                <m:t>sin</m:t>
                              </m:r>
                            </m:fName>
                            <m:e>
                              <m:d>
                                <m:dPr>
                                  <m:ctrlPr>
                                    <a:rPr lang="en-US" sz="1800" i="1" kern="100">
                                      <a:solidFill>
                                        <a:srgbClr val="000000"/>
                                      </a:solidFill>
                                      <a:effectLst/>
                                      <a:latin typeface="Cambria Math" panose="02040503050406030204" pitchFamily="18" charset="0"/>
                                      <a:ea typeface="Times New Roman" panose="02020603050405020304" pitchFamily="18" charset="0"/>
                                    </a:rPr>
                                  </m:ctrlPr>
                                </m:dPr>
                                <m:e>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e>
                              </m:d>
                            </m:e>
                          </m:func>
                          <m:r>
                            <a:rPr lang="en-US"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r>
                            <a:rPr lang="en-US" sz="1800" i="1" kern="100">
                              <a:solidFill>
                                <a:srgbClr val="000000"/>
                              </a:solidFill>
                              <a:effectLst/>
                              <a:latin typeface="Cambria Math" panose="02040503050406030204" pitchFamily="18" charset="0"/>
                              <a:ea typeface="Times New Roman" panose="02020603050405020304" pitchFamily="18" charset="0"/>
                            </a:rPr>
                            <m:t>−</m:t>
                          </m:r>
                          <m:func>
                            <m:funcPr>
                              <m:ctrlPr>
                                <a:rPr lang="en-US" sz="18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1800" kern="100">
                                  <a:solidFill>
                                    <a:srgbClr val="000000"/>
                                  </a:solidFill>
                                  <a:effectLst/>
                                  <a:latin typeface="Cambria Math" panose="02040503050406030204" pitchFamily="18" charset="0"/>
                                  <a:ea typeface="Times New Roman" panose="02020603050405020304" pitchFamily="18" charset="0"/>
                                </a:rPr>
                                <m:t>exp</m:t>
                              </m:r>
                            </m:fName>
                            <m:e>
                              <m:d>
                                <m:dPr>
                                  <m:ctrlPr>
                                    <a:rPr lang="en-US" sz="1800" i="1" kern="100">
                                      <a:solidFill>
                                        <a:srgbClr val="000000"/>
                                      </a:solidFill>
                                      <a:effectLst/>
                                      <a:latin typeface="Cambria Math" panose="02040503050406030204" pitchFamily="18" charset="0"/>
                                      <a:ea typeface="Times New Roman" panose="02020603050405020304" pitchFamily="18" charset="0"/>
                                    </a:rPr>
                                  </m:ctrlPr>
                                </m:dPr>
                                <m:e>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e>
                              </m:d>
                            </m:e>
                          </m:func>
                        </m:e>
                      </m:d>
                      <m:r>
                        <a:rPr lang="en-US"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r>
                        <a:rPr lang="en-US" sz="1800" i="1" kern="100">
                          <a:solidFill>
                            <a:srgbClr val="000000"/>
                          </a:solidFill>
                          <a:effectLst/>
                          <a:latin typeface="Cambria Math" panose="02040503050406030204" pitchFamily="18" charset="0"/>
                          <a:ea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Times New Roman" panose="02020603050405020304" pitchFamily="18" charset="0"/>
                        </a:rPr>
                        <m:t>exp</m:t>
                      </m:r>
                      <m:r>
                        <a:rPr lang="en-US" sz="1800" kern="1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oMath>
                  </m:oMathPara>
                </a14:m>
                <a:endParaRPr lang="en-US" sz="1800" kern="10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kern="100">
                  <a:solidFill>
                    <a:srgbClr val="000000"/>
                  </a:solidFill>
                  <a:latin typeface="Times New Roman" panose="02020603050405020304" pitchFamily="18" charset="0"/>
                  <a:ea typeface="Times New Roman" panose="02020603050405020304" pitchFamily="18" charset="0"/>
                </a:endParaRPr>
              </a:p>
              <a:p>
                <a:pPr marL="0" indent="0">
                  <a:buNone/>
                </a:pPr>
                <a:endParaRPr lang="en-US" sz="1800" kern="10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kern="10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 Chúng ta sẽ bắt đầu với </a:t>
                </a:r>
                <a14:m>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𝑣</m:t>
                        </m:r>
                      </m:e>
                      <m:sub>
                        <m:r>
                          <a:rPr lang="en-US" sz="2000" b="0" i="1" smtClean="0">
                            <a:latin typeface="Cambria Math" panose="02040503050406030204" pitchFamily="18" charset="0"/>
                            <a:cs typeface="Times New Roman" panose="02020603050405020304" pitchFamily="18" charset="0"/>
                          </a:rPr>
                          <m:t>6</m:t>
                        </m:r>
                      </m:sub>
                    </m:sSub>
                  </m:oMath>
                </a14:m>
                <a:r>
                  <a:rPr lang="en-US" sz="2000">
                    <a:latin typeface="Times New Roman" panose="02020603050405020304" pitchFamily="18" charset="0"/>
                    <a:cs typeface="Times New Roman" panose="02020603050405020304" pitchFamily="18" charset="0"/>
                  </a:rPr>
                  <a:t>=y</a:t>
                </a:r>
              </a:p>
              <a:p>
                <a:pPr marL="0" indent="0">
                  <a:buNone/>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344130" y="1031307"/>
                <a:ext cx="11356257" cy="4795385"/>
              </a:xfrm>
              <a:blipFill>
                <a:blip r:embed="rId3"/>
                <a:stretch>
                  <a:fillRect l="-1074" t="-203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mathematical equation with numbers and symbols&#10;&#10;Description automatically generated">
            <a:extLst>
              <a:ext uri="{FF2B5EF4-FFF2-40B4-BE49-F238E27FC236}">
                <a16:creationId xmlns:a16="http://schemas.microsoft.com/office/drawing/2014/main" id="{BA111A80-D556-D00B-C809-F4D2C622178B}"/>
              </a:ext>
            </a:extLst>
          </p:cNvPr>
          <p:cNvPicPr>
            <a:picLocks noChangeAspect="1"/>
          </p:cNvPicPr>
          <p:nvPr/>
        </p:nvPicPr>
        <p:blipFill>
          <a:blip r:embed="rId5"/>
          <a:stretch>
            <a:fillRect/>
          </a:stretch>
        </p:blipFill>
        <p:spPr>
          <a:xfrm>
            <a:off x="0" y="4151672"/>
            <a:ext cx="8886962" cy="1949245"/>
          </a:xfrm>
          <a:prstGeom prst="rect">
            <a:avLst/>
          </a:prstGeom>
        </p:spPr>
      </p:pic>
      <p:pic>
        <p:nvPicPr>
          <p:cNvPr id="8" name="Picture 7">
            <a:extLst>
              <a:ext uri="{FF2B5EF4-FFF2-40B4-BE49-F238E27FC236}">
                <a16:creationId xmlns:a16="http://schemas.microsoft.com/office/drawing/2014/main" id="{3A92EF67-BBE0-910F-9192-03421B374DCB}"/>
              </a:ext>
            </a:extLst>
          </p:cNvPr>
          <p:cNvPicPr>
            <a:picLocks noChangeAspect="1"/>
          </p:cNvPicPr>
          <p:nvPr/>
        </p:nvPicPr>
        <p:blipFill>
          <a:blip r:embed="rId6"/>
          <a:stretch>
            <a:fillRect/>
          </a:stretch>
        </p:blipFill>
        <p:spPr>
          <a:xfrm>
            <a:off x="5228052" y="2922212"/>
            <a:ext cx="6546076" cy="1954290"/>
          </a:xfrm>
          <a:prstGeom prst="rect">
            <a:avLst/>
          </a:prstGeom>
        </p:spPr>
      </p:pic>
    </p:spTree>
    <p:extLst>
      <p:ext uri="{BB962C8B-B14F-4D97-AF65-F5344CB8AC3E}">
        <p14:creationId xmlns:p14="http://schemas.microsoft.com/office/powerpoint/2010/main" val="181983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Reverse mode:</a:t>
                </a:r>
              </a:p>
              <a:p>
                <a:pPr marL="0" indent="0">
                  <a:buNone/>
                </a:pPr>
                <a:r>
                  <a:rPr lang="en-US" sz="1800" kern="100">
                    <a:solidFill>
                      <a:srgbClr val="000000"/>
                    </a:solidFill>
                    <a:effectLst/>
                    <a:latin typeface="Times New Roman" panose="02020603050405020304" pitchFamily="18" charset="0"/>
                    <a:ea typeface="Times New Roman" panose="02020603050405020304" pitchFamily="18" charset="0"/>
                  </a:rPr>
                  <a:t>-Tương tự như vậy ta có được </a:t>
                </a:r>
                <a:r>
                  <a:rPr lang="en-US" sz="1800" kern="100">
                    <a:solidFill>
                      <a:srgbClr val="000000"/>
                    </a:solidFill>
                    <a:latin typeface="Times New Roman" panose="02020603050405020304" pitchFamily="18" charset="0"/>
                    <a:ea typeface="Times New Roman" panose="02020603050405020304" pitchFamily="18" charset="0"/>
                  </a:rPr>
                  <a:t>Evaluation traces</a:t>
                </a:r>
                <a:r>
                  <a:rPr lang="en-US" sz="1800" kern="100">
                    <a:solidFill>
                      <a:srgbClr val="000000"/>
                    </a:solidFill>
                    <a:effectLst/>
                    <a:latin typeface="Times New Roman" panose="02020603050405020304" pitchFamily="18" charset="0"/>
                    <a:ea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rPr>
                        <m:t>𝑦</m:t>
                      </m:r>
                      <m:r>
                        <a:rPr lang="en-US" sz="1800" i="1" kern="100" smtClean="0">
                          <a:solidFill>
                            <a:srgbClr val="000000"/>
                          </a:solidFill>
                          <a:effectLst/>
                          <a:latin typeface="Cambria Math" panose="02040503050406030204" pitchFamily="18" charset="0"/>
                          <a:ea typeface="Times New Roman" panose="02020603050405020304" pitchFamily="18" charset="0"/>
                        </a:rPr>
                        <m:t>=</m:t>
                      </m:r>
                      <m:d>
                        <m:dPr>
                          <m:begChr m:val="["/>
                          <m:endChr m:val="]"/>
                          <m:ctrlPr>
                            <a:rPr lang="en-US" sz="1800" i="1" kern="100">
                              <a:solidFill>
                                <a:srgbClr val="000000"/>
                              </a:solidFill>
                              <a:effectLst/>
                              <a:latin typeface="Cambria Math" panose="02040503050406030204" pitchFamily="18" charset="0"/>
                              <a:ea typeface="Times New Roman" panose="02020603050405020304" pitchFamily="18" charset="0"/>
                            </a:rPr>
                          </m:ctrlPr>
                        </m:dPr>
                        <m:e>
                          <m:func>
                            <m:funcPr>
                              <m:ctrlPr>
                                <a:rPr lang="en-US" sz="18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1800" kern="100">
                                  <a:solidFill>
                                    <a:srgbClr val="000000"/>
                                  </a:solidFill>
                                  <a:effectLst/>
                                  <a:latin typeface="Cambria Math" panose="02040503050406030204" pitchFamily="18" charset="0"/>
                                  <a:ea typeface="Times New Roman" panose="02020603050405020304" pitchFamily="18" charset="0"/>
                                </a:rPr>
                                <m:t>sin</m:t>
                              </m:r>
                            </m:fName>
                            <m:e>
                              <m:d>
                                <m:dPr>
                                  <m:ctrlPr>
                                    <a:rPr lang="en-US" sz="1800" i="1" kern="100">
                                      <a:solidFill>
                                        <a:srgbClr val="000000"/>
                                      </a:solidFill>
                                      <a:effectLst/>
                                      <a:latin typeface="Cambria Math" panose="02040503050406030204" pitchFamily="18" charset="0"/>
                                      <a:ea typeface="Times New Roman" panose="02020603050405020304" pitchFamily="18" charset="0"/>
                                    </a:rPr>
                                  </m:ctrlPr>
                                </m:dPr>
                                <m:e>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e>
                              </m:d>
                            </m:e>
                          </m:func>
                          <m:r>
                            <a:rPr lang="en-US"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r>
                            <a:rPr lang="en-US" sz="1800" i="1" kern="100">
                              <a:solidFill>
                                <a:srgbClr val="000000"/>
                              </a:solidFill>
                              <a:effectLst/>
                              <a:latin typeface="Cambria Math" panose="02040503050406030204" pitchFamily="18" charset="0"/>
                              <a:ea typeface="Times New Roman" panose="02020603050405020304" pitchFamily="18" charset="0"/>
                            </a:rPr>
                            <m:t>−</m:t>
                          </m:r>
                          <m:func>
                            <m:funcPr>
                              <m:ctrlPr>
                                <a:rPr lang="en-US" sz="18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1800" kern="100">
                                  <a:solidFill>
                                    <a:srgbClr val="000000"/>
                                  </a:solidFill>
                                  <a:effectLst/>
                                  <a:latin typeface="Cambria Math" panose="02040503050406030204" pitchFamily="18" charset="0"/>
                                  <a:ea typeface="Times New Roman" panose="02020603050405020304" pitchFamily="18" charset="0"/>
                                </a:rPr>
                                <m:t>exp</m:t>
                              </m:r>
                            </m:fName>
                            <m:e>
                              <m:d>
                                <m:dPr>
                                  <m:ctrlPr>
                                    <a:rPr lang="en-US" sz="1800" i="1" kern="100">
                                      <a:solidFill>
                                        <a:srgbClr val="000000"/>
                                      </a:solidFill>
                                      <a:effectLst/>
                                      <a:latin typeface="Cambria Math" panose="02040503050406030204" pitchFamily="18" charset="0"/>
                                      <a:ea typeface="Times New Roman" panose="02020603050405020304" pitchFamily="18" charset="0"/>
                                    </a:rPr>
                                  </m:ctrlPr>
                                </m:dPr>
                                <m:e>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e>
                              </m:d>
                            </m:e>
                          </m:func>
                        </m:e>
                      </m:d>
                      <m:r>
                        <a:rPr lang="en-US"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r>
                        <a:rPr lang="en-US" sz="1800" i="1" kern="100">
                          <a:solidFill>
                            <a:srgbClr val="000000"/>
                          </a:solidFill>
                          <a:effectLst/>
                          <a:latin typeface="Cambria Math" panose="02040503050406030204" pitchFamily="18" charset="0"/>
                          <a:ea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Times New Roman" panose="02020603050405020304" pitchFamily="18" charset="0"/>
                        </a:rPr>
                        <m:t>exp</m:t>
                      </m:r>
                      <m:r>
                        <a:rPr lang="en-US" sz="1800" kern="1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oMath>
                  </m:oMathPara>
                </a14:m>
                <a:endParaRPr lang="en-US" sz="1800" kern="10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kern="10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16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table with numbers and a few words&#10;&#10;Description automatically generated with medium confidence">
            <a:extLst>
              <a:ext uri="{FF2B5EF4-FFF2-40B4-BE49-F238E27FC236}">
                <a16:creationId xmlns:a16="http://schemas.microsoft.com/office/drawing/2014/main" id="{DE064526-AD7B-D220-6C27-AF265F7C9DB5}"/>
              </a:ext>
            </a:extLst>
          </p:cNvPr>
          <p:cNvPicPr>
            <a:picLocks noChangeAspect="1"/>
          </p:cNvPicPr>
          <p:nvPr/>
        </p:nvPicPr>
        <p:blipFill>
          <a:blip r:embed="rId5"/>
          <a:stretch>
            <a:fillRect/>
          </a:stretch>
        </p:blipFill>
        <p:spPr>
          <a:xfrm>
            <a:off x="2544981" y="2853311"/>
            <a:ext cx="6767972" cy="3026380"/>
          </a:xfrm>
          <a:prstGeom prst="rect">
            <a:avLst/>
          </a:prstGeom>
        </p:spPr>
      </p:pic>
    </p:spTree>
    <p:extLst>
      <p:ext uri="{BB962C8B-B14F-4D97-AF65-F5344CB8AC3E}">
        <p14:creationId xmlns:p14="http://schemas.microsoft.com/office/powerpoint/2010/main" val="3386803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Image Captioning</a:t>
            </a:r>
            <a:endParaRPr lang="en-US" b="1" dirty="0"/>
          </a:p>
        </p:txBody>
      </p:sp>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CNN-LSTM:</a:t>
            </a:r>
          </a:p>
          <a:p>
            <a:pPr marL="0" indent="0">
              <a:buNone/>
            </a:pPr>
            <a:r>
              <a:rPr lang="en-US" sz="1800">
                <a:solidFill>
                  <a:srgbClr val="000000"/>
                </a:solidFill>
                <a:latin typeface="Times New Roman" panose="02020603050405020304" pitchFamily="18" charset="0"/>
                <a:ea typeface="Times New Roman" panose="02020603050405020304" pitchFamily="18" charset="0"/>
              </a:rPr>
              <a:t>-H</a:t>
            </a:r>
            <a:r>
              <a:rPr lang="en-US" sz="1800">
                <a:solidFill>
                  <a:srgbClr val="000000"/>
                </a:solidFill>
                <a:effectLst/>
                <a:latin typeface="Times New Roman" panose="02020603050405020304" pitchFamily="18" charset="0"/>
                <a:ea typeface="Times New Roman" panose="02020603050405020304" pitchFamily="18" charset="0"/>
              </a:rPr>
              <a:t>ình ảnh được xác định bằng cách tối đa hóa hàm khả năng logarit của biểu thức S, xem xét hình ảnh I tương ứng và   các tham số của mô hình θ</a:t>
            </a:r>
            <a:endParaRPr lang="en-US" sz="1800" kern="10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marL="0" indent="0">
              <a:buNone/>
            </a:pPr>
            <a:r>
              <a:rPr lang="en-US" sz="1800">
                <a:solidFill>
                  <a:srgbClr val="000000"/>
                </a:solidFill>
                <a:effectLst/>
                <a:latin typeface="Times New Roman" panose="02020603050405020304" pitchFamily="18" charset="0"/>
                <a:ea typeface="Times New Roman" panose="02020603050405020304" pitchFamily="18" charset="0"/>
              </a:rPr>
              <a:t>-Trong đó θ là tham số của mô hình, I là hình ảnh đầu vào và S là mô tả chính xác. </a:t>
            </a:r>
          </a:p>
          <a:p>
            <a:pPr marL="0" indent="0">
              <a:buNone/>
            </a:pPr>
            <a:r>
              <a:rPr lang="en-US" sz="1800">
                <a:solidFill>
                  <a:srgbClr val="000000"/>
                </a:solidFill>
                <a:latin typeface="Times New Roman" panose="02020603050405020304" pitchFamily="18" charset="0"/>
                <a:ea typeface="Times New Roman" panose="020206030504050203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Vì S đại diện cho một câu có độ dài bất kỳ, do đó, quy tắc dây chuyền thường được sử dụng để lập mô hình xác suất chung trên S1, </a:t>
            </a:r>
            <a:r>
              <a:rPr lang="en-US" sz="180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 SN, trong đó N là độ dài của ví dụ cụ thể này</a:t>
            </a:r>
            <a:endParaRPr lang="en-US" sz="2000">
              <a:latin typeface="Times New Roman" panose="02020603050405020304" pitchFamily="18" charset="0"/>
              <a:cs typeface="Times New Roman" panose="02020603050405020304" pitchFamily="18" charset="0"/>
            </a:endParaRPr>
          </a:p>
          <a:p>
            <a:pPr>
              <a:buFontTx/>
              <a:buChar char="-"/>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text on a white background&#10;&#10;Description automatically generated">
            <a:extLst>
              <a:ext uri="{FF2B5EF4-FFF2-40B4-BE49-F238E27FC236}">
                <a16:creationId xmlns:a16="http://schemas.microsoft.com/office/drawing/2014/main" id="{F2AA00E8-6F82-267A-0A76-993576404D7B}"/>
              </a:ext>
            </a:extLst>
          </p:cNvPr>
          <p:cNvPicPr>
            <a:picLocks noChangeAspect="1"/>
          </p:cNvPicPr>
          <p:nvPr/>
        </p:nvPicPr>
        <p:blipFill>
          <a:blip r:embed="rId4"/>
          <a:stretch>
            <a:fillRect/>
          </a:stretch>
        </p:blipFill>
        <p:spPr>
          <a:xfrm>
            <a:off x="3374756" y="2378851"/>
            <a:ext cx="5442488" cy="806801"/>
          </a:xfrm>
          <a:prstGeom prst="rect">
            <a:avLst/>
          </a:prstGeom>
        </p:spPr>
      </p:pic>
      <p:pic>
        <p:nvPicPr>
          <p:cNvPr id="8" name="Picture 7" descr="A black text on a white background&#10;&#10;Description automatically generated">
            <a:extLst>
              <a:ext uri="{FF2B5EF4-FFF2-40B4-BE49-F238E27FC236}">
                <a16:creationId xmlns:a16="http://schemas.microsoft.com/office/drawing/2014/main" id="{DE81CF8E-4265-2DBF-6A2C-C78DABD08482}"/>
              </a:ext>
            </a:extLst>
          </p:cNvPr>
          <p:cNvPicPr>
            <a:picLocks noChangeAspect="1"/>
          </p:cNvPicPr>
          <p:nvPr/>
        </p:nvPicPr>
        <p:blipFill>
          <a:blip r:embed="rId5"/>
          <a:stretch>
            <a:fillRect/>
          </a:stretch>
        </p:blipFill>
        <p:spPr>
          <a:xfrm>
            <a:off x="3190026" y="4473593"/>
            <a:ext cx="5811948" cy="806800"/>
          </a:xfrm>
          <a:prstGeom prst="rect">
            <a:avLst/>
          </a:prstGeom>
        </p:spPr>
      </p:pic>
    </p:spTree>
    <p:extLst>
      <p:ext uri="{BB962C8B-B14F-4D97-AF65-F5344CB8AC3E}">
        <p14:creationId xmlns:p14="http://schemas.microsoft.com/office/powerpoint/2010/main" val="313849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Image Captioning</a:t>
            </a:r>
            <a:endParaRPr lang="en-US" b="1" dirty="0"/>
          </a:p>
        </p:txBody>
      </p:sp>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CNN-LSTM:</a:t>
            </a:r>
          </a:p>
          <a:p>
            <a:pPr marL="0" indent="0">
              <a:buNone/>
            </a:pPr>
            <a:r>
              <a:rPr lang="en-US" sz="1800">
                <a:solidFill>
                  <a:srgbClr val="000000"/>
                </a:solidFill>
                <a:latin typeface="Times New Roman" panose="02020603050405020304" pitchFamily="18" charset="0"/>
                <a:ea typeface="Times New Roman" panose="020206030504050203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Trong đó sự phụ thuộc vào θ được bỏ qua để thuận tiện. Việc huấn luyện mạng được biểu thị bằng cặp (S, I)</a:t>
            </a:r>
          </a:p>
          <a:p>
            <a:pPr marL="0" indent="0">
              <a:buNone/>
            </a:pPr>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r>
              <a:rPr lang="en-US" sz="1800">
                <a:solidFill>
                  <a:srgbClr val="000000"/>
                </a:solidFill>
                <a:latin typeface="Times New Roman" panose="02020603050405020304" pitchFamily="18" charset="0"/>
                <a:cs typeface="Times New Roman" panose="02020603050405020304" pitchFamily="18" charset="0"/>
              </a:rPr>
              <a:t>-Resnet-50:</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10DA4-0D5E-FD2B-E4AA-C412648DE39B}"/>
              </a:ext>
            </a:extLst>
          </p:cNvPr>
          <p:cNvPicPr>
            <a:picLocks noChangeAspect="1"/>
          </p:cNvPicPr>
          <p:nvPr/>
        </p:nvPicPr>
        <p:blipFill>
          <a:blip r:embed="rId4"/>
          <a:stretch>
            <a:fillRect/>
          </a:stretch>
        </p:blipFill>
        <p:spPr>
          <a:xfrm>
            <a:off x="3644320" y="2315590"/>
            <a:ext cx="4903357" cy="733212"/>
          </a:xfrm>
          <a:prstGeom prst="rect">
            <a:avLst/>
          </a:prstGeom>
        </p:spPr>
      </p:pic>
      <p:pic>
        <p:nvPicPr>
          <p:cNvPr id="7" name="Picture 6" descr="A diagram of a diagram&#10;&#10;Description automatically generated">
            <a:extLst>
              <a:ext uri="{FF2B5EF4-FFF2-40B4-BE49-F238E27FC236}">
                <a16:creationId xmlns:a16="http://schemas.microsoft.com/office/drawing/2014/main" id="{962D7776-88DF-E174-0478-5A61342C18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54003" y="3742171"/>
            <a:ext cx="7060676" cy="2269503"/>
          </a:xfrm>
          <a:prstGeom prst="rect">
            <a:avLst/>
          </a:prstGeom>
          <a:noFill/>
          <a:ln>
            <a:noFill/>
          </a:ln>
        </p:spPr>
      </p:pic>
    </p:spTree>
    <p:extLst>
      <p:ext uri="{BB962C8B-B14F-4D97-AF65-F5344CB8AC3E}">
        <p14:creationId xmlns:p14="http://schemas.microsoft.com/office/powerpoint/2010/main" val="1799640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Image Captioning</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CNN-LSTM:</a:t>
                </a:r>
              </a:p>
              <a:p>
                <a:pPr marL="0" indent="0">
                  <a:buNone/>
                </a:pPr>
                <a:r>
                  <a:rPr lang="en-US" sz="1800">
                    <a:solidFill>
                      <a:srgbClr val="000000"/>
                    </a:solidFill>
                    <a:latin typeface="Times New Roman" panose="02020603050405020304" pitchFamily="18" charset="0"/>
                    <a:cs typeface="Times New Roman" panose="020206030504050203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Việc lựa chọn f trong phương trình (3) được xác định bởi khả năng giải quyết các vanishing problems and exploding gradients.</a:t>
                </a:r>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r>
                  <a:rPr lang="en-US" sz="1800">
                    <a:solidFill>
                      <a:srgbClr val="000000"/>
                    </a:solidFill>
                    <a:latin typeface="Times New Roman" panose="02020603050405020304" pitchFamily="18" charset="0"/>
                    <a:cs typeface="Times New Roman" panose="02020603050405020304" pitchFamily="18" charset="0"/>
                  </a:rPr>
                  <a:t>-</a:t>
                </a:r>
                <a:r>
                  <a:rPr lang="en-US" sz="1800" kern="100">
                    <a:solidFill>
                      <a:srgbClr val="000000"/>
                    </a:solidFill>
                    <a:effectLst/>
                    <a:latin typeface="Times New Roman" panose="02020603050405020304" pitchFamily="18" charset="0"/>
                    <a:ea typeface="Times New Roman" panose="02020603050405020304" pitchFamily="18" charset="0"/>
                  </a:rPr>
                  <a:t>Trong đó vectơ đầu ra của ô trước </a:t>
                </a:r>
                <a14:m>
                  <m:oMath xmlns:m="http://schemas.openxmlformats.org/officeDocument/2006/math">
                    <m:sSub>
                      <m:sSubPr>
                        <m:ctrlPr>
                          <a:rPr lang="en-US" sz="1800" i="1" kern="100">
                            <a:solidFill>
                              <a:srgbClr val="000000"/>
                            </a:solidFill>
                            <a:effectLst/>
                            <a:latin typeface="Cambria Math" panose="02040503050406030204" pitchFamily="18" charset="0"/>
                            <a:ea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rPr>
                          <m:t>h</m:t>
                        </m:r>
                      </m:e>
                      <m:sub>
                        <m:r>
                          <a:rPr lang="en-US" sz="1800" i="1" kern="100">
                            <a:solidFill>
                              <a:srgbClr val="000000"/>
                            </a:solidFill>
                            <a:effectLst/>
                            <a:latin typeface="Cambria Math" panose="02040503050406030204" pitchFamily="18" charset="0"/>
                            <a:ea typeface="Times New Roman" panose="02020603050405020304" pitchFamily="18" charset="0"/>
                          </a:rPr>
                          <m:t>𝑡</m:t>
                        </m:r>
                        <m:r>
                          <a:rPr lang="en-US" sz="1800" i="1" kern="100">
                            <a:solidFill>
                              <a:srgbClr val="000000"/>
                            </a:solidFill>
                            <a:effectLst/>
                            <a:latin typeface="Cambria Math" panose="02040503050406030204" pitchFamily="18" charset="0"/>
                            <a:ea typeface="Times New Roman" panose="02020603050405020304" pitchFamily="18" charset="0"/>
                          </a:rPr>
                          <m:t>−1</m:t>
                        </m:r>
                      </m:sub>
                    </m:sSub>
                  </m:oMath>
                </a14:m>
                <a:r>
                  <a:rPr lang="en-US" sz="1800" kern="100">
                    <a:solidFill>
                      <a:srgbClr val="000000"/>
                    </a:solidFill>
                    <a:effectLst/>
                    <a:latin typeface="Times New Roman" panose="02020603050405020304" pitchFamily="18" charset="0"/>
                    <a:ea typeface="Times New Roman" panose="02020603050405020304" pitchFamily="18" charset="0"/>
                  </a:rPr>
                  <a:t> với phần tử mới của chuỗi </a:t>
                </a:r>
                <a14:m>
                  <m:oMath xmlns:m="http://schemas.openxmlformats.org/officeDocument/2006/math">
                    <m:sSub>
                      <m:sSubPr>
                        <m:ctrlPr>
                          <a:rPr lang="en-US" sz="1800" i="1" kern="100">
                            <a:solidFill>
                              <a:srgbClr val="000000"/>
                            </a:solidFill>
                            <a:effectLst/>
                            <a:latin typeface="Cambria Math" panose="02040503050406030204" pitchFamily="18" charset="0"/>
                            <a:ea typeface="Times New Roman" panose="02020603050405020304" pitchFamily="18" charset="0"/>
                          </a:rPr>
                        </m:ctrlPr>
                      </m:sSubPr>
                      <m:e>
                        <m:r>
                          <a:rPr lang="en-US" sz="1800" i="1" kern="100">
                            <a:solidFill>
                              <a:srgbClr val="000000"/>
                            </a:solidFill>
                            <a:effectLst/>
                            <a:latin typeface="Cambria Math" panose="02040503050406030204" pitchFamily="18" charset="0"/>
                            <a:ea typeface="Times New Roman" panose="02020603050405020304" pitchFamily="18" charset="0"/>
                          </a:rPr>
                          <m:t>𝑥</m:t>
                        </m:r>
                      </m:e>
                      <m:sub>
                        <m:r>
                          <a:rPr lang="en-US" sz="1800" i="1" kern="100">
                            <a:solidFill>
                              <a:srgbClr val="000000"/>
                            </a:solidFill>
                            <a:effectLst/>
                            <a:latin typeface="Cambria Math" panose="02040503050406030204" pitchFamily="18" charset="0"/>
                            <a:ea typeface="Times New Roman" panose="02020603050405020304" pitchFamily="18" charset="0"/>
                          </a:rPr>
                          <m:t>𝑡</m:t>
                        </m:r>
                      </m:sub>
                    </m:sSub>
                  </m:oMath>
                </a14:m>
                <a:r>
                  <a:rPr lang="en-US" sz="1800" kern="100">
                    <a:solidFill>
                      <a:srgbClr val="000000"/>
                    </a:solidFill>
                    <a:effectLst/>
                    <a:latin typeface="Times New Roman" panose="02020603050405020304" pitchFamily="18" charset="0"/>
                    <a:ea typeface="Times New Roman" panose="02020603050405020304" pitchFamily="18" charset="0"/>
                  </a:rPr>
                  <a:t>được nối và truyền dưới dạng một vectơ qua lớp có hàm kích hoạt sigmoid</a:t>
                </a:r>
              </a:p>
              <a:p>
                <a:pPr marL="0" indent="0">
                  <a:buNone/>
                </a:pPr>
                <a:r>
                  <a:rPr lang="en-US" sz="1800">
                    <a:solidFill>
                      <a:srgbClr val="000000"/>
                    </a:solidFill>
                    <a:latin typeface="Times New Roman" panose="02020603050405020304" pitchFamily="18" charset="0"/>
                    <a:cs typeface="Times New Roman" panose="02020603050405020304" pitchFamily="18" charset="0"/>
                  </a:rPr>
                  <a:t>:</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163" r="-269"/>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math equation with black text&#10;&#10;Description automatically generated with medium confidence">
            <a:extLst>
              <a:ext uri="{FF2B5EF4-FFF2-40B4-BE49-F238E27FC236}">
                <a16:creationId xmlns:a16="http://schemas.microsoft.com/office/drawing/2014/main" id="{01BAFC22-9257-944A-4AB8-E59117391CB7}"/>
              </a:ext>
            </a:extLst>
          </p:cNvPr>
          <p:cNvPicPr>
            <a:picLocks noChangeAspect="1"/>
          </p:cNvPicPr>
          <p:nvPr/>
        </p:nvPicPr>
        <p:blipFill>
          <a:blip r:embed="rId5"/>
          <a:stretch>
            <a:fillRect/>
          </a:stretch>
        </p:blipFill>
        <p:spPr>
          <a:xfrm>
            <a:off x="3725490" y="2133419"/>
            <a:ext cx="4741020" cy="816865"/>
          </a:xfrm>
          <a:prstGeom prst="rect">
            <a:avLst/>
          </a:prstGeom>
        </p:spPr>
      </p:pic>
      <p:pic>
        <p:nvPicPr>
          <p:cNvPr id="9" name="Picture 8">
            <a:extLst>
              <a:ext uri="{FF2B5EF4-FFF2-40B4-BE49-F238E27FC236}">
                <a16:creationId xmlns:a16="http://schemas.microsoft.com/office/drawing/2014/main" id="{C3579A42-2857-6B14-6DB6-6E98013D3BF7}"/>
              </a:ext>
            </a:extLst>
          </p:cNvPr>
          <p:cNvPicPr>
            <a:picLocks noChangeAspect="1"/>
          </p:cNvPicPr>
          <p:nvPr/>
        </p:nvPicPr>
        <p:blipFill>
          <a:blip r:embed="rId6"/>
          <a:stretch>
            <a:fillRect/>
          </a:stretch>
        </p:blipFill>
        <p:spPr>
          <a:xfrm>
            <a:off x="3784484" y="3975212"/>
            <a:ext cx="3917592" cy="1085448"/>
          </a:xfrm>
          <a:prstGeom prst="rect">
            <a:avLst/>
          </a:prstGeom>
        </p:spPr>
      </p:pic>
    </p:spTree>
    <p:extLst>
      <p:ext uri="{BB962C8B-B14F-4D97-AF65-F5344CB8AC3E}">
        <p14:creationId xmlns:p14="http://schemas.microsoft.com/office/powerpoint/2010/main" val="80915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Image Captioning</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CNN-LSTM:</a:t>
                </a:r>
              </a:p>
              <a:p>
                <a:pPr marL="0" indent="0">
                  <a:buNone/>
                </a:pPr>
                <a:r>
                  <a:rPr lang="en-US" sz="1800">
                    <a:solidFill>
                      <a:srgbClr val="000000"/>
                    </a:solidFill>
                    <a:latin typeface="Times New Roman" panose="02020603050405020304" pitchFamily="18" charset="0"/>
                    <a:cs typeface="Times New Roman" panose="020206030504050203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Hai vectơ được tạo được sử dụng để cập nhật trạng thái từ </a:t>
                </a:r>
                <a14:m>
                  <m:oMath xmlns:m="http://schemas.openxmlformats.org/officeDocument/2006/math">
                    <m:sSub>
                      <m:sSubPr>
                        <m:ctrlPr>
                          <a:rPr lang="en-US" sz="1800" i="1">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1800">
                    <a:solidFill>
                      <a:srgbClr val="000000"/>
                    </a:solidFill>
                    <a:effectLst/>
                    <a:latin typeface="Times New Roman" panose="02020603050405020304" pitchFamily="18" charset="0"/>
                    <a:ea typeface="Times New Roman" panose="02020603050405020304" pitchFamily="18" charset="0"/>
                  </a:rPr>
                  <a:t> thành </a:t>
                </a:r>
                <a14:m>
                  <m:oMath xmlns:m="http://schemas.openxmlformats.org/officeDocument/2006/math">
                    <m:sSub>
                      <m:sSubPr>
                        <m:ctrlPr>
                          <a:rPr lang="en-US" sz="1800" i="1">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a:solidFill>
                      <a:srgbClr val="000000"/>
                    </a:solidFill>
                    <a:effectLst/>
                    <a:latin typeface="Times New Roman" panose="02020603050405020304" pitchFamily="18" charset="0"/>
                    <a:ea typeface="Times New Roman" panose="02020603050405020304" pitchFamily="18" charset="0"/>
                  </a:rPr>
                  <a:t>. Để làm điều này, chúng ta nhân trạng thái quá khứ với </a:t>
                </a:r>
                <a14:m>
                  <m:oMath xmlns:m="http://schemas.openxmlformats.org/officeDocument/2006/math">
                    <m:sSub>
                      <m:sSubPr>
                        <m:ctrlPr>
                          <a:rPr lang="en-US" sz="1800" i="1">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r>
                  <a:rPr lang="en-US" sz="1800">
                    <a:solidFill>
                      <a:srgbClr val="000000"/>
                    </a:solidFill>
                    <a:effectLst/>
                    <a:latin typeface="Times New Roman" panose="02020603050405020304" pitchFamily="18" charset="0"/>
                    <a:ea typeface="Times New Roman" panose="02020603050405020304" pitchFamily="18" charset="0"/>
                  </a:rPr>
                  <a:t>để “quên” dữ liệu được nhận dạng là không cần thiết ở bước trước, sau đó thêm nó </a:t>
                </a:r>
                <a14:m>
                  <m:oMath xmlns:m="http://schemas.openxmlformats.org/officeDocument/2006/math">
                    <m:sSub>
                      <m:sSubPr>
                        <m:ctrlPr>
                          <a:rPr lang="en-US" sz="1800" i="1">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rPr>
                        </m:ctrlPr>
                      </m:sSubPr>
                      <m:e>
                        <m:acc>
                          <m:accPr>
                            <m:chr m:val="̃"/>
                            <m:ctrlPr>
                              <a:rPr lang="en-US" sz="1800" i="1">
                                <a:effectLst/>
                                <a:latin typeface="Cambria Math" panose="02040503050406030204" pitchFamily="18" charset="0"/>
                              </a:rPr>
                            </m:ctrlPr>
                          </m:acc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m:t>
                            </m:r>
                          </m:e>
                        </m:acc>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16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FB03CB5-4FE0-7636-8AD2-E2E31C361B43}"/>
              </a:ext>
            </a:extLst>
          </p:cNvPr>
          <p:cNvPicPr>
            <a:picLocks noChangeAspect="1"/>
          </p:cNvPicPr>
          <p:nvPr/>
        </p:nvPicPr>
        <p:blipFill>
          <a:blip r:embed="rId5"/>
          <a:stretch>
            <a:fillRect/>
          </a:stretch>
        </p:blipFill>
        <p:spPr>
          <a:xfrm>
            <a:off x="4055900" y="2541852"/>
            <a:ext cx="4080200" cy="1213823"/>
          </a:xfrm>
          <a:prstGeom prst="rect">
            <a:avLst/>
          </a:prstGeom>
        </p:spPr>
      </p:pic>
      <p:pic>
        <p:nvPicPr>
          <p:cNvPr id="7" name="Picture 6">
            <a:extLst>
              <a:ext uri="{FF2B5EF4-FFF2-40B4-BE49-F238E27FC236}">
                <a16:creationId xmlns:a16="http://schemas.microsoft.com/office/drawing/2014/main" id="{2D3E95A4-61AB-B337-84EF-BB23878B5718}"/>
              </a:ext>
            </a:extLst>
          </p:cNvPr>
          <p:cNvPicPr>
            <a:picLocks noChangeAspect="1"/>
          </p:cNvPicPr>
          <p:nvPr/>
        </p:nvPicPr>
        <p:blipFill>
          <a:blip r:embed="rId6"/>
          <a:stretch>
            <a:fillRect/>
          </a:stretch>
        </p:blipFill>
        <p:spPr>
          <a:xfrm>
            <a:off x="4055900" y="3882360"/>
            <a:ext cx="3576140" cy="787963"/>
          </a:xfrm>
          <a:prstGeom prst="rect">
            <a:avLst/>
          </a:prstGeom>
        </p:spPr>
      </p:pic>
    </p:spTree>
    <p:extLst>
      <p:ext uri="{BB962C8B-B14F-4D97-AF65-F5344CB8AC3E}">
        <p14:creationId xmlns:p14="http://schemas.microsoft.com/office/powerpoint/2010/main" val="196702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FFB9-FDD2-9EBF-D8E3-1D2DB70D6D8F}"/>
              </a:ext>
            </a:extLst>
          </p:cNvPr>
          <p:cNvSpPr>
            <a:spLocks noGrp="1"/>
          </p:cNvSpPr>
          <p:nvPr>
            <p:ph type="title"/>
          </p:nvPr>
        </p:nvSpPr>
        <p:spPr>
          <a:xfrm>
            <a:off x="838200" y="184090"/>
            <a:ext cx="10515600" cy="1279117"/>
          </a:xfrm>
        </p:spPr>
        <p:txBody>
          <a:bodyPr>
            <a:normAutofit/>
          </a:bodyPr>
          <a:lstStyle/>
          <a:p>
            <a:pPr algn="ctr"/>
            <a:r>
              <a:rPr lang="en-US" sz="4800" b="1"/>
              <a:t>Introduction</a:t>
            </a:r>
            <a:endParaRPr lang="en-US" sz="4800" b="1" dirty="0"/>
          </a:p>
        </p:txBody>
      </p:sp>
      <p:pic>
        <p:nvPicPr>
          <p:cNvPr id="4" name="Picture 2">
            <a:extLst>
              <a:ext uri="{FF2B5EF4-FFF2-40B4-BE49-F238E27FC236}">
                <a16:creationId xmlns:a16="http://schemas.microsoft.com/office/drawing/2014/main" id="{499E8FA6-0338-4C8C-4A57-86089BA4F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17" name="Content Placeholder 16" descr="A diagram of a mathematical algorithm&#10;&#10;Description automatically generated with medium confidence">
            <a:extLst>
              <a:ext uri="{FF2B5EF4-FFF2-40B4-BE49-F238E27FC236}">
                <a16:creationId xmlns:a16="http://schemas.microsoft.com/office/drawing/2014/main" id="{778FF33C-E7F7-78F5-C6D4-9333958E8498}"/>
              </a:ext>
            </a:extLst>
          </p:cNvPr>
          <p:cNvPicPr>
            <a:picLocks noGrp="1" noChangeAspect="1"/>
          </p:cNvPicPr>
          <p:nvPr>
            <p:ph idx="1"/>
          </p:nvPr>
        </p:nvPicPr>
        <p:blipFill>
          <a:blip r:embed="rId3"/>
          <a:stretch>
            <a:fillRect/>
          </a:stretch>
        </p:blipFill>
        <p:spPr>
          <a:xfrm>
            <a:off x="2248357" y="1172693"/>
            <a:ext cx="7267841" cy="5685307"/>
          </a:xfrm>
          <a:prstGeom prst="rect">
            <a:avLst/>
          </a:prstGeom>
        </p:spPr>
      </p:pic>
    </p:spTree>
    <p:extLst>
      <p:ext uri="{BB962C8B-B14F-4D97-AF65-F5344CB8AC3E}">
        <p14:creationId xmlns:p14="http://schemas.microsoft.com/office/powerpoint/2010/main" val="202032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Image Captioning</a:t>
            </a:r>
            <a:endParaRPr lang="en-US" b="1" dirty="0"/>
          </a:p>
        </p:txBody>
      </p:sp>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Attention:</a:t>
            </a:r>
          </a:p>
          <a:p>
            <a:pPr marL="0" indent="0">
              <a:buNone/>
            </a:pPr>
            <a:r>
              <a:rPr lang="en-US" sz="1800">
                <a:solidFill>
                  <a:srgbClr val="000000"/>
                </a:solidFill>
                <a:latin typeface="Times New Roman" panose="02020603050405020304" pitchFamily="18" charset="0"/>
                <a:cs typeface="Times New Roman" panose="02020603050405020304" pitchFamily="18" charset="0"/>
              </a:rPr>
              <a:t>-</a:t>
            </a:r>
            <a:r>
              <a:rPr lang="en-US" sz="1800"/>
              <a:t>Cơ chế này đã được sử dụng rộng rãi để giải quyết vấn đề phân loại hình ảnh vì không cần phải xử lý tất cả pixel của hình ảnh</a:t>
            </a:r>
            <a:endParaRPr lang="en-US" sz="1800">
              <a:solidFill>
                <a:srgbClr val="000000"/>
              </a:solidFill>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a:t>
            </a:r>
            <a:r>
              <a:rPr lang="en-US" sz="1800">
                <a:solidFill>
                  <a:srgbClr val="000000"/>
                </a:solidFill>
                <a:effectLst/>
                <a:latin typeface="Times New Roman" panose="02020603050405020304" pitchFamily="18" charset="0"/>
                <a:ea typeface="Times New Roman" panose="02020603050405020304" pitchFamily="18" charset="0"/>
              </a:rPr>
              <a:t>Tuy nhiên, mạng nơ ron tích chập, phương pháp phổ biến nhất để giải quyết vấn đề như vậy, sử dụng cùng một lượng tài nguyên tính toán cho tất cả các phần của hình ảnh. Soft attention được thực hiện bằng cách thêm một đầu vào bổ sung của cổng attention vào LSTM giúp tập trung sự attention có chọn lọc</a:t>
            </a:r>
          </a:p>
          <a:p>
            <a:pPr marL="0" indent="0">
              <a:buNone/>
            </a:pPr>
            <a:r>
              <a:rPr lang="en-US" sz="1800">
                <a:solidFill>
                  <a:srgbClr val="000000"/>
                </a:solidFill>
                <a:effectLst/>
                <a:latin typeface="Times New Roman" panose="02020603050405020304" pitchFamily="18" charset="0"/>
                <a:ea typeface="Times New Roman" panose="02020603050405020304" pitchFamily="18" charset="0"/>
              </a:rPr>
              <a:t>-Hạn chế chính của mô hình không được attention là nó cố gắng giải mã hình ảnh đầy đủ từ lớp ẩn cuối cùng của h0 trong Hình 1. Nó giống như một sự tương tự với dịch máy trong toàn bộ quá trình. Để dịch toàn bộ văn bản chỉ cần dịch từ “từ cuối cùng”. Như vậy sẽ mất đi rất nhiều thông tin hữu ích ngay từ đầu văn bản</a:t>
            </a:r>
            <a:endParaRPr lang="en-US" sz="200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iagram of a block diagram&#10;&#10;Description automatically generated">
            <a:extLst>
              <a:ext uri="{FF2B5EF4-FFF2-40B4-BE49-F238E27FC236}">
                <a16:creationId xmlns:a16="http://schemas.microsoft.com/office/drawing/2014/main" id="{F9909D9E-DDF2-5F67-E06C-75F424757A89}"/>
              </a:ext>
            </a:extLst>
          </p:cNvPr>
          <p:cNvPicPr>
            <a:picLocks noChangeAspect="1"/>
          </p:cNvPicPr>
          <p:nvPr/>
        </p:nvPicPr>
        <p:blipFill>
          <a:blip r:embed="rId4"/>
          <a:stretch>
            <a:fillRect/>
          </a:stretch>
        </p:blipFill>
        <p:spPr>
          <a:xfrm>
            <a:off x="811456" y="4162691"/>
            <a:ext cx="4552101" cy="2695309"/>
          </a:xfrm>
          <a:prstGeom prst="rect">
            <a:avLst/>
          </a:prstGeom>
        </p:spPr>
      </p:pic>
      <p:pic>
        <p:nvPicPr>
          <p:cNvPr id="8" name="Picture 7" descr="A diagram of a block diagram&#10;&#10;Description automatically generated">
            <a:extLst>
              <a:ext uri="{FF2B5EF4-FFF2-40B4-BE49-F238E27FC236}">
                <a16:creationId xmlns:a16="http://schemas.microsoft.com/office/drawing/2014/main" id="{01718B90-354E-0456-DDC3-C0B2A32DD2C2}"/>
              </a:ext>
            </a:extLst>
          </p:cNvPr>
          <p:cNvPicPr>
            <a:picLocks noChangeAspect="1"/>
          </p:cNvPicPr>
          <p:nvPr/>
        </p:nvPicPr>
        <p:blipFill>
          <a:blip r:embed="rId5"/>
          <a:stretch>
            <a:fillRect/>
          </a:stretch>
        </p:blipFill>
        <p:spPr>
          <a:xfrm>
            <a:off x="6474481" y="4137089"/>
            <a:ext cx="3987042" cy="2746511"/>
          </a:xfrm>
          <a:prstGeom prst="rect">
            <a:avLst/>
          </a:prstGeom>
        </p:spPr>
      </p:pic>
    </p:spTree>
    <p:extLst>
      <p:ext uri="{BB962C8B-B14F-4D97-AF65-F5344CB8AC3E}">
        <p14:creationId xmlns:p14="http://schemas.microsoft.com/office/powerpoint/2010/main" val="302131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838200" y="197976"/>
            <a:ext cx="10515600" cy="1325563"/>
          </a:xfrm>
        </p:spPr>
        <p:txBody>
          <a:bodyPr/>
          <a:lstStyle/>
          <a:p>
            <a:pPr algn="ctr"/>
            <a:r>
              <a:rPr lang="en-US" b="1"/>
              <a:t>Numerical differentiation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838200" y="1793640"/>
                <a:ext cx="5500165" cy="4304223"/>
              </a:xfrm>
            </p:spPr>
            <p:txBody>
              <a:bodyPr/>
              <a:lstStyle/>
              <a:p>
                <a:pPr>
                  <a:buFontTx/>
                  <a:buChar char="-"/>
                </a:pPr>
                <a:r>
                  <a:rPr lang="en-US" sz="2000">
                    <a:solidFill>
                      <a:srgbClr val="000000"/>
                    </a:solidFill>
                    <a:effectLst/>
                    <a:latin typeface="Times New Roman" panose="02020603050405020304" pitchFamily="18" charset="0"/>
                    <a:ea typeface="Times New Roman" panose="02020603050405020304" pitchFamily="18" charset="0"/>
                  </a:rPr>
                  <a:t>Numerical differentiation là phương pháp tính đạo hàm của một hàm bằng cách tính toán độ dốc của hàm số qua đường thẳng x, f(x), x+h, f(x+h).</a:t>
                </a:r>
              </a:p>
              <a:p>
                <a:pPr>
                  <a:buFontTx/>
                  <a:buChar char="-"/>
                </a:pPr>
                <a:endParaRPr lang="en-US" sz="1800">
                  <a:solidFill>
                    <a:srgbClr val="000000"/>
                  </a:solidFill>
                  <a:effectLst/>
                  <a:latin typeface="Times New Roman" panose="02020603050405020304" pitchFamily="18" charset="0"/>
                  <a:ea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3000" b="0" i="1" smtClean="0">
                          <a:solidFill>
                            <a:srgbClr val="000000"/>
                          </a:solidFill>
                          <a:latin typeface="Cambria Math" panose="02040503050406030204" pitchFamily="18" charset="0"/>
                        </a:rPr>
                        <m:t>𝑓</m:t>
                      </m:r>
                      <m:r>
                        <a:rPr lang="en-US" sz="3000" b="0" i="1" smtClean="0">
                          <a:solidFill>
                            <a:srgbClr val="000000"/>
                          </a:solidFill>
                          <a:latin typeface="Cambria Math" panose="02040503050406030204" pitchFamily="18" charset="0"/>
                        </a:rPr>
                        <m:t>:</m:t>
                      </m:r>
                      <m:sSup>
                        <m:sSupPr>
                          <m:ctrlPr>
                            <a:rPr lang="en-US" sz="3000" b="0" i="1" smtClean="0">
                              <a:solidFill>
                                <a:srgbClr val="000000"/>
                              </a:solidFill>
                              <a:latin typeface="Cambria Math" panose="02040503050406030204" pitchFamily="18" charset="0"/>
                            </a:rPr>
                          </m:ctrlPr>
                        </m:sSupPr>
                        <m:e>
                          <m:r>
                            <a:rPr lang="en-US" sz="3000" b="0" i="1" smtClean="0">
                              <a:solidFill>
                                <a:srgbClr val="000000"/>
                              </a:solidFill>
                              <a:latin typeface="Cambria Math" panose="02040503050406030204" pitchFamily="18" charset="0"/>
                              <a:ea typeface="Cambria Math" panose="02040503050406030204" pitchFamily="18" charset="0"/>
                            </a:rPr>
                            <m:t>ℝ</m:t>
                          </m:r>
                        </m:e>
                        <m:sup>
                          <m:r>
                            <a:rPr lang="en-US" sz="3000" b="0" i="1" smtClean="0">
                              <a:solidFill>
                                <a:srgbClr val="000000"/>
                              </a:solidFill>
                              <a:latin typeface="Cambria Math" panose="02040503050406030204" pitchFamily="18" charset="0"/>
                            </a:rPr>
                            <m:t>𝑛</m:t>
                          </m:r>
                        </m:sup>
                      </m:sSup>
                      <m:r>
                        <a:rPr lang="en-US" sz="3000" b="0" i="1" smtClean="0">
                          <a:solidFill>
                            <a:srgbClr val="000000"/>
                          </a:solidFill>
                          <a:latin typeface="Cambria Math" panose="02040503050406030204" pitchFamily="18" charset="0"/>
                          <a:ea typeface="Cambria Math" panose="02040503050406030204" pitchFamily="18" charset="0"/>
                        </a:rPr>
                        <m:t>→</m:t>
                      </m:r>
                      <m:r>
                        <a:rPr lang="en-US" sz="3000" b="0" i="1" smtClean="0">
                          <a:solidFill>
                            <a:srgbClr val="000000"/>
                          </a:solidFill>
                          <a:latin typeface="Cambria Math" panose="02040503050406030204" pitchFamily="18" charset="0"/>
                          <a:ea typeface="Cambria Math" panose="02040503050406030204" pitchFamily="18" charset="0"/>
                        </a:rPr>
                        <m:t>ℝ</m:t>
                      </m:r>
                    </m:oMath>
                  </m:oMathPara>
                </a14:m>
                <a:endParaRPr lang="en-US" sz="3000">
                  <a:solidFill>
                    <a:srgbClr val="000000"/>
                  </a:solidFill>
                  <a:latin typeface="Times New Roman" panose="02020603050405020304" pitchFamily="18" charset="0"/>
                </a:endParaRPr>
              </a:p>
              <a:p>
                <a:pPr marL="0" indent="0">
                  <a:buNone/>
                </a:pPr>
                <a:endParaRPr lang="en-US" sz="1800">
                  <a:solidFill>
                    <a:srgbClr val="000000"/>
                  </a:solidFill>
                  <a:latin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solidFill>
                                <a:srgbClr val="000000"/>
                              </a:solidFill>
                              <a:latin typeface="Cambria Math" panose="02040503050406030204" pitchFamily="18" charset="0"/>
                            </a:rPr>
                          </m:ctrlPr>
                        </m:sSupPr>
                        <m:e>
                          <m:r>
                            <a:rPr lang="en-US" sz="2000" b="0" i="1" smtClean="0">
                              <a:solidFill>
                                <a:srgbClr val="000000"/>
                              </a:solidFill>
                              <a:latin typeface="Cambria Math" panose="02040503050406030204" pitchFamily="18" charset="0"/>
                            </a:rPr>
                            <m:t>𝑓</m:t>
                          </m:r>
                        </m:e>
                        <m:sup>
                          <m:r>
                            <a:rPr lang="en-US" sz="2000" b="0" i="1" smtClean="0">
                              <a:solidFill>
                                <a:srgbClr val="000000"/>
                              </a:solidFill>
                              <a:latin typeface="Cambria Math" panose="02040503050406030204" pitchFamily="18" charset="0"/>
                            </a:rPr>
                            <m:t>′</m:t>
                          </m:r>
                        </m:sup>
                      </m:sSup>
                      <m:d>
                        <m:dPr>
                          <m:ctrlPr>
                            <a:rPr lang="en-US" sz="2000" b="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𝑥</m:t>
                          </m:r>
                        </m:e>
                      </m:d>
                      <m:r>
                        <a:rPr lang="en-US" sz="2000" b="0" i="1" smtClean="0">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ea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rPr>
                            <m:t>𝑓</m:t>
                          </m:r>
                        </m:num>
                        <m:den>
                          <m:r>
                            <a:rPr lang="en-US" sz="2000" i="1">
                              <a:solidFill>
                                <a:srgbClr val="000000"/>
                              </a:solidFill>
                              <a:latin typeface="Cambria Math" panose="02040503050406030204" pitchFamily="18" charset="0"/>
                              <a:ea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rPr>
                            <m:t>𝑥</m:t>
                          </m:r>
                        </m:den>
                      </m:f>
                      <m:r>
                        <a:rPr lang="en-US" sz="2000" i="1">
                          <a:solidFill>
                            <a:srgbClr val="000000"/>
                          </a:solidFill>
                          <a:latin typeface="Cambria Math" panose="02040503050406030204" pitchFamily="18" charset="0"/>
                          <a:ea typeface="Cambria Math" panose="02040503050406030204" pitchFamily="18" charset="0"/>
                        </a:rPr>
                        <m:t>≈</m:t>
                      </m:r>
                      <m:func>
                        <m:funcPr>
                          <m:ctrlPr>
                            <a:rPr lang="en-US" sz="2000" i="1" smtClean="0">
                              <a:solidFill>
                                <a:srgbClr val="000000"/>
                              </a:solidFill>
                              <a:latin typeface="Cambria Math" panose="02040503050406030204" pitchFamily="18" charset="0"/>
                              <a:ea typeface="Cambria Math" panose="02040503050406030204" pitchFamily="18" charset="0"/>
                            </a:rPr>
                          </m:ctrlPr>
                        </m:funcPr>
                        <m:fName>
                          <m:limLow>
                            <m:limLowPr>
                              <m:ctrlPr>
                                <a:rPr lang="en-US" sz="2000" i="1" smtClean="0">
                                  <a:solidFill>
                                    <a:srgbClr val="000000"/>
                                  </a:solidFill>
                                  <a:latin typeface="Cambria Math" panose="02040503050406030204" pitchFamily="18" charset="0"/>
                                  <a:ea typeface="Cambria Math" panose="02040503050406030204" pitchFamily="18" charset="0"/>
                                </a:rPr>
                              </m:ctrlPr>
                            </m:limLowPr>
                            <m:e>
                              <m:r>
                                <m:rPr>
                                  <m:sty m:val="p"/>
                                </m:rPr>
                                <a:rPr lang="en-US" sz="2000" i="0" smtClean="0">
                                  <a:solidFill>
                                    <a:srgbClr val="000000"/>
                                  </a:solidFill>
                                  <a:latin typeface="Cambria Math" panose="02040503050406030204" pitchFamily="18" charset="0"/>
                                  <a:ea typeface="Cambria Math" panose="02040503050406030204" pitchFamily="18" charset="0"/>
                                </a:rPr>
                                <m:t>lim</m:t>
                              </m:r>
                            </m:e>
                            <m:lim>
                              <m:r>
                                <a:rPr lang="en-US" sz="2000" b="0" i="1" smtClean="0">
                                  <a:solidFill>
                                    <a:srgbClr val="000000"/>
                                  </a:solidFill>
                                  <a:latin typeface="Cambria Math" panose="02040503050406030204" pitchFamily="18" charset="0"/>
                                  <a:ea typeface="Cambria Math" panose="02040503050406030204" pitchFamily="18" charset="0"/>
                                </a:rPr>
                                <m:t>h</m:t>
                              </m:r>
                              <m:r>
                                <a:rPr lang="en-US" sz="2000" b="0" i="1" smtClean="0">
                                  <a:solidFill>
                                    <a:srgbClr val="000000"/>
                                  </a:solidFill>
                                  <a:latin typeface="Cambria Math" panose="02040503050406030204" pitchFamily="18" charset="0"/>
                                  <a:ea typeface="Cambria Math" panose="02040503050406030204" pitchFamily="18" charset="0"/>
                                </a:rPr>
                                <m:t>→0</m:t>
                              </m:r>
                            </m:lim>
                          </m:limLow>
                        </m:fName>
                        <m:e>
                          <m:f>
                            <m:fPr>
                              <m:ctrlPr>
                                <a:rPr lang="en-US" sz="200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𝑓</m:t>
                              </m:r>
                              <m:d>
                                <m:dPr>
                                  <m:ctrlPr>
                                    <a:rPr lang="en-US" sz="2000" b="0" i="1" smtClean="0">
                                      <a:solidFill>
                                        <a:srgbClr val="000000"/>
                                      </a:solidFill>
                                      <a:latin typeface="Cambria Math" panose="02040503050406030204" pitchFamily="18" charset="0"/>
                                      <a:ea typeface="Cambria Math" panose="02040503050406030204" pitchFamily="18" charset="0"/>
                                    </a:rPr>
                                  </m:ctrlPr>
                                </m:dPr>
                                <m:e>
                                  <m:r>
                                    <a:rPr lang="en-US" sz="2000" b="0" i="1" smtClean="0">
                                      <a:solidFill>
                                        <a:srgbClr val="000000"/>
                                      </a:solidFill>
                                      <a:latin typeface="Cambria Math" panose="02040503050406030204" pitchFamily="18" charset="0"/>
                                      <a:ea typeface="Cambria Math" panose="02040503050406030204" pitchFamily="18" charset="0"/>
                                    </a:rPr>
                                    <m:t>𝑥</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h</m:t>
                                  </m:r>
                                </m:e>
                              </m:d>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𝑓</m:t>
                              </m:r>
                              <m:r>
                                <a:rPr lang="en-US" sz="2000" b="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𝑥</m:t>
                              </m:r>
                              <m:r>
                                <a:rPr lang="en-US" sz="2000" b="0" i="1" smtClean="0">
                                  <a:solidFill>
                                    <a:srgbClr val="000000"/>
                                  </a:solidFill>
                                  <a:latin typeface="Cambria Math" panose="02040503050406030204" pitchFamily="18" charset="0"/>
                                  <a:ea typeface="Cambria Math" panose="02040503050406030204" pitchFamily="18" charset="0"/>
                                </a:rPr>
                                <m:t>)</m:t>
                              </m:r>
                            </m:num>
                            <m:den>
                              <m:r>
                                <a:rPr lang="en-US" sz="2000" b="0" i="1" smtClean="0">
                                  <a:solidFill>
                                    <a:srgbClr val="000000"/>
                                  </a:solidFill>
                                  <a:latin typeface="Cambria Math" panose="02040503050406030204" pitchFamily="18" charset="0"/>
                                  <a:ea typeface="Cambria Math" panose="02040503050406030204" pitchFamily="18" charset="0"/>
                                </a:rPr>
                                <m:t>h</m:t>
                              </m:r>
                            </m:den>
                          </m:f>
                        </m:e>
                      </m:func>
                    </m:oMath>
                  </m:oMathPara>
                </a14:m>
                <a:endParaRPr lang="en-US" sz="2000">
                  <a:solidFill>
                    <a:srgbClr val="000000"/>
                  </a:solidFill>
                  <a:latin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838200" y="1793640"/>
                <a:ext cx="5500165" cy="4304223"/>
              </a:xfrm>
              <a:blipFill>
                <a:blip r:embed="rId2"/>
                <a:stretch>
                  <a:fillRect l="-998" t="-1416" r="-1330"/>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E3006E1-290A-F045-FB89-31466D08B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undefined">
            <a:extLst>
              <a:ext uri="{FF2B5EF4-FFF2-40B4-BE49-F238E27FC236}">
                <a16:creationId xmlns:a16="http://schemas.microsoft.com/office/drawing/2014/main" id="{B92D88EC-E1CD-6903-112A-F174CF0C5DA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38365" y="1523539"/>
            <a:ext cx="4376338" cy="4844426"/>
          </a:xfrm>
          <a:prstGeom prst="rect">
            <a:avLst/>
          </a:prstGeom>
          <a:noFill/>
          <a:ln>
            <a:noFill/>
          </a:ln>
        </p:spPr>
      </p:pic>
    </p:spTree>
    <p:extLst>
      <p:ext uri="{BB962C8B-B14F-4D97-AF65-F5344CB8AC3E}">
        <p14:creationId xmlns:p14="http://schemas.microsoft.com/office/powerpoint/2010/main" val="235759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598081" y="243902"/>
            <a:ext cx="10515600" cy="1325563"/>
          </a:xfrm>
        </p:spPr>
        <p:txBody>
          <a:bodyPr/>
          <a:lstStyle/>
          <a:p>
            <a:pPr algn="ctr"/>
            <a:r>
              <a:rPr lang="en-US" b="1"/>
              <a:t>Symbolic differentiation</a:t>
            </a:r>
            <a:endParaRPr lang="en-US" b="1" dirty="0"/>
          </a:p>
        </p:txBody>
      </p:sp>
      <p:sp>
        <p:nvSpPr>
          <p:cNvPr id="3" name="Content Placeholder 2">
            <a:extLst>
              <a:ext uri="{FF2B5EF4-FFF2-40B4-BE49-F238E27FC236}">
                <a16:creationId xmlns:a16="http://schemas.microsoft.com/office/drawing/2014/main" id="{E215F533-EB08-0986-7B93-E5FBFA3A9BCF}"/>
              </a:ext>
            </a:extLst>
          </p:cNvPr>
          <p:cNvSpPr>
            <a:spLocks noGrp="1"/>
          </p:cNvSpPr>
          <p:nvPr>
            <p:ph sz="half" idx="1"/>
          </p:nvPr>
        </p:nvSpPr>
        <p:spPr>
          <a:xfrm>
            <a:off x="598081" y="1702798"/>
            <a:ext cx="5181600" cy="4351338"/>
          </a:xfrm>
        </p:spPr>
        <p:txBody>
          <a:bodyPr>
            <a:normAutofit/>
          </a:bodyPr>
          <a:lstStyle/>
          <a:p>
            <a:r>
              <a:rPr lang="en-US" sz="2000">
                <a:solidFill>
                  <a:srgbClr val="000000"/>
                </a:solidFill>
                <a:effectLst/>
                <a:latin typeface="Times New Roman" panose="02020603050405020304" pitchFamily="18" charset="0"/>
                <a:ea typeface="Times New Roman" panose="02020603050405020304" pitchFamily="18" charset="0"/>
              </a:rPr>
              <a:t>Symbolic differentiation là một tập hợp các quy tắc viết lại ký hiệu được áp dụng cho Loss function để tính được đạo hàm</a:t>
            </a:r>
          </a:p>
          <a:p>
            <a:pPr marL="0" indent="0">
              <a:buNone/>
            </a:pPr>
            <a:r>
              <a:rPr lang="en-US"/>
              <a:t>                  </a:t>
            </a:r>
            <a:endParaRPr lang="en-US" dirty="0">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2525ADF2-3F86-E627-C62D-FD74B343E0E3}"/>
              </a:ext>
            </a:extLst>
          </p:cNvPr>
          <p:cNvSpPr>
            <a:spLocks noGrp="1"/>
          </p:cNvSpPr>
          <p:nvPr>
            <p:ph sz="half" idx="2"/>
          </p:nvPr>
        </p:nvSpPr>
        <p:spPr>
          <a:xfrm>
            <a:off x="5779681" y="1702798"/>
            <a:ext cx="5675671" cy="4317264"/>
          </a:xfrm>
        </p:spPr>
        <p:txBody>
          <a:bodyPr>
            <a:normAutofit/>
          </a:bodyPr>
          <a:lstStyle/>
          <a:p>
            <a:r>
              <a:rPr lang="en-US" sz="2000">
                <a:latin typeface="Times New Roman" panose="02020603050405020304" pitchFamily="18" charset="0"/>
                <a:cs typeface="Times New Roman" panose="02020603050405020304" pitchFamily="18" charset="0"/>
              </a:rPr>
              <a:t>Khi áp dụng symbolic differentiation vào các bài toán đạo hàm của các mô hình học máy có thể trở nên phức tạp và tốn thời gian như ví dụ dưới đây:</a:t>
            </a:r>
          </a:p>
        </p:txBody>
      </p:sp>
      <p:pic>
        <p:nvPicPr>
          <p:cNvPr id="4" name="Picture 2">
            <a:extLst>
              <a:ext uri="{FF2B5EF4-FFF2-40B4-BE49-F238E27FC236}">
                <a16:creationId xmlns:a16="http://schemas.microsoft.com/office/drawing/2014/main" id="{ECC5EC4E-EAA0-1997-2E68-B26EDF40C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AFF56F5-1280-10AF-D279-78CE507D1DFF}"/>
              </a:ext>
            </a:extLst>
          </p:cNvPr>
          <p:cNvPicPr>
            <a:picLocks noChangeAspect="1"/>
          </p:cNvPicPr>
          <p:nvPr/>
        </p:nvPicPr>
        <p:blipFill>
          <a:blip r:embed="rId4"/>
          <a:stretch>
            <a:fillRect/>
          </a:stretch>
        </p:blipFill>
        <p:spPr>
          <a:xfrm>
            <a:off x="5606987" y="2767721"/>
            <a:ext cx="6532648" cy="3131897"/>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AF68D2D-18F4-63E6-AF93-CC1F45CCA0F4}"/>
                  </a:ext>
                </a:extLst>
              </p:cNvPr>
              <p:cNvSpPr txBox="1"/>
              <p:nvPr/>
            </p:nvSpPr>
            <p:spPr>
              <a:xfrm>
                <a:off x="0" y="2767720"/>
                <a:ext cx="6007510" cy="2066976"/>
              </a:xfrm>
              <a:prstGeom prst="rect">
                <a:avLst/>
              </a:prstGeom>
              <a:noFill/>
            </p:spPr>
            <p:txBody>
              <a:bodyPr wrap="square">
                <a:spAutoFit/>
              </a:bodyPr>
              <a:lstStyle/>
              <a:p>
                <a:pPr marL="0" indent="0">
                  <a:buNone/>
                </a:pPr>
                <a:r>
                  <a:rPr lang="en-US" sz="18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h(x)=f(x)g(x)</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h’(x)=f’(x)g(x)+f(x)g’(x)</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f(x)=u(x)v(x)</a:t>
                </a: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rPr>
                  <a:t>       h’(x)=</a:t>
                </a:r>
                <a14:m>
                  <m:oMath xmlns:m="http://schemas.openxmlformats.org/officeDocument/2006/math">
                    <m:d>
                      <m:dPr>
                        <m:ctrlPr>
                          <a:rPr lang="en-US" b="0" i="1" smtClean="0">
                            <a:latin typeface="Cambria Math" panose="02040503050406030204" pitchFamily="18" charset="0"/>
                            <a:cs typeface="Times New Roman" panose="02020603050405020304" pitchFamily="18" charset="0"/>
                          </a:rPr>
                        </m:ctrlPr>
                      </m:dPr>
                      <m:e>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𝑢</m:t>
                            </m:r>
                          </m:e>
                          <m:sup>
                            <m:r>
                              <a:rPr lang="en-US" b="0" i="1" smtClean="0">
                                <a:latin typeface="Cambria Math" panose="02040503050406030204" pitchFamily="18" charset="0"/>
                                <a:cs typeface="Times New Roman" panose="02020603050405020304" pitchFamily="18" charset="0"/>
                              </a:rPr>
                              <m:t>′</m:t>
                            </m:r>
                          </m:sup>
                        </m:s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𝑣</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𝑢</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𝑣</m:t>
                            </m:r>
                          </m:e>
                          <m:sup>
                            <m:r>
                              <a:rPr lang="en-US" b="0" i="1" smtClean="0">
                                <a:latin typeface="Cambria Math" panose="02040503050406030204" pitchFamily="18" charset="0"/>
                                <a:cs typeface="Times New Roman" panose="02020603050405020304" pitchFamily="18" charset="0"/>
                              </a:rPr>
                              <m:t>′</m:t>
                            </m:r>
                          </m:sup>
                        </m:sSup>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e>
                    </m:d>
                    <m:r>
                      <a:rPr lang="en-US" b="0" i="1" smtClean="0">
                        <a:latin typeface="Cambria Math" panose="02040503050406030204" pitchFamily="18" charset="0"/>
                        <a:cs typeface="Times New Roman" panose="02020603050405020304" pitchFamily="18" charset="0"/>
                      </a:rPr>
                      <m:t>𝑔</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𝑢</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𝑣</m:t>
                    </m:r>
                    <m:d>
                      <m:dPr>
                        <m:ctrlPr>
                          <a:rPr lang="en-US" b="0" i="1" smtClean="0">
                            <a:latin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cs typeface="Times New Roman" panose="02020603050405020304" pitchFamily="18" charset="0"/>
                          </a:rPr>
                          <m:t>𝑥</m:t>
                        </m:r>
                      </m:e>
                    </m:d>
                    <m:r>
                      <a:rPr lang="en-US" b="0" i="1" smtClean="0">
                        <a:latin typeface="Cambria Math" panose="02040503050406030204" pitchFamily="18" charset="0"/>
                        <a:cs typeface="Times New Roman" panose="02020603050405020304" pitchFamily="18" charset="0"/>
                      </a:rPr>
                      <m:t>𝑔</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𝑥</m:t>
                    </m:r>
                    <m:r>
                      <a:rPr lang="en-US" b="0" i="1" smtClean="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5AF68D2D-18F4-63E6-AF93-CC1F45CCA0F4}"/>
                  </a:ext>
                </a:extLst>
              </p:cNvPr>
              <p:cNvSpPr txBox="1">
                <a:spLocks noRot="1" noChangeAspect="1" noMove="1" noResize="1" noEditPoints="1" noAdjustHandles="1" noChangeArrowheads="1" noChangeShapeType="1" noTextEdit="1"/>
              </p:cNvSpPr>
              <p:nvPr/>
            </p:nvSpPr>
            <p:spPr>
              <a:xfrm>
                <a:off x="0" y="2767720"/>
                <a:ext cx="6007510" cy="2066976"/>
              </a:xfrm>
              <a:prstGeom prst="rect">
                <a:avLst/>
              </a:prstGeom>
              <a:blipFill>
                <a:blip r:embed="rId5"/>
                <a:stretch>
                  <a:fillRect t="-1475" b="-2950"/>
                </a:stretch>
              </a:blipFill>
            </p:spPr>
            <p:txBody>
              <a:bodyPr/>
              <a:lstStyle/>
              <a:p>
                <a:r>
                  <a:rPr lang="en-US">
                    <a:noFill/>
                  </a:rPr>
                  <a:t> </a:t>
                </a:r>
              </a:p>
            </p:txBody>
          </p:sp>
        </mc:Fallback>
      </mc:AlternateContent>
    </p:spTree>
    <p:extLst>
      <p:ext uri="{BB962C8B-B14F-4D97-AF65-F5344CB8AC3E}">
        <p14:creationId xmlns:p14="http://schemas.microsoft.com/office/powerpoint/2010/main" val="77661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642501" y="273049"/>
            <a:ext cx="10515600" cy="1325563"/>
          </a:xfrm>
        </p:spPr>
        <p:txBody>
          <a:bodyPr/>
          <a:lstStyle/>
          <a:p>
            <a:pPr algn="ctr"/>
            <a:r>
              <a:rPr lang="en-US" b="1"/>
              <a:t>Automatic differentiation</a:t>
            </a:r>
            <a:endParaRPr lang="en-US" b="1" dirty="0"/>
          </a:p>
        </p:txBody>
      </p:sp>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642501" y="1598612"/>
            <a:ext cx="11212462" cy="3660775"/>
          </a:xfrm>
        </p:spPr>
        <p:txBody>
          <a:bodyPr>
            <a:normAutofit/>
          </a:bodyPr>
          <a:lstStyle/>
          <a:p>
            <a:r>
              <a:rPr lang="en-US" sz="2000">
                <a:solidFill>
                  <a:srgbClr val="000000"/>
                </a:solidFill>
                <a:effectLst/>
                <a:latin typeface="Times New Roman" panose="02020603050405020304" pitchFamily="18" charset="0"/>
                <a:ea typeface="Times New Roman" panose="02020603050405020304" pitchFamily="18" charset="0"/>
              </a:rPr>
              <a:t>Automatic Differentiation là một phương pháp tính toán đạo hàm tự động, là công cụ cực kỳ quan trọng trong quá trình lan truyền ngược (backpropagation</a:t>
            </a:r>
            <a:r>
              <a:rPr lang="en-US" sz="1800">
                <a:solidFill>
                  <a:srgbClr val="000000"/>
                </a:solidFill>
                <a:effectLst/>
                <a:latin typeface="Times New Roman" panose="02020603050405020304" pitchFamily="18" charset="0"/>
                <a:ea typeface="Times New Roman" panose="02020603050405020304" pitchFamily="18" charset="0"/>
              </a:rPr>
              <a:t>).</a:t>
            </a:r>
            <a:endParaRPr lang="en-US" dirty="0"/>
          </a:p>
        </p:txBody>
      </p:sp>
      <p:pic>
        <p:nvPicPr>
          <p:cNvPr id="4" name="Picture 2">
            <a:extLst>
              <a:ext uri="{FF2B5EF4-FFF2-40B4-BE49-F238E27FC236}">
                <a16:creationId xmlns:a16="http://schemas.microsoft.com/office/drawing/2014/main" id="{46278242-FBC2-2CEF-7DCF-8252D64A5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iagram of a diagram&#10;&#10;Description automatically generated">
            <a:extLst>
              <a:ext uri="{FF2B5EF4-FFF2-40B4-BE49-F238E27FC236}">
                <a16:creationId xmlns:a16="http://schemas.microsoft.com/office/drawing/2014/main" id="{E342CE46-E727-3AB7-1292-F63DFC2DA611}"/>
              </a:ext>
            </a:extLst>
          </p:cNvPr>
          <p:cNvPicPr>
            <a:picLocks noChangeAspect="1"/>
          </p:cNvPicPr>
          <p:nvPr/>
        </p:nvPicPr>
        <p:blipFill>
          <a:blip r:embed="rId3"/>
          <a:stretch>
            <a:fillRect/>
          </a:stretch>
        </p:blipFill>
        <p:spPr>
          <a:xfrm>
            <a:off x="1717803" y="2268035"/>
            <a:ext cx="8756394" cy="4083604"/>
          </a:xfrm>
          <a:prstGeom prst="rect">
            <a:avLst/>
          </a:prstGeom>
        </p:spPr>
      </p:pic>
    </p:spTree>
    <p:extLst>
      <p:ext uri="{BB962C8B-B14F-4D97-AF65-F5344CB8AC3E}">
        <p14:creationId xmlns:p14="http://schemas.microsoft.com/office/powerpoint/2010/main" val="308529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031307"/>
                <a:ext cx="11356257" cy="4795385"/>
              </a:xfrm>
            </p:spPr>
            <p:txBody>
              <a:bodyPr>
                <a:normAutofit/>
              </a:bodyPr>
              <a:lstStyle/>
              <a:p>
                <a:pPr marL="0" indent="0">
                  <a:buNone/>
                </a:pPr>
                <a:r>
                  <a:rPr lang="en-US"/>
                  <a:t>Evaluation traces:</a:t>
                </a:r>
              </a:p>
              <a:p>
                <a:pPr marL="0" indent="0">
                  <a:buNone/>
                </a:pPr>
                <a:r>
                  <a:rPr lang="en-US" sz="2800">
                    <a:solidFill>
                      <a:srgbClr val="000000"/>
                    </a:solidFill>
                    <a:effectLst/>
                    <a:latin typeface="Times New Roman" panose="02020603050405020304" pitchFamily="18" charset="0"/>
                    <a:ea typeface="Times New Roman" panose="02020603050405020304" pitchFamily="18" charset="0"/>
                  </a:rPr>
                  <a:t>-</a:t>
                </a:r>
                <a:r>
                  <a:rPr lang="en-US" sz="2000">
                    <a:solidFill>
                      <a:srgbClr val="000000"/>
                    </a:solidFill>
                    <a:effectLst/>
                    <a:latin typeface="Times New Roman" panose="02020603050405020304" pitchFamily="18" charset="0"/>
                    <a:ea typeface="Times New Roman" panose="02020603050405020304" pitchFamily="18" charset="0"/>
                  </a:rPr>
                  <a:t>Giả sử rằng một hàm f:</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a14:m>
                <a:r>
                  <a:rPr lang="en-US" sz="2000">
                    <a:solidFill>
                      <a:srgbClr val="000000"/>
                    </a:solidFill>
                    <a:effectLst/>
                    <a:latin typeface="Times New Roman" panose="02020603050405020304" pitchFamily="18" charset="0"/>
                    <a:ea typeface="Times New Roman" panose="02020603050405020304" pitchFamily="18" charset="0"/>
                  </a:rPr>
                  <a:t> với n=2 và m=1 và có biểu thức như sau:</a:t>
                </a:r>
              </a:p>
              <a:p>
                <a:pPr marL="0" indent="0">
                  <a:buNone/>
                </a:pPr>
                <a14:m>
                  <m:oMathPara xmlns:m="http://schemas.openxmlformats.org/officeDocument/2006/math">
                    <m:oMathParaPr>
                      <m:jc m:val="centerGroup"/>
                    </m:oMathParaPr>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rPr>
                        <m:t>𝑦</m:t>
                      </m:r>
                      <m:r>
                        <a:rPr lang="en-US" sz="1800" i="1" kern="100" smtClean="0">
                          <a:solidFill>
                            <a:srgbClr val="000000"/>
                          </a:solidFill>
                          <a:effectLst/>
                          <a:latin typeface="Cambria Math" panose="02040503050406030204" pitchFamily="18" charset="0"/>
                          <a:ea typeface="Times New Roman" panose="02020603050405020304" pitchFamily="18" charset="0"/>
                        </a:rPr>
                        <m:t>=</m:t>
                      </m:r>
                      <m:d>
                        <m:dPr>
                          <m:begChr m:val="["/>
                          <m:endChr m:val="]"/>
                          <m:ctrlPr>
                            <a:rPr lang="en-US" sz="1800" i="1" kern="100">
                              <a:solidFill>
                                <a:srgbClr val="000000"/>
                              </a:solidFill>
                              <a:effectLst/>
                              <a:latin typeface="Cambria Math" panose="02040503050406030204" pitchFamily="18" charset="0"/>
                              <a:ea typeface="Times New Roman" panose="02020603050405020304" pitchFamily="18" charset="0"/>
                            </a:rPr>
                          </m:ctrlPr>
                        </m:dPr>
                        <m:e>
                          <m:func>
                            <m:funcPr>
                              <m:ctrlPr>
                                <a:rPr lang="en-US" sz="18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1800" kern="100">
                                  <a:solidFill>
                                    <a:srgbClr val="000000"/>
                                  </a:solidFill>
                                  <a:effectLst/>
                                  <a:latin typeface="Cambria Math" panose="02040503050406030204" pitchFamily="18" charset="0"/>
                                  <a:ea typeface="Times New Roman" panose="02020603050405020304" pitchFamily="18" charset="0"/>
                                </a:rPr>
                                <m:t>sin</m:t>
                              </m:r>
                            </m:fName>
                            <m:e>
                              <m:d>
                                <m:dPr>
                                  <m:ctrlPr>
                                    <a:rPr lang="en-US" sz="1800" i="1" kern="100">
                                      <a:solidFill>
                                        <a:srgbClr val="000000"/>
                                      </a:solidFill>
                                      <a:effectLst/>
                                      <a:latin typeface="Cambria Math" panose="02040503050406030204" pitchFamily="18" charset="0"/>
                                      <a:ea typeface="Times New Roman" panose="02020603050405020304" pitchFamily="18" charset="0"/>
                                    </a:rPr>
                                  </m:ctrlPr>
                                </m:dPr>
                                <m:e>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e>
                              </m:d>
                            </m:e>
                          </m:func>
                          <m:r>
                            <a:rPr lang="en-US"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r>
                            <a:rPr lang="en-US" sz="1800" i="1" kern="100">
                              <a:solidFill>
                                <a:srgbClr val="000000"/>
                              </a:solidFill>
                              <a:effectLst/>
                              <a:latin typeface="Cambria Math" panose="02040503050406030204" pitchFamily="18" charset="0"/>
                              <a:ea typeface="Times New Roman" panose="02020603050405020304" pitchFamily="18" charset="0"/>
                            </a:rPr>
                            <m:t>−</m:t>
                          </m:r>
                          <m:func>
                            <m:funcPr>
                              <m:ctrlPr>
                                <a:rPr lang="en-US" sz="18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1800" kern="100">
                                  <a:solidFill>
                                    <a:srgbClr val="000000"/>
                                  </a:solidFill>
                                  <a:effectLst/>
                                  <a:latin typeface="Cambria Math" panose="02040503050406030204" pitchFamily="18" charset="0"/>
                                  <a:ea typeface="Times New Roman" panose="02020603050405020304" pitchFamily="18" charset="0"/>
                                </a:rPr>
                                <m:t>exp</m:t>
                              </m:r>
                            </m:fName>
                            <m:e>
                              <m:d>
                                <m:dPr>
                                  <m:ctrlPr>
                                    <a:rPr lang="en-US" sz="1800" i="1" kern="100">
                                      <a:solidFill>
                                        <a:srgbClr val="000000"/>
                                      </a:solidFill>
                                      <a:effectLst/>
                                      <a:latin typeface="Cambria Math" panose="02040503050406030204" pitchFamily="18" charset="0"/>
                                      <a:ea typeface="Times New Roman" panose="02020603050405020304" pitchFamily="18" charset="0"/>
                                    </a:rPr>
                                  </m:ctrlPr>
                                </m:dPr>
                                <m:e>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e>
                              </m:d>
                            </m:e>
                          </m:func>
                        </m:e>
                      </m:d>
                      <m:r>
                        <a:rPr lang="en-US"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r>
                        <a:rPr lang="en-US" sz="1800" i="1" kern="100">
                          <a:solidFill>
                            <a:srgbClr val="000000"/>
                          </a:solidFill>
                          <a:effectLst/>
                          <a:latin typeface="Cambria Math" panose="02040503050406030204" pitchFamily="18" charset="0"/>
                          <a:ea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Times New Roman" panose="02020603050405020304" pitchFamily="18" charset="0"/>
                        </a:rPr>
                        <m:t>exp</m:t>
                      </m:r>
                      <m:r>
                        <a:rPr lang="en-US" sz="1800" kern="1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oMath>
                  </m:oMathPara>
                </a14:m>
                <a:endParaRPr lang="en-US" sz="1800" kern="100">
                  <a:solidFill>
                    <a:srgbClr val="000000"/>
                  </a:solidFill>
                  <a:latin typeface="Times New Roman" panose="02020603050405020304" pitchFamily="18" charset="0"/>
                  <a:ea typeface="Times New Roman" panose="02020603050405020304" pitchFamily="18" charset="0"/>
                </a:endParaRPr>
              </a:p>
              <a:p>
                <a:pPr marL="0" indent="0">
                  <a:buNone/>
                </a:pPr>
                <a:r>
                  <a:rPr lang="en-US" sz="2000" kern="100">
                    <a:solidFill>
                      <a:srgbClr val="000000"/>
                    </a:solidFill>
                    <a:effectLst/>
                    <a:latin typeface="Times New Roman" panose="02020603050405020304" pitchFamily="18" charset="0"/>
                    <a:ea typeface="Times New Roman" panose="02020603050405020304" pitchFamily="18" charset="0"/>
                  </a:rPr>
                  <a:t>-Ta có thể xác định các biến:</a:t>
                </a:r>
              </a:p>
              <a:p>
                <a:pPr marL="800100" lvl="1" indent="-342900" algn="just">
                  <a:lnSpc>
                    <a:spcPct val="111000"/>
                  </a:lnSpc>
                  <a:spcBef>
                    <a:spcPts val="0"/>
                  </a:spcBef>
                </a:pPr>
                <a14:m>
                  <m:oMath xmlns:m="http://schemas.openxmlformats.org/officeDocument/2006/math">
                    <m:sSub>
                      <m:sSubPr>
                        <m:ctrlP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𝜈</m:t>
                        </m:r>
                      </m:e>
                      <m:sub>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oMath>
                </a14:m>
                <a:r>
                  <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là các biến đầu vào</a:t>
                </a:r>
              </a:p>
              <a:p>
                <a:pPr marL="800100" lvl="1" indent="-342900" algn="just">
                  <a:lnSpc>
                    <a:spcPct val="111000"/>
                  </a:lnSpc>
                  <a:spcBef>
                    <a:spcPts val="0"/>
                  </a:spcBef>
                  <a:spcAft>
                    <a:spcPts val="115"/>
                  </a:spcAft>
                </a:pPr>
                <a14:m>
                  <m:oMath xmlns:m="http://schemas.openxmlformats.org/officeDocument/2006/math">
                    <m:sSub>
                      <m:sSubPr>
                        <m:ctrlP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𝜈</m:t>
                        </m:r>
                      </m:e>
                      <m:sub>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n-US" sz="20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oMath>
                </a14:m>
                <a:r>
                  <a:rPr lang="en-US"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là các biến trung gian</a:t>
                </a:r>
              </a:p>
              <a:p>
                <a:pPr lvl="1"/>
                <a14:m>
                  <m:oMath xmlns:m="http://schemas.openxmlformats.org/officeDocument/2006/math">
                    <m:sSub>
                      <m:sSubPr>
                        <m:ctrlPr>
                          <a:rPr lang="en-US" sz="2000" i="1">
                            <a:effectLst/>
                            <a:latin typeface="Cambria Math" panose="020405030504060302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𝜈</m:t>
                        </m:r>
                      </m:e>
                      <m: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0</m:t>
                    </m:r>
                  </m:oMath>
                </a14:m>
                <a:r>
                  <a:rPr lang="en-US" sz="2000">
                    <a:solidFill>
                      <a:srgbClr val="000000"/>
                    </a:solidFill>
                    <a:effectLst/>
                    <a:latin typeface="Times New Roman" panose="02020603050405020304" pitchFamily="18" charset="0"/>
                    <a:ea typeface="Times New Roman" panose="02020603050405020304" pitchFamily="18" charset="0"/>
                  </a:rPr>
                  <a:t> là các đầu ra</a:t>
                </a:r>
                <a:endParaRPr lang="en-US" sz="2000"/>
              </a:p>
            </p:txBody>
          </p:sp>
        </mc:Choice>
        <mc:Fallback>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031307"/>
                <a:ext cx="11356257" cy="4795385"/>
              </a:xfrm>
              <a:blipFill>
                <a:blip r:embed="rId3"/>
                <a:stretch>
                  <a:fillRect l="-1128" t="-203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251FB2F-7033-9A70-004A-8D4E860B1A95}"/>
              </a:ext>
            </a:extLst>
          </p:cNvPr>
          <p:cNvPicPr>
            <a:picLocks noChangeAspect="1"/>
          </p:cNvPicPr>
          <p:nvPr/>
        </p:nvPicPr>
        <p:blipFill>
          <a:blip r:embed="rId5"/>
          <a:stretch>
            <a:fillRect/>
          </a:stretch>
        </p:blipFill>
        <p:spPr>
          <a:xfrm>
            <a:off x="0" y="4388057"/>
            <a:ext cx="6546076" cy="1954290"/>
          </a:xfrm>
          <a:prstGeom prst="rect">
            <a:avLst/>
          </a:prstGeom>
        </p:spPr>
      </p:pic>
      <p:pic>
        <p:nvPicPr>
          <p:cNvPr id="6" name="Picture 5" descr="A table with math equations&#10;&#10;Description automatically generated with medium confidence">
            <a:extLst>
              <a:ext uri="{FF2B5EF4-FFF2-40B4-BE49-F238E27FC236}">
                <a16:creationId xmlns:a16="http://schemas.microsoft.com/office/drawing/2014/main" id="{0C394BEB-5AD2-F4E7-F02E-8FB513A297D0}"/>
              </a:ext>
            </a:extLst>
          </p:cNvPr>
          <p:cNvPicPr>
            <a:picLocks noChangeAspect="1"/>
          </p:cNvPicPr>
          <p:nvPr/>
        </p:nvPicPr>
        <p:blipFill>
          <a:blip r:embed="rId6"/>
          <a:stretch>
            <a:fillRect/>
          </a:stretch>
        </p:blipFill>
        <p:spPr>
          <a:xfrm>
            <a:off x="5997677" y="3429000"/>
            <a:ext cx="6194322" cy="3429001"/>
          </a:xfrm>
          <a:prstGeom prst="rect">
            <a:avLst/>
          </a:prstGeom>
        </p:spPr>
      </p:pic>
    </p:spTree>
    <p:extLst>
      <p:ext uri="{BB962C8B-B14F-4D97-AF65-F5344CB8AC3E}">
        <p14:creationId xmlns:p14="http://schemas.microsoft.com/office/powerpoint/2010/main" val="20684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70765"/>
            <a:ext cx="10515600" cy="1325563"/>
          </a:xfrm>
        </p:spPr>
        <p:txBody>
          <a:bodyPr/>
          <a:lstStyle/>
          <a:p>
            <a:pPr algn="ctr"/>
            <a:r>
              <a:rPr lang="en-US" b="1"/>
              <a:t>Automatic differentiation</a:t>
            </a:r>
            <a:endParaRPr lang="en-US" b="1"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905433"/>
                <a:ext cx="11356257" cy="4795385"/>
              </a:xfrm>
            </p:spPr>
            <p:txBody>
              <a:bodyPr>
                <a:normAutofit/>
              </a:bodyPr>
              <a:lstStyle/>
              <a:p>
                <a:pPr marL="0" indent="0">
                  <a:buNone/>
                </a:pPr>
                <a:r>
                  <a:rPr lang="en-US"/>
                  <a:t>Forward mode:</a:t>
                </a:r>
              </a:p>
              <a:p>
                <a:pPr marL="0" indent="0">
                  <a:buNone/>
                </a:pPr>
                <a:r>
                  <a:rPr lang="en-US" sz="2800">
                    <a:solidFill>
                      <a:srgbClr val="000000"/>
                    </a:solidFill>
                    <a:effectLst/>
                    <a:latin typeface="Times New Roman" panose="02020603050405020304" pitchFamily="18" charset="0"/>
                    <a:ea typeface="Times New Roman" panose="02020603050405020304" pitchFamily="18" charset="0"/>
                  </a:rPr>
                  <a:t>-</a:t>
                </a:r>
                <a:r>
                  <a:rPr lang="en-US" sz="2000">
                    <a:solidFill>
                      <a:srgbClr val="000000"/>
                    </a:solidFill>
                    <a:effectLst/>
                    <a:latin typeface="Times New Roman" panose="02020603050405020304" pitchFamily="18" charset="0"/>
                    <a:ea typeface="Times New Roman" panose="02020603050405020304" pitchFamily="18" charset="0"/>
                  </a:rPr>
                  <a:t>Giả sử rằng một hàm f:</a:t>
                </a:r>
                <a14:m>
                  <m:oMath xmlns:m="http://schemas.openxmlformats.org/officeDocument/2006/math">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2000" i="1">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effectLst/>
                            <a:latin typeface="Cambria Math" panose="02040503050406030204" pitchFamily="18" charset="0"/>
                          </a:rPr>
                        </m:ctrlPr>
                      </m:sSupPr>
                      <m:e>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sSup>
                  </m:oMath>
                </a14:m>
                <a:r>
                  <a:rPr lang="en-US" sz="2000">
                    <a:solidFill>
                      <a:srgbClr val="000000"/>
                    </a:solidFill>
                    <a:effectLst/>
                    <a:latin typeface="Times New Roman" panose="02020603050405020304" pitchFamily="18" charset="0"/>
                    <a:ea typeface="Times New Roman" panose="02020603050405020304" pitchFamily="18" charset="0"/>
                  </a:rPr>
                  <a:t> với n=2 và m=1 và có biểu thức như sau:</a:t>
                </a:r>
              </a:p>
              <a:p>
                <a:pPr marL="0" indent="0">
                  <a:buNone/>
                </a:pPr>
                <a14:m>
                  <m:oMathPara xmlns:m="http://schemas.openxmlformats.org/officeDocument/2006/math">
                    <m:oMathParaPr>
                      <m:jc m:val="centerGroup"/>
                    </m:oMathParaPr>
                    <m:oMath xmlns:m="http://schemas.openxmlformats.org/officeDocument/2006/math">
                      <m:r>
                        <a:rPr lang="en-US" sz="1800" i="1" kern="100" smtClean="0">
                          <a:solidFill>
                            <a:srgbClr val="000000"/>
                          </a:solidFill>
                          <a:effectLst/>
                          <a:latin typeface="Cambria Math" panose="02040503050406030204" pitchFamily="18" charset="0"/>
                          <a:ea typeface="Times New Roman" panose="02020603050405020304" pitchFamily="18" charset="0"/>
                        </a:rPr>
                        <m:t>𝑦</m:t>
                      </m:r>
                      <m:r>
                        <a:rPr lang="en-US" sz="1800" i="1" kern="100" smtClean="0">
                          <a:solidFill>
                            <a:srgbClr val="000000"/>
                          </a:solidFill>
                          <a:effectLst/>
                          <a:latin typeface="Cambria Math" panose="02040503050406030204" pitchFamily="18" charset="0"/>
                          <a:ea typeface="Times New Roman" panose="02020603050405020304" pitchFamily="18" charset="0"/>
                        </a:rPr>
                        <m:t>=</m:t>
                      </m:r>
                      <m:d>
                        <m:dPr>
                          <m:begChr m:val="["/>
                          <m:endChr m:val="]"/>
                          <m:ctrlPr>
                            <a:rPr lang="en-US" sz="1800" i="1" kern="100">
                              <a:solidFill>
                                <a:srgbClr val="000000"/>
                              </a:solidFill>
                              <a:effectLst/>
                              <a:latin typeface="Cambria Math" panose="02040503050406030204" pitchFamily="18" charset="0"/>
                              <a:ea typeface="Times New Roman" panose="02020603050405020304" pitchFamily="18" charset="0"/>
                            </a:rPr>
                          </m:ctrlPr>
                        </m:dPr>
                        <m:e>
                          <m:func>
                            <m:funcPr>
                              <m:ctrlPr>
                                <a:rPr lang="en-US" sz="18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1800" kern="100">
                                  <a:solidFill>
                                    <a:srgbClr val="000000"/>
                                  </a:solidFill>
                                  <a:effectLst/>
                                  <a:latin typeface="Cambria Math" panose="02040503050406030204" pitchFamily="18" charset="0"/>
                                  <a:ea typeface="Times New Roman" panose="02020603050405020304" pitchFamily="18" charset="0"/>
                                </a:rPr>
                                <m:t>sin</m:t>
                              </m:r>
                            </m:fName>
                            <m:e>
                              <m:d>
                                <m:dPr>
                                  <m:ctrlPr>
                                    <a:rPr lang="en-US" sz="1800" i="1" kern="100">
                                      <a:solidFill>
                                        <a:srgbClr val="000000"/>
                                      </a:solidFill>
                                      <a:effectLst/>
                                      <a:latin typeface="Cambria Math" panose="02040503050406030204" pitchFamily="18" charset="0"/>
                                      <a:ea typeface="Times New Roman" panose="02020603050405020304" pitchFamily="18" charset="0"/>
                                    </a:rPr>
                                  </m:ctrlPr>
                                </m:dPr>
                                <m:e>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e>
                              </m:d>
                            </m:e>
                          </m:func>
                          <m:r>
                            <a:rPr lang="en-US"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r>
                            <a:rPr lang="en-US" sz="1800" i="1" kern="100">
                              <a:solidFill>
                                <a:srgbClr val="000000"/>
                              </a:solidFill>
                              <a:effectLst/>
                              <a:latin typeface="Cambria Math" panose="02040503050406030204" pitchFamily="18" charset="0"/>
                              <a:ea typeface="Times New Roman" panose="02020603050405020304" pitchFamily="18" charset="0"/>
                            </a:rPr>
                            <m:t>−</m:t>
                          </m:r>
                          <m:func>
                            <m:funcPr>
                              <m:ctrlPr>
                                <a:rPr lang="en-US" sz="18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1800" kern="100">
                                  <a:solidFill>
                                    <a:srgbClr val="000000"/>
                                  </a:solidFill>
                                  <a:effectLst/>
                                  <a:latin typeface="Cambria Math" panose="02040503050406030204" pitchFamily="18" charset="0"/>
                                  <a:ea typeface="Times New Roman" panose="02020603050405020304" pitchFamily="18" charset="0"/>
                                </a:rPr>
                                <m:t>exp</m:t>
                              </m:r>
                            </m:fName>
                            <m:e>
                              <m:d>
                                <m:dPr>
                                  <m:ctrlPr>
                                    <a:rPr lang="en-US" sz="1800" i="1" kern="100">
                                      <a:solidFill>
                                        <a:srgbClr val="000000"/>
                                      </a:solidFill>
                                      <a:effectLst/>
                                      <a:latin typeface="Cambria Math" panose="02040503050406030204" pitchFamily="18" charset="0"/>
                                      <a:ea typeface="Times New Roman" panose="02020603050405020304" pitchFamily="18" charset="0"/>
                                    </a:rPr>
                                  </m:ctrlPr>
                                </m:dPr>
                                <m:e>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e>
                              </m:d>
                            </m:e>
                          </m:func>
                        </m:e>
                      </m:d>
                      <m:r>
                        <a:rPr lang="en-US" sz="1800" i="1" kern="100">
                          <a:solidFill>
                            <a:srgbClr val="000000"/>
                          </a:solidFill>
                          <a:effectLst/>
                          <a:latin typeface="Cambria Math" panose="02040503050406030204" pitchFamily="18" charset="0"/>
                          <a:ea typeface="Times New Roman" panose="02020603050405020304" pitchFamily="18" charset="0"/>
                        </a:rPr>
                        <m:t>[</m:t>
                      </m:r>
                      <m:f>
                        <m:fPr>
                          <m:ctrlPr>
                            <a:rPr lang="en-US" sz="1800" i="1" kern="100">
                              <a:solidFill>
                                <a:srgbClr val="000000"/>
                              </a:solidFill>
                              <a:effectLst/>
                              <a:latin typeface="Cambria Math" panose="02040503050406030204" pitchFamily="18" charset="0"/>
                              <a:ea typeface="Times New Roman" panose="02020603050405020304" pitchFamily="18" charset="0"/>
                            </a:rPr>
                          </m:ctrlPr>
                        </m:fPr>
                        <m:num>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1</m:t>
                          </m:r>
                        </m:num>
                        <m:den>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den>
                      </m:f>
                      <m:r>
                        <a:rPr lang="en-US" sz="1800" i="1" kern="100">
                          <a:solidFill>
                            <a:srgbClr val="000000"/>
                          </a:solidFill>
                          <a:effectLst/>
                          <a:latin typeface="Cambria Math" panose="02040503050406030204" pitchFamily="18" charset="0"/>
                          <a:ea typeface="Times New Roman" panose="02020603050405020304" pitchFamily="18" charset="0"/>
                        </a:rPr>
                        <m:t>−</m:t>
                      </m:r>
                      <m:r>
                        <m:rPr>
                          <m:sty m:val="p"/>
                        </m:rPr>
                        <a:rPr lang="en-US" sz="1800" kern="100">
                          <a:solidFill>
                            <a:srgbClr val="000000"/>
                          </a:solidFill>
                          <a:effectLst/>
                          <a:latin typeface="Cambria Math" panose="02040503050406030204" pitchFamily="18" charset="0"/>
                          <a:ea typeface="Times New Roman" panose="02020603050405020304" pitchFamily="18" charset="0"/>
                        </a:rPr>
                        <m:t>exp</m:t>
                      </m:r>
                      <m:r>
                        <a:rPr lang="en-US" sz="1800" kern="1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m:t>
                      </m:r>
                      <m:r>
                        <a:rPr lang="en-US" sz="1800" i="1" kern="100">
                          <a:solidFill>
                            <a:srgbClr val="000000"/>
                          </a:solidFill>
                          <a:effectLst/>
                          <a:latin typeface="Cambria Math" panose="02040503050406030204" pitchFamily="18" charset="0"/>
                          <a:ea typeface="Times New Roman" panose="02020603050405020304" pitchFamily="18" charset="0"/>
                        </a:rPr>
                        <m:t>𝑥</m:t>
                      </m:r>
                      <m:r>
                        <a:rPr lang="en-US" sz="1800" i="1" kern="100">
                          <a:solidFill>
                            <a:srgbClr val="000000"/>
                          </a:solidFill>
                          <a:effectLst/>
                          <a:latin typeface="Cambria Math" panose="02040503050406030204" pitchFamily="18" charset="0"/>
                          <a:ea typeface="Times New Roman" panose="02020603050405020304" pitchFamily="18" charset="0"/>
                        </a:rPr>
                        <m:t>2)]</m:t>
                      </m:r>
                    </m:oMath>
                  </m:oMathPara>
                </a14:m>
                <a:endParaRPr lang="en-US" sz="1800" kern="100">
                  <a:solidFill>
                    <a:srgbClr val="000000"/>
                  </a:solidFill>
                  <a:latin typeface="Times New Roman" panose="02020603050405020304" pitchFamily="18" charset="0"/>
                  <a:ea typeface="Times New Roman" panose="02020603050405020304" pitchFamily="18" charset="0"/>
                </a:endParaRPr>
              </a:p>
              <a:p>
                <a:pPr marL="0" indent="0">
                  <a:buNone/>
                </a:pPr>
                <a:r>
                  <a:rPr lang="en-US" sz="1800"/>
                  <a:t>-</a:t>
                </a:r>
                <a:r>
                  <a:rPr lang="en-US" sz="1800">
                    <a:solidFill>
                      <a:srgbClr val="000000"/>
                    </a:solidFill>
                    <a:effectLst/>
                    <a:latin typeface="Times New Roman" panose="02020603050405020304" pitchFamily="18" charset="0"/>
                    <a:ea typeface="Times New Roman" panose="02020603050405020304" pitchFamily="18" charset="0"/>
                  </a:rPr>
                  <a:t> Với mỗi node </a:t>
                </a:r>
                <a14:m>
                  <m:oMath xmlns:m="http://schemas.openxmlformats.org/officeDocument/2006/math">
                    <m:sSub>
                      <m:sSubPr>
                        <m:ctrlPr>
                          <a:rPr lang="en-US" sz="1800" i="1">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𝜈</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1800">
                    <a:solidFill>
                      <a:srgbClr val="000000"/>
                    </a:solidFill>
                    <a:effectLst/>
                    <a:latin typeface="Times New Roman" panose="02020603050405020304" pitchFamily="18" charset="0"/>
                    <a:ea typeface="Times New Roman" panose="02020603050405020304" pitchFamily="18" charset="0"/>
                  </a:rPr>
                  <a:t> thì chúng ta có thể có </a:t>
                </a:r>
                <a14:m>
                  <m:oMath xmlns:m="http://schemas.openxmlformats.org/officeDocument/2006/math">
                    <m:sSub>
                      <m:sSubPr>
                        <m:ctrlPr>
                          <a:rPr lang="en-US" sz="1800" i="1">
                            <a:effectLst/>
                            <a:latin typeface="Cambria Math" panose="02040503050406030204" pitchFamily="18" charset="0"/>
                          </a:rPr>
                        </m:ctrlPr>
                      </m:sSubPr>
                      <m:e>
                        <m:acc>
                          <m:accPr>
                            <m:chr m:val="̇"/>
                            <m:ctrlPr>
                              <a:rPr lang="en-US" sz="1800" i="1">
                                <a:effectLst/>
                                <a:latin typeface="Cambria Math" panose="02040503050406030204" pitchFamily="18" charset="0"/>
                              </a:rPr>
                            </m:ctrlPr>
                          </m:acc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acc>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1800">
                    <a:solidFill>
                      <a:srgbClr val="000000"/>
                    </a:solidFill>
                    <a:effectLst/>
                    <a:latin typeface="Times New Roman" panose="02020603050405020304" pitchFamily="18" charset="0"/>
                    <a:ea typeface="Times New Roman" panose="02020603050405020304" pitchFamily="18" charset="0"/>
                  </a:rPr>
                  <a:t>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1800" i="1">
                            <a:effectLst/>
                            <a:latin typeface="Cambria Math" panose="02040503050406030204" pitchFamily="18" charset="0"/>
                          </a:rPr>
                        </m:ctrlPr>
                      </m:fPr>
                      <m:num>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oMath>
                </a14:m>
                <a:endParaRPr lang="en-US" sz="1800" dirty="0"/>
              </a:p>
              <a:p>
                <a:pPr marL="0" indent="0">
                  <a:buNone/>
                </a:pPr>
                <a:endParaRPr lang="en-US" sz="1800" kern="100">
                  <a:solidFill>
                    <a:srgbClr val="000000"/>
                  </a:solidFill>
                  <a:latin typeface="Times New Roman" panose="02020603050405020304" pitchFamily="18" charset="0"/>
                  <a:ea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905433"/>
                <a:ext cx="11356257" cy="4795385"/>
              </a:xfrm>
              <a:blipFill>
                <a:blip r:embed="rId3"/>
                <a:stretch>
                  <a:fillRect l="-1128" t="-216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math problem with numbers&#10;&#10;Description automatically generated">
            <a:extLst>
              <a:ext uri="{FF2B5EF4-FFF2-40B4-BE49-F238E27FC236}">
                <a16:creationId xmlns:a16="http://schemas.microsoft.com/office/drawing/2014/main" id="{CD4942C9-BE75-7128-F281-5DD0F3CF8791}"/>
              </a:ext>
            </a:extLst>
          </p:cNvPr>
          <p:cNvPicPr>
            <a:picLocks noChangeAspect="1"/>
          </p:cNvPicPr>
          <p:nvPr/>
        </p:nvPicPr>
        <p:blipFill>
          <a:blip r:embed="rId5"/>
          <a:stretch>
            <a:fillRect/>
          </a:stretch>
        </p:blipFill>
        <p:spPr>
          <a:xfrm>
            <a:off x="-2" y="4343399"/>
            <a:ext cx="7040664" cy="2402270"/>
          </a:xfrm>
          <a:prstGeom prst="rect">
            <a:avLst/>
          </a:prstGeom>
        </p:spPr>
      </p:pic>
      <p:pic>
        <p:nvPicPr>
          <p:cNvPr id="8" name="Picture 7">
            <a:extLst>
              <a:ext uri="{FF2B5EF4-FFF2-40B4-BE49-F238E27FC236}">
                <a16:creationId xmlns:a16="http://schemas.microsoft.com/office/drawing/2014/main" id="{7251FB2F-7033-9A70-004A-8D4E860B1A95}"/>
              </a:ext>
            </a:extLst>
          </p:cNvPr>
          <p:cNvPicPr>
            <a:picLocks noChangeAspect="1"/>
          </p:cNvPicPr>
          <p:nvPr/>
        </p:nvPicPr>
        <p:blipFill>
          <a:blip r:embed="rId6"/>
          <a:stretch>
            <a:fillRect/>
          </a:stretch>
        </p:blipFill>
        <p:spPr>
          <a:xfrm>
            <a:off x="2565968" y="2988494"/>
            <a:ext cx="6546076" cy="1954290"/>
          </a:xfrm>
          <a:prstGeom prst="rect">
            <a:avLst/>
          </a:prstGeom>
        </p:spPr>
      </p:pic>
    </p:spTree>
    <p:extLst>
      <p:ext uri="{BB962C8B-B14F-4D97-AF65-F5344CB8AC3E}">
        <p14:creationId xmlns:p14="http://schemas.microsoft.com/office/powerpoint/2010/main" val="900123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Forward mode:</a:t>
                </a:r>
              </a:p>
              <a:p>
                <a:pPr marL="0" indent="0">
                  <a:buNone/>
                </a:pPr>
                <a14:m>
                  <m:oMathPara xmlns:m="http://schemas.openxmlformats.org/officeDocument/2006/math">
                    <m:oMathParaPr>
                      <m:jc m:val="centerGroup"/>
                    </m:oMathParaPr>
                    <m:oMath xmlns:m="http://schemas.openxmlformats.org/officeDocument/2006/math">
                      <m:r>
                        <a:rPr lang="en-US" sz="2000" i="1" kern="100" smtClean="0">
                          <a:solidFill>
                            <a:srgbClr val="000000"/>
                          </a:solidFill>
                          <a:effectLst/>
                          <a:latin typeface="Cambria Math" panose="02040503050406030204" pitchFamily="18" charset="0"/>
                          <a:ea typeface="Times New Roman" panose="02020603050405020304" pitchFamily="18" charset="0"/>
                        </a:rPr>
                        <m:t>𝑦</m:t>
                      </m:r>
                      <m:r>
                        <a:rPr lang="en-US" sz="2000" i="1" kern="100" smtClean="0">
                          <a:solidFill>
                            <a:srgbClr val="000000"/>
                          </a:solidFill>
                          <a:effectLst/>
                          <a:latin typeface="Cambria Math" panose="02040503050406030204" pitchFamily="18" charset="0"/>
                          <a:ea typeface="Times New Roman" panose="02020603050405020304" pitchFamily="18" charset="0"/>
                        </a:rPr>
                        <m:t>=</m:t>
                      </m:r>
                      <m:d>
                        <m:dPr>
                          <m:begChr m:val="["/>
                          <m:endChr m:val="]"/>
                          <m:ctrlPr>
                            <a:rPr lang="en-US" sz="2000" i="1" kern="100">
                              <a:solidFill>
                                <a:srgbClr val="000000"/>
                              </a:solidFill>
                              <a:effectLst/>
                              <a:latin typeface="Cambria Math" panose="02040503050406030204" pitchFamily="18" charset="0"/>
                              <a:ea typeface="Times New Roman" panose="02020603050405020304" pitchFamily="18" charset="0"/>
                            </a:rPr>
                          </m:ctrlPr>
                        </m:dPr>
                        <m:e>
                          <m:func>
                            <m:funcPr>
                              <m:ctrlPr>
                                <a:rPr lang="en-US" sz="20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2000" kern="100">
                                  <a:solidFill>
                                    <a:srgbClr val="000000"/>
                                  </a:solidFill>
                                  <a:effectLst/>
                                  <a:latin typeface="Cambria Math" panose="02040503050406030204" pitchFamily="18" charset="0"/>
                                  <a:ea typeface="Times New Roman" panose="02020603050405020304" pitchFamily="18" charset="0"/>
                                </a:rPr>
                                <m:t>sin</m:t>
                              </m:r>
                            </m:fName>
                            <m:e>
                              <m:d>
                                <m:dPr>
                                  <m:ctrlPr>
                                    <a:rPr lang="en-US" sz="2000" i="1" kern="100">
                                      <a:solidFill>
                                        <a:srgbClr val="000000"/>
                                      </a:solidFill>
                                      <a:effectLst/>
                                      <a:latin typeface="Cambria Math" panose="02040503050406030204" pitchFamily="18" charset="0"/>
                                      <a:ea typeface="Times New Roman" panose="02020603050405020304" pitchFamily="18" charset="0"/>
                                    </a:rPr>
                                  </m:ctrlPr>
                                </m:dPr>
                                <m:e>
                                  <m:f>
                                    <m:fPr>
                                      <m:ctrlPr>
                                        <a:rPr lang="en-US" sz="2000" i="1" kern="100">
                                          <a:solidFill>
                                            <a:srgbClr val="000000"/>
                                          </a:solidFill>
                                          <a:effectLst/>
                                          <a:latin typeface="Cambria Math" panose="02040503050406030204" pitchFamily="18" charset="0"/>
                                          <a:ea typeface="Times New Roman" panose="02020603050405020304" pitchFamily="18" charset="0"/>
                                        </a:rPr>
                                      </m:ctrlPr>
                                    </m:fPr>
                                    <m:num>
                                      <m:r>
                                        <a:rPr lang="en-US" sz="2000" i="1" kern="100">
                                          <a:solidFill>
                                            <a:srgbClr val="000000"/>
                                          </a:solidFill>
                                          <a:effectLst/>
                                          <a:latin typeface="Cambria Math" panose="02040503050406030204" pitchFamily="18" charset="0"/>
                                          <a:ea typeface="Times New Roman" panose="02020603050405020304" pitchFamily="18" charset="0"/>
                                        </a:rPr>
                                        <m:t>𝑥</m:t>
                                      </m:r>
                                      <m:r>
                                        <a:rPr lang="en-US" sz="2000" i="1" kern="100">
                                          <a:solidFill>
                                            <a:srgbClr val="000000"/>
                                          </a:solidFill>
                                          <a:effectLst/>
                                          <a:latin typeface="Cambria Math" panose="02040503050406030204" pitchFamily="18" charset="0"/>
                                          <a:ea typeface="Times New Roman" panose="02020603050405020304" pitchFamily="18" charset="0"/>
                                        </a:rPr>
                                        <m:t>1</m:t>
                                      </m:r>
                                    </m:num>
                                    <m:den>
                                      <m:r>
                                        <a:rPr lang="en-US" sz="2000" i="1" kern="100">
                                          <a:solidFill>
                                            <a:srgbClr val="000000"/>
                                          </a:solidFill>
                                          <a:effectLst/>
                                          <a:latin typeface="Cambria Math" panose="02040503050406030204" pitchFamily="18" charset="0"/>
                                          <a:ea typeface="Times New Roman" panose="02020603050405020304" pitchFamily="18" charset="0"/>
                                        </a:rPr>
                                        <m:t>𝑥</m:t>
                                      </m:r>
                                      <m:r>
                                        <a:rPr lang="en-US" sz="2000" i="1" kern="100">
                                          <a:solidFill>
                                            <a:srgbClr val="000000"/>
                                          </a:solidFill>
                                          <a:effectLst/>
                                          <a:latin typeface="Cambria Math" panose="02040503050406030204" pitchFamily="18" charset="0"/>
                                          <a:ea typeface="Times New Roman" panose="02020603050405020304" pitchFamily="18" charset="0"/>
                                        </a:rPr>
                                        <m:t>2</m:t>
                                      </m:r>
                                    </m:den>
                                  </m:f>
                                </m:e>
                              </m:d>
                            </m:e>
                          </m:func>
                          <m:r>
                            <a:rPr lang="en-US" sz="2000" i="1" kern="100">
                              <a:solidFill>
                                <a:srgbClr val="000000"/>
                              </a:solidFill>
                              <a:effectLst/>
                              <a:latin typeface="Cambria Math" panose="02040503050406030204" pitchFamily="18" charset="0"/>
                              <a:ea typeface="Times New Roman" panose="02020603050405020304" pitchFamily="18" charset="0"/>
                            </a:rPr>
                            <m:t>+</m:t>
                          </m:r>
                          <m:f>
                            <m:fPr>
                              <m:ctrlPr>
                                <a:rPr lang="en-US" sz="2000" i="1" kern="100">
                                  <a:solidFill>
                                    <a:srgbClr val="000000"/>
                                  </a:solidFill>
                                  <a:effectLst/>
                                  <a:latin typeface="Cambria Math" panose="02040503050406030204" pitchFamily="18" charset="0"/>
                                  <a:ea typeface="Times New Roman" panose="02020603050405020304" pitchFamily="18" charset="0"/>
                                </a:rPr>
                              </m:ctrlPr>
                            </m:fPr>
                            <m:num>
                              <m:r>
                                <a:rPr lang="en-US" sz="2000" i="1" kern="100">
                                  <a:solidFill>
                                    <a:srgbClr val="000000"/>
                                  </a:solidFill>
                                  <a:effectLst/>
                                  <a:latin typeface="Cambria Math" panose="02040503050406030204" pitchFamily="18" charset="0"/>
                                  <a:ea typeface="Times New Roman" panose="02020603050405020304" pitchFamily="18" charset="0"/>
                                </a:rPr>
                                <m:t>𝑥</m:t>
                              </m:r>
                              <m:r>
                                <a:rPr lang="en-US" sz="2000" i="1" kern="100">
                                  <a:solidFill>
                                    <a:srgbClr val="000000"/>
                                  </a:solidFill>
                                  <a:effectLst/>
                                  <a:latin typeface="Cambria Math" panose="02040503050406030204" pitchFamily="18" charset="0"/>
                                  <a:ea typeface="Times New Roman" panose="02020603050405020304" pitchFamily="18" charset="0"/>
                                </a:rPr>
                                <m:t>1</m:t>
                              </m:r>
                            </m:num>
                            <m:den>
                              <m:r>
                                <a:rPr lang="en-US" sz="2000" i="1" kern="100">
                                  <a:solidFill>
                                    <a:srgbClr val="000000"/>
                                  </a:solidFill>
                                  <a:effectLst/>
                                  <a:latin typeface="Cambria Math" panose="02040503050406030204" pitchFamily="18" charset="0"/>
                                  <a:ea typeface="Times New Roman" panose="02020603050405020304" pitchFamily="18" charset="0"/>
                                </a:rPr>
                                <m:t>𝑥</m:t>
                              </m:r>
                              <m:r>
                                <a:rPr lang="en-US" sz="2000" i="1" kern="100">
                                  <a:solidFill>
                                    <a:srgbClr val="000000"/>
                                  </a:solidFill>
                                  <a:effectLst/>
                                  <a:latin typeface="Cambria Math" panose="02040503050406030204" pitchFamily="18" charset="0"/>
                                  <a:ea typeface="Times New Roman" panose="02020603050405020304" pitchFamily="18" charset="0"/>
                                </a:rPr>
                                <m:t>2</m:t>
                              </m:r>
                            </m:den>
                          </m:f>
                          <m:r>
                            <a:rPr lang="en-US" sz="2000" i="1" kern="100">
                              <a:solidFill>
                                <a:srgbClr val="000000"/>
                              </a:solidFill>
                              <a:effectLst/>
                              <a:latin typeface="Cambria Math" panose="02040503050406030204" pitchFamily="18" charset="0"/>
                              <a:ea typeface="Times New Roman" panose="02020603050405020304" pitchFamily="18" charset="0"/>
                            </a:rPr>
                            <m:t>−</m:t>
                          </m:r>
                          <m:func>
                            <m:funcPr>
                              <m:ctrlPr>
                                <a:rPr lang="en-US" sz="2000" i="1" kern="100">
                                  <a:solidFill>
                                    <a:srgbClr val="000000"/>
                                  </a:solidFill>
                                  <a:effectLst/>
                                  <a:latin typeface="Cambria Math" panose="02040503050406030204" pitchFamily="18" charset="0"/>
                                  <a:ea typeface="Times New Roman" panose="02020603050405020304" pitchFamily="18" charset="0"/>
                                </a:rPr>
                              </m:ctrlPr>
                            </m:funcPr>
                            <m:fName>
                              <m:r>
                                <m:rPr>
                                  <m:sty m:val="p"/>
                                </m:rPr>
                                <a:rPr lang="en-US" sz="2000" kern="100">
                                  <a:solidFill>
                                    <a:srgbClr val="000000"/>
                                  </a:solidFill>
                                  <a:effectLst/>
                                  <a:latin typeface="Cambria Math" panose="02040503050406030204" pitchFamily="18" charset="0"/>
                                  <a:ea typeface="Times New Roman" panose="02020603050405020304" pitchFamily="18" charset="0"/>
                                </a:rPr>
                                <m:t>exp</m:t>
                              </m:r>
                            </m:fName>
                            <m:e>
                              <m:d>
                                <m:dPr>
                                  <m:ctrlPr>
                                    <a:rPr lang="en-US" sz="2000" i="1" kern="100">
                                      <a:solidFill>
                                        <a:srgbClr val="000000"/>
                                      </a:solidFill>
                                      <a:effectLst/>
                                      <a:latin typeface="Cambria Math" panose="02040503050406030204" pitchFamily="18" charset="0"/>
                                      <a:ea typeface="Times New Roman" panose="02020603050405020304" pitchFamily="18" charset="0"/>
                                    </a:rPr>
                                  </m:ctrlPr>
                                </m:dPr>
                                <m:e>
                                  <m:r>
                                    <a:rPr lang="en-US" sz="2000" i="1" kern="100">
                                      <a:solidFill>
                                        <a:srgbClr val="000000"/>
                                      </a:solidFill>
                                      <a:effectLst/>
                                      <a:latin typeface="Cambria Math" panose="02040503050406030204" pitchFamily="18" charset="0"/>
                                      <a:ea typeface="Times New Roman" panose="02020603050405020304" pitchFamily="18" charset="0"/>
                                    </a:rPr>
                                    <m:t>𝑥</m:t>
                                  </m:r>
                                  <m:r>
                                    <a:rPr lang="en-US" sz="2000" i="1" kern="100">
                                      <a:solidFill>
                                        <a:srgbClr val="000000"/>
                                      </a:solidFill>
                                      <a:effectLst/>
                                      <a:latin typeface="Cambria Math" panose="02040503050406030204" pitchFamily="18" charset="0"/>
                                      <a:ea typeface="Times New Roman" panose="02020603050405020304" pitchFamily="18" charset="0"/>
                                    </a:rPr>
                                    <m:t>2</m:t>
                                  </m:r>
                                </m:e>
                              </m:d>
                            </m:e>
                          </m:func>
                        </m:e>
                      </m:d>
                      <m:r>
                        <a:rPr lang="en-US" sz="2000" i="1" kern="100">
                          <a:solidFill>
                            <a:srgbClr val="000000"/>
                          </a:solidFill>
                          <a:effectLst/>
                          <a:latin typeface="Cambria Math" panose="02040503050406030204" pitchFamily="18" charset="0"/>
                          <a:ea typeface="Times New Roman" panose="02020603050405020304" pitchFamily="18" charset="0"/>
                        </a:rPr>
                        <m:t>[</m:t>
                      </m:r>
                      <m:f>
                        <m:fPr>
                          <m:ctrlPr>
                            <a:rPr lang="en-US" sz="2000" i="1" kern="100">
                              <a:solidFill>
                                <a:srgbClr val="000000"/>
                              </a:solidFill>
                              <a:effectLst/>
                              <a:latin typeface="Cambria Math" panose="02040503050406030204" pitchFamily="18" charset="0"/>
                              <a:ea typeface="Times New Roman" panose="02020603050405020304" pitchFamily="18" charset="0"/>
                            </a:rPr>
                          </m:ctrlPr>
                        </m:fPr>
                        <m:num>
                          <m:r>
                            <a:rPr lang="en-US" sz="2000" i="1" kern="100">
                              <a:solidFill>
                                <a:srgbClr val="000000"/>
                              </a:solidFill>
                              <a:effectLst/>
                              <a:latin typeface="Cambria Math" panose="02040503050406030204" pitchFamily="18" charset="0"/>
                              <a:ea typeface="Times New Roman" panose="02020603050405020304" pitchFamily="18" charset="0"/>
                            </a:rPr>
                            <m:t>𝑥</m:t>
                          </m:r>
                          <m:r>
                            <a:rPr lang="en-US" sz="2000" i="1" kern="100">
                              <a:solidFill>
                                <a:srgbClr val="000000"/>
                              </a:solidFill>
                              <a:effectLst/>
                              <a:latin typeface="Cambria Math" panose="02040503050406030204" pitchFamily="18" charset="0"/>
                              <a:ea typeface="Times New Roman" panose="02020603050405020304" pitchFamily="18" charset="0"/>
                            </a:rPr>
                            <m:t>1</m:t>
                          </m:r>
                        </m:num>
                        <m:den>
                          <m:r>
                            <a:rPr lang="en-US" sz="2000" i="1" kern="100">
                              <a:solidFill>
                                <a:srgbClr val="000000"/>
                              </a:solidFill>
                              <a:effectLst/>
                              <a:latin typeface="Cambria Math" panose="02040503050406030204" pitchFamily="18" charset="0"/>
                              <a:ea typeface="Times New Roman" panose="02020603050405020304" pitchFamily="18" charset="0"/>
                            </a:rPr>
                            <m:t>𝑥</m:t>
                          </m:r>
                          <m:r>
                            <a:rPr lang="en-US" sz="2000" i="1" kern="100">
                              <a:solidFill>
                                <a:srgbClr val="000000"/>
                              </a:solidFill>
                              <a:effectLst/>
                              <a:latin typeface="Cambria Math" panose="02040503050406030204" pitchFamily="18" charset="0"/>
                              <a:ea typeface="Times New Roman" panose="02020603050405020304" pitchFamily="18" charset="0"/>
                            </a:rPr>
                            <m:t>2</m:t>
                          </m:r>
                        </m:den>
                      </m:f>
                      <m:r>
                        <a:rPr lang="en-US" sz="2000" i="1" kern="100">
                          <a:solidFill>
                            <a:srgbClr val="000000"/>
                          </a:solidFill>
                          <a:effectLst/>
                          <a:latin typeface="Cambria Math" panose="02040503050406030204" pitchFamily="18" charset="0"/>
                          <a:ea typeface="Times New Roman" panose="02020603050405020304" pitchFamily="18" charset="0"/>
                        </a:rPr>
                        <m:t>−</m:t>
                      </m:r>
                      <m:r>
                        <m:rPr>
                          <m:sty m:val="p"/>
                        </m:rPr>
                        <a:rPr lang="en-US" sz="2000" kern="100">
                          <a:solidFill>
                            <a:srgbClr val="000000"/>
                          </a:solidFill>
                          <a:effectLst/>
                          <a:latin typeface="Cambria Math" panose="02040503050406030204" pitchFamily="18" charset="0"/>
                          <a:ea typeface="Times New Roman" panose="02020603050405020304" pitchFamily="18" charset="0"/>
                        </a:rPr>
                        <m:t>exp</m:t>
                      </m:r>
                      <m:r>
                        <a:rPr lang="en-US" sz="2000" kern="100">
                          <a:solidFill>
                            <a:srgbClr val="000000"/>
                          </a:solidFill>
                          <a:effectLst/>
                          <a:latin typeface="Cambria Math" panose="02040503050406030204" pitchFamily="18" charset="0"/>
                          <a:ea typeface="Times New Roman" panose="02020603050405020304" pitchFamily="18" charset="0"/>
                        </a:rPr>
                        <m:t>⁡</m:t>
                      </m:r>
                      <m:r>
                        <a:rPr lang="en-US" sz="2000" i="1" kern="100">
                          <a:solidFill>
                            <a:srgbClr val="000000"/>
                          </a:solidFill>
                          <a:effectLst/>
                          <a:latin typeface="Cambria Math" panose="02040503050406030204" pitchFamily="18" charset="0"/>
                          <a:ea typeface="Times New Roman" panose="02020603050405020304" pitchFamily="18" charset="0"/>
                        </a:rPr>
                        <m:t>(</m:t>
                      </m:r>
                      <m:r>
                        <a:rPr lang="en-US" sz="2000" i="1" kern="100">
                          <a:solidFill>
                            <a:srgbClr val="000000"/>
                          </a:solidFill>
                          <a:effectLst/>
                          <a:latin typeface="Cambria Math" panose="02040503050406030204" pitchFamily="18" charset="0"/>
                          <a:ea typeface="Times New Roman" panose="02020603050405020304" pitchFamily="18" charset="0"/>
                        </a:rPr>
                        <m:t>𝑥</m:t>
                      </m:r>
                      <m:r>
                        <a:rPr lang="en-US" sz="2000" i="1" kern="100">
                          <a:solidFill>
                            <a:srgbClr val="000000"/>
                          </a:solidFill>
                          <a:effectLst/>
                          <a:latin typeface="Cambria Math" panose="02040503050406030204" pitchFamily="18" charset="0"/>
                          <a:ea typeface="Times New Roman" panose="02020603050405020304" pitchFamily="18" charset="0"/>
                        </a:rPr>
                        <m:t>2)]</m:t>
                      </m:r>
                    </m:oMath>
                  </m:oMathPara>
                </a14:m>
                <a:endParaRPr lang="en-US" sz="2000" kern="100">
                  <a:solidFill>
                    <a:srgbClr val="000000"/>
                  </a:solidFill>
                  <a:latin typeface="Times New Roman" panose="02020603050405020304" pitchFamily="18" charset="0"/>
                  <a:ea typeface="Times New Roman" panose="02020603050405020304" pitchFamily="18" charset="0"/>
                </a:endParaRP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16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table with numbers and a few words&#10;&#10;Description automatically generated with medium confidence">
            <a:extLst>
              <a:ext uri="{FF2B5EF4-FFF2-40B4-BE49-F238E27FC236}">
                <a16:creationId xmlns:a16="http://schemas.microsoft.com/office/drawing/2014/main" id="{AC20B361-D1CA-2ECE-4822-A18F7C94F1B5}"/>
              </a:ext>
            </a:extLst>
          </p:cNvPr>
          <p:cNvPicPr>
            <a:picLocks noChangeAspect="1"/>
          </p:cNvPicPr>
          <p:nvPr/>
        </p:nvPicPr>
        <p:blipFill>
          <a:blip r:embed="rId5"/>
          <a:stretch>
            <a:fillRect/>
          </a:stretch>
        </p:blipFill>
        <p:spPr>
          <a:xfrm>
            <a:off x="2600912" y="2627547"/>
            <a:ext cx="6990174" cy="3201685"/>
          </a:xfrm>
          <a:prstGeom prst="rect">
            <a:avLst/>
          </a:prstGeom>
        </p:spPr>
      </p:pic>
    </p:spTree>
    <p:extLst>
      <p:ext uri="{BB962C8B-B14F-4D97-AF65-F5344CB8AC3E}">
        <p14:creationId xmlns:p14="http://schemas.microsoft.com/office/powerpoint/2010/main" val="103636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4151-C54D-2D4A-BF7E-D6E80461E4AE}"/>
              </a:ext>
            </a:extLst>
          </p:cNvPr>
          <p:cNvSpPr>
            <a:spLocks noGrp="1"/>
          </p:cNvSpPr>
          <p:nvPr>
            <p:ph type="title"/>
          </p:nvPr>
        </p:nvSpPr>
        <p:spPr>
          <a:xfrm>
            <a:off x="491613" y="191361"/>
            <a:ext cx="10515600" cy="1325563"/>
          </a:xfrm>
        </p:spPr>
        <p:txBody>
          <a:bodyPr/>
          <a:lstStyle/>
          <a:p>
            <a:pPr algn="ctr"/>
            <a:r>
              <a:rPr lang="en-US" b="1"/>
              <a:t>Automatic differentiation</a:t>
            </a:r>
            <a:endParaRPr lang="en-U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5F533-EB08-0986-7B93-E5FBFA3A9BCF}"/>
                  </a:ext>
                </a:extLst>
              </p:cNvPr>
              <p:cNvSpPr>
                <a:spLocks noGrp="1"/>
              </p:cNvSpPr>
              <p:nvPr>
                <p:ph idx="1"/>
              </p:nvPr>
            </p:nvSpPr>
            <p:spPr>
              <a:xfrm>
                <a:off x="417871" y="1216289"/>
                <a:ext cx="11356257" cy="4795385"/>
              </a:xfrm>
            </p:spPr>
            <p:txBody>
              <a:bodyPr>
                <a:normAutofit/>
              </a:bodyPr>
              <a:lstStyle/>
              <a:p>
                <a:pPr marL="0" indent="0">
                  <a:buNone/>
                </a:pPr>
                <a:r>
                  <a:rPr lang="en-US"/>
                  <a:t>Forward mode:</a:t>
                </a:r>
              </a:p>
              <a:p>
                <a:pPr marL="0" indent="0">
                  <a:buNone/>
                </a:pPr>
                <a:r>
                  <a:rPr lang="en-US" sz="1800">
                    <a:solidFill>
                      <a:srgbClr val="000000"/>
                    </a:solidFill>
                    <a:effectLst/>
                    <a:latin typeface="Times New Roman" panose="02020603050405020304" pitchFamily="18" charset="0"/>
                    <a:ea typeface="Times New Roman" panose="02020603050405020304" pitchFamily="18" charset="0"/>
                  </a:rPr>
                  <a:t>Giả sử chúng ta đang đánh giá đạo hàm tại điểm x=a với a </a:t>
                </a:r>
                <a14:m>
                  <m:oMath xmlns:m="http://schemas.openxmlformats.org/officeDocument/2006/math">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𝜖</m:t>
                    </m:r>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a:effectLst/>
                            <a:latin typeface="Cambria Math" panose="02040503050406030204" pitchFamily="18" charset="0"/>
                          </a:rPr>
                        </m:ctrlPr>
                      </m:sSup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sSup>
                  </m:oMath>
                </a14:m>
                <a:r>
                  <a:rPr lang="en-US" sz="1800">
                    <a:solidFill>
                      <a:srgbClr val="000000"/>
                    </a:solidFill>
                    <a:effectLst/>
                    <a:latin typeface="Times New Roman" panose="02020603050405020304" pitchFamily="18" charset="0"/>
                    <a:ea typeface="Times New Roman" panose="02020603050405020304" pitchFamily="18" charset="0"/>
                  </a:rPr>
                  <a:t> thì ta sẽ có được ma trận Jacobian dạng:</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sz="1800">
                    <a:solidFill>
                      <a:srgbClr val="000000"/>
                    </a:solidFill>
                    <a:effectLst/>
                    <a:latin typeface="Times New Roman" panose="02020603050405020304" pitchFamily="18" charset="0"/>
                    <a:ea typeface="Times New Roman" panose="02020603050405020304" pitchFamily="18" charset="0"/>
                  </a:rPr>
                  <a:t>Chúng ta muốn tính tích Jacobian-vector với r, thì chúng ta có thể đơn giản đặt </a:t>
                </a:r>
                <a14:m>
                  <m:oMath xmlns:m="http://schemas.openxmlformats.org/officeDocument/2006/math">
                    <m:acc>
                      <m:accPr>
                        <m:chr m:val="̇"/>
                        <m:ctrlPr>
                          <a:rPr lang="en-US" sz="1800" i="1">
                            <a:effectLst/>
                            <a:latin typeface="Cambria Math" panose="02040503050406030204" pitchFamily="18" charset="0"/>
                          </a:rPr>
                        </m:ctrlPr>
                      </m:accPr>
                      <m:e>
                        <m:sSub>
                          <m:sSubPr>
                            <m:ctrlPr>
                              <a:rPr lang="en-US" sz="1800" i="1">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e>
                    </m:acc>
                    <m:r>
                      <a:rPr lang="en-US"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a:solidFill>
                      <a:srgbClr val="000000"/>
                    </a:solidFill>
                    <a:effectLst/>
                    <a:latin typeface="Times New Roman" panose="02020603050405020304" pitchFamily="18" charset="0"/>
                    <a:ea typeface="Times New Roman" panose="02020603050405020304" pitchFamily="18" charset="0"/>
                  </a:rPr>
                  <a:t> r thay vì 1 vector.</a:t>
                </a:r>
                <a:endParaRPr lang="en-US"/>
              </a:p>
            </p:txBody>
          </p:sp>
        </mc:Choice>
        <mc:Fallback xmlns="">
          <p:sp>
            <p:nvSpPr>
              <p:cNvPr id="3" name="Content Placeholder 2">
                <a:extLst>
                  <a:ext uri="{FF2B5EF4-FFF2-40B4-BE49-F238E27FC236}">
                    <a16:creationId xmlns:a16="http://schemas.microsoft.com/office/drawing/2014/main" id="{E215F533-EB08-0986-7B93-E5FBFA3A9BCF}"/>
                  </a:ext>
                </a:extLst>
              </p:cNvPr>
              <p:cNvSpPr>
                <a:spLocks noGrp="1" noRot="1" noChangeAspect="1" noMove="1" noResize="1" noEditPoints="1" noAdjustHandles="1" noChangeArrowheads="1" noChangeShapeType="1" noTextEdit="1"/>
              </p:cNvSpPr>
              <p:nvPr>
                <p:ph idx="1"/>
              </p:nvPr>
            </p:nvSpPr>
            <p:spPr>
              <a:xfrm>
                <a:off x="417871" y="1216289"/>
                <a:ext cx="11356257" cy="4795385"/>
              </a:xfrm>
              <a:blipFill>
                <a:blip r:embed="rId3"/>
                <a:stretch>
                  <a:fillRect l="-1128" t="-2163"/>
                </a:stretch>
              </a:blipFill>
            </p:spPr>
            <p:txBody>
              <a:bodyPr/>
              <a:lstStyle/>
              <a:p>
                <a:r>
                  <a:rPr lang="en-US">
                    <a:noFill/>
                  </a:rPr>
                  <a:t> </a:t>
                </a:r>
              </a:p>
            </p:txBody>
          </p:sp>
        </mc:Fallback>
      </mc:AlternateContent>
      <p:pic>
        <p:nvPicPr>
          <p:cNvPr id="4" name="Picture 2">
            <a:extLst>
              <a:ext uri="{FF2B5EF4-FFF2-40B4-BE49-F238E27FC236}">
                <a16:creationId xmlns:a16="http://schemas.microsoft.com/office/drawing/2014/main" id="{54CE9505-86B0-BE8B-FAB8-F81041437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5362" y="-1"/>
            <a:ext cx="2156639" cy="11840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diagram of mathematical equations&#10;&#10;Description automatically generated">
            <a:extLst>
              <a:ext uri="{FF2B5EF4-FFF2-40B4-BE49-F238E27FC236}">
                <a16:creationId xmlns:a16="http://schemas.microsoft.com/office/drawing/2014/main" id="{2EA74195-358D-D121-A593-F5DC630B98FB}"/>
              </a:ext>
            </a:extLst>
          </p:cNvPr>
          <p:cNvPicPr>
            <a:picLocks noChangeAspect="1"/>
          </p:cNvPicPr>
          <p:nvPr/>
        </p:nvPicPr>
        <p:blipFill>
          <a:blip r:embed="rId5"/>
          <a:stretch>
            <a:fillRect/>
          </a:stretch>
        </p:blipFill>
        <p:spPr>
          <a:xfrm>
            <a:off x="4047689" y="2056139"/>
            <a:ext cx="3602253" cy="1807938"/>
          </a:xfrm>
          <a:prstGeom prst="rect">
            <a:avLst/>
          </a:prstGeom>
        </p:spPr>
      </p:pic>
      <p:pic>
        <p:nvPicPr>
          <p:cNvPr id="7" name="Picture 6" descr="A diagram of mathematical equations&#10;&#10;Description automatically generated">
            <a:extLst>
              <a:ext uri="{FF2B5EF4-FFF2-40B4-BE49-F238E27FC236}">
                <a16:creationId xmlns:a16="http://schemas.microsoft.com/office/drawing/2014/main" id="{CFD53F1B-0FCD-ACCF-28A6-3A0B2D85762C}"/>
              </a:ext>
            </a:extLst>
          </p:cNvPr>
          <p:cNvPicPr>
            <a:picLocks noChangeAspect="1"/>
          </p:cNvPicPr>
          <p:nvPr/>
        </p:nvPicPr>
        <p:blipFill>
          <a:blip r:embed="rId6"/>
          <a:stretch>
            <a:fillRect/>
          </a:stretch>
        </p:blipFill>
        <p:spPr>
          <a:xfrm>
            <a:off x="4416220" y="4634226"/>
            <a:ext cx="3632054" cy="1628921"/>
          </a:xfrm>
          <a:prstGeom prst="rect">
            <a:avLst/>
          </a:prstGeom>
        </p:spPr>
      </p:pic>
    </p:spTree>
    <p:extLst>
      <p:ext uri="{BB962C8B-B14F-4D97-AF65-F5344CB8AC3E}">
        <p14:creationId xmlns:p14="http://schemas.microsoft.com/office/powerpoint/2010/main" val="2713808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TotalTime>
  <Words>1313</Words>
  <Application>Microsoft Office PowerPoint</Application>
  <PresentationFormat>Widescreen</PresentationFormat>
  <Paragraphs>143</Paragraphs>
  <Slides>20</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Tahoma</vt:lpstr>
      <vt:lpstr>Times New Roman</vt:lpstr>
      <vt:lpstr>Office Theme</vt:lpstr>
      <vt:lpstr>BÁO CÁO GIỮA KÌ DEEP LEARNING</vt:lpstr>
      <vt:lpstr>Introduction</vt:lpstr>
      <vt:lpstr>Numerical differentiation</vt:lpstr>
      <vt:lpstr>Symbolic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Automatic differentiation</vt:lpstr>
      <vt:lpstr>Image Captioning</vt:lpstr>
      <vt:lpstr>Image Captioning</vt:lpstr>
      <vt:lpstr>Image Captioning</vt:lpstr>
      <vt:lpstr>Image Captioning</vt:lpstr>
      <vt:lpstr>Image Captioning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VÀ THIẾT KẾ GIẢI THUẬT CHO BÀI TOÁN CHUỖI CON CHUNG DÀI NHẤT TRÊN NHIỀU CHUỖI</dc:title>
  <dc:creator>LY HOANG GIA HUY</dc:creator>
  <cp:lastModifiedBy>hưng đỉnh</cp:lastModifiedBy>
  <cp:revision>11</cp:revision>
  <dcterms:created xsi:type="dcterms:W3CDTF">2023-11-29T02:46:48Z</dcterms:created>
  <dcterms:modified xsi:type="dcterms:W3CDTF">2024-04-16T03:06:11Z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2023-11-29T09:23:28Z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fada5c82-1fca-4947-be9f-7e3f12fc5a06</vt:lpwstr>
  </property>
  <property fmtid="{D5CDD505-2E9C-101B-9397-08002B2CF9AE}" pid="7" name="MSIP_Label_defa4170-0d19-0005-0004-bc88714345d2_ActionId">
    <vt:lpwstr>d731ec49-a1c6-43f5-890f-0b2b031f8ba7</vt:lpwstr>
  </property>
  <property fmtid="{D5CDD505-2E9C-101B-9397-08002B2CF9AE}" pid="8" name="MSIP_Label_defa4170-0d19-0005-0004-bc88714345d2_ContentBits">
    <vt:lpwstr>0</vt:lpwstr>
  </property>
</Properties>
</file>