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1" r:id="rId2"/>
    <p:sldId id="302" r:id="rId3"/>
    <p:sldId id="303" r:id="rId4"/>
    <p:sldId id="304" r:id="rId5"/>
    <p:sldId id="297" r:id="rId6"/>
    <p:sldId id="310" r:id="rId7"/>
    <p:sldId id="311" r:id="rId8"/>
    <p:sldId id="314" r:id="rId9"/>
    <p:sldId id="322" r:id="rId10"/>
    <p:sldId id="324" r:id="rId11"/>
    <p:sldId id="321" r:id="rId12"/>
    <p:sldId id="325" r:id="rId13"/>
    <p:sldId id="319" r:id="rId14"/>
    <p:sldId id="316" r:id="rId15"/>
    <p:sldId id="320" r:id="rId16"/>
    <p:sldId id="326" r:id="rId17"/>
    <p:sldId id="323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4813" y="681038"/>
            <a:ext cx="60483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7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err="1" smtClean="0"/>
              <a:t>hub</a:t>
            </a:r>
            <a:r>
              <a:rPr lang="en-US" baseline="0" dirty="0" smtClean="0"/>
              <a:t> Link: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85B63E-93AF-4E1B-BC66-D77943511F59}" type="datetime1">
              <a:rPr lang="en-US" smtClean="0"/>
              <a:t>4/13/2017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0A51A-6EF2-4BD8-9394-F6DC7FEF6DC0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90FA2-3E8D-4B47-8CF5-0C806D3AB398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2D31E-5492-4FD0-88D4-B4F4D91CAE37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0834C-3BF6-4A30-88A1-6F41FEC83071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B189E-B53C-4030-9C0E-1BBABAE04601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325A8-4305-4AAD-9411-38AEC683F9F0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3ACA9-6D78-4110-BB2D-5919C624F937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B0E0B-6AD9-4ADE-842F-69F4FBDD7646}" type="datetime1">
              <a:rPr lang="en-US" smtClean="0"/>
              <a:t>4/13/2017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5EAB4-6CE8-4DC4-B430-94960053E81E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FBA9F-9315-472D-AD1B-05E62ECC30DA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765DFC4C-6C7F-4EB2-AE30-4A028F35D60A}" type="datetime1">
              <a:rPr lang="en-US" smtClean="0"/>
              <a:t>4/13/2017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sioncharts.com/chart-primers/funnel-chart/" TargetMode="External"/><Relationship Id="rId2" Type="http://schemas.openxmlformats.org/officeDocument/2006/relationships/hyperlink" Target="http://www.statisticshowto.com/funnel-ch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528127/FunnelChart" TargetMode="External"/><Relationship Id="rId4" Type="http://schemas.openxmlformats.org/officeDocument/2006/relationships/hyperlink" Target="https://www.tableau.com/academic/student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web-analytics-for-sfgov-sites-2016-q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624084" y="914400"/>
            <a:ext cx="8674290" cy="1516039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/>
              <a:t>Visualizing Funnel Chart using Tableau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2200" y="3657600"/>
            <a:ext cx="7620000" cy="762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Presented by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Vamshi Krishna Girikala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44-599 Introduction to Data Visualization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April 13,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funnel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visitor trends of the San Francisco’s board of supervisors website </a:t>
            </a:r>
          </a:p>
          <a:p>
            <a:r>
              <a:rPr lang="en-US" dirty="0" smtClean="0"/>
              <a:t>Significance: The funnel chart helps the owners or developers of the website to reorganize the website and eliminate the webpages that are least visited.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9960" y="537331"/>
            <a:ext cx="92777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Solution of </a:t>
            </a:r>
            <a:r>
              <a:rPr lang="en-US" sz="4400" dirty="0" smtClean="0">
                <a:solidFill>
                  <a:schemeClr val="tx2"/>
                </a:solidFill>
              </a:rPr>
              <a:t>Goal1 </a:t>
            </a:r>
            <a:r>
              <a:rPr lang="en-US" sz="4400" dirty="0">
                <a:solidFill>
                  <a:schemeClr val="tx2"/>
                </a:solidFill>
              </a:rPr>
              <a:t>using Tableau tool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2" y="1306772"/>
            <a:ext cx="7994754" cy="44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49" y="1661714"/>
            <a:ext cx="6217182" cy="4662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63121" y="1661714"/>
            <a:ext cx="58611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136562" y="1292381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views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8881243" y="1477047"/>
            <a:ext cx="21046" cy="1356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 rot="5400000">
            <a:off x="8175335" y="201006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page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9302" y="561655"/>
            <a:ext cx="91321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Solution of </a:t>
            </a:r>
            <a:r>
              <a:rPr lang="en-US" sz="4400" dirty="0" smtClean="0">
                <a:solidFill>
                  <a:schemeClr val="tx2"/>
                </a:solidFill>
              </a:rPr>
              <a:t>Goal2 </a:t>
            </a:r>
            <a:r>
              <a:rPr lang="en-US" sz="4400" dirty="0">
                <a:solidFill>
                  <a:schemeClr val="tx2"/>
                </a:solidFill>
              </a:rPr>
              <a:t>using Tableau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37" y="1400740"/>
            <a:ext cx="8774243" cy="49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Demonstration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94" y="1481405"/>
            <a:ext cx="6039004" cy="4369128"/>
          </a:xfrm>
        </p:spPr>
      </p:pic>
    </p:spTree>
    <p:extLst>
      <p:ext uri="{BB962C8B-B14F-4D97-AF65-F5344CB8AC3E}">
        <p14:creationId xmlns:p14="http://schemas.microsoft.com/office/powerpoint/2010/main" val="23596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Lessons Learned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Researching and </a:t>
            </a:r>
            <a:r>
              <a:rPr lang="en-US" dirty="0" smtClean="0"/>
              <a:t>evaluating various </a:t>
            </a:r>
            <a:r>
              <a:rPr lang="en-US" dirty="0"/>
              <a:t>data visualization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Preparing slides for presentation</a:t>
            </a:r>
          </a:p>
          <a:p>
            <a:r>
              <a:rPr lang="en-US" dirty="0" smtClean="0"/>
              <a:t>How </a:t>
            </a:r>
            <a:r>
              <a:rPr lang="en-US" dirty="0"/>
              <a:t>to visualize data using </a:t>
            </a:r>
            <a:r>
              <a:rPr lang="en-US" dirty="0" smtClean="0"/>
              <a:t>funnel chart</a:t>
            </a:r>
          </a:p>
          <a:p>
            <a:r>
              <a:rPr lang="en-US" dirty="0" smtClean="0"/>
              <a:t>What data should be used for funnel charts</a:t>
            </a:r>
          </a:p>
          <a:p>
            <a:r>
              <a:rPr lang="en-US" dirty="0" smtClean="0"/>
              <a:t>How to use </a:t>
            </a:r>
            <a:r>
              <a:rPr lang="en-US" dirty="0" smtClean="0"/>
              <a:t>Tableau </a:t>
            </a:r>
            <a:r>
              <a:rPr lang="en-US" dirty="0" smtClean="0"/>
              <a:t>tool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3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is a user friendly tool which is used to visualize and analyze the data</a:t>
            </a:r>
          </a:p>
          <a:p>
            <a:r>
              <a:rPr lang="en-US" dirty="0" smtClean="0"/>
              <a:t>Based on the data set and requirement appropriate type of chart should be selected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://www.statisticshowto.com/funnel-chart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http://www.fusioncharts.com/chart-primers/funnel-chart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www.tableau.com/academic/students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err="1" smtClean="0"/>
              <a:t>hub</a:t>
            </a:r>
            <a:r>
              <a:rPr lang="en-US" dirty="0"/>
              <a:t> link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://github.com/S528127/FunnelChart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276521" y="3301282"/>
            <a:ext cx="3939537" cy="99668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Funnel Chart?</a:t>
            </a:r>
          </a:p>
          <a:p>
            <a:r>
              <a:rPr lang="en-US" dirty="0" smtClean="0"/>
              <a:t>What is Tableau?</a:t>
            </a:r>
          </a:p>
          <a:p>
            <a:r>
              <a:rPr lang="en-US" dirty="0" smtClean="0"/>
              <a:t>Features of </a:t>
            </a:r>
            <a:r>
              <a:rPr lang="en-US" dirty="0"/>
              <a:t>T</a:t>
            </a:r>
            <a:r>
              <a:rPr lang="en-US" dirty="0" smtClean="0"/>
              <a:t>ableau</a:t>
            </a:r>
          </a:p>
          <a:p>
            <a:r>
              <a:rPr lang="en-US" dirty="0" smtClean="0"/>
              <a:t>Steps to use Tableau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909509" y="6284915"/>
            <a:ext cx="318125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Funnel Chart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Funnel chart is used to visualize the progressive reduction of data as it passes from one phase to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49351" y="6278380"/>
            <a:ext cx="288144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1607" y="59552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02" y="2932720"/>
            <a:ext cx="3022548" cy="30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Funnel Chart</a:t>
            </a:r>
            <a:r>
              <a:rPr lang="en-US" dirty="0"/>
              <a:t> (</a:t>
            </a:r>
            <a:r>
              <a:rPr lang="en-US" dirty="0" err="1"/>
              <a:t>Cntd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Funnel chart </a:t>
            </a:r>
            <a:r>
              <a:rPr lang="en-US" dirty="0"/>
              <a:t>could be used to show anything that’s decreasing in size (</a:t>
            </a:r>
            <a:r>
              <a:rPr lang="en-US" dirty="0" err="1" smtClean="0"/>
              <a:t>ref:http</a:t>
            </a:r>
            <a:r>
              <a:rPr lang="en-US" dirty="0"/>
              <a:t>://www.statisticshowto.com/funnel-chart</a:t>
            </a:r>
            <a:r>
              <a:rPr lang="en-US" dirty="0" smtClean="0"/>
              <a:t>/)</a:t>
            </a:r>
          </a:p>
          <a:p>
            <a:r>
              <a:rPr lang="en-US" dirty="0" smtClean="0"/>
              <a:t> Examples</a:t>
            </a:r>
            <a:endParaRPr lang="en-US" dirty="0"/>
          </a:p>
          <a:p>
            <a:pPr lvl="1"/>
            <a:r>
              <a:rPr lang="en-US" dirty="0"/>
              <a:t>An order fulfillment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 sales process from start to </a:t>
            </a:r>
            <a:r>
              <a:rPr lang="en-US" dirty="0" smtClean="0"/>
              <a:t>finish</a:t>
            </a:r>
          </a:p>
          <a:p>
            <a:pPr lvl="1"/>
            <a:r>
              <a:rPr lang="en-US" dirty="0" smtClean="0"/>
              <a:t>Recruitment analysis</a:t>
            </a:r>
          </a:p>
          <a:p>
            <a:pPr lvl="1"/>
            <a:r>
              <a:rPr lang="en-US" dirty="0" smtClean="0"/>
              <a:t>Analyzing the success of promotional campaign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22702" y="6284915"/>
            <a:ext cx="179882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is Tableau?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748636"/>
            <a:ext cx="10363200" cy="2302011"/>
          </a:xfrm>
        </p:spPr>
        <p:txBody>
          <a:bodyPr/>
          <a:lstStyle/>
          <a:p>
            <a:r>
              <a:rPr lang="en-US" dirty="0"/>
              <a:t>Tableau is a </a:t>
            </a:r>
            <a:r>
              <a:rPr lang="en-US" i="1" dirty="0"/>
              <a:t>rapid</a:t>
            </a:r>
            <a:r>
              <a:rPr lang="en-US" dirty="0"/>
              <a:t>  BI </a:t>
            </a:r>
            <a:r>
              <a:rPr lang="en-US" dirty="0" smtClean="0"/>
              <a:t>Software. It </a:t>
            </a:r>
            <a:r>
              <a:rPr lang="en-US" dirty="0"/>
              <a:t>is a visual analysis solution that allows people to explore and analyze data with simple drag and drop operations. It is a user friendly interface that creates reports that look great right of the </a:t>
            </a:r>
            <a:r>
              <a:rPr lang="en-US" dirty="0" smtClean="0"/>
              <a:t>gate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Features of Tableau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More than 10,000 organizations get rapid with Tableau in the office and on-the-go</a:t>
            </a:r>
          </a:p>
          <a:p>
            <a:r>
              <a:rPr lang="en-US" u="sng" dirty="0"/>
              <a:t>Great Visualizations:</a:t>
            </a:r>
            <a:r>
              <a:rPr lang="en-US" dirty="0"/>
              <a:t> Allows to connect to the data, visualize and creative interactive, sharable dashboards in a few </a:t>
            </a:r>
            <a:r>
              <a:rPr lang="en-US" dirty="0" smtClean="0"/>
              <a:t>clicks</a:t>
            </a:r>
            <a:endParaRPr lang="en-US" dirty="0"/>
          </a:p>
          <a:p>
            <a:r>
              <a:rPr lang="en-US" u="sng" dirty="0"/>
              <a:t>Fast:</a:t>
            </a:r>
            <a:r>
              <a:rPr lang="en-US" dirty="0"/>
              <a:t> we can create interactive dashboards, quick filters and calculations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53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Advantages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of Tableau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Beautiful and Interactive dashboard</a:t>
            </a:r>
          </a:p>
          <a:p>
            <a:r>
              <a:rPr lang="en-US" dirty="0"/>
              <a:t>Easy publishing and sharing</a:t>
            </a:r>
          </a:p>
          <a:p>
            <a:r>
              <a:rPr lang="en-US" dirty="0"/>
              <a:t>Growing </a:t>
            </a:r>
            <a:r>
              <a:rPr lang="en-US" dirty="0" smtClean="0"/>
              <a:t>Market	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Goals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To visualize a funnel chart that can be used to analyze the visitor trends of a website</a:t>
            </a:r>
          </a:p>
          <a:p>
            <a:r>
              <a:rPr lang="en-US" dirty="0" smtClean="0"/>
              <a:t>To visualize a funnel chart that can be used to analyze the average time spent on a particular page in a website</a:t>
            </a:r>
          </a:p>
        </p:txBody>
      </p:sp>
    </p:spTree>
    <p:extLst>
      <p:ext uri="{BB962C8B-B14F-4D97-AF65-F5344CB8AC3E}">
        <p14:creationId xmlns:p14="http://schemas.microsoft.com/office/powerpoint/2010/main" val="36903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Dataset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1692" y="6064058"/>
            <a:ext cx="869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records: </a:t>
            </a:r>
            <a:r>
              <a:rPr lang="en-US" dirty="0" smtClean="0"/>
              <a:t>102       </a:t>
            </a:r>
            <a:r>
              <a:rPr lang="en-US" dirty="0"/>
              <a:t>Total attributes: </a:t>
            </a:r>
            <a:r>
              <a:rPr lang="en-US" dirty="0" smtClean="0"/>
              <a:t>7</a:t>
            </a:r>
            <a:endParaRPr lang="en-GB" dirty="0"/>
          </a:p>
          <a:p>
            <a:r>
              <a:rPr lang="en-US" dirty="0"/>
              <a:t>Data source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>
                <a:hlinkClick r:id="rId3"/>
              </a:rPr>
              <a:t>catalog.data.gov/dataset/web-analytics-for-sfgov-sites-2016-q1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48301"/>
              </p:ext>
            </p:extLst>
          </p:nvPr>
        </p:nvGraphicFramePr>
        <p:xfrm>
          <a:off x="1496489" y="1313818"/>
          <a:ext cx="9221478" cy="47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354"/>
                <a:gridCol w="1317354"/>
                <a:gridCol w="1317354"/>
                <a:gridCol w="1317354"/>
                <a:gridCol w="1317354"/>
                <a:gridCol w="1317354"/>
                <a:gridCol w="1317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title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views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 page views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 in sec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Entrances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Bounce Rate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%Exit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71.38%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2015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87.74%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40.44%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Administration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69.34%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24.08%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Airport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65.91%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ALERT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88.31%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66.94%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3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13476</TotalTime>
  <Words>570</Words>
  <Application>Microsoft Office PowerPoint</Application>
  <PresentationFormat>Widescreen</PresentationFormat>
  <Paragraphs>170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Calibri</vt:lpstr>
      <vt:lpstr>Tahoma</vt:lpstr>
      <vt:lpstr>Times New Roman</vt:lpstr>
      <vt:lpstr>Wingdings</vt:lpstr>
      <vt:lpstr>Java theme</vt:lpstr>
      <vt:lpstr>Visualizing Funnel Chart using Tableau</vt:lpstr>
      <vt:lpstr>Outline</vt:lpstr>
      <vt:lpstr>What is Funnel Chart ?</vt:lpstr>
      <vt:lpstr>What is Funnel Chart (Cntd)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Significance of funnel chart</vt:lpstr>
      <vt:lpstr>PowerPoint Presentation</vt:lpstr>
      <vt:lpstr>Dimensions</vt:lpstr>
      <vt:lpstr>PowerPoint Presentation</vt:lpstr>
      <vt:lpstr>PowerPoint Presentation</vt:lpstr>
      <vt:lpstr>PowerPoint Presentation</vt:lpstr>
      <vt:lpstr>Conclusions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Girikala,Vamshi Krishna</cp:lastModifiedBy>
  <cp:revision>325</cp:revision>
  <dcterms:created xsi:type="dcterms:W3CDTF">2015-10-19T05:39:56Z</dcterms:created>
  <dcterms:modified xsi:type="dcterms:W3CDTF">2017-04-13T06:58:20Z</dcterms:modified>
</cp:coreProperties>
</file>