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01" r:id="rId2"/>
    <p:sldId id="302" r:id="rId3"/>
    <p:sldId id="303" r:id="rId4"/>
    <p:sldId id="304" r:id="rId5"/>
    <p:sldId id="297" r:id="rId6"/>
    <p:sldId id="310" r:id="rId7"/>
    <p:sldId id="311" r:id="rId8"/>
    <p:sldId id="314" r:id="rId9"/>
    <p:sldId id="322" r:id="rId10"/>
    <p:sldId id="324" r:id="rId11"/>
    <p:sldId id="321" r:id="rId12"/>
    <p:sldId id="325" r:id="rId13"/>
    <p:sldId id="319" r:id="rId14"/>
    <p:sldId id="316" r:id="rId15"/>
    <p:sldId id="320" r:id="rId16"/>
    <p:sldId id="326" r:id="rId17"/>
    <p:sldId id="323" r:id="rId18"/>
    <p:sldId id="29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87971" autoAdjust="0"/>
  </p:normalViewPr>
  <p:slideViewPr>
    <p:cSldViewPr snapToGrid="0">
      <p:cViewPr>
        <p:scale>
          <a:sx n="64" d="100"/>
          <a:sy n="64" d="100"/>
        </p:scale>
        <p:origin x="9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CF22C-5C8C-456F-BF92-146BEE86649F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BCCD4-AC94-426B-93E5-1C063AF8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8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04813" y="681038"/>
            <a:ext cx="60483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3178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89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6438" y="1135063"/>
            <a:ext cx="5445125" cy="3063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68800"/>
            <a:ext cx="5486400" cy="35734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6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3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71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7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26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61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baseline="0" dirty="0" err="1" smtClean="0"/>
              <a:t>hub</a:t>
            </a:r>
            <a:r>
              <a:rPr lang="en-US" baseline="0" dirty="0" smtClean="0"/>
              <a:t> Link: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4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179917" y="1600201"/>
            <a:ext cx="12012083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/>
            </a:p>
          </p:txBody>
        </p:sp>
      </p:grpSp>
      <p:sp>
        <p:nvSpPr>
          <p:cNvPr id="548876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1016000" y="381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4887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2667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85B63E-93AF-4E1B-BC66-D77943511F59}" type="datetime1">
              <a:rPr lang="en-US" smtClean="0"/>
              <a:t>4/12/2017</a:t>
            </a:fld>
            <a:endParaRPr lang="en-US"/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71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80A51A-6EF2-4BD8-9394-F6DC7FEF6DC0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70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618" y="1"/>
            <a:ext cx="2603500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1" y="1"/>
            <a:ext cx="7609417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690FA2-3E8D-4B47-8CF5-0C806D3AB398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38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92D31E-5492-4FD0-88D4-B4F4D91CAE37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40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80834C-3BF6-4A30-88A1-6F41FEC83071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38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4B189E-B53C-4030-9C0E-1BBABAE04601}" type="datetime1">
              <a:rPr lang="en-US" smtClean="0"/>
              <a:t>4/12/2017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06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3325A8-4305-4AAD-9411-38AEC683F9F0}" type="datetime1">
              <a:rPr lang="en-US" smtClean="0"/>
              <a:t>4/12/2017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56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3ACA9-6D78-4110-BB2D-5919C624F937}" type="datetime1">
              <a:rPr lang="en-US" smtClean="0"/>
              <a:t>4/12/2017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94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6B0E0B-6AD9-4ADE-842F-69F4FBDD7646}" type="datetime1">
              <a:rPr lang="en-US" smtClean="0"/>
              <a:t>4/12/2017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76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D5EAB4-6CE8-4DC4-B430-94960053E81E}" type="datetime1">
              <a:rPr lang="en-US" smtClean="0"/>
              <a:t>4/12/2017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93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DFBA9F-9315-472D-AD1B-05E62ECC30DA}" type="datetime1">
              <a:rPr lang="en-US" smtClean="0"/>
              <a:t>4/12/2017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28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08000" y="1066801"/>
            <a:ext cx="584200" cy="474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16001" y="106680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609601" y="121920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0"/>
            <a:ext cx="1039071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524001"/>
            <a:ext cx="103632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478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928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fld id="{765DFC4C-6C7F-4EB2-AE30-4A028F35D60A}" type="datetime1">
              <a:rPr lang="en-US" smtClean="0"/>
              <a:t>4/12/2017</a:t>
            </a:fld>
            <a:endParaRPr lang="en-US"/>
          </a:p>
        </p:txBody>
      </p:sp>
      <p:sp>
        <p:nvSpPr>
          <p:cNvPr id="5478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160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5478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itchFamily="34" charset="0"/>
              </a:defRPr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usioncharts.com/chart-primers/funnel-chart/" TargetMode="External"/><Relationship Id="rId2" Type="http://schemas.openxmlformats.org/officeDocument/2006/relationships/hyperlink" Target="http://www.statisticshowto.com/funnel-char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/web-analytics-for-sfgov-sites-2016-q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624084" y="914400"/>
            <a:ext cx="8674290" cy="1516039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 smtClean="0"/>
              <a:t>Visualizing Funnel Chart using </a:t>
            </a:r>
            <a:r>
              <a:rPr lang="en-US" dirty="0" smtClean="0"/>
              <a:t>Tableau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362200" y="3657600"/>
            <a:ext cx="7620000" cy="76200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latin typeface="Calibri" panose="020F0502020204030204" pitchFamily="34" charset="0"/>
              </a:rPr>
              <a:t>Presented by</a:t>
            </a:r>
          </a:p>
          <a:p>
            <a:pPr eaLnBrk="1" hangingPunct="1"/>
            <a:r>
              <a:rPr lang="en-US" b="1" dirty="0" smtClean="0">
                <a:latin typeface="Calibri" panose="020F0502020204030204" pitchFamily="34" charset="0"/>
              </a:rPr>
              <a:t>Vamshi Krishna Girikala</a:t>
            </a:r>
          </a:p>
          <a:p>
            <a:pPr eaLnBrk="1" hangingPunct="1"/>
            <a:r>
              <a:rPr lang="en-US" b="1" dirty="0" smtClean="0">
                <a:latin typeface="Calibri" panose="020F0502020204030204" pitchFamily="34" charset="0"/>
              </a:rPr>
              <a:t>44-599 Introduction to Data Visualization</a:t>
            </a:r>
          </a:p>
          <a:p>
            <a:pPr eaLnBrk="1" hangingPunct="1"/>
            <a:r>
              <a:rPr lang="en-US" b="1" dirty="0" smtClean="0">
                <a:latin typeface="Calibri" panose="020F0502020204030204" pitchFamily="34" charset="0"/>
              </a:rPr>
              <a:t>April </a:t>
            </a:r>
            <a:r>
              <a:rPr lang="en-US" b="1" dirty="0" smtClean="0">
                <a:latin typeface="Calibri" panose="020F0502020204030204" pitchFamily="34" charset="0"/>
              </a:rPr>
              <a:t>13, </a:t>
            </a:r>
            <a:r>
              <a:rPr lang="en-US" b="1" dirty="0" smtClean="0"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16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Funnel chart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analyze the visitor trends of the San Francisco’s board of supervisors website </a:t>
            </a:r>
          </a:p>
          <a:p>
            <a:r>
              <a:rPr lang="en-US" dirty="0" smtClean="0"/>
              <a:t>Significance: The funnel chart helps the owners or developers of the website to reorganize the website and eliminate the webpages that are least visited.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54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9960" y="537331"/>
            <a:ext cx="92777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</a:rPr>
              <a:t>Solution of </a:t>
            </a:r>
            <a:r>
              <a:rPr lang="en-US" sz="4400" dirty="0" smtClean="0">
                <a:solidFill>
                  <a:schemeClr val="tx2"/>
                </a:solidFill>
              </a:rPr>
              <a:t>Goal1 </a:t>
            </a:r>
            <a:r>
              <a:rPr lang="en-US" sz="4400" dirty="0">
                <a:solidFill>
                  <a:schemeClr val="tx2"/>
                </a:solidFill>
              </a:rPr>
              <a:t>using Tableau tool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632" y="1306772"/>
            <a:ext cx="7994754" cy="449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6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249" y="1661714"/>
            <a:ext cx="6217182" cy="466288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863121" y="1661714"/>
            <a:ext cx="586115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136562" y="1292381"/>
            <a:ext cx="13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views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8881243" y="1477047"/>
            <a:ext cx="21046" cy="13560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 rot="5400000">
            <a:off x="8175335" y="2010065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Unique page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682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99302" y="561655"/>
            <a:ext cx="913211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</a:rPr>
              <a:t>Solution of </a:t>
            </a:r>
            <a:r>
              <a:rPr lang="en-US" sz="4400" dirty="0" smtClean="0">
                <a:solidFill>
                  <a:schemeClr val="tx2"/>
                </a:solidFill>
              </a:rPr>
              <a:t>Goal2 </a:t>
            </a:r>
            <a:r>
              <a:rPr lang="en-US" sz="4400" dirty="0">
                <a:solidFill>
                  <a:schemeClr val="tx2"/>
                </a:solidFill>
              </a:rPr>
              <a:t>using Tableau tool</a:t>
            </a:r>
            <a:endParaRPr lang="en-US" sz="44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237" y="1400740"/>
            <a:ext cx="8774243" cy="492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64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chemeClr val="tx2"/>
                </a:solidFill>
                <a:ea typeface="MS PGothic" pitchFamily="34" charset="-128"/>
              </a:rPr>
              <a:t>Demonstration</a:t>
            </a:r>
            <a:endParaRPr lang="en-US" sz="4400" dirty="0">
              <a:solidFill>
                <a:schemeClr val="tx2"/>
              </a:solidFill>
              <a:ea typeface="MS PGothic" pitchFamily="34" charset="-128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894" y="1481405"/>
            <a:ext cx="6039004" cy="4369128"/>
          </a:xfrm>
        </p:spPr>
      </p:pic>
    </p:spTree>
    <p:extLst>
      <p:ext uri="{BB962C8B-B14F-4D97-AF65-F5344CB8AC3E}">
        <p14:creationId xmlns:p14="http://schemas.microsoft.com/office/powerpoint/2010/main" val="2359692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chemeClr val="tx2"/>
                </a:solidFill>
                <a:ea typeface="MS PGothic" pitchFamily="34" charset="-128"/>
              </a:rPr>
              <a:t>Lessons Learned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576917" y="1524001"/>
            <a:ext cx="10363200" cy="4608513"/>
          </a:xfrm>
        </p:spPr>
        <p:txBody>
          <a:bodyPr/>
          <a:lstStyle/>
          <a:p>
            <a:r>
              <a:rPr lang="en-US" dirty="0"/>
              <a:t>Researching and </a:t>
            </a:r>
            <a:r>
              <a:rPr lang="en-US" dirty="0" smtClean="0"/>
              <a:t>evaluating various </a:t>
            </a:r>
            <a:r>
              <a:rPr lang="en-US" dirty="0"/>
              <a:t>data visualization </a:t>
            </a:r>
            <a:r>
              <a:rPr lang="en-US" dirty="0" smtClean="0"/>
              <a:t>tools</a:t>
            </a:r>
            <a:endParaRPr lang="en-US" dirty="0"/>
          </a:p>
          <a:p>
            <a:r>
              <a:rPr lang="en-US" dirty="0" smtClean="0"/>
              <a:t>Preparing slides for presentation</a:t>
            </a:r>
          </a:p>
          <a:p>
            <a:r>
              <a:rPr lang="en-US" dirty="0" smtClean="0"/>
              <a:t>How </a:t>
            </a:r>
            <a:r>
              <a:rPr lang="en-US" dirty="0"/>
              <a:t>to visualize data using </a:t>
            </a:r>
            <a:r>
              <a:rPr lang="en-US" dirty="0" smtClean="0"/>
              <a:t>funnel chart</a:t>
            </a:r>
          </a:p>
          <a:p>
            <a:r>
              <a:rPr lang="en-US" dirty="0" smtClean="0"/>
              <a:t>What data should be used for funnel charts</a:t>
            </a:r>
          </a:p>
          <a:p>
            <a:r>
              <a:rPr lang="en-US" dirty="0" smtClean="0"/>
              <a:t>How to use </a:t>
            </a:r>
            <a:r>
              <a:rPr lang="en-US" dirty="0" smtClean="0"/>
              <a:t>Tableau online </a:t>
            </a:r>
            <a:r>
              <a:rPr lang="en-US" dirty="0" smtClean="0"/>
              <a:t>tool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32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Tableau is a user friendly tool which is used to visualize and analyze the data</a:t>
            </a:r>
          </a:p>
          <a:p>
            <a:r>
              <a:rPr lang="en-US" dirty="0" smtClean="0"/>
              <a:t>Based on the data set and requirement appropriate type of chart should be selected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92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://www.statisticshowto.com/funnel-chart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http://www.fusioncharts.com/chart-primers/funnel-chart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29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4276521" y="3301282"/>
            <a:ext cx="3939537" cy="996683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 smtClean="0"/>
              <a:t>THANK </a:t>
            </a:r>
            <a:r>
              <a:rPr lang="en-US" sz="5400" dirty="0"/>
              <a:t>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067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Funnel Chart?</a:t>
            </a:r>
          </a:p>
          <a:p>
            <a:r>
              <a:rPr lang="en-US" dirty="0" smtClean="0"/>
              <a:t>What is </a:t>
            </a:r>
            <a:r>
              <a:rPr lang="en-US" dirty="0" smtClean="0"/>
              <a:t>Tableau?</a:t>
            </a:r>
            <a:endParaRPr lang="en-US" dirty="0" smtClean="0"/>
          </a:p>
          <a:p>
            <a:r>
              <a:rPr lang="en-US" dirty="0" smtClean="0"/>
              <a:t>Features of </a:t>
            </a:r>
            <a:r>
              <a:rPr lang="en-US" dirty="0"/>
              <a:t>T</a:t>
            </a:r>
            <a:r>
              <a:rPr lang="en-US" dirty="0" smtClean="0"/>
              <a:t>ableau</a:t>
            </a:r>
            <a:endParaRPr lang="en-US" dirty="0" smtClean="0"/>
          </a:p>
          <a:p>
            <a:r>
              <a:rPr lang="en-US" dirty="0" smtClean="0"/>
              <a:t>Steps to use </a:t>
            </a:r>
            <a:r>
              <a:rPr lang="en-US" dirty="0" smtClean="0"/>
              <a:t>Tableau</a:t>
            </a:r>
            <a:endParaRPr lang="en-US" dirty="0" smtClean="0"/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Demonstration</a:t>
            </a:r>
          </a:p>
          <a:p>
            <a:r>
              <a:rPr lang="en-US" dirty="0" smtClean="0"/>
              <a:t>Lessons Learned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0909509" y="6284915"/>
            <a:ext cx="318125" cy="457200"/>
          </a:xfrm>
        </p:spPr>
        <p:txBody>
          <a:bodyPr/>
          <a:lstStyle/>
          <a:p>
            <a:pPr>
              <a:defRPr/>
            </a:pPr>
            <a:fld id="{13043D35-8358-480D-B82C-51B0395EE42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85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Funnel Chart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Funnel chart is used to visualize the progressive reduction of data as it passes from one phase to </a:t>
            </a:r>
            <a:r>
              <a:rPr lang="en-US" dirty="0" smtClean="0"/>
              <a:t>another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149351" y="6278380"/>
            <a:ext cx="288144" cy="457200"/>
          </a:xfrm>
        </p:spPr>
        <p:txBody>
          <a:bodyPr/>
          <a:lstStyle/>
          <a:p>
            <a:pPr>
              <a:defRPr/>
            </a:pPr>
            <a:fld id="{13043D35-8358-480D-B82C-51B0395EE42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61607" y="595526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Funnel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502" y="2932720"/>
            <a:ext cx="3022548" cy="302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66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Funnel Chart</a:t>
            </a:r>
            <a:r>
              <a:rPr lang="en-US" dirty="0"/>
              <a:t> (</a:t>
            </a:r>
            <a:r>
              <a:rPr lang="en-US" dirty="0" err="1"/>
              <a:t>Cntd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Funnel chart </a:t>
            </a:r>
            <a:r>
              <a:rPr lang="en-US" dirty="0"/>
              <a:t>could be used to show anything that’s decreasing in </a:t>
            </a:r>
            <a:r>
              <a:rPr lang="en-US" dirty="0"/>
              <a:t>size (</a:t>
            </a:r>
            <a:r>
              <a:rPr lang="en-US" dirty="0" err="1" smtClean="0"/>
              <a:t>ref:http</a:t>
            </a:r>
            <a:r>
              <a:rPr lang="en-US" dirty="0"/>
              <a:t>://www.statisticshowto.com/funnel-chart</a:t>
            </a:r>
            <a:r>
              <a:rPr lang="en-US" dirty="0" smtClean="0"/>
              <a:t>/)</a:t>
            </a:r>
            <a:endParaRPr lang="en-US" dirty="0" smtClean="0"/>
          </a:p>
          <a:p>
            <a:r>
              <a:rPr lang="en-US" dirty="0" smtClean="0"/>
              <a:t> Examples</a:t>
            </a:r>
            <a:endParaRPr lang="en-US" dirty="0"/>
          </a:p>
          <a:p>
            <a:pPr lvl="1"/>
            <a:r>
              <a:rPr lang="en-US" dirty="0"/>
              <a:t>An order fulfillment </a:t>
            </a:r>
            <a:r>
              <a:rPr lang="en-US" dirty="0" smtClean="0"/>
              <a:t>process</a:t>
            </a:r>
            <a:endParaRPr lang="en-US" dirty="0"/>
          </a:p>
          <a:p>
            <a:pPr lvl="1"/>
            <a:r>
              <a:rPr lang="en-US" dirty="0"/>
              <a:t>A sales process from start to </a:t>
            </a:r>
            <a:r>
              <a:rPr lang="en-US" dirty="0" smtClean="0"/>
              <a:t>finish</a:t>
            </a:r>
          </a:p>
          <a:p>
            <a:pPr lvl="1"/>
            <a:r>
              <a:rPr lang="en-US" dirty="0" smtClean="0"/>
              <a:t>Recruitment analysis</a:t>
            </a:r>
          </a:p>
          <a:p>
            <a:pPr lvl="1"/>
            <a:r>
              <a:rPr lang="en-US" dirty="0" smtClean="0"/>
              <a:t>Analyzing the success of promotional campaign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122702" y="6284915"/>
            <a:ext cx="179882" cy="457200"/>
          </a:xfrm>
        </p:spPr>
        <p:txBody>
          <a:bodyPr/>
          <a:lstStyle/>
          <a:p>
            <a:pPr>
              <a:defRPr/>
            </a:pPr>
            <a:fld id="{13043D35-8358-480D-B82C-51B0395EE42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77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rPr>
              <a:t>What </a:t>
            </a:r>
            <a:r>
              <a:rPr lang="en-US" sz="4400" dirty="0" smtClean="0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rPr>
              <a:t>is </a:t>
            </a:r>
            <a:r>
              <a:rPr lang="en-US" sz="4400" dirty="0" smtClean="0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rPr>
              <a:t>Tableau?</a:t>
            </a:r>
            <a:endParaRPr lang="en-US" sz="4400" dirty="0">
              <a:solidFill>
                <a:schemeClr val="tx2"/>
              </a:solidFill>
              <a:latin typeface="+mj-lt"/>
              <a:ea typeface="MS PGothic" pitchFamily="34" charset="-128"/>
              <a:cs typeface="+mj-cs"/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576917" y="1748636"/>
            <a:ext cx="10363200" cy="2302011"/>
          </a:xfrm>
        </p:spPr>
        <p:txBody>
          <a:bodyPr/>
          <a:lstStyle/>
          <a:p>
            <a:r>
              <a:rPr lang="en-US" dirty="0"/>
              <a:t>Tableau is a </a:t>
            </a:r>
            <a:r>
              <a:rPr lang="en-US" i="1" dirty="0"/>
              <a:t>rapid</a:t>
            </a:r>
            <a:r>
              <a:rPr lang="en-US" dirty="0"/>
              <a:t>  BI </a:t>
            </a:r>
            <a:r>
              <a:rPr lang="en-US" dirty="0" smtClean="0"/>
              <a:t>Software. It </a:t>
            </a:r>
            <a:r>
              <a:rPr lang="en-US" dirty="0"/>
              <a:t>is a visual analysis solution that allows people to explore and analyze data with simple drag and drop operations. It is a user friendly interface that creates reports that look great right of the </a:t>
            </a:r>
            <a:r>
              <a:rPr lang="en-US" dirty="0" smtClean="0"/>
              <a:t>gate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06221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rPr>
              <a:t>Features of </a:t>
            </a:r>
            <a:r>
              <a:rPr lang="en-US" sz="4400" dirty="0" smtClean="0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rPr>
              <a:t>Tableau</a:t>
            </a:r>
            <a:endParaRPr lang="en-US" sz="4400" dirty="0">
              <a:solidFill>
                <a:schemeClr val="tx2"/>
              </a:solidFill>
              <a:latin typeface="+mj-lt"/>
              <a:ea typeface="MS PGothic" pitchFamily="34" charset="-128"/>
              <a:cs typeface="+mj-cs"/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750490" y="1730075"/>
            <a:ext cx="10363200" cy="2302011"/>
          </a:xfrm>
        </p:spPr>
        <p:txBody>
          <a:bodyPr/>
          <a:lstStyle/>
          <a:p>
            <a:r>
              <a:rPr lang="en-US" dirty="0"/>
              <a:t>More than 10,000 organizations get rapid with Tableau in the office and on-the-go</a:t>
            </a:r>
          </a:p>
          <a:p>
            <a:r>
              <a:rPr lang="en-US" u="sng" dirty="0"/>
              <a:t>Great Visualizations:</a:t>
            </a:r>
            <a:r>
              <a:rPr lang="en-US" dirty="0"/>
              <a:t> Allows to connect to the data, visualize and creative interactive, sharable dashboards in a few </a:t>
            </a:r>
            <a:r>
              <a:rPr lang="en-US" dirty="0" smtClean="0"/>
              <a:t>clicks</a:t>
            </a:r>
            <a:endParaRPr lang="en-US" dirty="0"/>
          </a:p>
          <a:p>
            <a:r>
              <a:rPr lang="en-US" u="sng" dirty="0"/>
              <a:t>Fast:</a:t>
            </a:r>
            <a:r>
              <a:rPr lang="en-US" dirty="0"/>
              <a:t> we can create interactive dashboards, quick filters and calculations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4535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rPr>
              <a:t>Advantages </a:t>
            </a:r>
            <a:r>
              <a:rPr lang="en-US" sz="4400" dirty="0" smtClean="0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rPr>
              <a:t>of </a:t>
            </a:r>
            <a:r>
              <a:rPr lang="en-US" sz="4400" dirty="0" smtClean="0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rPr>
              <a:t>Tableau</a:t>
            </a:r>
            <a:endParaRPr lang="en-US" sz="4400" dirty="0">
              <a:solidFill>
                <a:schemeClr val="tx2"/>
              </a:solidFill>
              <a:latin typeface="+mj-lt"/>
              <a:ea typeface="MS PGothic" pitchFamily="34" charset="-128"/>
              <a:cs typeface="+mj-cs"/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750490" y="1730075"/>
            <a:ext cx="10363200" cy="2302011"/>
          </a:xfrm>
        </p:spPr>
        <p:txBody>
          <a:bodyPr/>
          <a:lstStyle/>
          <a:p>
            <a:r>
              <a:rPr lang="en-US" dirty="0"/>
              <a:t>Speed</a:t>
            </a:r>
          </a:p>
          <a:p>
            <a:r>
              <a:rPr lang="en-US" dirty="0"/>
              <a:t>Ease of Use</a:t>
            </a:r>
          </a:p>
          <a:p>
            <a:r>
              <a:rPr lang="en-US" dirty="0"/>
              <a:t>Beautiful and Interactive dashboard</a:t>
            </a:r>
          </a:p>
          <a:p>
            <a:r>
              <a:rPr lang="en-US" dirty="0"/>
              <a:t>Easy publishing and sharing</a:t>
            </a:r>
          </a:p>
          <a:p>
            <a:r>
              <a:rPr lang="en-US" dirty="0"/>
              <a:t>Growing </a:t>
            </a:r>
            <a:r>
              <a:rPr lang="en-US" dirty="0" smtClean="0"/>
              <a:t>Market	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33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chemeClr val="tx2"/>
                </a:solidFill>
                <a:ea typeface="MS PGothic" pitchFamily="34" charset="-128"/>
              </a:rPr>
              <a:t>Goals</a:t>
            </a:r>
            <a:endParaRPr lang="en-US" sz="4400" dirty="0">
              <a:solidFill>
                <a:schemeClr val="tx2"/>
              </a:solidFill>
              <a:ea typeface="MS PGothic" pitchFamily="34" charset="-128"/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576917" y="1524001"/>
            <a:ext cx="10363200" cy="4608513"/>
          </a:xfrm>
        </p:spPr>
        <p:txBody>
          <a:bodyPr/>
          <a:lstStyle/>
          <a:p>
            <a:r>
              <a:rPr lang="en-US" dirty="0" smtClean="0"/>
              <a:t>To visualize a funnel chart that can be used to analyze the visitor trends of a website</a:t>
            </a:r>
          </a:p>
          <a:p>
            <a:r>
              <a:rPr lang="en-US" dirty="0" smtClean="0"/>
              <a:t>To visualize a funnel chart that can be used to analyze the average time spent on a particular page in a website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0300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chemeClr val="tx2"/>
                </a:solidFill>
                <a:ea typeface="MS PGothic" pitchFamily="34" charset="-128"/>
              </a:rPr>
              <a:t>Dataset</a:t>
            </a:r>
            <a:endParaRPr lang="en-US" sz="4400" dirty="0">
              <a:solidFill>
                <a:schemeClr val="tx2"/>
              </a:solidFill>
              <a:ea typeface="MS PGothic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91692" y="6064058"/>
            <a:ext cx="8699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records: </a:t>
            </a:r>
            <a:r>
              <a:rPr lang="en-US" dirty="0" smtClean="0"/>
              <a:t>102       </a:t>
            </a:r>
            <a:r>
              <a:rPr lang="en-US" dirty="0"/>
              <a:t>Total attributes: </a:t>
            </a:r>
            <a:r>
              <a:rPr lang="en-US" dirty="0" smtClean="0"/>
              <a:t>7</a:t>
            </a:r>
            <a:endParaRPr lang="en-GB" dirty="0"/>
          </a:p>
          <a:p>
            <a:r>
              <a:rPr lang="en-US" dirty="0"/>
              <a:t>Data source</a:t>
            </a:r>
            <a:r>
              <a:rPr lang="en-US" dirty="0" smtClean="0"/>
              <a:t>: https</a:t>
            </a:r>
            <a:r>
              <a:rPr lang="en-US" dirty="0"/>
              <a:t>://</a:t>
            </a:r>
            <a:r>
              <a:rPr lang="en-US" dirty="0">
                <a:hlinkClick r:id="rId3"/>
              </a:rPr>
              <a:t>catalog.data.gov/dataset/web-analytics-for-sfgov-sites-2016-q1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048301"/>
              </p:ext>
            </p:extLst>
          </p:nvPr>
        </p:nvGraphicFramePr>
        <p:xfrm>
          <a:off x="1496489" y="1313818"/>
          <a:ext cx="9221478" cy="4741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7354"/>
                <a:gridCol w="1317354"/>
                <a:gridCol w="1317354"/>
                <a:gridCol w="1317354"/>
                <a:gridCol w="1317354"/>
                <a:gridCol w="1317354"/>
                <a:gridCol w="13173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title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views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Unique page views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Avg. time in sec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Entrances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Bounce Rate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%Exit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 Francisco Police Department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962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71.38%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30.04%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 Francisco Police Department : 2015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408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155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87.74%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40.44%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 Francisco Police Department : Administration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1599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69.34%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24.08%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 Francisco Police Department : Airport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1342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1090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65.91%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29.96%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 Francisco Police Department : ALERT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88.31%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66.94%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304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Java theme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ava theme" id="{334B79DC-8270-41DB-91EE-D98468F8B664}" vid="{36197256-56A9-4466-AECB-DA69FBBCFE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13414</TotalTime>
  <Words>561</Words>
  <Application>Microsoft Office PowerPoint</Application>
  <PresentationFormat>Widescreen</PresentationFormat>
  <Paragraphs>168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MS PGothic</vt:lpstr>
      <vt:lpstr>Calibri</vt:lpstr>
      <vt:lpstr>Tahoma</vt:lpstr>
      <vt:lpstr>Times New Roman</vt:lpstr>
      <vt:lpstr>Wingdings</vt:lpstr>
      <vt:lpstr>Java theme</vt:lpstr>
      <vt:lpstr>Visualizing Funnel Chart using Tableau</vt:lpstr>
      <vt:lpstr>Outline</vt:lpstr>
      <vt:lpstr>What is Funnel Chart ?</vt:lpstr>
      <vt:lpstr>What is Funnel Chart (Cntd)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Funnel chart generation</vt:lpstr>
      <vt:lpstr>PowerPoint Presentation</vt:lpstr>
      <vt:lpstr>Dimensions</vt:lpstr>
      <vt:lpstr>PowerPoint Presentation</vt:lpstr>
      <vt:lpstr>PowerPoint Presentation</vt:lpstr>
      <vt:lpstr>PowerPoint Presentation</vt:lpstr>
      <vt:lpstr>Conclusions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Ramisetty,Tejesh Kumar</dc:creator>
  <cp:lastModifiedBy>Girikala,Vamshi Krishna</cp:lastModifiedBy>
  <cp:revision>320</cp:revision>
  <dcterms:created xsi:type="dcterms:W3CDTF">2015-10-19T05:39:56Z</dcterms:created>
  <dcterms:modified xsi:type="dcterms:W3CDTF">2017-04-13T05:30:01Z</dcterms:modified>
</cp:coreProperties>
</file>