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301" r:id="rId2"/>
    <p:sldId id="302" r:id="rId3"/>
    <p:sldId id="303" r:id="rId4"/>
    <p:sldId id="304" r:id="rId5"/>
    <p:sldId id="297" r:id="rId6"/>
    <p:sldId id="310" r:id="rId7"/>
    <p:sldId id="311" r:id="rId8"/>
    <p:sldId id="314" r:id="rId9"/>
    <p:sldId id="322" r:id="rId10"/>
    <p:sldId id="324" r:id="rId11"/>
    <p:sldId id="321" r:id="rId12"/>
    <p:sldId id="325" r:id="rId13"/>
    <p:sldId id="319" r:id="rId14"/>
    <p:sldId id="316" r:id="rId15"/>
    <p:sldId id="320" r:id="rId16"/>
    <p:sldId id="326" r:id="rId17"/>
    <p:sldId id="323" r:id="rId18"/>
    <p:sldId id="299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61" autoAdjust="0"/>
    <p:restoredTop sz="87971" autoAdjust="0"/>
  </p:normalViewPr>
  <p:slideViewPr>
    <p:cSldViewPr snapToGrid="0">
      <p:cViewPr varScale="1">
        <p:scale>
          <a:sx n="65" d="100"/>
          <a:sy n="65" d="100"/>
        </p:scale>
        <p:origin x="94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5CF22C-5C8C-456F-BF92-146BEE86649F}" type="datetimeFigureOut">
              <a:rPr lang="en-US" smtClean="0"/>
              <a:t>4/13/2017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1BCCD4-AC94-426B-93E5-1C063AF8D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6832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404813" y="681038"/>
            <a:ext cx="6048375" cy="34036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11650"/>
            <a:ext cx="5486400" cy="40846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231783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BCCD4-AC94-426B-93E5-1C063AF8D8D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9897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BCCD4-AC94-426B-93E5-1C063AF8D8D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6473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06438" y="1135063"/>
            <a:ext cx="5445125" cy="30638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68800"/>
            <a:ext cx="5486400" cy="357346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8639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BCCD4-AC94-426B-93E5-1C063AF8D8D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3376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BCCD4-AC94-426B-93E5-1C063AF8D8D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1716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BCCD4-AC94-426B-93E5-1C063AF8D8D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375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BCCD4-AC94-426B-93E5-1C063AF8D8D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8266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BCCD4-AC94-426B-93E5-1C063AF8D8D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1614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baseline="0" dirty="0" err="1" smtClean="0"/>
              <a:t>hub</a:t>
            </a:r>
            <a:r>
              <a:rPr lang="en-US" baseline="0" dirty="0" smtClean="0"/>
              <a:t> Link: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BCCD4-AC94-426B-93E5-1C063AF8D8D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843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BCCD4-AC94-426B-93E5-1C063AF8D8D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8048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026"/>
          <p:cNvGrpSpPr>
            <a:grpSpLocks/>
          </p:cNvGrpSpPr>
          <p:nvPr/>
        </p:nvGrpSpPr>
        <p:grpSpPr bwMode="auto">
          <a:xfrm>
            <a:off x="179917" y="1600201"/>
            <a:ext cx="12012083" cy="1052513"/>
            <a:chOff x="0" y="1536"/>
            <a:chExt cx="5675" cy="663"/>
          </a:xfrm>
        </p:grpSpPr>
        <p:grpSp>
          <p:nvGrpSpPr>
            <p:cNvPr id="5" name="Group 1027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1028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9pPr>
              </a:lstStyle>
              <a:p>
                <a:endParaRPr lang="en-US" altLang="en-US" sz="2400"/>
              </a:p>
            </p:txBody>
          </p:sp>
          <p:sp>
            <p:nvSpPr>
              <p:cNvPr id="13" name="Rectangle 1029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9pPr>
              </a:lstStyle>
              <a:p>
                <a:endParaRPr lang="en-US" altLang="en-US" sz="2400"/>
              </a:p>
            </p:txBody>
          </p:sp>
        </p:grpSp>
        <p:grpSp>
          <p:nvGrpSpPr>
            <p:cNvPr id="6" name="Group 1030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261" y="1870"/>
              <a:chExt cx="465" cy="299"/>
            </a:xfrm>
          </p:grpSpPr>
          <p:sp>
            <p:nvSpPr>
              <p:cNvPr id="10" name="Rectangle 1031"/>
              <p:cNvSpPr>
                <a:spLocks noChangeArrowheads="1"/>
              </p:cNvSpPr>
              <p:nvPr/>
            </p:nvSpPr>
            <p:spPr bwMode="auto">
              <a:xfrm>
                <a:off x="261" y="1870"/>
                <a:ext cx="266" cy="299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9pPr>
              </a:lstStyle>
              <a:p>
                <a:endParaRPr lang="en-US" altLang="en-US" sz="2400"/>
              </a:p>
            </p:txBody>
          </p:sp>
          <p:sp>
            <p:nvSpPr>
              <p:cNvPr id="11" name="Rectangle 1032"/>
              <p:cNvSpPr>
                <a:spLocks noChangeArrowheads="1"/>
              </p:cNvSpPr>
              <p:nvPr/>
            </p:nvSpPr>
            <p:spPr bwMode="auto">
              <a:xfrm>
                <a:off x="494" y="1870"/>
                <a:ext cx="232" cy="299"/>
              </a:xfrm>
              <a:prstGeom prst="rect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9pPr>
              </a:lstStyle>
              <a:p>
                <a:endParaRPr lang="en-US" altLang="en-US" sz="2400"/>
              </a:p>
            </p:txBody>
          </p:sp>
        </p:grpSp>
        <p:sp>
          <p:nvSpPr>
            <p:cNvPr id="7" name="Rectangle 1033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endParaRPr lang="en-US" altLang="en-US" sz="2400"/>
            </a:p>
          </p:txBody>
        </p:sp>
        <p:sp>
          <p:nvSpPr>
            <p:cNvPr id="8" name="Rectangle 1034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endParaRPr lang="en-US" altLang="en-US" sz="2400"/>
            </a:p>
          </p:txBody>
        </p:sp>
        <p:sp>
          <p:nvSpPr>
            <p:cNvPr id="9" name="Rectangle 1035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endParaRPr lang="en-US" altLang="en-US" sz="2400"/>
            </a:p>
          </p:txBody>
        </p:sp>
      </p:grpSp>
      <p:sp>
        <p:nvSpPr>
          <p:cNvPr id="548876" name="Rectangle 1036"/>
          <p:cNvSpPr>
            <a:spLocks noGrp="1" noChangeArrowheads="1"/>
          </p:cNvSpPr>
          <p:nvPr>
            <p:ph type="ctrTitle"/>
          </p:nvPr>
        </p:nvSpPr>
        <p:spPr>
          <a:xfrm>
            <a:off x="1016000" y="381000"/>
            <a:ext cx="103632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48877" name="Rectangle 1037"/>
          <p:cNvSpPr>
            <a:spLocks noGrp="1" noChangeArrowheads="1"/>
          </p:cNvSpPr>
          <p:nvPr>
            <p:ph type="subTitle" idx="1"/>
          </p:nvPr>
        </p:nvSpPr>
        <p:spPr>
          <a:xfrm>
            <a:off x="1930400" y="2667000"/>
            <a:ext cx="85344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4" name="Rectangle 1038"/>
          <p:cNvSpPr>
            <a:spLocks noGrp="1" noChangeArrowheads="1"/>
          </p:cNvSpPr>
          <p:nvPr>
            <p:ph type="dt" sz="half" idx="10"/>
          </p:nvPr>
        </p:nvSpPr>
        <p:spPr>
          <a:xfrm>
            <a:off x="1320800" y="6248400"/>
            <a:ext cx="2540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1A85B63E-93AF-4E1B-BC66-D77943511F59}" type="datetime1">
              <a:rPr lang="en-US" smtClean="0"/>
              <a:t>4/13/2017</a:t>
            </a:fld>
            <a:endParaRPr lang="en-US"/>
          </a:p>
        </p:txBody>
      </p:sp>
      <p:sp>
        <p:nvSpPr>
          <p:cNvPr id="15" name="Rectangle 1039"/>
          <p:cNvSpPr>
            <a:spLocks noGrp="1" noChangeArrowheads="1"/>
          </p:cNvSpPr>
          <p:nvPr>
            <p:ph type="ftr" sz="quarter" idx="11"/>
          </p:nvPr>
        </p:nvSpPr>
        <p:spPr>
          <a:xfrm>
            <a:off x="4572000" y="6248400"/>
            <a:ext cx="3860800" cy="457200"/>
          </a:xfr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16" name="Rectangle 1040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144000" y="6248400"/>
            <a:ext cx="2540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4AE5F0ED-128A-4EFA-864F-E68E592A9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171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380A51A-6EF2-4BD8-9394-F6DC7FEF6DC0}" type="datetime1">
              <a:rPr lang="en-US" smtClean="0"/>
              <a:t>4/13/2017</a:t>
            </a:fld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E5F0ED-128A-4EFA-864F-E68E592A9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770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36618" y="1"/>
            <a:ext cx="2603500" cy="61325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1" y="1"/>
            <a:ext cx="7609417" cy="61325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1690FA2-3E8D-4B47-8CF5-0C806D3AB398}" type="datetime1">
              <a:rPr lang="en-US" smtClean="0"/>
              <a:t>4/13/2017</a:t>
            </a:fld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E5F0ED-128A-4EFA-864F-E68E592A9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438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D92D31E-5492-4FD0-88D4-B4F4D91CAE37}" type="datetime1">
              <a:rPr lang="en-US" smtClean="0"/>
              <a:t>4/13/2017</a:t>
            </a:fld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E5F0ED-128A-4EFA-864F-E68E592A9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040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80834C-3BF6-4A30-88A1-6F41FEC83071}" type="datetime1">
              <a:rPr lang="en-US" smtClean="0"/>
              <a:t>4/13/2017</a:t>
            </a:fld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E5F0ED-128A-4EFA-864F-E68E592A9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138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76917" y="1524001"/>
            <a:ext cx="5080000" cy="4608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60117" y="1524001"/>
            <a:ext cx="5080000" cy="4608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D4B189E-B53C-4030-9C0E-1BBABAE04601}" type="datetime1">
              <a:rPr lang="en-US" smtClean="0"/>
              <a:t>4/13/2017</a:t>
            </a:fld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E5F0ED-128A-4EFA-864F-E68E592A9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406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3325A8-4305-4AAD-9411-38AEC683F9F0}" type="datetime1">
              <a:rPr lang="en-US" smtClean="0"/>
              <a:t>4/13/2017</a:t>
            </a:fld>
            <a:endParaRPr lang="en-US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E5F0ED-128A-4EFA-864F-E68E592A9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356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13ACA9-6D78-4110-BB2D-5919C624F937}" type="datetime1">
              <a:rPr lang="en-US" smtClean="0"/>
              <a:t>4/13/2017</a:t>
            </a:fld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E5F0ED-128A-4EFA-864F-E68E592A9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094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66B0E0B-6AD9-4ADE-842F-69F4FBDD7646}" type="datetime1">
              <a:rPr lang="en-US" smtClean="0"/>
              <a:t>4/13/2017</a:t>
            </a:fld>
            <a:endParaRPr 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E5F0ED-128A-4EFA-864F-E68E592A9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976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D5EAB4-6CE8-4DC4-B430-94960053E81E}" type="datetime1">
              <a:rPr lang="en-US" smtClean="0"/>
              <a:t>4/13/2017</a:t>
            </a:fld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E5F0ED-128A-4EFA-864F-E68E592A9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393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FDFBA9F-9315-472D-AD1B-05E62ECC30DA}" type="datetime1">
              <a:rPr lang="en-US" smtClean="0"/>
              <a:t>4/13/2017</a:t>
            </a:fld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E5F0ED-128A-4EFA-864F-E68E592A9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428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508000" y="1066801"/>
            <a:ext cx="584200" cy="47466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1" hangingPunct="1"/>
            <a:endParaRPr kumimoji="1" lang="en-US" altLang="en-US" sz="2400">
              <a:latin typeface="Tahoma" pitchFamily="34" charset="0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1016001" y="1066801"/>
            <a:ext cx="438151" cy="474663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1" hangingPunct="1"/>
            <a:endParaRPr kumimoji="1" lang="en-US" altLang="en-US" sz="2400">
              <a:latin typeface="Tahoma" pitchFamily="34" charset="0"/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721785" y="1520826"/>
            <a:ext cx="563033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1" hangingPunct="1"/>
            <a:endParaRPr kumimoji="1" lang="en-US" altLang="en-US" sz="2400">
              <a:latin typeface="Tahoma" pitchFamily="34" charset="0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1214967" y="1520826"/>
            <a:ext cx="491067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1" hangingPunct="1"/>
            <a:endParaRPr kumimoji="1" lang="en-US" altLang="en-US" sz="2400">
              <a:latin typeface="Tahoma" pitchFamily="34" charset="0"/>
            </a:endParaRP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69333" y="1447801"/>
            <a:ext cx="747184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1" hangingPunct="1"/>
            <a:endParaRPr kumimoji="1" lang="en-US" altLang="en-US" sz="2400">
              <a:latin typeface="Tahoma" pitchFamily="34" charset="0"/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1016000" y="990601"/>
            <a:ext cx="42333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1" hangingPunct="1"/>
            <a:endParaRPr kumimoji="1" lang="en-US" altLang="en-US" sz="2400">
              <a:latin typeface="Tahoma" pitchFamily="34" charset="0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609601" y="1219200"/>
            <a:ext cx="10968567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1" hangingPunct="1"/>
            <a:endParaRPr kumimoji="1" lang="en-US" altLang="en-US" sz="2400">
              <a:latin typeface="Tahoma" pitchFamily="34" charset="0"/>
            </a:endParaRP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524000" y="0"/>
            <a:ext cx="1039071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76917" y="1524001"/>
            <a:ext cx="10363200" cy="4608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547851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892800" y="63246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n-lt"/>
                <a:ea typeface="+mn-ea"/>
              </a:defRPr>
            </a:lvl1pPr>
          </a:lstStyle>
          <a:p>
            <a:fld id="{765DFC4C-6C7F-4EB2-AE30-4A028F35D60A}" type="datetime1">
              <a:rPr lang="en-US" smtClean="0"/>
              <a:t>4/13/2017</a:t>
            </a:fld>
            <a:endParaRPr lang="en-US"/>
          </a:p>
        </p:txBody>
      </p:sp>
      <p:sp>
        <p:nvSpPr>
          <p:cNvPr id="547852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016000" y="6324600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n-lt"/>
                <a:ea typeface="+mn-ea"/>
              </a:defRPr>
            </a:lvl1pPr>
          </a:lstStyle>
          <a:p>
            <a:endParaRPr lang="en-US"/>
          </a:p>
        </p:txBody>
      </p:sp>
      <p:sp>
        <p:nvSpPr>
          <p:cNvPr id="547853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042400" y="63246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Tahoma" pitchFamily="34" charset="0"/>
              </a:defRPr>
            </a:lvl1pPr>
          </a:lstStyle>
          <a:p>
            <a:fld id="{4AE5F0ED-128A-4EFA-864F-E68E592A9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74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MS PGothic" pitchFamily="34" charset="-128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MS PGothic" pitchFamily="34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MS PGothic" pitchFamily="34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MS PGothic" pitchFamily="34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MS PGothic" pitchFamily="34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MS PGothic" pitchFamily="34" charset="-128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MS PGothic" pitchFamily="34" charset="-128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MS PGothic" pitchFamily="34" charset="-128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MS PGothic" pitchFamily="34" charset="-128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MS PGothic" pitchFamily="34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usioncharts.com/chart-primers/funnel-chart/" TargetMode="External"/><Relationship Id="rId2" Type="http://schemas.openxmlformats.org/officeDocument/2006/relationships/hyperlink" Target="http://www.statisticshowto.com/funnel-chart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S528127/FunnelChart" TargetMode="External"/><Relationship Id="rId4" Type="http://schemas.openxmlformats.org/officeDocument/2006/relationships/hyperlink" Target="https://www.tableau.com/academic/students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catalog.data.gov/dataset/web-analytics-for-sfgov-sites-2016-q1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>
          <a:xfrm>
            <a:off x="1624084" y="914400"/>
            <a:ext cx="8674290" cy="1516039"/>
          </a:xfrm>
          <a:noFill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n-US" dirty="0" smtClean="0"/>
              <a:t>Visualizing Funnel Chart using Tableau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2362200" y="3657600"/>
            <a:ext cx="7620000" cy="762000"/>
          </a:xfrm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b="1" dirty="0" smtClean="0">
                <a:latin typeface="Calibri" panose="020F0502020204030204" pitchFamily="34" charset="0"/>
              </a:rPr>
              <a:t>Presented by</a:t>
            </a:r>
          </a:p>
          <a:p>
            <a:pPr eaLnBrk="1" hangingPunct="1"/>
            <a:r>
              <a:rPr lang="en-US" b="1" dirty="0" smtClean="0">
                <a:latin typeface="Calibri" panose="020F0502020204030204" pitchFamily="34" charset="0"/>
              </a:rPr>
              <a:t>Vamshi Krishna Girikala</a:t>
            </a:r>
          </a:p>
          <a:p>
            <a:pPr eaLnBrk="1" hangingPunct="1"/>
            <a:r>
              <a:rPr lang="en-US" b="1" dirty="0" smtClean="0">
                <a:latin typeface="Calibri" panose="020F0502020204030204" pitchFamily="34" charset="0"/>
              </a:rPr>
              <a:t>44-599 Introduction to Data Visualization</a:t>
            </a:r>
          </a:p>
          <a:p>
            <a:pPr eaLnBrk="1" hangingPunct="1"/>
            <a:r>
              <a:rPr lang="en-US" b="1" dirty="0" smtClean="0">
                <a:latin typeface="Calibri" panose="020F0502020204030204" pitchFamily="34" charset="0"/>
              </a:rPr>
              <a:t>April 13, 2017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5F0ED-128A-4EFA-864F-E68E592A91A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616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Funnel chart generation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analyze the visitor trends of the San Francisco’s board of supervisors website </a:t>
            </a:r>
          </a:p>
          <a:p>
            <a:r>
              <a:rPr lang="en-US" dirty="0" smtClean="0"/>
              <a:t>Significance: The funnel chart helps the owners or developers of the website to reorganize the website and eliminate the webpages that are least visited.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5F0ED-128A-4EFA-864F-E68E592A91A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554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5F0ED-128A-4EFA-864F-E68E592A91A6}" type="slidenum">
              <a:rPr lang="en-US" smtClean="0"/>
              <a:t>11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799960" y="537331"/>
            <a:ext cx="927777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>
                <a:solidFill>
                  <a:schemeClr val="tx2"/>
                </a:solidFill>
              </a:rPr>
              <a:t>Solution of </a:t>
            </a:r>
            <a:r>
              <a:rPr lang="en-US" sz="4400" dirty="0" smtClean="0">
                <a:solidFill>
                  <a:schemeClr val="tx2"/>
                </a:solidFill>
              </a:rPr>
              <a:t>Goal1 </a:t>
            </a:r>
            <a:r>
              <a:rPr lang="en-US" sz="4400" dirty="0">
                <a:solidFill>
                  <a:schemeClr val="tx2"/>
                </a:solidFill>
              </a:rPr>
              <a:t>using Tableau tool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3632" y="1306772"/>
            <a:ext cx="7994754" cy="4492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669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Dimensions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8249" y="1661714"/>
            <a:ext cx="6217182" cy="4662886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5F0ED-128A-4EFA-864F-E68E592A91A6}" type="slidenum">
              <a:rPr lang="en-US" smtClean="0"/>
              <a:t>12</a:t>
            </a:fld>
            <a:endParaRPr lang="en-US"/>
          </a:p>
        </p:txBody>
      </p:sp>
      <p:cxnSp>
        <p:nvCxnSpPr>
          <p:cNvPr id="7" name="Straight Arrow Connector 6"/>
          <p:cNvCxnSpPr/>
          <p:nvPr/>
        </p:nvCxnSpPr>
        <p:spPr bwMode="auto">
          <a:xfrm>
            <a:off x="2863121" y="1661714"/>
            <a:ext cx="5861154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triangle"/>
            <a:tailEnd type="triangle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5136562" y="1292381"/>
            <a:ext cx="13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Page views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 bwMode="auto">
          <a:xfrm flipH="1">
            <a:off x="8881243" y="1477047"/>
            <a:ext cx="21046" cy="135609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triangle"/>
            <a:tailEnd type="triangle"/>
          </a:ln>
          <a:effectLst/>
        </p:spPr>
      </p:cxnSp>
      <p:sp>
        <p:nvSpPr>
          <p:cNvPr id="17" name="TextBox 16"/>
          <p:cNvSpPr txBox="1"/>
          <p:nvPr/>
        </p:nvSpPr>
        <p:spPr>
          <a:xfrm rot="5400000">
            <a:off x="8175335" y="2010065"/>
            <a:ext cx="2103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Unique page views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7682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565EA-7445-426B-9110-4690289A341C}" type="slidenum">
              <a:rPr lang="en-US" smtClean="0"/>
              <a:t>13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799302" y="561655"/>
            <a:ext cx="913211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solidFill>
                  <a:schemeClr val="tx2"/>
                </a:solidFill>
              </a:rPr>
              <a:t>Solution of </a:t>
            </a:r>
            <a:r>
              <a:rPr lang="en-US" sz="4400" dirty="0" smtClean="0">
                <a:solidFill>
                  <a:schemeClr val="tx2"/>
                </a:solidFill>
              </a:rPr>
              <a:t>Goal2 </a:t>
            </a:r>
            <a:r>
              <a:rPr lang="en-US" sz="4400" dirty="0">
                <a:solidFill>
                  <a:schemeClr val="tx2"/>
                </a:solidFill>
              </a:rPr>
              <a:t>using Tableau tool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8237" y="1400740"/>
            <a:ext cx="8774243" cy="4923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664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565EA-7445-426B-9110-4690289A341C}" type="slidenum">
              <a:rPr lang="en-US" smtClean="0"/>
              <a:t>14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 rot="1815194">
            <a:off x="4548999" y="3270392"/>
            <a:ext cx="1649298" cy="65682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Statistical Research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 rot="19552933">
            <a:off x="6341425" y="3233293"/>
            <a:ext cx="1840695" cy="86535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Data Processing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5588626" y="4577519"/>
            <a:ext cx="1421541" cy="103057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Machine </a:t>
            </a:r>
            <a:br>
              <a:rPr lang="en-US" sz="1600" dirty="0" smtClean="0">
                <a:solidFill>
                  <a:schemeClr val="bg1"/>
                </a:solidFill>
              </a:rPr>
            </a:br>
            <a:r>
              <a:rPr lang="en-US" sz="1600" dirty="0" smtClean="0">
                <a:solidFill>
                  <a:schemeClr val="bg1"/>
                </a:solidFill>
              </a:rPr>
              <a:t>Learning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5560490" y="3863136"/>
            <a:ext cx="1371600" cy="70568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Data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Science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391692" y="480318"/>
            <a:ext cx="107336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4400" dirty="0" smtClean="0">
                <a:solidFill>
                  <a:schemeClr val="tx2"/>
                </a:solidFill>
                <a:ea typeface="MS PGothic" pitchFamily="34" charset="-128"/>
              </a:rPr>
              <a:t>Demonstration</a:t>
            </a:r>
            <a:endParaRPr lang="en-US" sz="4400" dirty="0">
              <a:solidFill>
                <a:schemeClr val="tx2"/>
              </a:solidFill>
              <a:ea typeface="MS PGothic" pitchFamily="34" charset="-128"/>
            </a:endParaRPr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9894" y="1481405"/>
            <a:ext cx="6039004" cy="4369128"/>
          </a:xfrm>
        </p:spPr>
      </p:pic>
    </p:spTree>
    <p:extLst>
      <p:ext uri="{BB962C8B-B14F-4D97-AF65-F5344CB8AC3E}">
        <p14:creationId xmlns:p14="http://schemas.microsoft.com/office/powerpoint/2010/main" val="2359692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565EA-7445-426B-9110-4690289A341C}" type="slidenum">
              <a:rPr lang="en-US" smtClean="0"/>
              <a:t>15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 rot="1815194">
            <a:off x="4548999" y="3270392"/>
            <a:ext cx="1649298" cy="65682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Statistical Research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 rot="19552933">
            <a:off x="6341425" y="3233293"/>
            <a:ext cx="1840695" cy="86535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Data Processing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5588626" y="4577519"/>
            <a:ext cx="1421541" cy="103057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Machine </a:t>
            </a:r>
            <a:br>
              <a:rPr lang="en-US" sz="1600" dirty="0" smtClean="0">
                <a:solidFill>
                  <a:schemeClr val="bg1"/>
                </a:solidFill>
              </a:rPr>
            </a:br>
            <a:r>
              <a:rPr lang="en-US" sz="1600" dirty="0" smtClean="0">
                <a:solidFill>
                  <a:schemeClr val="bg1"/>
                </a:solidFill>
              </a:rPr>
              <a:t>Learning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5560490" y="3863136"/>
            <a:ext cx="1371600" cy="70568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Data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Science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391692" y="480318"/>
            <a:ext cx="107336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4400" dirty="0">
                <a:solidFill>
                  <a:schemeClr val="tx2"/>
                </a:solidFill>
                <a:ea typeface="MS PGothic" pitchFamily="34" charset="-128"/>
              </a:rPr>
              <a:t>Lessons Learned</a:t>
            </a:r>
          </a:p>
        </p:txBody>
      </p:sp>
      <p:sp>
        <p:nvSpPr>
          <p:cNvPr id="13" name="Content Placeholder 4"/>
          <p:cNvSpPr>
            <a:spLocks noGrp="1"/>
          </p:cNvSpPr>
          <p:nvPr>
            <p:ph idx="1"/>
          </p:nvPr>
        </p:nvSpPr>
        <p:spPr>
          <a:xfrm>
            <a:off x="1576917" y="1524001"/>
            <a:ext cx="10363200" cy="4608513"/>
          </a:xfrm>
        </p:spPr>
        <p:txBody>
          <a:bodyPr/>
          <a:lstStyle/>
          <a:p>
            <a:r>
              <a:rPr lang="en-US" dirty="0"/>
              <a:t>Researching and </a:t>
            </a:r>
            <a:r>
              <a:rPr lang="en-US" dirty="0" smtClean="0"/>
              <a:t>evaluating various </a:t>
            </a:r>
            <a:r>
              <a:rPr lang="en-US" dirty="0"/>
              <a:t>data visualization </a:t>
            </a:r>
            <a:r>
              <a:rPr lang="en-US" dirty="0" smtClean="0"/>
              <a:t>tools</a:t>
            </a:r>
            <a:endParaRPr lang="en-US" dirty="0"/>
          </a:p>
          <a:p>
            <a:r>
              <a:rPr lang="en-US" dirty="0" smtClean="0"/>
              <a:t>Preparing slides for presentation</a:t>
            </a:r>
          </a:p>
          <a:p>
            <a:r>
              <a:rPr lang="en-US" dirty="0" smtClean="0"/>
              <a:t>How </a:t>
            </a:r>
            <a:r>
              <a:rPr lang="en-US" dirty="0"/>
              <a:t>to visualize data using </a:t>
            </a:r>
            <a:r>
              <a:rPr lang="en-US" dirty="0" smtClean="0"/>
              <a:t>funnel chart</a:t>
            </a:r>
          </a:p>
          <a:p>
            <a:r>
              <a:rPr lang="en-US" dirty="0" smtClean="0"/>
              <a:t>What data should be used for funnel charts</a:t>
            </a:r>
          </a:p>
          <a:p>
            <a:r>
              <a:rPr lang="en-US" dirty="0" smtClean="0"/>
              <a:t>How to use Tableau online tool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0032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Tableau is a user friendly tool which is used to visualize and analyze the data</a:t>
            </a:r>
          </a:p>
          <a:p>
            <a:r>
              <a:rPr lang="en-US" dirty="0" smtClean="0"/>
              <a:t>Based on the data set and requirement appropriate type of chart should be selected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5F0ED-128A-4EFA-864F-E68E592A91A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892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://www.statisticshowto.com/funnel-chart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>
                <a:hlinkClick r:id="rId3"/>
              </a:rPr>
              <a:t>http://www.fusioncharts.com/chart-primers/funnel-chart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www.tableau.com/academic/students</a:t>
            </a:r>
            <a:endParaRPr lang="en-US" dirty="0" smtClean="0"/>
          </a:p>
          <a:p>
            <a:r>
              <a:rPr lang="en-US" dirty="0" err="1" smtClean="0"/>
              <a:t>Git</a:t>
            </a:r>
            <a:r>
              <a:rPr lang="en-US" dirty="0" err="1" smtClean="0"/>
              <a:t>hub</a:t>
            </a:r>
            <a:r>
              <a:rPr lang="en-US" dirty="0"/>
              <a:t> link</a:t>
            </a:r>
            <a:r>
              <a:rPr lang="en-US" dirty="0" smtClean="0"/>
              <a:t>: </a:t>
            </a:r>
            <a:r>
              <a:rPr lang="en-US" dirty="0" smtClean="0">
                <a:hlinkClick r:id="rId5"/>
              </a:rPr>
              <a:t>https</a:t>
            </a:r>
            <a:r>
              <a:rPr lang="en-US" dirty="0">
                <a:hlinkClick r:id="rId5"/>
              </a:rPr>
              <a:t>://github.com/S528127/FunnelChart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5F0ED-128A-4EFA-864F-E68E592A91A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929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565EA-7445-426B-9110-4690289A341C}" type="slidenum">
              <a:rPr lang="en-US" smtClean="0"/>
              <a:t>18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 rot="1815194">
            <a:off x="4548999" y="3270392"/>
            <a:ext cx="1649298" cy="65682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Statistical Research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 rot="19552933">
            <a:off x="6341425" y="3233293"/>
            <a:ext cx="1840695" cy="86535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Data Processing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5588626" y="4577519"/>
            <a:ext cx="1421541" cy="103057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Machine </a:t>
            </a:r>
            <a:br>
              <a:rPr lang="en-US" sz="1600" dirty="0" smtClean="0">
                <a:solidFill>
                  <a:schemeClr val="bg1"/>
                </a:solidFill>
              </a:rPr>
            </a:br>
            <a:r>
              <a:rPr lang="en-US" sz="1600" dirty="0" smtClean="0">
                <a:solidFill>
                  <a:schemeClr val="bg1"/>
                </a:solidFill>
              </a:rPr>
              <a:t>Learning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5560490" y="3863136"/>
            <a:ext cx="1371600" cy="70568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Data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Science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Content Placeholder 4"/>
          <p:cNvSpPr>
            <a:spLocks noGrp="1"/>
          </p:cNvSpPr>
          <p:nvPr>
            <p:ph idx="1"/>
          </p:nvPr>
        </p:nvSpPr>
        <p:spPr>
          <a:xfrm>
            <a:off x="4276521" y="3301282"/>
            <a:ext cx="3939537" cy="996683"/>
          </a:xfrm>
        </p:spPr>
        <p:txBody>
          <a:bodyPr/>
          <a:lstStyle/>
          <a:p>
            <a:pPr marL="0" indent="0">
              <a:buNone/>
            </a:pPr>
            <a:r>
              <a:rPr lang="en-US" sz="5400" dirty="0" smtClean="0"/>
              <a:t>THANK </a:t>
            </a:r>
            <a:r>
              <a:rPr lang="en-US" sz="5400" dirty="0"/>
              <a:t>YOU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067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a Funnel Chart?</a:t>
            </a:r>
          </a:p>
          <a:p>
            <a:r>
              <a:rPr lang="en-US" dirty="0" smtClean="0"/>
              <a:t>What is Tableau?</a:t>
            </a:r>
          </a:p>
          <a:p>
            <a:r>
              <a:rPr lang="en-US" dirty="0" smtClean="0"/>
              <a:t>Features of </a:t>
            </a:r>
            <a:r>
              <a:rPr lang="en-US" dirty="0"/>
              <a:t>T</a:t>
            </a:r>
            <a:r>
              <a:rPr lang="en-US" dirty="0" smtClean="0"/>
              <a:t>ableau</a:t>
            </a:r>
          </a:p>
          <a:p>
            <a:r>
              <a:rPr lang="en-US" dirty="0" smtClean="0"/>
              <a:t>Steps to use Tableau</a:t>
            </a:r>
          </a:p>
          <a:p>
            <a:r>
              <a:rPr lang="en-US" dirty="0" smtClean="0"/>
              <a:t>Goals</a:t>
            </a:r>
          </a:p>
          <a:p>
            <a:r>
              <a:rPr lang="en-US" dirty="0" smtClean="0"/>
              <a:t>Demonstration</a:t>
            </a:r>
          </a:p>
          <a:p>
            <a:r>
              <a:rPr lang="en-US" dirty="0" smtClean="0"/>
              <a:t>Lessons Learned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10909509" y="6284915"/>
            <a:ext cx="318125" cy="457200"/>
          </a:xfrm>
        </p:spPr>
        <p:txBody>
          <a:bodyPr/>
          <a:lstStyle/>
          <a:p>
            <a:pPr>
              <a:defRPr/>
            </a:pPr>
            <a:fld id="{13043D35-8358-480D-B82C-51B0395EE42B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08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Funnel Chart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 Funnel chart is used to visualize the progressive reduction of data as it passes from one phase to </a:t>
            </a:r>
            <a:r>
              <a:rPr lang="en-US" dirty="0" smtClean="0"/>
              <a:t>another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11149351" y="6278380"/>
            <a:ext cx="288144" cy="457200"/>
          </a:xfrm>
        </p:spPr>
        <p:txBody>
          <a:bodyPr/>
          <a:lstStyle/>
          <a:p>
            <a:pPr>
              <a:defRPr/>
            </a:pPr>
            <a:fld id="{13043D35-8358-480D-B82C-51B0395EE42B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361607" y="5955268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Funnel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2502" y="2932720"/>
            <a:ext cx="3022548" cy="3022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966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Funnel Chart</a:t>
            </a:r>
            <a:r>
              <a:rPr lang="en-US" dirty="0"/>
              <a:t> (</a:t>
            </a:r>
            <a:r>
              <a:rPr lang="en-US" dirty="0" err="1"/>
              <a:t>Cntd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Funnel chart </a:t>
            </a:r>
            <a:r>
              <a:rPr lang="en-US" dirty="0"/>
              <a:t>could be used to show anything that’s decreasing in size (</a:t>
            </a:r>
            <a:r>
              <a:rPr lang="en-US" dirty="0" err="1" smtClean="0"/>
              <a:t>ref:http</a:t>
            </a:r>
            <a:r>
              <a:rPr lang="en-US" dirty="0"/>
              <a:t>://www.statisticshowto.com/funnel-chart</a:t>
            </a:r>
            <a:r>
              <a:rPr lang="en-US" dirty="0" smtClean="0"/>
              <a:t>/)</a:t>
            </a:r>
          </a:p>
          <a:p>
            <a:r>
              <a:rPr lang="en-US" dirty="0" smtClean="0"/>
              <a:t> Examples</a:t>
            </a:r>
            <a:endParaRPr lang="en-US" dirty="0"/>
          </a:p>
          <a:p>
            <a:pPr lvl="1"/>
            <a:r>
              <a:rPr lang="en-US" dirty="0"/>
              <a:t>An order fulfillment </a:t>
            </a:r>
            <a:r>
              <a:rPr lang="en-US" dirty="0" smtClean="0"/>
              <a:t>process</a:t>
            </a:r>
            <a:endParaRPr lang="en-US" dirty="0"/>
          </a:p>
          <a:p>
            <a:pPr lvl="1"/>
            <a:r>
              <a:rPr lang="en-US" dirty="0"/>
              <a:t>A sales process from start to </a:t>
            </a:r>
            <a:r>
              <a:rPr lang="en-US" dirty="0" smtClean="0"/>
              <a:t>finish</a:t>
            </a:r>
          </a:p>
          <a:p>
            <a:pPr lvl="1"/>
            <a:r>
              <a:rPr lang="en-US" dirty="0" smtClean="0"/>
              <a:t>Recruitment analysis</a:t>
            </a:r>
          </a:p>
          <a:p>
            <a:pPr lvl="1"/>
            <a:r>
              <a:rPr lang="en-US" dirty="0" smtClean="0"/>
              <a:t>Analyzing the success of promotional campaign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11122702" y="6284915"/>
            <a:ext cx="179882" cy="457200"/>
          </a:xfrm>
        </p:spPr>
        <p:txBody>
          <a:bodyPr/>
          <a:lstStyle/>
          <a:p>
            <a:pPr>
              <a:defRPr/>
            </a:pPr>
            <a:fld id="{13043D35-8358-480D-B82C-51B0395EE42B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077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565EA-7445-426B-9110-4690289A341C}" type="slidenum">
              <a:rPr lang="en-US" smtClean="0"/>
              <a:t>5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 rot="1815194">
            <a:off x="4548999" y="3270392"/>
            <a:ext cx="1649298" cy="65682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Statistical Research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 rot="19552933">
            <a:off x="6341425" y="3233293"/>
            <a:ext cx="1840695" cy="86535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Data Processing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5588626" y="4577519"/>
            <a:ext cx="1421541" cy="103057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Machine </a:t>
            </a:r>
            <a:br>
              <a:rPr lang="en-US" sz="1600" dirty="0" smtClean="0">
                <a:solidFill>
                  <a:schemeClr val="bg1"/>
                </a:solidFill>
              </a:rPr>
            </a:br>
            <a:r>
              <a:rPr lang="en-US" sz="1600" dirty="0" smtClean="0">
                <a:solidFill>
                  <a:schemeClr val="bg1"/>
                </a:solidFill>
              </a:rPr>
              <a:t>Learning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5560490" y="3863136"/>
            <a:ext cx="1371600" cy="70568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Data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Science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391692" y="480318"/>
            <a:ext cx="107336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4400" dirty="0">
                <a:solidFill>
                  <a:schemeClr val="tx2"/>
                </a:solidFill>
                <a:latin typeface="+mj-lt"/>
                <a:ea typeface="MS PGothic" pitchFamily="34" charset="-128"/>
                <a:cs typeface="+mj-cs"/>
              </a:rPr>
              <a:t>What </a:t>
            </a:r>
            <a:r>
              <a:rPr lang="en-US" sz="4400" dirty="0" smtClean="0">
                <a:solidFill>
                  <a:schemeClr val="tx2"/>
                </a:solidFill>
                <a:latin typeface="+mj-lt"/>
                <a:ea typeface="MS PGothic" pitchFamily="34" charset="-128"/>
                <a:cs typeface="+mj-cs"/>
              </a:rPr>
              <a:t>is Tableau?</a:t>
            </a:r>
            <a:endParaRPr lang="en-US" sz="4400" dirty="0">
              <a:solidFill>
                <a:schemeClr val="tx2"/>
              </a:solidFill>
              <a:latin typeface="+mj-lt"/>
              <a:ea typeface="MS PGothic" pitchFamily="34" charset="-128"/>
              <a:cs typeface="+mj-cs"/>
            </a:endParaRPr>
          </a:p>
        </p:txBody>
      </p:sp>
      <p:sp>
        <p:nvSpPr>
          <p:cNvPr id="13" name="Content Placeholder 4"/>
          <p:cNvSpPr>
            <a:spLocks noGrp="1"/>
          </p:cNvSpPr>
          <p:nvPr>
            <p:ph idx="1"/>
          </p:nvPr>
        </p:nvSpPr>
        <p:spPr>
          <a:xfrm>
            <a:off x="1576917" y="1748636"/>
            <a:ext cx="10363200" cy="2302011"/>
          </a:xfrm>
        </p:spPr>
        <p:txBody>
          <a:bodyPr/>
          <a:lstStyle/>
          <a:p>
            <a:r>
              <a:rPr lang="en-US" dirty="0"/>
              <a:t>Tableau is a </a:t>
            </a:r>
            <a:r>
              <a:rPr lang="en-US" i="1" dirty="0"/>
              <a:t>rapid</a:t>
            </a:r>
            <a:r>
              <a:rPr lang="en-US" dirty="0"/>
              <a:t>  BI </a:t>
            </a:r>
            <a:r>
              <a:rPr lang="en-US" dirty="0" smtClean="0"/>
              <a:t>Software. It </a:t>
            </a:r>
            <a:r>
              <a:rPr lang="en-US" dirty="0"/>
              <a:t>is a visual analysis solution that allows people to explore and analyze data with simple drag and drop operations. It is a user friendly interface that creates reports that look great right of the </a:t>
            </a:r>
            <a:r>
              <a:rPr lang="en-US" dirty="0" smtClean="0"/>
              <a:t>gate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906221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565EA-7445-426B-9110-4690289A341C}" type="slidenum">
              <a:rPr lang="en-US" smtClean="0"/>
              <a:t>6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 rot="1815194">
            <a:off x="4548999" y="3270392"/>
            <a:ext cx="1649298" cy="65682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Statistical Research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 rot="19552933">
            <a:off x="6341425" y="3233293"/>
            <a:ext cx="1840695" cy="86535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Data Processing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5588626" y="4577519"/>
            <a:ext cx="1421541" cy="103057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Machine </a:t>
            </a:r>
            <a:br>
              <a:rPr lang="en-US" sz="1600" dirty="0" smtClean="0">
                <a:solidFill>
                  <a:schemeClr val="bg1"/>
                </a:solidFill>
              </a:rPr>
            </a:br>
            <a:r>
              <a:rPr lang="en-US" sz="1600" dirty="0" smtClean="0">
                <a:solidFill>
                  <a:schemeClr val="bg1"/>
                </a:solidFill>
              </a:rPr>
              <a:t>Learning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5560490" y="3863136"/>
            <a:ext cx="1371600" cy="70568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Data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Science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391692" y="480318"/>
            <a:ext cx="107336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4400" dirty="0" smtClean="0">
                <a:solidFill>
                  <a:schemeClr val="tx2"/>
                </a:solidFill>
                <a:latin typeface="+mj-lt"/>
                <a:ea typeface="MS PGothic" pitchFamily="34" charset="-128"/>
                <a:cs typeface="+mj-cs"/>
              </a:rPr>
              <a:t>Features of Tableau</a:t>
            </a:r>
            <a:endParaRPr lang="en-US" sz="4400" dirty="0">
              <a:solidFill>
                <a:schemeClr val="tx2"/>
              </a:solidFill>
              <a:latin typeface="+mj-lt"/>
              <a:ea typeface="MS PGothic" pitchFamily="34" charset="-128"/>
              <a:cs typeface="+mj-cs"/>
            </a:endParaRPr>
          </a:p>
        </p:txBody>
      </p:sp>
      <p:sp>
        <p:nvSpPr>
          <p:cNvPr id="13" name="Content Placeholder 4"/>
          <p:cNvSpPr>
            <a:spLocks noGrp="1"/>
          </p:cNvSpPr>
          <p:nvPr>
            <p:ph idx="1"/>
          </p:nvPr>
        </p:nvSpPr>
        <p:spPr>
          <a:xfrm>
            <a:off x="1750490" y="1730075"/>
            <a:ext cx="10363200" cy="2302011"/>
          </a:xfrm>
        </p:spPr>
        <p:txBody>
          <a:bodyPr/>
          <a:lstStyle/>
          <a:p>
            <a:r>
              <a:rPr lang="en-US" dirty="0"/>
              <a:t>More than 10,000 organizations get rapid with Tableau in the office and on-the-go</a:t>
            </a:r>
          </a:p>
          <a:p>
            <a:r>
              <a:rPr lang="en-US" u="sng" dirty="0"/>
              <a:t>Great Visualizations:</a:t>
            </a:r>
            <a:r>
              <a:rPr lang="en-US" dirty="0"/>
              <a:t> Allows to connect to the data, visualize and creative interactive, sharable dashboards in a few </a:t>
            </a:r>
            <a:r>
              <a:rPr lang="en-US" dirty="0" smtClean="0"/>
              <a:t>clicks</a:t>
            </a:r>
            <a:endParaRPr lang="en-US" dirty="0"/>
          </a:p>
          <a:p>
            <a:r>
              <a:rPr lang="en-US" u="sng" dirty="0"/>
              <a:t>Fast:</a:t>
            </a:r>
            <a:r>
              <a:rPr lang="en-US" dirty="0"/>
              <a:t> we can create interactive dashboards, quick filters and calculations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14535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565EA-7445-426B-9110-4690289A341C}" type="slidenum">
              <a:rPr lang="en-US" smtClean="0"/>
              <a:t>7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 rot="1815194">
            <a:off x="4548999" y="3270392"/>
            <a:ext cx="1649298" cy="65682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Statistical Research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 rot="19552933">
            <a:off x="6341425" y="3233293"/>
            <a:ext cx="1840695" cy="86535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Data Processing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5588626" y="4577519"/>
            <a:ext cx="1421541" cy="103057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Machine </a:t>
            </a:r>
            <a:br>
              <a:rPr lang="en-US" sz="1600" dirty="0" smtClean="0">
                <a:solidFill>
                  <a:schemeClr val="bg1"/>
                </a:solidFill>
              </a:rPr>
            </a:br>
            <a:r>
              <a:rPr lang="en-US" sz="1600" dirty="0" smtClean="0">
                <a:solidFill>
                  <a:schemeClr val="bg1"/>
                </a:solidFill>
              </a:rPr>
              <a:t>Learning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5560490" y="3863136"/>
            <a:ext cx="1371600" cy="70568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Data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Science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391692" y="480318"/>
            <a:ext cx="107336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4400" dirty="0">
                <a:solidFill>
                  <a:schemeClr val="tx2"/>
                </a:solidFill>
                <a:latin typeface="+mj-lt"/>
                <a:ea typeface="MS PGothic" pitchFamily="34" charset="-128"/>
                <a:cs typeface="+mj-cs"/>
              </a:rPr>
              <a:t>Advantages </a:t>
            </a:r>
            <a:r>
              <a:rPr lang="en-US" sz="4400" dirty="0" smtClean="0">
                <a:solidFill>
                  <a:schemeClr val="tx2"/>
                </a:solidFill>
                <a:latin typeface="+mj-lt"/>
                <a:ea typeface="MS PGothic" pitchFamily="34" charset="-128"/>
                <a:cs typeface="+mj-cs"/>
              </a:rPr>
              <a:t>of Tableau</a:t>
            </a:r>
            <a:endParaRPr lang="en-US" sz="4400" dirty="0">
              <a:solidFill>
                <a:schemeClr val="tx2"/>
              </a:solidFill>
              <a:latin typeface="+mj-lt"/>
              <a:ea typeface="MS PGothic" pitchFamily="34" charset="-128"/>
              <a:cs typeface="+mj-cs"/>
            </a:endParaRPr>
          </a:p>
        </p:txBody>
      </p:sp>
      <p:sp>
        <p:nvSpPr>
          <p:cNvPr id="13" name="Content Placeholder 4"/>
          <p:cNvSpPr>
            <a:spLocks noGrp="1"/>
          </p:cNvSpPr>
          <p:nvPr>
            <p:ph idx="1"/>
          </p:nvPr>
        </p:nvSpPr>
        <p:spPr>
          <a:xfrm>
            <a:off x="1750490" y="1730075"/>
            <a:ext cx="10363200" cy="2302011"/>
          </a:xfrm>
        </p:spPr>
        <p:txBody>
          <a:bodyPr/>
          <a:lstStyle/>
          <a:p>
            <a:r>
              <a:rPr lang="en-US" dirty="0"/>
              <a:t>Speed</a:t>
            </a:r>
          </a:p>
          <a:p>
            <a:r>
              <a:rPr lang="en-US" dirty="0"/>
              <a:t>Ease of Use</a:t>
            </a:r>
          </a:p>
          <a:p>
            <a:r>
              <a:rPr lang="en-US" dirty="0"/>
              <a:t>Beautiful and Interactive dashboard</a:t>
            </a:r>
          </a:p>
          <a:p>
            <a:r>
              <a:rPr lang="en-US" dirty="0"/>
              <a:t>Easy publishing and sharing</a:t>
            </a:r>
          </a:p>
          <a:p>
            <a:r>
              <a:rPr lang="en-US" dirty="0"/>
              <a:t>Growing </a:t>
            </a:r>
            <a:r>
              <a:rPr lang="en-US" dirty="0" smtClean="0"/>
              <a:t>Market	</a:t>
            </a:r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9533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565EA-7445-426B-9110-4690289A341C}" type="slidenum">
              <a:rPr lang="en-US" smtClean="0"/>
              <a:t>8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 rot="1815194">
            <a:off x="4548999" y="3270392"/>
            <a:ext cx="1649298" cy="65682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Statistical Research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 rot="19552933">
            <a:off x="6341425" y="3233293"/>
            <a:ext cx="1840695" cy="86535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Data Processing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5588626" y="4577519"/>
            <a:ext cx="1421541" cy="103057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Machine </a:t>
            </a:r>
            <a:br>
              <a:rPr lang="en-US" sz="1600" dirty="0" smtClean="0">
                <a:solidFill>
                  <a:schemeClr val="bg1"/>
                </a:solidFill>
              </a:rPr>
            </a:br>
            <a:r>
              <a:rPr lang="en-US" sz="1600" dirty="0" smtClean="0">
                <a:solidFill>
                  <a:schemeClr val="bg1"/>
                </a:solidFill>
              </a:rPr>
              <a:t>Learning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5560490" y="3863136"/>
            <a:ext cx="1371600" cy="70568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Data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Science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391692" y="480318"/>
            <a:ext cx="107336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4400" dirty="0" smtClean="0">
                <a:solidFill>
                  <a:schemeClr val="tx2"/>
                </a:solidFill>
                <a:ea typeface="MS PGothic" pitchFamily="34" charset="-128"/>
              </a:rPr>
              <a:t>Goals</a:t>
            </a:r>
            <a:endParaRPr lang="en-US" sz="4400" dirty="0">
              <a:solidFill>
                <a:schemeClr val="tx2"/>
              </a:solidFill>
              <a:ea typeface="MS PGothic" pitchFamily="34" charset="-128"/>
            </a:endParaRPr>
          </a:p>
        </p:txBody>
      </p:sp>
      <p:sp>
        <p:nvSpPr>
          <p:cNvPr id="13" name="Content Placeholder 4"/>
          <p:cNvSpPr>
            <a:spLocks noGrp="1"/>
          </p:cNvSpPr>
          <p:nvPr>
            <p:ph idx="1"/>
          </p:nvPr>
        </p:nvSpPr>
        <p:spPr>
          <a:xfrm>
            <a:off x="1576917" y="1524001"/>
            <a:ext cx="10363200" cy="4608513"/>
          </a:xfrm>
        </p:spPr>
        <p:txBody>
          <a:bodyPr/>
          <a:lstStyle/>
          <a:p>
            <a:r>
              <a:rPr lang="en-US" dirty="0" smtClean="0"/>
              <a:t>To visualize a funnel chart that can be used to analyze the visitor trends of a website</a:t>
            </a:r>
          </a:p>
          <a:p>
            <a:r>
              <a:rPr lang="en-US" dirty="0" smtClean="0"/>
              <a:t>To visualize a funnel chart that can be used to analyze the average time spent on a particular page in a website</a:t>
            </a:r>
          </a:p>
        </p:txBody>
      </p:sp>
    </p:spTree>
    <p:extLst>
      <p:ext uri="{BB962C8B-B14F-4D97-AF65-F5344CB8AC3E}">
        <p14:creationId xmlns:p14="http://schemas.microsoft.com/office/powerpoint/2010/main" val="3690300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565EA-7445-426B-9110-4690289A341C}" type="slidenum">
              <a:rPr lang="en-US" smtClean="0"/>
              <a:t>9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 rot="1815194">
            <a:off x="4548999" y="3270392"/>
            <a:ext cx="1649298" cy="65682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Statistical Research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 rot="19552933">
            <a:off x="6341425" y="3233293"/>
            <a:ext cx="1840695" cy="86535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Data Processing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5588626" y="4577519"/>
            <a:ext cx="1421541" cy="103057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Machine </a:t>
            </a:r>
            <a:br>
              <a:rPr lang="en-US" sz="1600" dirty="0" smtClean="0">
                <a:solidFill>
                  <a:schemeClr val="bg1"/>
                </a:solidFill>
              </a:rPr>
            </a:br>
            <a:r>
              <a:rPr lang="en-US" sz="1600" dirty="0" smtClean="0">
                <a:solidFill>
                  <a:schemeClr val="bg1"/>
                </a:solidFill>
              </a:rPr>
              <a:t>Learning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5560490" y="3863136"/>
            <a:ext cx="1371600" cy="70568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Data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Science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391692" y="480318"/>
            <a:ext cx="107336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4400" dirty="0" smtClean="0">
                <a:solidFill>
                  <a:schemeClr val="tx2"/>
                </a:solidFill>
                <a:ea typeface="MS PGothic" pitchFamily="34" charset="-128"/>
              </a:rPr>
              <a:t>Dataset</a:t>
            </a:r>
            <a:endParaRPr lang="en-US" sz="4400" dirty="0">
              <a:solidFill>
                <a:schemeClr val="tx2"/>
              </a:solidFill>
              <a:ea typeface="MS PGothic" pitchFamily="34" charset="-128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91692" y="6064058"/>
            <a:ext cx="86995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Total records: </a:t>
            </a:r>
            <a:r>
              <a:rPr lang="en-US" dirty="0" smtClean="0"/>
              <a:t>102       </a:t>
            </a:r>
            <a:r>
              <a:rPr lang="en-US" dirty="0"/>
              <a:t>Total attributes: </a:t>
            </a:r>
            <a:r>
              <a:rPr lang="en-US" dirty="0" smtClean="0"/>
              <a:t>7</a:t>
            </a:r>
            <a:endParaRPr lang="en-GB" dirty="0"/>
          </a:p>
          <a:p>
            <a:r>
              <a:rPr lang="en-US" dirty="0"/>
              <a:t>Data source</a:t>
            </a:r>
            <a:r>
              <a:rPr lang="en-US" dirty="0" smtClean="0"/>
              <a:t>: https</a:t>
            </a:r>
            <a:r>
              <a:rPr lang="en-US" dirty="0"/>
              <a:t>://</a:t>
            </a:r>
            <a:r>
              <a:rPr lang="en-US" dirty="0">
                <a:hlinkClick r:id="rId3"/>
              </a:rPr>
              <a:t>catalog.data.gov/dataset/web-analytics-for-sfgov-sites-2016-q1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2048301"/>
              </p:ext>
            </p:extLst>
          </p:nvPr>
        </p:nvGraphicFramePr>
        <p:xfrm>
          <a:off x="1496489" y="1313818"/>
          <a:ext cx="9221478" cy="47415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17354"/>
                <a:gridCol w="1317354"/>
                <a:gridCol w="1317354"/>
                <a:gridCol w="1317354"/>
                <a:gridCol w="1317354"/>
                <a:gridCol w="1317354"/>
                <a:gridCol w="131735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Page title</a:t>
                      </a:r>
                      <a:endParaRPr 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Page views</a:t>
                      </a:r>
                      <a:endParaRPr 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Unique page views</a:t>
                      </a:r>
                      <a:endParaRPr 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Avg. time in sec</a:t>
                      </a:r>
                      <a:endParaRPr 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Entrances</a:t>
                      </a:r>
                      <a:endParaRPr 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Bounce Rate</a:t>
                      </a:r>
                      <a:endParaRPr 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%Exit</a:t>
                      </a:r>
                      <a:endParaRPr 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San Francisco Police Department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962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583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272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283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71.38%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30.04%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San Francisco Police Department : 2015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549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408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236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155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87.74%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40.44%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San Francisco Police Department : Administration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2002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1599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232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411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69.34%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24.08%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San Francisco Police Department : Airport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1342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1090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232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396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65.91%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29.96%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San Francisco Police Department : ALERT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366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339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223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231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88.31%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66.94%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2304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Java theme">
  <a:themeElements>
    <a:clrScheme name="courseSlidesMM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courseSlidesMM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courseSlidesMM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urseSlidesMM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urseSlidesMM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urseSlidesMM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urseSlidesMM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urseSlidesMM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urseSlidesMM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Java theme" id="{334B79DC-8270-41DB-91EE-D98468F8B664}" vid="{36197256-56A9-4466-AECB-DA69FBBCFE8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13426</TotalTime>
  <Words>570</Words>
  <Application>Microsoft Office PowerPoint</Application>
  <PresentationFormat>Widescreen</PresentationFormat>
  <Paragraphs>170</Paragraphs>
  <Slides>18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MS PGothic</vt:lpstr>
      <vt:lpstr>Calibri</vt:lpstr>
      <vt:lpstr>Tahoma</vt:lpstr>
      <vt:lpstr>Times New Roman</vt:lpstr>
      <vt:lpstr>Wingdings</vt:lpstr>
      <vt:lpstr>Java theme</vt:lpstr>
      <vt:lpstr>Visualizing Funnel Chart using Tableau</vt:lpstr>
      <vt:lpstr>Outline</vt:lpstr>
      <vt:lpstr>What is Funnel Chart ?</vt:lpstr>
      <vt:lpstr>What is Funnel Chart (Cntd)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Funnel chart generation</vt:lpstr>
      <vt:lpstr>PowerPoint Presentation</vt:lpstr>
      <vt:lpstr>Dimensions</vt:lpstr>
      <vt:lpstr>PowerPoint Presentation</vt:lpstr>
      <vt:lpstr>PowerPoint Presentation</vt:lpstr>
      <vt:lpstr>PowerPoint Presentation</vt:lpstr>
      <vt:lpstr>Conclusions 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Ramisetty,Tejesh Kumar</dc:creator>
  <cp:lastModifiedBy>Girikala,Vamshi Krishna</cp:lastModifiedBy>
  <cp:revision>322</cp:revision>
  <dcterms:created xsi:type="dcterms:W3CDTF">2015-10-19T05:39:56Z</dcterms:created>
  <dcterms:modified xsi:type="dcterms:W3CDTF">2017-04-13T06:08:25Z</dcterms:modified>
</cp:coreProperties>
</file>