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  <p:sldMasterId id="2147483772" r:id="rId2"/>
  </p:sldMasterIdLst>
  <p:notesMasterIdLst>
    <p:notesMasterId r:id="rId44"/>
  </p:notesMasterIdLst>
  <p:handoutMasterIdLst>
    <p:handoutMasterId r:id="rId45"/>
  </p:handoutMasterIdLst>
  <p:sldIdLst>
    <p:sldId id="494" r:id="rId3"/>
    <p:sldId id="620" r:id="rId4"/>
    <p:sldId id="639" r:id="rId5"/>
    <p:sldId id="499" r:id="rId6"/>
    <p:sldId id="627" r:id="rId7"/>
    <p:sldId id="630" r:id="rId8"/>
    <p:sldId id="631" r:id="rId9"/>
    <p:sldId id="393" r:id="rId10"/>
    <p:sldId id="565" r:id="rId11"/>
    <p:sldId id="628" r:id="rId12"/>
    <p:sldId id="632" r:id="rId13"/>
    <p:sldId id="633" r:id="rId14"/>
    <p:sldId id="603" r:id="rId15"/>
    <p:sldId id="568" r:id="rId16"/>
    <p:sldId id="641" r:id="rId17"/>
    <p:sldId id="606" r:id="rId18"/>
    <p:sldId id="623" r:id="rId19"/>
    <p:sldId id="635" r:id="rId20"/>
    <p:sldId id="585" r:id="rId21"/>
    <p:sldId id="629" r:id="rId22"/>
    <p:sldId id="607" r:id="rId23"/>
    <p:sldId id="586" r:id="rId24"/>
    <p:sldId id="573" r:id="rId25"/>
    <p:sldId id="570" r:id="rId26"/>
    <p:sldId id="587" r:id="rId27"/>
    <p:sldId id="591" r:id="rId28"/>
    <p:sldId id="575" r:id="rId29"/>
    <p:sldId id="541" r:id="rId30"/>
    <p:sldId id="542" r:id="rId31"/>
    <p:sldId id="395" r:id="rId32"/>
    <p:sldId id="636" r:id="rId33"/>
    <p:sldId id="637" r:id="rId34"/>
    <p:sldId id="480" r:id="rId35"/>
    <p:sldId id="394" r:id="rId36"/>
    <p:sldId id="638" r:id="rId37"/>
    <p:sldId id="594" r:id="rId38"/>
    <p:sldId id="595" r:id="rId39"/>
    <p:sldId id="482" r:id="rId40"/>
    <p:sldId id="610" r:id="rId41"/>
    <p:sldId id="611" r:id="rId42"/>
    <p:sldId id="612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B5A31AFC-771C-4293-836B-592DA81963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2117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327B2043-BBAC-49AB-8B61-91298EC5C4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00447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01C6CCE7-F7BC-4668-9527-957523D99C02}" type="slidenum">
              <a:rPr lang="en-US" altLang="en-US" sz="1200">
                <a:solidFill>
                  <a:schemeClr val="tx1"/>
                </a:solidFill>
              </a:rPr>
              <a:pPr/>
              <a:t>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Challenges of Securing information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No simple solution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Many different types of attacks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Defending against attacks is often difficult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32FEC54B-DF6B-4667-BABA-F94B7C5B9485}" type="slidenum">
              <a:rPr lang="en-US" altLang="en-US" sz="1200">
                <a:solidFill>
                  <a:schemeClr val="tx1"/>
                </a:solidFill>
              </a:rPr>
              <a:pPr/>
              <a:t>10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ea typeface="+mn-ea"/>
              </a:rPr>
              <a:t>Defining Information Security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Protections implemented to secure information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Authentication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Ensures the individual is who they claim to be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Authorization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Provides permission or approval to specific technology resources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Accounting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Provides tracking of events</a:t>
            </a:r>
          </a:p>
          <a:p>
            <a:pPr eaLnBrk="1" hangingPunct="1">
              <a:defRPr/>
            </a:pPr>
            <a:endParaRPr lang="en-CA" altLang="en-US" dirty="0" smtClean="0">
              <a:ea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89292A56-7B2A-4B56-BB35-F102B961B78F}" type="slidenum">
              <a:rPr lang="en-US" altLang="en-US" sz="1200">
                <a:solidFill>
                  <a:schemeClr val="tx1"/>
                </a:solidFill>
              </a:rPr>
              <a:pPr/>
              <a:t>11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ea typeface="+mn-ea"/>
              </a:rPr>
              <a:t>Defining Information Security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Information security is achieved through a process that is a combination of three entities: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Information and the hardware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Software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Communications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These entities are protected in three layers: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Products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People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Policies and procedures</a:t>
            </a:r>
          </a:p>
          <a:p>
            <a:pPr eaLnBrk="1" hangingPunct="1">
              <a:defRPr/>
            </a:pPr>
            <a:endParaRPr lang="en-CA" altLang="en-US" dirty="0" smtClean="0">
              <a:ea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6758DE28-2417-4EE8-8D93-D09604EF3D49}" type="slidenum">
              <a:rPr lang="en-US" altLang="en-US" sz="1200">
                <a:solidFill>
                  <a:schemeClr val="tx1"/>
                </a:solidFill>
              </a:rPr>
              <a:pPr/>
              <a:t>12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Defining Information Security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Figure 1-3  Information security layers</a:t>
            </a:r>
            <a:endParaRPr lang="en-CA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6EEC26FA-DECE-4CD8-9A34-D5EA5D8ADBAC}" type="slidenum">
              <a:rPr lang="en-US" altLang="en-US" sz="1200">
                <a:solidFill>
                  <a:schemeClr val="tx1"/>
                </a:solidFill>
              </a:rPr>
              <a:pPr/>
              <a:t>13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Defining Information Security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Table 1-3  Information security layers</a:t>
            </a:r>
            <a:endParaRPr lang="en-CA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2D40C57E-AD56-4854-9AAF-04402FC9881A}" type="slidenum">
              <a:rPr lang="en-US" altLang="en-US" sz="1200">
                <a:solidFill>
                  <a:schemeClr val="tx1"/>
                </a:solidFill>
              </a:rPr>
              <a:pPr/>
              <a:t>14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ea typeface="+mn-ea"/>
              </a:rPr>
              <a:t>Information Security Terminology</a:t>
            </a:r>
          </a:p>
          <a:p>
            <a:pPr eaLnBrk="1" hangingPunct="1"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ea typeface="+mn-ea"/>
              </a:rPr>
              <a:t>Asset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Item that has  value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ea typeface="+mn-ea"/>
              </a:rPr>
              <a:t>Threat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Type of action that has the potential to cause harm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ea typeface="+mn-ea"/>
              </a:rPr>
              <a:t>Threat agent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 person or element with power to carry out a threat</a:t>
            </a:r>
          </a:p>
          <a:p>
            <a:pPr eaLnBrk="1" hangingPunct="1">
              <a:defRPr/>
            </a:pPr>
            <a:endParaRPr lang="en-CA" altLang="en-US" dirty="0" smtClean="0">
              <a:ea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58F31C78-FE60-4EFC-B72E-082E59B4A92A}" type="slidenum">
              <a:rPr lang="en-US" altLang="en-US" sz="1200">
                <a:solidFill>
                  <a:schemeClr val="tx1"/>
                </a:solidFill>
              </a:rPr>
              <a:pPr/>
              <a:t>15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Information Security Terminology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Table 1-4  Information technology assets</a:t>
            </a:r>
            <a:endParaRPr lang="en-CA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BD05D7CC-3B98-46E0-9FE4-1BAD4C0C53B9}" type="slidenum">
              <a:rPr lang="en-US" altLang="en-US" sz="1200">
                <a:solidFill>
                  <a:schemeClr val="tx1"/>
                </a:solidFill>
              </a:rPr>
              <a:pPr/>
              <a:t>16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ea typeface="+mn-ea"/>
              </a:rPr>
              <a:t>Information Security Terminology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ea typeface="+mn-ea"/>
              </a:rPr>
              <a:t>Vulnerability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Flaw or weakness that allows a threat agent to bypass security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ea typeface="+mn-ea"/>
              </a:rPr>
              <a:t>Threat vector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The means by which an attack can occur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ea typeface="+mn-ea"/>
              </a:rPr>
              <a:t>Threat likelihood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Likelihood that threat agent will exploit vulnerability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ea typeface="+mn-ea"/>
              </a:rPr>
              <a:t>Risk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 situation that involves exposure to some type of danger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eaLnBrk="1" hangingPunct="1">
              <a:defRPr/>
            </a:pPr>
            <a:endParaRPr lang="en-CA" altLang="en-US" dirty="0" smtClean="0">
              <a:ea typeface="+mn-e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39DD499D-1784-4DC7-B30F-D6B93895B858}" type="slidenum">
              <a:rPr lang="en-US" altLang="en-US" sz="1200">
                <a:solidFill>
                  <a:schemeClr val="tx1"/>
                </a:solidFill>
              </a:rPr>
              <a:pPr/>
              <a:t>17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ea typeface="+mn-ea"/>
              </a:rPr>
              <a:t>Information Security Terminology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Options to deal with risk: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ea typeface="+mn-ea"/>
              </a:rPr>
              <a:t>Risk avoidance </a:t>
            </a:r>
            <a:r>
              <a:rPr lang="en-US" altLang="en-US" dirty="0" smtClean="0">
                <a:ea typeface="+mn-ea"/>
              </a:rPr>
              <a:t>- involves identifying the risk but not engaging in the activity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ea typeface="+mn-ea"/>
              </a:rPr>
              <a:t>Acceptance</a:t>
            </a:r>
            <a:r>
              <a:rPr lang="en-US" altLang="en-US" dirty="0" smtClean="0">
                <a:ea typeface="+mn-ea"/>
              </a:rPr>
              <a:t> - risk is acknowledged but no steps are taken to address it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ea typeface="+mn-ea"/>
              </a:rPr>
              <a:t>Risk mitigation </a:t>
            </a:r>
            <a:r>
              <a:rPr lang="en-US" altLang="en-US" dirty="0" smtClean="0">
                <a:ea typeface="+mn-ea"/>
              </a:rPr>
              <a:t>- the attempt to address the risks by making risk less serious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ea typeface="+mn-ea"/>
              </a:rPr>
              <a:t>Deterrence</a:t>
            </a:r>
            <a:r>
              <a:rPr lang="en-US" altLang="en-US" dirty="0" smtClean="0">
                <a:ea typeface="+mn-ea"/>
              </a:rPr>
              <a:t> - understanding the attacker and then informing him of the consequences of his actions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ea typeface="+mn-ea"/>
              </a:rPr>
              <a:t>Transference</a:t>
            </a:r>
            <a:r>
              <a:rPr lang="en-US" altLang="en-US" dirty="0" smtClean="0">
                <a:ea typeface="+mn-ea"/>
              </a:rPr>
              <a:t> - transferring the risk to a third party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lvl="2">
              <a:defRPr/>
            </a:pPr>
            <a:endParaRPr lang="en-US" altLang="en-US" dirty="0" smtClean="0">
              <a:ea typeface="+mn-ea"/>
            </a:endParaRPr>
          </a:p>
          <a:p>
            <a:pPr eaLnBrk="1" hangingPunct="1">
              <a:defRPr/>
            </a:pPr>
            <a:endParaRPr lang="en-CA" altLang="en-US" dirty="0" smtClean="0">
              <a:ea typeface="+mn-e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DE4F1B2D-CA13-4451-82A1-6682EF9CAD83}" type="slidenum">
              <a:rPr lang="en-US" altLang="en-US" sz="1200">
                <a:solidFill>
                  <a:schemeClr val="tx1"/>
                </a:solidFill>
              </a:rPr>
              <a:pPr/>
              <a:t>18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Information Security Terminology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Table 1-5  Information security terminology</a:t>
            </a:r>
            <a:endParaRPr lang="en-CA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E823E442-6786-4064-9D23-0A47A76826D2}" type="slidenum">
              <a:rPr lang="en-US" altLang="en-US" sz="1200">
                <a:solidFill>
                  <a:schemeClr val="tx1"/>
                </a:solidFill>
              </a:rPr>
              <a:pPr/>
              <a:t>19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endParaRPr lang="en-US" altLang="en-US" dirty="0" smtClean="0">
              <a:ea typeface="+mn-ea"/>
            </a:endParaRPr>
          </a:p>
          <a:p>
            <a:pPr eaLnBrk="1" hangingPunct="1">
              <a:defRPr/>
            </a:pPr>
            <a:r>
              <a:rPr lang="en-US" altLang="en-US" dirty="0" smtClean="0">
                <a:ea typeface="+mn-ea"/>
              </a:rPr>
              <a:t>10 AM ended here 8/31</a:t>
            </a:r>
          </a:p>
          <a:p>
            <a:pPr eaLnBrk="1" hangingPunct="1">
              <a:defRPr/>
            </a:pPr>
            <a:endParaRPr lang="en-US" altLang="en-US" dirty="0" smtClean="0">
              <a:ea typeface="+mn-ea"/>
            </a:endParaRPr>
          </a:p>
          <a:p>
            <a:pPr eaLnBrk="1" hangingPunct="1">
              <a:defRPr/>
            </a:pPr>
            <a:r>
              <a:rPr lang="en-US" altLang="en-US" dirty="0" smtClean="0">
                <a:ea typeface="+mn-ea"/>
              </a:rPr>
              <a:t>Understanding the Importance of Information Security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Information security can be helpful in: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Preventing data theft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Thwarting identity theft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Avoiding the legal consequences of not securing information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Maintaining productivity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Foiling cyberterrorism </a:t>
            </a:r>
          </a:p>
          <a:p>
            <a:pPr eaLnBrk="1" hangingPunct="1">
              <a:defRPr/>
            </a:pPr>
            <a:endParaRPr lang="en-CA" altLang="en-US" dirty="0" smtClean="0">
              <a:ea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BC9BB048-E723-4547-A6B4-DD9267CA025A}" type="slidenum">
              <a:rPr lang="en-US" altLang="en-US" sz="1200">
                <a:solidFill>
                  <a:schemeClr val="tx1"/>
                </a:solidFill>
              </a:rPr>
              <a:pPr/>
              <a:t>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Today’s Security Attacks</a:t>
            </a:r>
          </a:p>
          <a:p>
            <a:pPr eaLnBrk="1" hangingPunct="1"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r>
              <a:rPr lang="en-US" altLang="en-US" smtClean="0"/>
              <a:t>Examples of recent attacks 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Attack on a credit card processing company that handles prepaid debit cards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Taking control of wireless cameras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ATM machine attacks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Taking over Twitter accounts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Serial server attacks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Attackers using online sites such as Craigslist and eBay to lure victims to download malware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Penetration of Apple’s very own network</a:t>
            </a:r>
          </a:p>
          <a:p>
            <a:pPr eaLnBrk="1" hangingPunct="1"/>
            <a:endParaRPr lang="en-CA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677D6FB4-2041-4A4A-8C2D-EF4218302473}" type="slidenum">
              <a:rPr lang="en-US" altLang="en-US" sz="1200">
                <a:solidFill>
                  <a:schemeClr val="tx1"/>
                </a:solidFill>
              </a:rPr>
              <a:pPr/>
              <a:t>20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Thwarting Identity Theft</a:t>
            </a:r>
          </a:p>
          <a:p>
            <a:pPr eaLnBrk="1" hangingPunct="1">
              <a:buFontTx/>
              <a:buChar char="•"/>
            </a:pPr>
            <a:endParaRPr lang="en-CA" altLang="en-US" smtClean="0"/>
          </a:p>
          <a:p>
            <a:pPr>
              <a:buFontTx/>
              <a:buChar char="•"/>
            </a:pPr>
            <a:r>
              <a:rPr lang="en-US" altLang="en-US" smtClean="0"/>
              <a:t>Identity theft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Stealing another person’s personal information</a:t>
            </a:r>
          </a:p>
          <a:p>
            <a:pPr marL="1085850" lvl="2" indent="-171450">
              <a:buFontTx/>
              <a:buChar char="•"/>
            </a:pPr>
            <a:r>
              <a:rPr lang="en-US" altLang="en-US" smtClean="0"/>
              <a:t>Usually using it for financial gain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Example: </a:t>
            </a:r>
          </a:p>
          <a:p>
            <a:pPr marL="1085850" lvl="2" indent="-171450">
              <a:buFontTx/>
              <a:buChar char="•"/>
            </a:pPr>
            <a:r>
              <a:rPr lang="en-US" altLang="en-US" smtClean="0"/>
              <a:t>Steal person’s SSN</a:t>
            </a:r>
          </a:p>
          <a:p>
            <a:pPr marL="1085850" lvl="2" indent="-171450">
              <a:buFontTx/>
              <a:buChar char="•"/>
            </a:pPr>
            <a:r>
              <a:rPr lang="en-US" altLang="en-US" smtClean="0"/>
              <a:t>Create new credit card account to charge purchases and leave them unpaid</a:t>
            </a:r>
          </a:p>
          <a:p>
            <a:pPr marL="1085850" lvl="2" indent="-171450">
              <a:buFontTx/>
              <a:buChar char="•"/>
            </a:pPr>
            <a:r>
              <a:rPr lang="en-US" altLang="en-US" smtClean="0"/>
              <a:t>File fraudulent tax returns</a:t>
            </a:r>
          </a:p>
          <a:p>
            <a:pPr marL="1085850" lvl="2" indent="-171450">
              <a:buFontTx/>
              <a:buChar char="•"/>
            </a:pPr>
            <a:endParaRPr lang="en-US" altLang="en-US" smtClean="0"/>
          </a:p>
          <a:p>
            <a:pPr eaLnBrk="1" hangingPunct="1"/>
            <a:endParaRPr lang="en-CA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1815CF4-AA9F-44A7-BC23-F1C9B7A6EB29}" type="slidenum">
              <a:rPr lang="en-US" altLang="en-US" sz="1200">
                <a:solidFill>
                  <a:schemeClr val="tx1"/>
                </a:solidFill>
              </a:rPr>
              <a:pPr/>
              <a:t>21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Avoiding Legal Consequences</a:t>
            </a:r>
          </a:p>
          <a:p>
            <a:pPr eaLnBrk="1" hangingPunct="1"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r>
              <a:rPr lang="en-US" altLang="en-US" smtClean="0"/>
              <a:t>Laws protecting electronic data privacy:</a:t>
            </a:r>
          </a:p>
          <a:p>
            <a:pPr marL="628650" lvl="1" indent="-171450">
              <a:buFontTx/>
              <a:buChar char="•"/>
            </a:pPr>
            <a:r>
              <a:rPr lang="en-US" altLang="en-US" i="1" smtClean="0"/>
              <a:t>The Health Insurance Portability and Accountability Act of 1996 (HIPAA)</a:t>
            </a:r>
          </a:p>
          <a:p>
            <a:pPr marL="628650" lvl="1" indent="-171450">
              <a:buFontTx/>
              <a:buChar char="•"/>
            </a:pPr>
            <a:r>
              <a:rPr lang="en-US" altLang="en-US" i="1" smtClean="0"/>
              <a:t>The Sarbanes-Oxley Act of 2002 (Sarbox)</a:t>
            </a:r>
          </a:p>
          <a:p>
            <a:pPr marL="628650" lvl="1" indent="-171450">
              <a:buFontTx/>
              <a:buChar char="•"/>
            </a:pPr>
            <a:r>
              <a:rPr lang="en-US" altLang="en-US" i="1" smtClean="0"/>
              <a:t>The Gramm-Leach-Bliley Act (GLBA)</a:t>
            </a:r>
          </a:p>
          <a:p>
            <a:pPr marL="628650" lvl="1" indent="-171450">
              <a:buFontTx/>
              <a:buChar char="•"/>
            </a:pPr>
            <a:r>
              <a:rPr lang="en-US" altLang="en-US" i="1" smtClean="0"/>
              <a:t>Payment Card Industry Data Security Standard (PCI DSS)</a:t>
            </a:r>
          </a:p>
          <a:p>
            <a:pPr marL="628650" lvl="1" indent="-171450">
              <a:buFontTx/>
              <a:buChar char="•"/>
            </a:pPr>
            <a:r>
              <a:rPr lang="en-US" altLang="en-US" i="1" smtClean="0"/>
              <a:t>California’s Database Security Breach Notification Act (2003)</a:t>
            </a:r>
          </a:p>
          <a:p>
            <a:pPr eaLnBrk="1" hangingPunct="1"/>
            <a:endParaRPr lang="en-CA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195FBA04-290C-41F2-9AF3-A09005EEE200}" type="slidenum">
              <a:rPr lang="en-US" altLang="en-US" sz="1200">
                <a:solidFill>
                  <a:schemeClr val="tx1"/>
                </a:solidFill>
              </a:rPr>
              <a:pPr/>
              <a:t>22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ea typeface="+mn-ea"/>
              </a:rPr>
              <a:t>Foiling Cyberterrorism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Cyberterrorism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Any premeditated, politically motivated attack against information, computer systems, computer programs, and data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Designed to: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Cause panic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Provoke violence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Result in financial catastrophe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May be directed at targets such as the banking industry, power plants, air traffic control centers, and water systems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eaLnBrk="1" hangingPunct="1">
              <a:defRPr/>
            </a:pPr>
            <a:endParaRPr lang="en-CA" altLang="en-US" dirty="0" smtClean="0">
              <a:ea typeface="+mn-ea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A956F840-C590-43CD-A30C-E194701E3B70}" type="slidenum">
              <a:rPr lang="en-US" altLang="en-US" sz="1200">
                <a:solidFill>
                  <a:schemeClr val="tx1"/>
                </a:solidFill>
              </a:rPr>
              <a:pPr/>
              <a:t>23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Who Are the Attackers?</a:t>
            </a:r>
          </a:p>
          <a:p>
            <a:pPr eaLnBrk="1" hangingPunct="1"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r>
              <a:rPr lang="en-US" altLang="en-US" i="1" smtClean="0"/>
              <a:t>Hacker</a:t>
            </a:r>
            <a:r>
              <a:rPr lang="en-US" altLang="en-US" smtClean="0"/>
              <a:t> - person who uses computer skills to attack computers</a:t>
            </a:r>
          </a:p>
          <a:p>
            <a:pPr>
              <a:buFontTx/>
              <a:buChar char="•"/>
            </a:pPr>
            <a:r>
              <a:rPr lang="en-US" altLang="en-US" i="1" smtClean="0"/>
              <a:t>Black hat hackers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Violate computer security for personal gain and the goal is to inflict malicious damage</a:t>
            </a:r>
          </a:p>
          <a:p>
            <a:pPr>
              <a:buFontTx/>
              <a:buChar char="•"/>
            </a:pPr>
            <a:r>
              <a:rPr lang="en-US" altLang="en-US" i="1" smtClean="0"/>
              <a:t>White hat hackers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Goal to expose security flaws, not to steal or corrupt data</a:t>
            </a:r>
          </a:p>
          <a:p>
            <a:pPr>
              <a:buFontTx/>
              <a:buChar char="•"/>
            </a:pPr>
            <a:r>
              <a:rPr lang="en-US" altLang="en-US" i="1" smtClean="0"/>
              <a:t>Gray hat hackers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Goal is to break into a system without owner’s permission, but not for their own advantage</a:t>
            </a:r>
          </a:p>
          <a:p>
            <a:pPr eaLnBrk="1" hangingPunct="1"/>
            <a:endParaRPr lang="en-CA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079C5953-7007-4D3D-9BD7-E60F2B5398CC}" type="slidenum">
              <a:rPr lang="en-US" altLang="en-US" sz="1200">
                <a:solidFill>
                  <a:schemeClr val="tx1"/>
                </a:solidFill>
              </a:rPr>
              <a:pPr/>
              <a:t>24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ea typeface="+mn-ea"/>
              </a:rPr>
              <a:t>Start here 11 AM and </a:t>
            </a:r>
            <a:r>
              <a:rPr lang="en-US" altLang="en-US" smtClean="0">
                <a:ea typeface="+mn-ea"/>
              </a:rPr>
              <a:t>10 AM on </a:t>
            </a:r>
            <a:r>
              <a:rPr lang="en-US" altLang="en-US" dirty="0" smtClean="0">
                <a:ea typeface="+mn-ea"/>
              </a:rPr>
              <a:t>1/11</a:t>
            </a:r>
          </a:p>
          <a:p>
            <a:pPr eaLnBrk="1" hangingPunct="1">
              <a:defRPr/>
            </a:pPr>
            <a:r>
              <a:rPr lang="en-US" altLang="en-US" dirty="0" smtClean="0">
                <a:ea typeface="+mn-ea"/>
              </a:rPr>
              <a:t>Who </a:t>
            </a:r>
            <a:r>
              <a:rPr lang="en-US" altLang="en-US" dirty="0" smtClean="0">
                <a:ea typeface="+mn-ea"/>
              </a:rPr>
              <a:t>Are the Attackers?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Categories of attackers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Cybercriminals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Script kiddies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Brokers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Insiders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Cyberterrorists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Hactivists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State-sponsored attackers</a:t>
            </a:r>
          </a:p>
          <a:p>
            <a:pPr eaLnBrk="1" hangingPunct="1">
              <a:defRPr/>
            </a:pPr>
            <a:endParaRPr lang="en-CA" altLang="en-US" dirty="0" smtClean="0">
              <a:ea typeface="+mn-ea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1F07AE99-3CD1-44D5-AB07-ADD844FF1940}" type="slidenum">
              <a:rPr lang="en-US" altLang="en-US" sz="1200">
                <a:solidFill>
                  <a:schemeClr val="tx1"/>
                </a:solidFill>
              </a:rPr>
              <a:pPr/>
              <a:t>25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ea typeface="+mn-ea"/>
              </a:rPr>
              <a:t>Cybercriminals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 network of attackers, identity thieves, spammers, financial fraudsters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More highly motivated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Willing to take more risk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Well-funded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More tenacious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The goal of a cybercriminal is financial gain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ea typeface="+mn-ea"/>
              </a:rPr>
              <a:t>Cybercrime</a:t>
            </a:r>
            <a:r>
              <a:rPr lang="en-US" altLang="en-US" dirty="0" smtClean="0">
                <a:ea typeface="+mn-ea"/>
              </a:rPr>
              <a:t> - targeted attacks against financial networks and the theft of personal information</a:t>
            </a:r>
          </a:p>
          <a:p>
            <a:pPr eaLnBrk="1" hangingPunct="1">
              <a:defRPr/>
            </a:pPr>
            <a:endParaRPr lang="en-CA" altLang="en-US" dirty="0" smtClean="0">
              <a:ea typeface="+mn-ea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3BBA9C40-DB5A-4C4F-974F-048B2A6B531D}" type="slidenum">
              <a:rPr lang="en-US" altLang="en-US" sz="1200">
                <a:solidFill>
                  <a:schemeClr val="tx1"/>
                </a:solidFill>
              </a:rPr>
              <a:pPr/>
              <a:t>26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ea typeface="+mn-ea"/>
              </a:rPr>
              <a:t>Cybercriminals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Financial cybercrime is divided into two categories: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Individuals and businesses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Use stolen data, credit card numbers, online financial account information, or Social Security numbers to profit from victims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Businesses and governments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Attempt to steal research on a new product so they can sell it to an unscrupulous foreign supplier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ea typeface="+mn-ea"/>
              </a:rPr>
              <a:t>Advanced Persistent Threat (APT) </a:t>
            </a:r>
            <a:r>
              <a:rPr lang="en-US" altLang="en-US" dirty="0" smtClean="0">
                <a:ea typeface="+mn-ea"/>
              </a:rPr>
              <a:t>- multiyear intrusion campaign that targets highly sensitive economic, proprietary, or national security information</a:t>
            </a:r>
          </a:p>
          <a:p>
            <a:pPr eaLnBrk="1" hangingPunct="1">
              <a:defRPr/>
            </a:pPr>
            <a:endParaRPr lang="en-CA" altLang="en-US" dirty="0" smtClean="0">
              <a:ea typeface="+mn-ea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4EC1F596-E7ED-4C6A-BB68-980C4EAC7BB0}" type="slidenum">
              <a:rPr lang="en-US" altLang="en-US" sz="1200">
                <a:solidFill>
                  <a:schemeClr val="tx1"/>
                </a:solidFill>
              </a:rPr>
              <a:pPr/>
              <a:t>27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ea typeface="+mn-ea"/>
              </a:rPr>
              <a:t>Script Kiddies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ea typeface="+mn-ea"/>
              </a:rPr>
              <a:t>Script kiddies </a:t>
            </a:r>
            <a:r>
              <a:rPr lang="en-US" altLang="en-US" dirty="0" smtClean="0">
                <a:ea typeface="+mn-ea"/>
              </a:rPr>
              <a:t>- individuals who want to attack computers yet they lack the knowledge of computers and network needed to do so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They download automated hacking software (scripts) from websites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Over 40 percent of attacks require low or no skills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ea typeface="+mn-ea"/>
              </a:rPr>
              <a:t>Exploit kits </a:t>
            </a:r>
            <a:r>
              <a:rPr lang="en-US" altLang="en-US" dirty="0" smtClean="0">
                <a:ea typeface="+mn-ea"/>
              </a:rPr>
              <a:t>- automated attack package that can be used without an advanced knowledge of computers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Script kiddies either rent or purchase them</a:t>
            </a:r>
          </a:p>
          <a:p>
            <a:pPr eaLnBrk="1" hangingPunct="1">
              <a:defRPr/>
            </a:pPr>
            <a:endParaRPr lang="en-CA" altLang="en-US" dirty="0" smtClean="0">
              <a:ea typeface="+mn-ea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D89053B0-EAF9-4D94-9B9F-B2A7AE0B47AD}" type="slidenum">
              <a:rPr lang="en-US" altLang="en-US" sz="1200">
                <a:solidFill>
                  <a:schemeClr val="tx1"/>
                </a:solidFill>
              </a:rPr>
              <a:pPr/>
              <a:t>28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ea typeface="+mn-ea"/>
              </a:rPr>
              <a:t>Brokers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ea typeface="+mn-ea"/>
              </a:rPr>
              <a:t>Brokers</a:t>
            </a:r>
            <a:r>
              <a:rPr lang="en-US" altLang="en-US" dirty="0" smtClean="0">
                <a:ea typeface="+mn-ea"/>
              </a:rPr>
              <a:t> - attackers who sell knowledge of a vulnerability to other attackers or governments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Often hired by the vendor to uncover vulnerabilities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Instead they do not report it to the vendor but sell the information about the vulnerabilities to the highest bidder</a:t>
            </a:r>
          </a:p>
          <a:p>
            <a:pPr eaLnBrk="1" hangingPunct="1">
              <a:defRPr/>
            </a:pPr>
            <a:endParaRPr lang="en-CA" altLang="en-US" dirty="0" smtClean="0">
              <a:ea typeface="+mn-ea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985C5574-EFDC-4E43-9C98-BEEBB83732D6}" type="slidenum">
              <a:rPr lang="en-US" altLang="en-US" sz="1200">
                <a:solidFill>
                  <a:schemeClr val="tx1"/>
                </a:solidFill>
              </a:rPr>
              <a:pPr/>
              <a:t>29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Insiders</a:t>
            </a:r>
          </a:p>
          <a:p>
            <a:pPr eaLnBrk="1" hangingPunct="1"/>
            <a:endParaRPr lang="en-US" altLang="en-US" smtClean="0"/>
          </a:p>
          <a:p>
            <a:pPr>
              <a:buFontTx/>
              <a:buChar char="•"/>
            </a:pPr>
            <a:r>
              <a:rPr lang="en-US" altLang="en-US" smtClean="0"/>
              <a:t>Employees, contractors, and business partners</a:t>
            </a:r>
          </a:p>
          <a:p>
            <a:pPr>
              <a:buFontTx/>
              <a:buChar char="•"/>
            </a:pPr>
            <a:r>
              <a:rPr lang="en-US" altLang="en-US" smtClean="0"/>
              <a:t>Over 48 percent of breaches attributed to insiders</a:t>
            </a:r>
          </a:p>
          <a:p>
            <a:pPr>
              <a:buFontTx/>
              <a:buChar char="•"/>
            </a:pPr>
            <a:r>
              <a:rPr lang="en-US" altLang="en-US" smtClean="0"/>
              <a:t>Examples of insider attacks: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Health care worker may publicize celebrities’ health records</a:t>
            </a:r>
          </a:p>
          <a:p>
            <a:pPr marL="1085850" lvl="2" indent="-171450">
              <a:buFontTx/>
              <a:buChar char="•"/>
            </a:pPr>
            <a:r>
              <a:rPr lang="en-US" altLang="en-US" smtClean="0"/>
              <a:t>Disgruntled over upcoming job termination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Stock trader might conceal losses through fake transactions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Employees may be bribed or coerced into stealing data before moving to a new job</a:t>
            </a:r>
          </a:p>
          <a:p>
            <a:pPr eaLnBrk="1" hangingPunct="1"/>
            <a:endParaRPr lang="en-CA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D59C4E2E-9F79-4728-A322-28F2E82E12C1}" type="slidenum">
              <a:rPr lang="en-US" altLang="en-US" sz="1200">
                <a:solidFill>
                  <a:schemeClr val="tx1"/>
                </a:solidFill>
              </a:rPr>
              <a:pPr/>
              <a:t>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Today’s Security Attacks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Table 1-1  Selected security breaches involving personal information in a one-month period</a:t>
            </a:r>
            <a:endParaRPr lang="en-CA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961ED756-E9CB-420B-B3CE-9925FDCAFB19}" type="slidenum">
              <a:rPr lang="en-US" altLang="en-US" sz="1200">
                <a:solidFill>
                  <a:schemeClr val="tx1"/>
                </a:solidFill>
              </a:rPr>
              <a:pPr/>
              <a:t>30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ea typeface="+mn-ea"/>
              </a:rPr>
              <a:t>Cyberterrorists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ea typeface="+mn-ea"/>
              </a:rPr>
              <a:t>Cyberterrorists </a:t>
            </a:r>
            <a:r>
              <a:rPr lang="en-US" altLang="en-US" dirty="0" smtClean="0">
                <a:ea typeface="+mn-ea"/>
              </a:rPr>
              <a:t>- an attacker whose motivation may be ideological or for the sake of principles or beliefs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Almost impossible to predict when or where the attack may occur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Targets may include: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 small group of computers or networks that can affect the largest number of users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Example: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Computers that control the electrical power grid of a state or region</a:t>
            </a:r>
          </a:p>
          <a:p>
            <a:pPr eaLnBrk="1" hangingPunct="1">
              <a:defRPr/>
            </a:pPr>
            <a:endParaRPr lang="en-CA" altLang="en-US" dirty="0" smtClean="0">
              <a:ea typeface="+mn-ea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Hactivists</a:t>
            </a:r>
          </a:p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r>
              <a:rPr lang="en-US" altLang="en-US" smtClean="0"/>
              <a:t>Hactivists - attackers who attack for ideological reasons that are generally not as well-defined as a cyberterrorist’s motivation</a:t>
            </a:r>
          </a:p>
          <a:p>
            <a:pPr>
              <a:buFontTx/>
              <a:buChar char="•"/>
            </a:pPr>
            <a:r>
              <a:rPr lang="en-US" altLang="en-US" smtClean="0"/>
              <a:t>Examples of hactivist attacks: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Breaking into a website and changing the contents on the site to make a political statement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Disabling a website belonging to a bank because the bank stopped accepting payments that were deposited into accounts belonging to the hactivists</a:t>
            </a:r>
          </a:p>
          <a:p>
            <a:endParaRPr lang="en-US" alt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5EB6FF41-1D5C-4AAB-B510-C33C890D07AC}" type="slidenum">
              <a:rPr lang="en-US" altLang="en-US" sz="1200">
                <a:solidFill>
                  <a:schemeClr val="tx1"/>
                </a:solidFill>
              </a:rPr>
              <a:pPr/>
              <a:t>31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State-Sponsored Attackers</a:t>
            </a:r>
          </a:p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r>
              <a:rPr lang="en-US" altLang="en-US" b="1" smtClean="0"/>
              <a:t>State-sponsored attacker </a:t>
            </a:r>
            <a:r>
              <a:rPr lang="en-US" altLang="en-US" smtClean="0"/>
              <a:t>- an attacker commissioned by the governments to attack enemies’ information systems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May target foreign governments or even citizens of the government who are considered hostile or threatening</a:t>
            </a:r>
          </a:p>
          <a:p>
            <a:pPr>
              <a:buFontTx/>
              <a:buChar char="•"/>
            </a:pPr>
            <a:r>
              <a:rPr lang="en-US" altLang="en-US" smtClean="0"/>
              <a:t>Examples of attacks: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Malware targeting government or military computers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Citizens having their email messages read without their knowledge</a:t>
            </a:r>
          </a:p>
          <a:p>
            <a:pPr marL="628650" lvl="1" indent="-171450">
              <a:buFontTx/>
              <a:buChar char="•"/>
            </a:pPr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239152AD-E16C-4A4E-9DEF-4CCF763E1329}" type="slidenum">
              <a:rPr lang="en-US" altLang="en-US" sz="1200">
                <a:solidFill>
                  <a:schemeClr val="tx1"/>
                </a:solidFill>
              </a:rPr>
              <a:pPr/>
              <a:t>32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7B888093-13E8-428F-81E9-368FD5066B71}" type="slidenum">
              <a:rPr lang="en-US" altLang="en-US" sz="1200">
                <a:solidFill>
                  <a:schemeClr val="tx1"/>
                </a:solidFill>
              </a:rPr>
              <a:pPr/>
              <a:t>33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ea typeface="+mn-ea"/>
              </a:rPr>
              <a:t>Attacks and Defenses</a:t>
            </a:r>
          </a:p>
          <a:p>
            <a:pPr eaLnBrk="1" hangingPunct="1"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 wide variety of attacks can be launched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The same basic steps are used in most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To protect computers against attacks follow five fundamental security principles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CA" altLang="en-US" dirty="0" smtClean="0">
              <a:ea typeface="+mn-ea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28A4A089-3B6C-4A4A-A3E9-78D58EFF1CF5}" type="slidenum">
              <a:rPr lang="en-US" altLang="en-US" sz="1200">
                <a:solidFill>
                  <a:schemeClr val="tx1"/>
                </a:solidFill>
              </a:rPr>
              <a:pPr/>
              <a:t>34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Steps of an Attack</a:t>
            </a:r>
          </a:p>
          <a:p>
            <a:pPr eaLnBrk="1" hangingPunct="1"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r>
              <a:rPr lang="en-US" altLang="en-US" b="1" smtClean="0"/>
              <a:t>Cyber Kill Chain </a:t>
            </a:r>
            <a:r>
              <a:rPr lang="en-US" altLang="en-US" smtClean="0"/>
              <a:t>outlines the steps of an attack: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1. </a:t>
            </a:r>
            <a:r>
              <a:rPr lang="en-US" altLang="en-US" i="1" smtClean="0"/>
              <a:t>Reconnaissance</a:t>
            </a:r>
            <a:r>
              <a:rPr lang="en-US" altLang="en-US" smtClean="0"/>
              <a:t> - probe for information about the system: type of hardware or software used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2. </a:t>
            </a:r>
            <a:r>
              <a:rPr lang="en-US" altLang="en-US" i="1" smtClean="0"/>
              <a:t>Weaponization</a:t>
            </a:r>
            <a:r>
              <a:rPr lang="en-US" altLang="en-US" smtClean="0"/>
              <a:t> - attacker creates an exploit and packages it into a deliverable payload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3. </a:t>
            </a:r>
            <a:r>
              <a:rPr lang="en-US" altLang="en-US" i="1" smtClean="0"/>
              <a:t>Delivery</a:t>
            </a:r>
            <a:r>
              <a:rPr lang="en-US" altLang="en-US" smtClean="0"/>
              <a:t> - weapon is transmitted to the target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4. </a:t>
            </a:r>
            <a:r>
              <a:rPr lang="en-US" altLang="en-US" i="1" smtClean="0"/>
              <a:t>Exploitation</a:t>
            </a:r>
            <a:r>
              <a:rPr lang="en-US" altLang="en-US" smtClean="0"/>
              <a:t> - after weapon is delivered, the exploitation stage triggers the intruder’s exploit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5. </a:t>
            </a:r>
            <a:r>
              <a:rPr lang="en-US" altLang="en-US" i="1" smtClean="0"/>
              <a:t>Installation</a:t>
            </a:r>
            <a:r>
              <a:rPr lang="en-US" altLang="en-US" smtClean="0"/>
              <a:t> - the weapon is installed to either attack the computer or install a remote “backdoor”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E0EBEA19-7520-42B0-91D9-542FC243DBE0}" type="slidenum">
              <a:rPr lang="en-US" altLang="en-US" sz="1200">
                <a:solidFill>
                  <a:schemeClr val="tx1"/>
                </a:solidFill>
              </a:rPr>
              <a:pPr/>
              <a:t>35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Steps of an Attack</a:t>
            </a:r>
          </a:p>
          <a:p>
            <a:pPr eaLnBrk="1" hangingPunct="1"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r>
              <a:rPr lang="en-US" altLang="en-US" b="1" smtClean="0"/>
              <a:t>Cyber Kill Chain </a:t>
            </a:r>
            <a:r>
              <a:rPr lang="en-US" altLang="en-US" smtClean="0"/>
              <a:t>outlines the steps of an attack (cont’d):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6. </a:t>
            </a:r>
            <a:r>
              <a:rPr lang="en-US" altLang="en-US" i="1" smtClean="0"/>
              <a:t>Command and Control </a:t>
            </a:r>
            <a:r>
              <a:rPr lang="en-US" altLang="en-US" smtClean="0"/>
              <a:t>- the comprised system connects back to the attacker so that the system can be remotely controlled by the attacker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7. </a:t>
            </a:r>
            <a:r>
              <a:rPr lang="en-US" altLang="en-US" i="1" smtClean="0"/>
              <a:t>Action on Objectives </a:t>
            </a:r>
            <a:r>
              <a:rPr lang="en-US" altLang="en-US" smtClean="0"/>
              <a:t>- now the attackers can start to take actions to achieve their original objectives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EE59524A-B48B-4DE7-A12A-C0C89FCCCC27}" type="slidenum">
              <a:rPr lang="en-US" altLang="en-US" sz="1200">
                <a:solidFill>
                  <a:schemeClr val="tx1"/>
                </a:solidFill>
              </a:rPr>
              <a:pPr/>
              <a:t>36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ea typeface="+mn-ea"/>
              </a:rPr>
              <a:t>Defenses Against Attacks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Five fundamental security principles for defenses: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Layering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Limiting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Diversity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Obscurity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Simplicity</a:t>
            </a:r>
          </a:p>
          <a:p>
            <a:pPr eaLnBrk="1" hangingPunct="1">
              <a:defRPr/>
            </a:pPr>
            <a:endParaRPr lang="en-US" altLang="en-US" dirty="0" smtClean="0">
              <a:ea typeface="+mn-ea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41213664-E7BD-4EAD-B0F9-F642BA833C80}" type="slidenum">
              <a:rPr lang="en-US" altLang="en-US" sz="1200">
                <a:solidFill>
                  <a:schemeClr val="tx1"/>
                </a:solidFill>
              </a:rPr>
              <a:pPr/>
              <a:t>37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ea typeface="+mn-ea"/>
              </a:rPr>
              <a:t>Layering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Information security must be created in layers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 single defense mechanism may be easy to circumvent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Making it unlikely that an attacker can break through all defense layers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Layered security approach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Can be useful in resisting a variety of attacks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Provides the most comprehensive protection</a:t>
            </a:r>
          </a:p>
          <a:p>
            <a:pPr eaLnBrk="1" hangingPunct="1">
              <a:defRPr/>
            </a:pPr>
            <a:endParaRPr lang="en-US" altLang="en-US" dirty="0" smtClean="0">
              <a:ea typeface="+mn-ea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EF5CA3CC-141D-4DD6-A145-DF2ED1162135}" type="slidenum">
              <a:rPr lang="en-US" altLang="en-US" sz="1200">
                <a:solidFill>
                  <a:schemeClr val="tx1"/>
                </a:solidFill>
              </a:rPr>
              <a:pPr/>
              <a:t>38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ea typeface="+mn-ea"/>
              </a:rPr>
              <a:t>Limiting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Limiting access to information: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Reduces the threat against it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Only those who must use data should be granted access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Should be limited to only what they need to do their job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Methods of limiting access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Technology-based - such as file permissions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Procedural - such as prohibiting document removal from premises</a:t>
            </a:r>
          </a:p>
          <a:p>
            <a:pPr eaLnBrk="1" hangingPunct="1">
              <a:defRPr/>
            </a:pPr>
            <a:endParaRPr lang="en-US" altLang="en-US" dirty="0" smtClean="0">
              <a:ea typeface="+mn-ea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5D7EF0A-46A0-4295-ADA7-93580BC4377C}" type="slidenum">
              <a:rPr lang="en-US" altLang="en-US" sz="1200">
                <a:solidFill>
                  <a:schemeClr val="tx1"/>
                </a:solidFill>
              </a:rPr>
              <a:pPr/>
              <a:t>39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ea typeface="+mn-ea"/>
              </a:rPr>
              <a:t>Diversity</a:t>
            </a:r>
          </a:p>
          <a:p>
            <a:pPr eaLnBrk="1" hangingPunct="1"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Closely related to layering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Layers must be different (diverse)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If attackers penetrate one layer: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Same techniques will be unsuccessful in breaking through other layers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Breaching one security layer does not compromise the whole system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Example of diversity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Using security products from different manufacturers</a:t>
            </a:r>
          </a:p>
          <a:p>
            <a:pPr eaLnBrk="1" hangingPunct="1">
              <a:defRPr/>
            </a:pPr>
            <a:endParaRPr lang="en-US" altLang="en-US" dirty="0" smtClean="0">
              <a:ea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16E7F69C-EADF-4932-BE1F-F3B38D1FF698}" type="slidenum">
              <a:rPr lang="en-US" altLang="en-US" sz="1200">
                <a:solidFill>
                  <a:schemeClr val="tx1"/>
                </a:solidFill>
              </a:rPr>
              <a:pPr/>
              <a:t>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ea typeface="+mn-ea"/>
              </a:rPr>
              <a:t>Difficulties in Defending Against Attacks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>
                <a:ea typeface="+mn-ea"/>
              </a:rPr>
              <a:t>Universally connected devices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>
                <a:ea typeface="+mn-ea"/>
              </a:rPr>
              <a:t>Increased speed of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>
                <a:ea typeface="+mn-ea"/>
              </a:rPr>
              <a:t>Greater sophistication of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>
                <a:ea typeface="+mn-ea"/>
              </a:rPr>
              <a:t>Availability and simplicity of attack tools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>
                <a:ea typeface="+mn-ea"/>
              </a:rPr>
              <a:t>Faster detection of vulnerabilities</a:t>
            </a:r>
          </a:p>
          <a:p>
            <a:pPr eaLnBrk="1" hangingPunct="1">
              <a:defRPr/>
            </a:pPr>
            <a:endParaRPr lang="en-CA" altLang="en-US" dirty="0" smtClean="0">
              <a:ea typeface="+mn-ea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7FB56D58-5489-44D8-823C-9CF937105367}" type="slidenum">
              <a:rPr lang="en-US" altLang="en-US" sz="1200">
                <a:solidFill>
                  <a:schemeClr val="tx1"/>
                </a:solidFill>
              </a:rPr>
              <a:pPr/>
              <a:t>40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ea typeface="+mn-ea"/>
              </a:rPr>
              <a:t>Obscurity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Obscuring inside details to outsiders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Example: not revealing details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Type of computer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Operating system version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Brand of software used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Difficult for attacker to devise attack if system details are unknown</a:t>
            </a:r>
          </a:p>
          <a:p>
            <a:pPr eaLnBrk="1" hangingPunct="1">
              <a:defRPr/>
            </a:pPr>
            <a:endParaRPr lang="en-US" altLang="en-US" dirty="0" smtClean="0">
              <a:ea typeface="+mn-ea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613EA277-0889-4894-B8F5-362674536849}" type="slidenum">
              <a:rPr lang="en-US" altLang="en-US" sz="1200">
                <a:solidFill>
                  <a:schemeClr val="tx1"/>
                </a:solidFill>
              </a:rPr>
              <a:pPr/>
              <a:t>41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ea typeface="+mn-ea"/>
              </a:rPr>
              <a:t>Simplicity</a:t>
            </a:r>
          </a:p>
          <a:p>
            <a:pPr eaLnBrk="1" hangingPunct="1"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Nature of information security is complex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Complex security systems: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Can be difficult to understand and troubleshoot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Are often compromised for ease of use by trusted users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 secure system should be simple from the inside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But complex from the outside</a:t>
            </a:r>
          </a:p>
          <a:p>
            <a:pPr eaLnBrk="1" hangingPunct="1">
              <a:defRPr/>
            </a:pPr>
            <a:endParaRPr lang="en-US" altLang="en-US" dirty="0" smtClean="0">
              <a:ea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DB23B9CE-D936-4856-BDA8-1AC0A4282F03}" type="slidenum">
              <a:rPr lang="en-US" altLang="en-US" sz="1200">
                <a:solidFill>
                  <a:schemeClr val="tx1"/>
                </a:solidFill>
              </a:rPr>
              <a:pPr/>
              <a:t>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ea typeface="+mn-ea"/>
              </a:rPr>
              <a:t>Difficulties in Defending Against Attacks</a:t>
            </a:r>
          </a:p>
          <a:p>
            <a:pPr eaLnBrk="1" hangingPunct="1"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>
                <a:ea typeface="+mn-ea"/>
              </a:rPr>
              <a:t>Delays in security updating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>
                <a:ea typeface="+mn-ea"/>
              </a:rPr>
              <a:t>Weak security update distribution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>
                <a:ea typeface="+mn-ea"/>
              </a:rPr>
              <a:t>Distributed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>
                <a:ea typeface="+mn-ea"/>
              </a:rPr>
              <a:t>Introduction of BYOD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>
                <a:ea typeface="+mn-ea"/>
              </a:rPr>
              <a:t>User confusion</a:t>
            </a:r>
          </a:p>
          <a:p>
            <a:pPr eaLnBrk="1" hangingPunct="1">
              <a:defRPr/>
            </a:pPr>
            <a:endParaRPr lang="en-CA" altLang="en-US" dirty="0" smtClean="0">
              <a:ea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Understanding Security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Security is: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The goal to be free from danger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The process that achieves that freedom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Harm/danger may come from one of two sources: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From a direct action that is intended to inflict damage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From an indirect and unintentional action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As security is increased, convenience is often decreased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The more secure something is, the less convenient it may become to use</a:t>
            </a:r>
          </a:p>
          <a:p>
            <a:pPr>
              <a:defRPr/>
            </a:pPr>
            <a:endParaRPr lang="en-US" dirty="0">
              <a:ea typeface="+mn-ea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68873270-6659-4EB6-B0D4-2315F6D259E3}" type="slidenum">
              <a:rPr lang="en-US" altLang="en-US" sz="1200">
                <a:solidFill>
                  <a:schemeClr val="tx1"/>
                </a:solidFill>
              </a:rPr>
              <a:pPr/>
              <a:t>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Understanding Security</a:t>
            </a:r>
          </a:p>
          <a:p>
            <a:endParaRPr lang="en-US" altLang="en-US" smtClean="0"/>
          </a:p>
          <a:p>
            <a:r>
              <a:rPr lang="en-US" altLang="en-US" smtClean="0"/>
              <a:t>Figure 1-2  Relationship of security to convenience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A8EA8FD9-95BE-4156-900E-11C8FFA263EE}" type="slidenum">
              <a:rPr lang="en-US" altLang="en-US" sz="1200">
                <a:solidFill>
                  <a:schemeClr val="tx1"/>
                </a:solidFill>
              </a:rPr>
              <a:pPr/>
              <a:t>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38BA9012-EE2B-4929-AAE3-4645657367DC}" type="slidenum">
              <a:rPr lang="en-US" altLang="en-US" sz="1200">
                <a:solidFill>
                  <a:schemeClr val="tx1"/>
                </a:solidFill>
              </a:rPr>
              <a:pPr/>
              <a:t>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ea typeface="+mn-ea"/>
              </a:rPr>
              <a:t>Defining Information Security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ea typeface="+mn-ea"/>
              </a:rPr>
              <a:t>Information security </a:t>
            </a:r>
            <a:r>
              <a:rPr lang="en-US" altLang="en-US" dirty="0" smtClean="0">
                <a:ea typeface="+mn-ea"/>
              </a:rPr>
              <a:t>- the tasks of securing information that is in a digital format: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Manipulated by a microprocessor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Stored on a storage device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Transmitted over a network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Information security goal - to ensure that protective measures are properly implemented to ward off attacks and prevent the total collapse of the system when a successful attack occurs</a:t>
            </a:r>
          </a:p>
          <a:p>
            <a:pPr eaLnBrk="1" hangingPunct="1">
              <a:defRPr/>
            </a:pPr>
            <a:endParaRPr lang="en-CA" altLang="en-US" dirty="0" smtClean="0">
              <a:ea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1E8B9ABA-33CF-443A-B9A3-C0C4688ED347}" type="slidenum">
              <a:rPr lang="en-US" altLang="en-US" sz="1200">
                <a:solidFill>
                  <a:schemeClr val="tx1"/>
                </a:solidFill>
              </a:rPr>
              <a:pPr/>
              <a:t>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ea typeface="+mn-ea"/>
              </a:rPr>
              <a:t>Defining Information Security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Three types of information protection: often called CIA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Confidentiality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Only approved individuals may access information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Integrity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Information is correct and unaltered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Availability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Information is accessible to authorized users</a:t>
            </a:r>
          </a:p>
          <a:p>
            <a:pPr eaLnBrk="1" hangingPunct="1">
              <a:defRPr/>
            </a:pPr>
            <a:endParaRPr lang="en-US" altLang="en-US" dirty="0" smtClean="0">
              <a:ea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>
                <a:latin typeface="Times New Roman" pitchFamily="18" charset="0"/>
              </a:defRPr>
            </a:lvl1pPr>
          </a:lstStyle>
          <a:p>
            <a:fld id="{84FEE814-AAE2-46FC-AE8C-A5100CD9C8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947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9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95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F3F75C6-BCEF-4051-B3B4-24F53C1665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336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3A41772-7123-4768-89C8-7097E339CD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6986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4D17511-02CA-4CAD-9895-B680E63A98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0274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59FA8C9-BA8B-4D0A-B340-8D466DE252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4109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2A1D3B6-B949-4FD5-839E-7E4FEB2D5C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3692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668B33D-DA14-4A45-A360-ABBF62953E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34969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7057B3C-2C27-4825-B15E-4BEA2D6AB8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50867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D54F66B-D514-45A8-8A59-2CB300ED37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603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514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B49CE59-38B2-4004-89F5-19B7535A2B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3427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1E66DA8-D41F-4063-9A55-01456145CA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6869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82D6102-876C-49CC-B41F-E0492032FB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943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935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7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8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7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773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908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1032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22222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222222"/>
                </a:solidFill>
                <a:latin typeface="Arial" charset="0"/>
              </a:defRPr>
            </a:lvl1pPr>
          </a:lstStyle>
          <a:p>
            <a:fld id="{4CFD6BC5-7BC3-474C-8A86-5E3CA272927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0" r:id="rId1"/>
    <p:sldLayoutId id="2147484271" r:id="rId2"/>
    <p:sldLayoutId id="2147484272" r:id="rId3"/>
    <p:sldLayoutId id="2147484273" r:id="rId4"/>
    <p:sldLayoutId id="2147484274" r:id="rId5"/>
    <p:sldLayoutId id="2147484275" r:id="rId6"/>
    <p:sldLayoutId id="2147484276" r:id="rId7"/>
    <p:sldLayoutId id="2147484277" r:id="rId8"/>
    <p:sldLayoutId id="2147484278" r:id="rId9"/>
    <p:sldLayoutId id="2147484279" r:id="rId10"/>
    <p:sldLayoutId id="214748428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222222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1" r:id="rId1"/>
    <p:sldLayoutId id="2147484282" r:id="rId2"/>
    <p:sldLayoutId id="2147484283" r:id="rId3"/>
    <p:sldLayoutId id="2147484284" r:id="rId4"/>
    <p:sldLayoutId id="2147484285" r:id="rId5"/>
    <p:sldLayoutId id="2147484286" r:id="rId6"/>
    <p:sldLayoutId id="2147484287" r:id="rId7"/>
    <p:sldLayoutId id="2147484288" r:id="rId8"/>
    <p:sldLayoutId id="2147484289" r:id="rId9"/>
    <p:sldLayoutId id="2147484290" r:id="rId10"/>
    <p:sldLayoutId id="214748429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Challenges of Securing Information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Securing information</a:t>
            </a:r>
          </a:p>
          <a:p>
            <a:pPr lvl="1"/>
            <a:r>
              <a:rPr lang="en-US" altLang="en-US" smtClean="0"/>
              <a:t>No simple solution</a:t>
            </a:r>
          </a:p>
          <a:p>
            <a:pPr lvl="1"/>
            <a:r>
              <a:rPr lang="en-US" altLang="en-US" smtClean="0"/>
              <a:t>Many different types of attacks</a:t>
            </a:r>
          </a:p>
          <a:p>
            <a:pPr lvl="1"/>
            <a:r>
              <a:rPr lang="en-US" altLang="en-US" smtClean="0"/>
              <a:t>Defending against attacks is often difficult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F0C8F4-1971-49B4-BB98-62599876432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Defining Information Security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5720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Protections implemented to secure information (AAA)</a:t>
            </a:r>
          </a:p>
          <a:p>
            <a:pPr marL="0" indent="0">
              <a:buFontTx/>
              <a:buNone/>
              <a:defRPr/>
            </a:pPr>
            <a:endParaRPr lang="en-US" altLang="en-US" dirty="0" smtClean="0">
              <a:ea typeface="+mn-ea"/>
            </a:endParaRP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Authentication</a:t>
            </a:r>
          </a:p>
          <a:p>
            <a:pPr lvl="2">
              <a:defRPr/>
            </a:pPr>
            <a:r>
              <a:rPr lang="en-US" altLang="en-US" dirty="0" smtClean="0">
                <a:ea typeface="ＭＳ Ｐゴシック" charset="0"/>
              </a:rPr>
              <a:t>Ensures the individual is who they claim to be</a:t>
            </a:r>
          </a:p>
          <a:p>
            <a:pPr marL="914400" lvl="2" indent="0">
              <a:buFontTx/>
              <a:buNone/>
              <a:defRPr/>
            </a:pPr>
            <a:endParaRPr lang="en-US" altLang="en-US" dirty="0" smtClean="0">
              <a:ea typeface="ＭＳ Ｐゴシック" charset="0"/>
            </a:endParaRP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Authorization</a:t>
            </a:r>
          </a:p>
          <a:p>
            <a:pPr lvl="2">
              <a:defRPr/>
            </a:pPr>
            <a:r>
              <a:rPr lang="en-US" altLang="en-US" dirty="0" smtClean="0">
                <a:ea typeface="ＭＳ Ｐゴシック" charset="0"/>
              </a:rPr>
              <a:t>Gives permission to specific technology resources</a:t>
            </a:r>
          </a:p>
          <a:p>
            <a:pPr marL="914400" lvl="2" indent="0">
              <a:buFontTx/>
              <a:buNone/>
              <a:defRPr/>
            </a:pPr>
            <a:endParaRPr lang="en-US" altLang="en-US" dirty="0" smtClean="0">
              <a:ea typeface="ＭＳ Ｐゴシック" charset="0"/>
            </a:endParaRP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Accounting</a:t>
            </a:r>
          </a:p>
          <a:p>
            <a:pPr lvl="2">
              <a:defRPr/>
            </a:pPr>
            <a:r>
              <a:rPr lang="en-US" altLang="en-US" dirty="0" smtClean="0">
                <a:ea typeface="ＭＳ Ｐゴシック" charset="0"/>
              </a:rPr>
              <a:t>Provides tracking of events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BAE34A-715A-46B5-80A4-1FED7EDD4C2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Defining Information Security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Information security is achieved by a combination of three entities: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Information and the hardware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Software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Communications</a:t>
            </a:r>
          </a:p>
          <a:p>
            <a:pPr marL="457200" lvl="1" indent="0">
              <a:buFontTx/>
              <a:buNone/>
              <a:defRPr/>
            </a:pPr>
            <a:endParaRPr lang="en-US" altLang="en-US" dirty="0" smtClean="0">
              <a:ea typeface="ＭＳ Ｐゴシック" charset="0"/>
            </a:endParaRPr>
          </a:p>
          <a:p>
            <a:pPr>
              <a:defRPr/>
            </a:pPr>
            <a:r>
              <a:rPr lang="en-US" altLang="en-US" dirty="0" smtClean="0">
                <a:ea typeface="+mn-ea"/>
              </a:rPr>
              <a:t>These entities are protected in three layers: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Products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People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Policies and procedures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A75642-CEE6-449F-8142-0ECBCD439CA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77200" cy="1143000"/>
          </a:xfrm>
        </p:spPr>
        <p:txBody>
          <a:bodyPr/>
          <a:lstStyle/>
          <a:p>
            <a:r>
              <a:rPr lang="en-US" altLang="en-US" smtClean="0"/>
              <a:t>Defining Information Security</a:t>
            </a: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B39AA3-F5EE-480D-9087-7F4A47A7F85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pic>
        <p:nvPicPr>
          <p:cNvPr id="21509" name="Picture 6" descr="Information security layers" title="Figure 1-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109663"/>
            <a:ext cx="5473700" cy="5748337"/>
          </a:xfrm>
          <a:prstGeom prst="rect">
            <a:avLst/>
          </a:prstGeom>
          <a:noFill/>
          <a:ln>
            <a:noFill/>
          </a:ln>
          <a:ex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altLang="en-US" smtClean="0"/>
              <a:t>Defining Information Security</a:t>
            </a: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3E7CBF-15A7-4C45-A2D7-657265355BB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pic>
        <p:nvPicPr>
          <p:cNvPr id="22533" name="Picture 6" descr="Information security layers&#10;" title="Table 1-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133600"/>
            <a:ext cx="8916988" cy="2209800"/>
          </a:xfrm>
          <a:prstGeom prst="rect">
            <a:avLst/>
          </a:prstGeom>
          <a:noFill/>
          <a:ln>
            <a:noFill/>
          </a:ln>
          <a:ex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Information Security Terminology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 smtClean="0">
                <a:ea typeface="+mn-ea"/>
              </a:rPr>
              <a:t>Asset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Item that has  value</a:t>
            </a:r>
          </a:p>
          <a:p>
            <a:pPr lvl="1">
              <a:defRPr/>
            </a:pPr>
            <a:endParaRPr lang="en-US" altLang="en-US" dirty="0" smtClean="0">
              <a:ea typeface="ＭＳ Ｐゴシック" charset="0"/>
            </a:endParaRPr>
          </a:p>
          <a:p>
            <a:pPr>
              <a:defRPr/>
            </a:pPr>
            <a:r>
              <a:rPr lang="en-US" altLang="en-US" b="1" dirty="0" smtClean="0">
                <a:ea typeface="+mn-ea"/>
              </a:rPr>
              <a:t>Threat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Type of action that has the potential to cause harm</a:t>
            </a:r>
          </a:p>
          <a:p>
            <a:pPr marL="457200" lvl="1" indent="0">
              <a:buFontTx/>
              <a:buNone/>
              <a:defRPr/>
            </a:pPr>
            <a:endParaRPr lang="en-US" altLang="en-US" dirty="0" smtClean="0">
              <a:ea typeface="ＭＳ Ｐゴシック" charset="0"/>
            </a:endParaRPr>
          </a:p>
          <a:p>
            <a:pPr>
              <a:defRPr/>
            </a:pPr>
            <a:r>
              <a:rPr lang="en-US" altLang="en-US" b="1" dirty="0" smtClean="0">
                <a:ea typeface="+mn-ea"/>
              </a:rPr>
              <a:t>Threat agent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A person or element with power to carry out a threat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251D03-CC3A-40F9-8572-3D960189ADF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Information Security Terminology</a:t>
            </a:r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6C8B5C-9CB4-4805-8F5C-BCB98DB8407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pic>
        <p:nvPicPr>
          <p:cNvPr id="24581" name="Picture 2" descr="Information technology assets" title="Table 1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449388"/>
            <a:ext cx="8763000" cy="4494212"/>
          </a:xfrm>
          <a:prstGeom prst="rect">
            <a:avLst/>
          </a:prstGeom>
          <a:noFill/>
          <a:ln>
            <a:noFill/>
          </a:ln>
          <a:ex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Information Security Terminology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 smtClean="0">
                <a:ea typeface="+mn-ea"/>
              </a:rPr>
              <a:t>Vulnerability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Flaw or weakness that allows a threat agent to bypass security</a:t>
            </a:r>
          </a:p>
          <a:p>
            <a:pPr>
              <a:defRPr/>
            </a:pPr>
            <a:r>
              <a:rPr lang="en-US" altLang="en-US" b="1" dirty="0" smtClean="0">
                <a:ea typeface="+mn-ea"/>
              </a:rPr>
              <a:t>Threat vector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The means by which an attack can occur</a:t>
            </a:r>
          </a:p>
          <a:p>
            <a:pPr>
              <a:defRPr/>
            </a:pPr>
            <a:r>
              <a:rPr lang="en-US" altLang="en-US" b="1" dirty="0" smtClean="0">
                <a:ea typeface="+mn-ea"/>
              </a:rPr>
              <a:t>Threat likelihood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Likelihood that threat agent will exploit vulnerability</a:t>
            </a:r>
          </a:p>
          <a:p>
            <a:pPr>
              <a:defRPr/>
            </a:pPr>
            <a:r>
              <a:rPr lang="en-US" altLang="en-US" b="1" dirty="0" smtClean="0">
                <a:ea typeface="+mn-ea"/>
              </a:rPr>
              <a:t>Risk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A situation that involves exposure to some type of danger</a:t>
            </a:r>
          </a:p>
          <a:p>
            <a:pPr marL="457200" lvl="1" indent="0">
              <a:buFontTx/>
              <a:buNone/>
              <a:defRPr/>
            </a:pPr>
            <a:endParaRPr lang="en-US" altLang="en-US" dirty="0" smtClean="0">
              <a:ea typeface="ＭＳ Ｐゴシック" charset="0"/>
            </a:endParaRP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B71483-D56D-48B1-B2D5-1ABBBC5E34D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smtClean="0"/>
              <a:t>Information Security Terminology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486400"/>
          </a:xfrm>
        </p:spPr>
        <p:txBody>
          <a:bodyPr/>
          <a:lstStyle/>
          <a:p>
            <a:r>
              <a:rPr lang="en-US" altLang="en-US" smtClean="0"/>
              <a:t>Options to deal with risk:</a:t>
            </a:r>
          </a:p>
          <a:p>
            <a:pPr lvl="1"/>
            <a:r>
              <a:rPr lang="en-US" altLang="en-US" b="1" smtClean="0"/>
              <a:t>Risk avoidance </a:t>
            </a:r>
            <a:endParaRPr lang="en-US" altLang="en-US" smtClean="0"/>
          </a:p>
          <a:p>
            <a:pPr lvl="2"/>
            <a:r>
              <a:rPr lang="en-US" altLang="en-US" smtClean="0"/>
              <a:t>identify risk, don’t engaging in activity</a:t>
            </a:r>
          </a:p>
          <a:p>
            <a:pPr lvl="1"/>
            <a:r>
              <a:rPr lang="en-US" altLang="en-US" b="1" smtClean="0"/>
              <a:t>Acceptance</a:t>
            </a:r>
            <a:r>
              <a:rPr lang="en-US" altLang="en-US" smtClean="0"/>
              <a:t> </a:t>
            </a:r>
          </a:p>
          <a:p>
            <a:pPr lvl="2"/>
            <a:r>
              <a:rPr lang="en-US" altLang="en-US" smtClean="0"/>
              <a:t>acknowledged risk but do not address it</a:t>
            </a:r>
          </a:p>
          <a:p>
            <a:pPr lvl="1"/>
            <a:r>
              <a:rPr lang="en-US" altLang="en-US" b="1" smtClean="0"/>
              <a:t>Risk mitigation</a:t>
            </a:r>
            <a:endParaRPr lang="en-US" altLang="en-US" smtClean="0"/>
          </a:p>
          <a:p>
            <a:pPr lvl="2"/>
            <a:r>
              <a:rPr lang="en-US" altLang="en-US" smtClean="0"/>
              <a:t>attempt to make risk less serious</a:t>
            </a:r>
          </a:p>
          <a:p>
            <a:pPr lvl="1"/>
            <a:r>
              <a:rPr lang="en-US" altLang="en-US" b="1" smtClean="0"/>
              <a:t>Deterrence</a:t>
            </a:r>
            <a:endParaRPr lang="en-US" altLang="en-US" smtClean="0"/>
          </a:p>
          <a:p>
            <a:pPr lvl="2"/>
            <a:r>
              <a:rPr lang="en-US" altLang="en-US" smtClean="0"/>
              <a:t>Inform attacker of the consequences</a:t>
            </a:r>
          </a:p>
          <a:p>
            <a:pPr lvl="1"/>
            <a:r>
              <a:rPr lang="en-US" altLang="en-US" b="1" smtClean="0"/>
              <a:t>Transference</a:t>
            </a:r>
            <a:endParaRPr lang="en-US" altLang="en-US" smtClean="0"/>
          </a:p>
          <a:p>
            <a:pPr lvl="2"/>
            <a:r>
              <a:rPr lang="en-US" altLang="en-US" smtClean="0"/>
              <a:t>transfer risk to a third party</a:t>
            </a:r>
          </a:p>
          <a:p>
            <a:pPr lvl="2">
              <a:buFontTx/>
              <a:buNone/>
            </a:pPr>
            <a:endParaRPr lang="en-US" altLang="en-US" smtClean="0"/>
          </a:p>
          <a:p>
            <a:pPr lvl="2"/>
            <a:endParaRPr lang="en-US" altLang="en-US" smtClean="0"/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13EE2D-21DA-4C19-BF3D-4286AEE5315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Information Security Terminology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FontTx/>
              <a:buNone/>
              <a:defRPr/>
            </a:pPr>
            <a:endParaRPr lang="en-US" altLang="en-US" dirty="0" smtClean="0">
              <a:ea typeface="ＭＳ Ｐゴシック" charset="0"/>
            </a:endParaRPr>
          </a:p>
          <a:p>
            <a:pPr lvl="2">
              <a:defRPr/>
            </a:pPr>
            <a:endParaRPr lang="en-US" altLang="en-US" dirty="0" smtClean="0">
              <a:ea typeface="ＭＳ Ｐゴシック" charset="0"/>
            </a:endParaRPr>
          </a:p>
        </p:txBody>
      </p:sp>
      <p:sp>
        <p:nvSpPr>
          <p:cNvPr id="6246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0FDD43-5CC6-486B-9FB0-D73ACAA9084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pic>
        <p:nvPicPr>
          <p:cNvPr id="27654" name="Picture 6" descr="Information security terminology" title="Table 1-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513" y="1752600"/>
            <a:ext cx="8904287" cy="3581400"/>
          </a:xfrm>
          <a:prstGeom prst="rect">
            <a:avLst/>
          </a:prstGeom>
          <a:noFill/>
          <a:ln>
            <a:noFill/>
          </a:ln>
          <a:ex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Understanding the Importance of Information Security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Information security can be helpful in:</a:t>
            </a:r>
          </a:p>
          <a:p>
            <a:pPr lvl="1"/>
            <a:r>
              <a:rPr lang="en-US" altLang="en-US" smtClean="0"/>
              <a:t>Preventing data theft</a:t>
            </a:r>
          </a:p>
          <a:p>
            <a:pPr lvl="1"/>
            <a:r>
              <a:rPr lang="en-US" altLang="en-US" smtClean="0"/>
              <a:t>Thwarting identity theft</a:t>
            </a:r>
          </a:p>
          <a:p>
            <a:pPr lvl="1"/>
            <a:r>
              <a:rPr lang="en-US" altLang="en-US" smtClean="0"/>
              <a:t>Avoiding the legal consequences of not securing information</a:t>
            </a:r>
          </a:p>
          <a:p>
            <a:pPr lvl="1"/>
            <a:r>
              <a:rPr lang="en-US" altLang="en-US" smtClean="0"/>
              <a:t>Maintaining productivity</a:t>
            </a:r>
          </a:p>
          <a:p>
            <a:pPr lvl="1"/>
            <a:r>
              <a:rPr lang="en-US" altLang="en-US" smtClean="0"/>
              <a:t>Foiling cyberterrorism </a:t>
            </a:r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F16E94-B2EB-49B9-8714-1788B0BCA8C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Today’s Security Attacks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Examples of recent attacks </a:t>
            </a:r>
          </a:p>
          <a:p>
            <a:pPr lvl="1"/>
            <a:r>
              <a:rPr lang="en-US" altLang="en-US" smtClean="0"/>
              <a:t>Attack on a credit card processing company that handles prepaid debit cards</a:t>
            </a:r>
          </a:p>
          <a:p>
            <a:pPr lvl="1"/>
            <a:r>
              <a:rPr lang="en-US" altLang="en-US" smtClean="0"/>
              <a:t>Taking control of wireless cameras</a:t>
            </a:r>
          </a:p>
          <a:p>
            <a:pPr lvl="1"/>
            <a:r>
              <a:rPr lang="en-US" altLang="en-US" smtClean="0"/>
              <a:t>ATM machine attacks</a:t>
            </a:r>
          </a:p>
          <a:p>
            <a:pPr lvl="1"/>
            <a:r>
              <a:rPr lang="en-US" altLang="en-US" smtClean="0"/>
              <a:t>Taking over Twitter accounts</a:t>
            </a:r>
          </a:p>
          <a:p>
            <a:pPr lvl="1"/>
            <a:r>
              <a:rPr lang="en-US" altLang="en-US" smtClean="0"/>
              <a:t>Serial server attacks</a:t>
            </a:r>
          </a:p>
          <a:p>
            <a:pPr lvl="1"/>
            <a:r>
              <a:rPr lang="en-US" altLang="en-US" smtClean="0"/>
              <a:t>Attackers using online sites such as Craigslist and eBay to lure victims to download malware</a:t>
            </a:r>
          </a:p>
          <a:p>
            <a:pPr lvl="1"/>
            <a:r>
              <a:rPr lang="en-US" altLang="en-US" smtClean="0"/>
              <a:t>Penetration of Apple’s very own network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81698E-1785-44AE-BDD4-71E4E15FAFB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Thwarting Identity Theft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Identity theft</a:t>
            </a:r>
          </a:p>
          <a:p>
            <a:pPr lvl="1"/>
            <a:r>
              <a:rPr lang="en-US" altLang="en-US" smtClean="0"/>
              <a:t>Stealing another person’s personal information</a:t>
            </a:r>
          </a:p>
          <a:p>
            <a:pPr lvl="2"/>
            <a:r>
              <a:rPr lang="en-US" altLang="en-US" smtClean="0"/>
              <a:t>Usually using it for financial gain</a:t>
            </a:r>
          </a:p>
          <a:p>
            <a:pPr lvl="2"/>
            <a:endParaRPr lang="en-US" altLang="en-US" smtClean="0"/>
          </a:p>
          <a:p>
            <a:pPr lvl="1"/>
            <a:r>
              <a:rPr lang="en-US" altLang="en-US" smtClean="0"/>
              <a:t>Example: </a:t>
            </a:r>
          </a:p>
          <a:p>
            <a:pPr lvl="2"/>
            <a:r>
              <a:rPr lang="en-US" altLang="en-US" smtClean="0"/>
              <a:t>Steal SSN</a:t>
            </a:r>
          </a:p>
          <a:p>
            <a:pPr lvl="2"/>
            <a:endParaRPr lang="en-US" altLang="en-US" smtClean="0"/>
          </a:p>
          <a:p>
            <a:pPr lvl="2"/>
            <a:r>
              <a:rPr lang="en-US" altLang="en-US" smtClean="0"/>
              <a:t>Create new credit card account</a:t>
            </a:r>
          </a:p>
          <a:p>
            <a:pPr lvl="2"/>
            <a:endParaRPr lang="en-US" altLang="en-US" smtClean="0"/>
          </a:p>
          <a:p>
            <a:pPr lvl="2"/>
            <a:r>
              <a:rPr lang="en-US" altLang="en-US" smtClean="0"/>
              <a:t>File fraudulent tax returns</a:t>
            </a:r>
          </a:p>
          <a:p>
            <a:pPr lvl="2"/>
            <a:endParaRPr lang="en-US" altLang="en-US" smtClean="0"/>
          </a:p>
        </p:txBody>
      </p:sp>
      <p:sp>
        <p:nvSpPr>
          <p:cNvPr id="6656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87180B-1B50-413F-8F13-B5865749583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Avoiding Legal Consequences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Laws protecting electronic data privacy:</a:t>
            </a:r>
          </a:p>
          <a:p>
            <a:pPr lvl="1"/>
            <a:r>
              <a:rPr lang="en-US" altLang="en-US" i="1" smtClean="0"/>
              <a:t>The Health Insurance Portability and Accountability Act of 1996 (HIPAA)</a:t>
            </a:r>
          </a:p>
          <a:p>
            <a:pPr lvl="1"/>
            <a:r>
              <a:rPr lang="en-US" altLang="en-US" i="1" smtClean="0"/>
              <a:t>The Sarbanes-Oxley Act of 2002 (Sarbox)</a:t>
            </a:r>
          </a:p>
          <a:p>
            <a:pPr lvl="1"/>
            <a:r>
              <a:rPr lang="en-US" altLang="en-US" i="1" smtClean="0"/>
              <a:t>The Gramm-Leach-Bliley Act (GLBA)</a:t>
            </a:r>
          </a:p>
          <a:p>
            <a:pPr lvl="1"/>
            <a:r>
              <a:rPr lang="en-US" altLang="en-US" i="1" smtClean="0"/>
              <a:t>Payment Card Industry Data Security Standard (PCI DSS)</a:t>
            </a:r>
          </a:p>
          <a:p>
            <a:pPr lvl="1"/>
            <a:r>
              <a:rPr lang="en-US" altLang="en-US" i="1" smtClean="0"/>
              <a:t>California’s Database Security Breach Notification Act (2003)</a:t>
            </a:r>
          </a:p>
        </p:txBody>
      </p:sp>
      <p:sp>
        <p:nvSpPr>
          <p:cNvPr id="686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79FB5A-7342-4311-A6F7-6E37633BC17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Foiling Cyberterrorism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r>
              <a:rPr lang="en-US" altLang="en-US" smtClean="0"/>
              <a:t>Cyberterrorism </a:t>
            </a:r>
          </a:p>
          <a:p>
            <a:pPr lvl="1"/>
            <a:r>
              <a:rPr lang="en-US" altLang="en-US" smtClean="0"/>
              <a:t>premeditated, </a:t>
            </a:r>
          </a:p>
          <a:p>
            <a:pPr lvl="1"/>
            <a:r>
              <a:rPr lang="en-US" altLang="en-US" smtClean="0"/>
              <a:t>politically motivated </a:t>
            </a:r>
          </a:p>
          <a:p>
            <a:endParaRPr lang="en-US" altLang="en-US" smtClean="0"/>
          </a:p>
          <a:p>
            <a:r>
              <a:rPr lang="en-US" altLang="en-US" smtClean="0"/>
              <a:t>Designed to:</a:t>
            </a:r>
          </a:p>
          <a:p>
            <a:pPr lvl="1"/>
            <a:r>
              <a:rPr lang="en-US" altLang="en-US" smtClean="0"/>
              <a:t>Cause panic</a:t>
            </a:r>
          </a:p>
          <a:p>
            <a:pPr lvl="1"/>
            <a:r>
              <a:rPr lang="en-US" altLang="en-US" smtClean="0"/>
              <a:t>Provoke violence</a:t>
            </a:r>
          </a:p>
          <a:p>
            <a:pPr lvl="1"/>
            <a:r>
              <a:rPr lang="en-US" altLang="en-US" smtClean="0"/>
              <a:t>Result in financial catastrophe</a:t>
            </a:r>
          </a:p>
          <a:p>
            <a:endParaRPr lang="en-US" altLang="en-US" smtClean="0"/>
          </a:p>
          <a:p>
            <a:r>
              <a:rPr lang="en-US" altLang="en-US" smtClean="0"/>
              <a:t>Banking industry, power plants, air traffic control centers, and water systems</a:t>
            </a:r>
          </a:p>
          <a:p>
            <a:endParaRPr lang="en-US" altLang="en-US" smtClean="0"/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3C8990-4E7B-4EA8-8A3E-A65FF7F6EFC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Who Are the Attackers?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4572000"/>
          </a:xfrm>
        </p:spPr>
        <p:txBody>
          <a:bodyPr/>
          <a:lstStyle/>
          <a:p>
            <a:r>
              <a:rPr lang="en-US" altLang="en-US" i="1" smtClean="0"/>
              <a:t>Hacker</a:t>
            </a:r>
            <a:r>
              <a:rPr lang="en-US" altLang="en-US" smtClean="0"/>
              <a:t> – </a:t>
            </a:r>
          </a:p>
          <a:p>
            <a:pPr lvl="1"/>
            <a:r>
              <a:rPr lang="en-US" altLang="en-US" smtClean="0"/>
              <a:t>uses computer skills to attack computers</a:t>
            </a:r>
          </a:p>
          <a:p>
            <a:r>
              <a:rPr lang="en-US" altLang="en-US" i="1" smtClean="0"/>
              <a:t>Black hat hackers</a:t>
            </a:r>
          </a:p>
          <a:p>
            <a:pPr lvl="1"/>
            <a:r>
              <a:rPr lang="en-US" altLang="en-US" smtClean="0"/>
              <a:t>Violate computer security for personal gain and the goal is to inflict malicious damage</a:t>
            </a:r>
          </a:p>
          <a:p>
            <a:r>
              <a:rPr lang="en-US" altLang="en-US" i="1" smtClean="0"/>
              <a:t>White hat hackers</a:t>
            </a:r>
          </a:p>
          <a:p>
            <a:pPr lvl="1"/>
            <a:r>
              <a:rPr lang="en-US" altLang="en-US" smtClean="0"/>
              <a:t>Goal to expose security flaws, not to steal or corrupt data</a:t>
            </a:r>
          </a:p>
          <a:p>
            <a:r>
              <a:rPr lang="en-US" altLang="en-US" i="1" smtClean="0"/>
              <a:t>Gray hat hackers</a:t>
            </a:r>
          </a:p>
          <a:p>
            <a:pPr lvl="1"/>
            <a:r>
              <a:rPr lang="en-US" altLang="en-US" smtClean="0"/>
              <a:t>Goal is to break into a system without owner’s permission, but not for their own advantage</a:t>
            </a:r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8B5243-0F65-48DD-B5D4-40C70D0C4AE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Who Are the Attackers?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Categories of attackers</a:t>
            </a:r>
          </a:p>
          <a:p>
            <a:pPr lvl="1"/>
            <a:r>
              <a:rPr lang="en-US" altLang="en-US" smtClean="0"/>
              <a:t>Cybercriminals</a:t>
            </a:r>
          </a:p>
          <a:p>
            <a:pPr lvl="1"/>
            <a:r>
              <a:rPr lang="en-US" altLang="en-US" smtClean="0"/>
              <a:t>Script kiddies</a:t>
            </a:r>
          </a:p>
          <a:p>
            <a:pPr lvl="1"/>
            <a:r>
              <a:rPr lang="en-US" altLang="en-US" smtClean="0"/>
              <a:t>Brokers</a:t>
            </a:r>
          </a:p>
          <a:p>
            <a:pPr lvl="1"/>
            <a:r>
              <a:rPr lang="en-US" altLang="en-US" smtClean="0"/>
              <a:t>Insiders</a:t>
            </a:r>
          </a:p>
          <a:p>
            <a:pPr lvl="1"/>
            <a:r>
              <a:rPr lang="en-US" altLang="en-US" smtClean="0"/>
              <a:t>Cyberterrorists</a:t>
            </a:r>
          </a:p>
          <a:p>
            <a:pPr lvl="1"/>
            <a:r>
              <a:rPr lang="en-US" altLang="en-US" smtClean="0"/>
              <a:t>Hactivists </a:t>
            </a:r>
          </a:p>
          <a:p>
            <a:pPr lvl="1"/>
            <a:r>
              <a:rPr lang="en-US" altLang="en-US" smtClean="0"/>
              <a:t>State-sponsored attackers</a:t>
            </a:r>
          </a:p>
        </p:txBody>
      </p:sp>
      <p:sp>
        <p:nvSpPr>
          <p:cNvPr id="7475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F10018-4696-4F8D-BE9D-4C67FE9B73C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Cybercriminals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 network of attackers, identity thieves, spammers, financial fraudsters</a:t>
            </a:r>
          </a:p>
          <a:p>
            <a:pPr lvl="1"/>
            <a:r>
              <a:rPr lang="en-US" altLang="en-US" smtClean="0"/>
              <a:t>More highly motivated</a:t>
            </a:r>
          </a:p>
          <a:p>
            <a:pPr lvl="1"/>
            <a:r>
              <a:rPr lang="en-US" altLang="en-US" smtClean="0"/>
              <a:t>Willing to take more risk</a:t>
            </a:r>
          </a:p>
          <a:p>
            <a:pPr lvl="1"/>
            <a:r>
              <a:rPr lang="en-US" altLang="en-US" smtClean="0"/>
              <a:t>Well-funded</a:t>
            </a:r>
          </a:p>
          <a:p>
            <a:pPr lvl="1"/>
            <a:r>
              <a:rPr lang="en-US" altLang="en-US" smtClean="0"/>
              <a:t>More tenacious</a:t>
            </a:r>
          </a:p>
          <a:p>
            <a:r>
              <a:rPr lang="en-US" altLang="en-US" smtClean="0"/>
              <a:t>The goal is financial gain</a:t>
            </a:r>
          </a:p>
          <a:p>
            <a:r>
              <a:rPr lang="en-US" altLang="en-US" b="1" smtClean="0"/>
              <a:t>Cybercrime</a:t>
            </a:r>
            <a:r>
              <a:rPr lang="en-US" altLang="en-US" smtClean="0"/>
              <a:t> - targeted attacks against financial networks and the theft of personal information</a:t>
            </a:r>
          </a:p>
        </p:txBody>
      </p:sp>
      <p:sp>
        <p:nvSpPr>
          <p:cNvPr id="7680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173CF7-6EB4-43EC-AE8B-73050237822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Cybercriminals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4572000"/>
          </a:xfrm>
        </p:spPr>
        <p:txBody>
          <a:bodyPr/>
          <a:lstStyle/>
          <a:p>
            <a:r>
              <a:rPr lang="en-US" altLang="en-US" smtClean="0"/>
              <a:t>Financial cybercrime is divided into two categories:</a:t>
            </a:r>
          </a:p>
          <a:p>
            <a:pPr lvl="1"/>
            <a:r>
              <a:rPr lang="en-US" altLang="en-US" smtClean="0"/>
              <a:t>Individuals and businesses</a:t>
            </a:r>
          </a:p>
          <a:p>
            <a:pPr lvl="2"/>
            <a:r>
              <a:rPr lang="en-US" altLang="en-US" smtClean="0"/>
              <a:t>Use stolen data, credit card numbers, online financial account information, or Social Security numbers to profit from victims</a:t>
            </a:r>
          </a:p>
          <a:p>
            <a:pPr lvl="1"/>
            <a:r>
              <a:rPr lang="en-US" altLang="en-US" smtClean="0"/>
              <a:t>Businesses and governments</a:t>
            </a:r>
          </a:p>
          <a:p>
            <a:pPr lvl="2"/>
            <a:r>
              <a:rPr lang="en-US" altLang="en-US" smtClean="0"/>
              <a:t>Attempt to steal research on a new product so they can sell it to an unscrupulous foreign supplier</a:t>
            </a:r>
          </a:p>
          <a:p>
            <a:r>
              <a:rPr lang="en-US" altLang="en-US" b="1" smtClean="0"/>
              <a:t>Advanced Persistent Threat (APT) </a:t>
            </a:r>
            <a:r>
              <a:rPr lang="en-US" altLang="en-US" smtClean="0"/>
              <a:t>– </a:t>
            </a:r>
          </a:p>
          <a:p>
            <a:pPr lvl="1"/>
            <a:r>
              <a:rPr lang="en-US" altLang="en-US" smtClean="0"/>
              <a:t>multiyear intrusion campaign </a:t>
            </a:r>
          </a:p>
          <a:p>
            <a:pPr lvl="1"/>
            <a:r>
              <a:rPr lang="en-US" altLang="en-US" smtClean="0"/>
              <a:t>targets highly sensitive economic, proprietary, or national security information</a:t>
            </a:r>
          </a:p>
        </p:txBody>
      </p:sp>
      <p:sp>
        <p:nvSpPr>
          <p:cNvPr id="7885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549C3A-D77D-424C-A10F-DA0EA1AC2F2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Script Kiddies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r>
              <a:rPr lang="en-US" altLang="en-US" b="1" smtClean="0"/>
              <a:t>Script kiddies </a:t>
            </a:r>
          </a:p>
          <a:p>
            <a:pPr lvl="1"/>
            <a:r>
              <a:rPr lang="en-US" altLang="en-US" smtClean="0"/>
              <a:t>want to attack computers yet lack knowledge of computers and network needed to do so</a:t>
            </a:r>
          </a:p>
          <a:p>
            <a:pPr lvl="1"/>
            <a:r>
              <a:rPr lang="en-US" altLang="en-US" smtClean="0"/>
              <a:t>download automated hacking software (scripts) from websites</a:t>
            </a:r>
          </a:p>
          <a:p>
            <a:pPr lvl="1"/>
            <a:r>
              <a:rPr lang="en-US" altLang="en-US" smtClean="0"/>
              <a:t>Over 40 percent of attacks require low or no skills</a:t>
            </a:r>
          </a:p>
          <a:p>
            <a:r>
              <a:rPr lang="en-US" altLang="en-US" b="1" smtClean="0"/>
              <a:t>Exploit kits </a:t>
            </a:r>
          </a:p>
          <a:p>
            <a:pPr lvl="1"/>
            <a:r>
              <a:rPr lang="en-US" altLang="en-US" smtClean="0"/>
              <a:t>automated attack package </a:t>
            </a:r>
          </a:p>
          <a:p>
            <a:pPr lvl="1"/>
            <a:r>
              <a:rPr lang="en-US" altLang="en-US" smtClean="0"/>
              <a:t>can be used without advanced computer knowledge</a:t>
            </a:r>
          </a:p>
          <a:p>
            <a:pPr lvl="1"/>
            <a:r>
              <a:rPr lang="en-US" altLang="en-US" smtClean="0"/>
              <a:t>Script kiddies either rent or purchase them</a:t>
            </a:r>
          </a:p>
        </p:txBody>
      </p:sp>
      <p:sp>
        <p:nvSpPr>
          <p:cNvPr id="8090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E1BD95-9A66-43C0-A005-AE38304C050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Brokers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229600" cy="4572000"/>
          </a:xfrm>
        </p:spPr>
        <p:txBody>
          <a:bodyPr/>
          <a:lstStyle/>
          <a:p>
            <a:r>
              <a:rPr lang="en-US" altLang="en-US" smtClean="0"/>
              <a:t>sell knowledge of a vulnerability to other attackers or governments</a:t>
            </a:r>
          </a:p>
          <a:p>
            <a:endParaRPr lang="en-US" altLang="en-US" smtClean="0"/>
          </a:p>
          <a:p>
            <a:r>
              <a:rPr lang="en-US" altLang="en-US" smtClean="0"/>
              <a:t>Often hired by vendor to uncover vulnerabilities</a:t>
            </a:r>
          </a:p>
          <a:p>
            <a:endParaRPr lang="en-US" altLang="en-US" smtClean="0"/>
          </a:p>
          <a:p>
            <a:r>
              <a:rPr lang="en-US" altLang="en-US" smtClean="0"/>
              <a:t>however they don’t report it to the vendor </a:t>
            </a:r>
          </a:p>
          <a:p>
            <a:endParaRPr lang="en-US" altLang="en-US" smtClean="0"/>
          </a:p>
          <a:p>
            <a:r>
              <a:rPr lang="en-US" altLang="en-US" smtClean="0"/>
              <a:t>sell information about vulnerabilities to highest bidder</a:t>
            </a:r>
          </a:p>
        </p:txBody>
      </p:sp>
      <p:sp>
        <p:nvSpPr>
          <p:cNvPr id="8294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EA8A15-8AF2-4A55-B51D-00A0EBDDD52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Insiders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305800" cy="4572000"/>
          </a:xfrm>
        </p:spPr>
        <p:txBody>
          <a:bodyPr/>
          <a:lstStyle/>
          <a:p>
            <a:r>
              <a:rPr lang="en-US" altLang="en-US" smtClean="0"/>
              <a:t>Employees, contractors, and business partners</a:t>
            </a:r>
          </a:p>
          <a:p>
            <a:pPr>
              <a:buFontTx/>
              <a:buNone/>
            </a:pPr>
            <a:endParaRPr lang="en-US" altLang="en-US" smtClean="0"/>
          </a:p>
          <a:p>
            <a:r>
              <a:rPr lang="en-US" altLang="en-US" smtClean="0"/>
              <a:t>&gt; 48 percent of breaches attributed to insiders</a:t>
            </a:r>
          </a:p>
          <a:p>
            <a:pPr>
              <a:buFontTx/>
              <a:buNone/>
            </a:pPr>
            <a:endParaRPr lang="en-US" altLang="en-US" smtClean="0"/>
          </a:p>
          <a:p>
            <a:r>
              <a:rPr lang="en-US" altLang="en-US" smtClean="0"/>
              <a:t>Examples:</a:t>
            </a:r>
          </a:p>
          <a:p>
            <a:pPr lvl="1"/>
            <a:r>
              <a:rPr lang="en-US" altLang="en-US" smtClean="0"/>
              <a:t>Health care worker publicize celebrities’ health records</a:t>
            </a:r>
          </a:p>
          <a:p>
            <a:pPr lvl="1"/>
            <a:r>
              <a:rPr lang="en-US" altLang="en-US" smtClean="0"/>
              <a:t>Disgruntled over upcoming job termination</a:t>
            </a:r>
          </a:p>
          <a:p>
            <a:pPr lvl="1"/>
            <a:r>
              <a:rPr lang="en-US" altLang="en-US" smtClean="0"/>
              <a:t>Stock trader conceals losses using fake transactions</a:t>
            </a:r>
          </a:p>
          <a:p>
            <a:pPr lvl="1"/>
            <a:r>
              <a:rPr lang="en-US" altLang="en-US" smtClean="0"/>
              <a:t>Employee bribed /coerced to stealing data before moving to a new job</a:t>
            </a:r>
          </a:p>
        </p:txBody>
      </p:sp>
      <p:sp>
        <p:nvSpPr>
          <p:cNvPr id="8499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431F2F-1510-4B18-BB91-0D3B27DAA1A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smtClean="0"/>
              <a:t>Today’s Security Attacks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F48C54-1688-4873-A7F4-8B16C029897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pic>
        <p:nvPicPr>
          <p:cNvPr id="10245" name="Picture 5" descr="Selected security breaches involving personal information in a one-month period&#10;" title="Table 1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831850"/>
            <a:ext cx="6453188" cy="6026150"/>
          </a:xfrm>
          <a:prstGeom prst="rect">
            <a:avLst/>
          </a:prstGeom>
          <a:noFill/>
          <a:ln>
            <a:noFill/>
          </a:ln>
          <a:ex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Cyberterrorists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 err="1" smtClean="0">
                <a:ea typeface="+mn-ea"/>
              </a:rPr>
              <a:t>Cyberterrorists</a:t>
            </a:r>
            <a:r>
              <a:rPr lang="en-US" altLang="en-US" b="1" dirty="0" smtClean="0">
                <a:ea typeface="+mn-ea"/>
              </a:rPr>
              <a:t> </a:t>
            </a:r>
            <a:endParaRPr lang="en-US" altLang="en-US" dirty="0">
              <a:ea typeface="+mn-ea"/>
            </a:endParaRP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ideological or for the sake of principles or beliefs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Almost impossible to predict when or where</a:t>
            </a:r>
          </a:p>
          <a:p>
            <a:pPr lvl="1">
              <a:defRPr/>
            </a:pPr>
            <a:endParaRPr lang="en-US" altLang="en-US" dirty="0" smtClean="0">
              <a:ea typeface="ＭＳ Ｐゴシック" charset="0"/>
            </a:endParaRPr>
          </a:p>
          <a:p>
            <a:pPr>
              <a:defRPr/>
            </a:pPr>
            <a:r>
              <a:rPr lang="en-US" altLang="en-US" dirty="0" smtClean="0">
                <a:ea typeface="+mn-ea"/>
              </a:rPr>
              <a:t>Targets may include: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A group of computers/ networks that can affect the largest number of users </a:t>
            </a:r>
          </a:p>
          <a:p>
            <a:pPr marL="457200" lvl="1" indent="0">
              <a:buFontTx/>
              <a:buNone/>
              <a:defRPr/>
            </a:pPr>
            <a:endParaRPr lang="en-US" altLang="en-US" dirty="0" smtClean="0">
              <a:ea typeface="ＭＳ Ｐゴシック" charset="0"/>
            </a:endParaRPr>
          </a:p>
          <a:p>
            <a:pPr>
              <a:defRPr/>
            </a:pPr>
            <a:r>
              <a:rPr lang="en-US" altLang="en-US" dirty="0" smtClean="0">
                <a:ea typeface="+mn-ea"/>
              </a:rPr>
              <a:t>Example: 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The electrical power grid of a state or region</a:t>
            </a:r>
          </a:p>
        </p:txBody>
      </p:sp>
      <p:sp>
        <p:nvSpPr>
          <p:cNvPr id="8704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0EB8B5-CBEF-4211-9A9B-967CA1718B9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Hactivists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Hactivists – </a:t>
            </a:r>
          </a:p>
          <a:p>
            <a:pPr lvl="1"/>
            <a:r>
              <a:rPr lang="en-US" altLang="en-US" smtClean="0"/>
              <a:t>attack for ideological reasons</a:t>
            </a:r>
          </a:p>
          <a:p>
            <a:pPr lvl="1"/>
            <a:r>
              <a:rPr lang="en-US" altLang="en-US" smtClean="0"/>
              <a:t>generally not as well-defined as a cyberterrorist’s motivation</a:t>
            </a:r>
          </a:p>
          <a:p>
            <a:r>
              <a:rPr lang="en-US" altLang="en-US" smtClean="0"/>
              <a:t>Examples of hactivist attacks:</a:t>
            </a:r>
          </a:p>
          <a:p>
            <a:pPr lvl="1"/>
            <a:r>
              <a:rPr lang="en-US" altLang="en-US" smtClean="0"/>
              <a:t>Breaking into a website/ changing the contents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Disabling a bank website </a:t>
            </a:r>
          </a:p>
          <a:p>
            <a:pPr lvl="1"/>
            <a:r>
              <a:rPr lang="en-US" altLang="en-US" smtClean="0"/>
              <a:t>because it stopped accepting deposits into accounts belonging to the hactivists</a:t>
            </a:r>
          </a:p>
        </p:txBody>
      </p:sp>
      <p:sp>
        <p:nvSpPr>
          <p:cNvPr id="8909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1786D8-E697-447C-852A-FBB48291C70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State-Sponsored Attackers</a:t>
            </a:r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/>
              <a:t>State-sponsored attacker </a:t>
            </a:r>
            <a:r>
              <a:rPr lang="en-US" altLang="en-US" smtClean="0"/>
              <a:t>– </a:t>
            </a:r>
          </a:p>
          <a:p>
            <a:pPr lvl="1"/>
            <a:r>
              <a:rPr lang="en-US" altLang="en-US" smtClean="0"/>
              <a:t>commissioned by the government</a:t>
            </a:r>
          </a:p>
          <a:p>
            <a:pPr lvl="1"/>
            <a:r>
              <a:rPr lang="en-US" altLang="en-US" smtClean="0"/>
              <a:t> attack enemies’ information systems</a:t>
            </a:r>
          </a:p>
          <a:p>
            <a:pPr lvl="1"/>
            <a:r>
              <a:rPr lang="en-US" altLang="en-US" smtClean="0"/>
              <a:t>Target foreign governments or citizens considered hostile or threatening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Examples of attacks:</a:t>
            </a:r>
          </a:p>
          <a:p>
            <a:pPr lvl="1"/>
            <a:r>
              <a:rPr lang="en-US" altLang="en-US" smtClean="0"/>
              <a:t>Targeting government or military computers</a:t>
            </a:r>
          </a:p>
          <a:p>
            <a:pPr lvl="1"/>
            <a:r>
              <a:rPr lang="en-US" altLang="en-US" smtClean="0"/>
              <a:t>Citizens having email messages read without their knowledge</a:t>
            </a:r>
          </a:p>
          <a:p>
            <a:pPr lvl="1"/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9114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23F7D6-EA57-42CD-82B9-685FBCDB6D2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Attacks and Defenses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 wide variety of attacks can be launched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The same basic steps are used in most attacks</a:t>
            </a:r>
          </a:p>
          <a:p>
            <a:endParaRPr lang="en-US" altLang="en-US" smtClean="0"/>
          </a:p>
          <a:p>
            <a:r>
              <a:rPr lang="en-US" altLang="en-US" smtClean="0"/>
              <a:t>To protect computers against attacks, follow five fundamental security principles</a:t>
            </a:r>
          </a:p>
        </p:txBody>
      </p:sp>
      <p:sp>
        <p:nvSpPr>
          <p:cNvPr id="9318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64EC52-C288-4CAF-9E2D-4A9C1C63597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457200"/>
            <a:ext cx="8077200" cy="1143000"/>
          </a:xfrm>
        </p:spPr>
        <p:txBody>
          <a:bodyPr/>
          <a:lstStyle/>
          <a:p>
            <a:r>
              <a:rPr lang="en-US" altLang="en-US" smtClean="0"/>
              <a:t>Steps of an Attack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077200" cy="4572000"/>
          </a:xfrm>
        </p:spPr>
        <p:txBody>
          <a:bodyPr/>
          <a:lstStyle/>
          <a:p>
            <a:r>
              <a:rPr lang="en-US" altLang="en-US" b="1" smtClean="0"/>
              <a:t>Cyber Kill Chain </a:t>
            </a:r>
            <a:r>
              <a:rPr lang="en-US" altLang="en-US" smtClean="0"/>
              <a:t>outlines the steps of an attack:</a:t>
            </a:r>
          </a:p>
          <a:p>
            <a:pPr lvl="1"/>
            <a:r>
              <a:rPr lang="en-US" altLang="en-US" smtClean="0"/>
              <a:t>1. </a:t>
            </a:r>
            <a:r>
              <a:rPr lang="en-US" altLang="en-US" i="1" smtClean="0"/>
              <a:t>Reconnaissance</a:t>
            </a:r>
            <a:r>
              <a:rPr lang="en-US" altLang="en-US" smtClean="0"/>
              <a:t> – </a:t>
            </a:r>
          </a:p>
          <a:p>
            <a:pPr lvl="2"/>
            <a:r>
              <a:rPr lang="en-US" altLang="en-US" smtClean="0"/>
              <a:t>probe for info about the system: </a:t>
            </a:r>
          </a:p>
          <a:p>
            <a:pPr lvl="2"/>
            <a:r>
              <a:rPr lang="en-US" altLang="en-US" smtClean="0"/>
              <a:t>types of hardware or software used</a:t>
            </a:r>
          </a:p>
          <a:p>
            <a:pPr lvl="1"/>
            <a:r>
              <a:rPr lang="en-US" altLang="en-US" smtClean="0"/>
              <a:t>2. </a:t>
            </a:r>
            <a:r>
              <a:rPr lang="en-US" altLang="en-US" i="1" smtClean="0"/>
              <a:t>Weaponization</a:t>
            </a:r>
            <a:r>
              <a:rPr lang="en-US" altLang="en-US" smtClean="0"/>
              <a:t> – </a:t>
            </a:r>
          </a:p>
          <a:p>
            <a:pPr lvl="2"/>
            <a:r>
              <a:rPr lang="en-US" altLang="en-US" smtClean="0"/>
              <a:t>create an exploit and package it into a payload</a:t>
            </a:r>
          </a:p>
          <a:p>
            <a:pPr lvl="1"/>
            <a:r>
              <a:rPr lang="en-US" altLang="en-US" smtClean="0"/>
              <a:t>3. </a:t>
            </a:r>
            <a:r>
              <a:rPr lang="en-US" altLang="en-US" i="1" smtClean="0"/>
              <a:t>Delivery</a:t>
            </a:r>
            <a:r>
              <a:rPr lang="en-US" altLang="en-US" smtClean="0"/>
              <a:t> – </a:t>
            </a:r>
          </a:p>
          <a:p>
            <a:pPr lvl="2"/>
            <a:r>
              <a:rPr lang="en-US" altLang="en-US" smtClean="0"/>
              <a:t>weapon transmitted to the target</a:t>
            </a:r>
          </a:p>
          <a:p>
            <a:pPr lvl="1"/>
            <a:r>
              <a:rPr lang="en-US" altLang="en-US" smtClean="0"/>
              <a:t>4. </a:t>
            </a:r>
            <a:r>
              <a:rPr lang="en-US" altLang="en-US" i="1" smtClean="0"/>
              <a:t>Exploitation</a:t>
            </a:r>
            <a:r>
              <a:rPr lang="en-US" altLang="en-US" smtClean="0"/>
              <a:t> – </a:t>
            </a:r>
          </a:p>
          <a:p>
            <a:pPr lvl="2"/>
            <a:r>
              <a:rPr lang="en-US" altLang="en-US" smtClean="0"/>
              <a:t>triggers the intruder’s exploit</a:t>
            </a:r>
          </a:p>
          <a:p>
            <a:pPr lvl="1"/>
            <a:r>
              <a:rPr lang="en-US" altLang="en-US" smtClean="0"/>
              <a:t>5. </a:t>
            </a:r>
            <a:r>
              <a:rPr lang="en-US" altLang="en-US" i="1" smtClean="0"/>
              <a:t>Installation</a:t>
            </a:r>
            <a:r>
              <a:rPr lang="en-US" altLang="en-US" smtClean="0"/>
              <a:t> – </a:t>
            </a:r>
          </a:p>
          <a:p>
            <a:pPr lvl="2"/>
            <a:r>
              <a:rPr lang="en-US" altLang="en-US" smtClean="0"/>
              <a:t>the weapon is installed to either attack the computer or install a remote “backdoor”</a:t>
            </a:r>
          </a:p>
        </p:txBody>
      </p:sp>
      <p:sp>
        <p:nvSpPr>
          <p:cNvPr id="9523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E37EB0-B3DA-4A93-8277-5B06FCC420B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Steps of an Attack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/>
              <a:t>Cyber Kill Chain </a:t>
            </a:r>
            <a:r>
              <a:rPr lang="en-US" altLang="en-US" smtClean="0"/>
              <a:t>outlines the steps of an attack (cont’d):</a:t>
            </a:r>
          </a:p>
          <a:p>
            <a:pPr lvl="1"/>
            <a:r>
              <a:rPr lang="en-US" altLang="en-US" smtClean="0"/>
              <a:t>6. </a:t>
            </a:r>
            <a:r>
              <a:rPr lang="en-US" altLang="en-US" i="1" smtClean="0"/>
              <a:t>Command and Control </a:t>
            </a:r>
            <a:r>
              <a:rPr lang="en-US" altLang="en-US" smtClean="0"/>
              <a:t>– </a:t>
            </a:r>
          </a:p>
          <a:p>
            <a:pPr lvl="2"/>
            <a:r>
              <a:rPr lang="en-US" altLang="en-US" smtClean="0"/>
              <a:t>comprised system connects back to attacker so system can be remotely controlled by the attacker</a:t>
            </a:r>
          </a:p>
          <a:p>
            <a:pPr lvl="1"/>
            <a:r>
              <a:rPr lang="en-US" altLang="en-US" smtClean="0"/>
              <a:t>7. </a:t>
            </a:r>
            <a:r>
              <a:rPr lang="en-US" altLang="en-US" i="1" smtClean="0"/>
              <a:t>Action on Objectives </a:t>
            </a:r>
            <a:endParaRPr lang="en-US" altLang="en-US" smtClean="0"/>
          </a:p>
          <a:p>
            <a:pPr lvl="2"/>
            <a:r>
              <a:rPr lang="en-US" altLang="en-US" smtClean="0"/>
              <a:t>attackers can start to take actions to achieve their original objectives</a:t>
            </a:r>
          </a:p>
        </p:txBody>
      </p:sp>
      <p:sp>
        <p:nvSpPr>
          <p:cNvPr id="9728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DBCA10-7A1D-4014-AFF1-06A678DFC8D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Defenses Against Attacks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r>
              <a:rPr lang="en-US" altLang="en-US" smtClean="0"/>
              <a:t>Five fundamental security principles for defenses:</a:t>
            </a:r>
          </a:p>
          <a:p>
            <a:pPr lvl="1"/>
            <a:r>
              <a:rPr lang="en-US" altLang="en-US" smtClean="0"/>
              <a:t>Layering</a:t>
            </a:r>
          </a:p>
          <a:p>
            <a:pPr lvl="1"/>
            <a:r>
              <a:rPr lang="en-US" altLang="en-US" smtClean="0"/>
              <a:t>Limiting</a:t>
            </a:r>
          </a:p>
          <a:p>
            <a:pPr lvl="1"/>
            <a:r>
              <a:rPr lang="en-US" altLang="en-US" smtClean="0"/>
              <a:t>Diversity</a:t>
            </a:r>
          </a:p>
          <a:p>
            <a:pPr lvl="1"/>
            <a:r>
              <a:rPr lang="en-US" altLang="en-US" smtClean="0"/>
              <a:t>Obscurity</a:t>
            </a:r>
          </a:p>
          <a:p>
            <a:pPr lvl="1"/>
            <a:r>
              <a:rPr lang="en-US" altLang="en-US" smtClean="0"/>
              <a:t>Simplicity</a:t>
            </a:r>
          </a:p>
        </p:txBody>
      </p:sp>
      <p:sp>
        <p:nvSpPr>
          <p:cNvPr id="9933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3AB8AB-2FE2-4C8C-9294-D29881F6CC6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Layering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Must be created in layers</a:t>
            </a:r>
          </a:p>
          <a:p>
            <a:pPr lvl="1"/>
            <a:r>
              <a:rPr lang="en-US" altLang="en-US" smtClean="0"/>
              <a:t>Single defense mechanism may circumvented</a:t>
            </a:r>
          </a:p>
          <a:p>
            <a:pPr lvl="1"/>
            <a:r>
              <a:rPr lang="en-US" altLang="en-US" smtClean="0"/>
              <a:t>Less likely attacker can break through all layers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Layered security approach</a:t>
            </a:r>
          </a:p>
          <a:p>
            <a:pPr lvl="1"/>
            <a:r>
              <a:rPr lang="en-US" altLang="en-US" smtClean="0"/>
              <a:t>Useful in resisting a variety of attacks</a:t>
            </a:r>
          </a:p>
          <a:p>
            <a:pPr lvl="1"/>
            <a:r>
              <a:rPr lang="en-US" altLang="en-US" smtClean="0"/>
              <a:t>Provides the most comprehensive protection</a:t>
            </a:r>
          </a:p>
        </p:txBody>
      </p:sp>
      <p:sp>
        <p:nvSpPr>
          <p:cNvPr id="10138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86383E-DF0C-49FD-92FC-186836D139B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Limiting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Limit access to information:</a:t>
            </a:r>
          </a:p>
          <a:p>
            <a:pPr lvl="1"/>
            <a:r>
              <a:rPr lang="en-US" altLang="en-US" smtClean="0"/>
              <a:t>Only those who must use data are granted access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Limited to only what they need to do their job</a:t>
            </a:r>
          </a:p>
          <a:p>
            <a:endParaRPr lang="en-US" altLang="en-US" smtClean="0"/>
          </a:p>
          <a:p>
            <a:r>
              <a:rPr lang="en-US" altLang="en-US" smtClean="0"/>
              <a:t>Methods of limiting access</a:t>
            </a:r>
          </a:p>
          <a:p>
            <a:pPr lvl="1"/>
            <a:r>
              <a:rPr lang="en-US" altLang="en-US" smtClean="0"/>
              <a:t>Technology-based - such as file permissions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Procedural - such as prohibiting document removal from premises</a:t>
            </a:r>
          </a:p>
        </p:txBody>
      </p:sp>
      <p:sp>
        <p:nvSpPr>
          <p:cNvPr id="10342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736CAE-3E7F-4210-8323-07A929211E2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77200" cy="1143000"/>
          </a:xfrm>
        </p:spPr>
        <p:txBody>
          <a:bodyPr/>
          <a:lstStyle/>
          <a:p>
            <a:r>
              <a:rPr lang="en-US" altLang="en-US" smtClean="0"/>
              <a:t>Diversity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7200" cy="45720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Closely related to layering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Layers must be different (diverse)</a:t>
            </a:r>
          </a:p>
          <a:p>
            <a:pPr marL="457200" lvl="1" indent="0">
              <a:buFontTx/>
              <a:buNone/>
              <a:defRPr/>
            </a:pPr>
            <a:endParaRPr lang="en-US" altLang="en-US" dirty="0" smtClean="0">
              <a:ea typeface="ＭＳ Ｐゴシック" charset="0"/>
            </a:endParaRPr>
          </a:p>
          <a:p>
            <a:pPr>
              <a:defRPr/>
            </a:pPr>
            <a:r>
              <a:rPr lang="en-US" altLang="en-US" dirty="0" smtClean="0">
                <a:ea typeface="+mn-ea"/>
              </a:rPr>
              <a:t>If attackers penetrate one layer: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techniques unsuccessful against other layers</a:t>
            </a:r>
          </a:p>
          <a:p>
            <a:pPr lvl="1">
              <a:defRPr/>
            </a:pPr>
            <a:endParaRPr lang="en-US" altLang="en-US" dirty="0" smtClean="0">
              <a:ea typeface="ＭＳ Ｐゴシック" charset="0"/>
            </a:endParaRPr>
          </a:p>
          <a:p>
            <a:pPr>
              <a:defRPr/>
            </a:pPr>
            <a:r>
              <a:rPr lang="en-US" altLang="en-US" dirty="0" smtClean="0">
                <a:ea typeface="+mn-ea"/>
              </a:rPr>
              <a:t>Breaching one layer does not compromise whole system</a:t>
            </a:r>
          </a:p>
          <a:p>
            <a:pPr>
              <a:defRPr/>
            </a:pPr>
            <a:endParaRPr lang="en-US" altLang="en-US" dirty="0" smtClean="0">
              <a:ea typeface="+mn-ea"/>
            </a:endParaRPr>
          </a:p>
          <a:p>
            <a:pPr>
              <a:defRPr/>
            </a:pPr>
            <a:r>
              <a:rPr lang="en-US" altLang="en-US" dirty="0" smtClean="0">
                <a:ea typeface="+mn-ea"/>
              </a:rPr>
              <a:t>Example of diversity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Use security products from different manufacturers</a:t>
            </a:r>
          </a:p>
        </p:txBody>
      </p:sp>
      <p:sp>
        <p:nvSpPr>
          <p:cNvPr id="10547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627778-9061-45D0-88D3-4BCF8378D39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Difficulties in Defending Against Attacks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 smtClean="0"/>
              <a:t>Universally connected devices</a:t>
            </a:r>
          </a:p>
          <a:p>
            <a:r>
              <a:rPr lang="en-US" altLang="en-US" i="1" smtClean="0"/>
              <a:t>Increased speed of attacks</a:t>
            </a:r>
          </a:p>
          <a:p>
            <a:r>
              <a:rPr lang="en-US" altLang="en-US" i="1" smtClean="0"/>
              <a:t>Greater sophistication of attacks</a:t>
            </a:r>
          </a:p>
          <a:p>
            <a:r>
              <a:rPr lang="en-US" altLang="en-US" i="1" smtClean="0"/>
              <a:t>Availability and simplicity of attack tools</a:t>
            </a:r>
          </a:p>
          <a:p>
            <a:r>
              <a:rPr lang="en-US" altLang="en-US" i="1" smtClean="0"/>
              <a:t>Faster detection of vulnerabilities</a:t>
            </a:r>
          </a:p>
        </p:txBody>
      </p:sp>
      <p:sp>
        <p:nvSpPr>
          <p:cNvPr id="33796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7ED283-AA10-4496-9E24-2C852674A85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Obscurity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Obscuring inside details to outsiders</a:t>
            </a:r>
          </a:p>
          <a:p>
            <a:endParaRPr lang="en-US" altLang="en-US" smtClean="0"/>
          </a:p>
          <a:p>
            <a:r>
              <a:rPr lang="en-US" altLang="en-US" smtClean="0"/>
              <a:t>Example: not revealing details</a:t>
            </a:r>
          </a:p>
          <a:p>
            <a:pPr lvl="1"/>
            <a:r>
              <a:rPr lang="en-US" altLang="en-US" smtClean="0"/>
              <a:t>Type of computer</a:t>
            </a:r>
          </a:p>
          <a:p>
            <a:pPr lvl="1"/>
            <a:r>
              <a:rPr lang="en-US" altLang="en-US" smtClean="0"/>
              <a:t>Operating system version</a:t>
            </a:r>
          </a:p>
          <a:p>
            <a:pPr lvl="1"/>
            <a:r>
              <a:rPr lang="en-US" altLang="en-US" smtClean="0"/>
              <a:t>Brand of software used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Difficult to devise attack if system details are unknown</a:t>
            </a:r>
          </a:p>
        </p:txBody>
      </p:sp>
      <p:sp>
        <p:nvSpPr>
          <p:cNvPr id="10752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DAE936-9D07-4950-BC58-4FD17CC7432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Simplicity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Nature of information security is complex</a:t>
            </a:r>
          </a:p>
          <a:p>
            <a:endParaRPr lang="en-US" altLang="en-US" smtClean="0"/>
          </a:p>
          <a:p>
            <a:r>
              <a:rPr lang="en-US" altLang="en-US" smtClean="0"/>
              <a:t>Complex security systems:</a:t>
            </a:r>
          </a:p>
          <a:p>
            <a:pPr lvl="1"/>
            <a:r>
              <a:rPr lang="en-US" altLang="en-US" smtClean="0"/>
              <a:t>Difficult to understand and troubleshoot</a:t>
            </a:r>
          </a:p>
          <a:p>
            <a:pPr lvl="1"/>
            <a:r>
              <a:rPr lang="en-US" altLang="en-US" smtClean="0"/>
              <a:t>Often compromised for ease of use by trusted users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A secure system should be simple from the inside</a:t>
            </a:r>
          </a:p>
          <a:p>
            <a:pPr lvl="1"/>
            <a:r>
              <a:rPr lang="en-US" altLang="en-US" smtClean="0"/>
              <a:t>But complex from the outside</a:t>
            </a:r>
          </a:p>
        </p:txBody>
      </p:sp>
      <p:sp>
        <p:nvSpPr>
          <p:cNvPr id="10957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D4FDD1-C0B6-490C-98B4-D99130836C5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Difficulties in Defending Against Attacks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77200" cy="4572000"/>
          </a:xfrm>
        </p:spPr>
        <p:txBody>
          <a:bodyPr/>
          <a:lstStyle/>
          <a:p>
            <a:r>
              <a:rPr lang="en-US" altLang="en-US" i="1" smtClean="0"/>
              <a:t>Delays in security updating</a:t>
            </a:r>
          </a:p>
          <a:p>
            <a:r>
              <a:rPr lang="en-US" altLang="en-US" i="1" smtClean="0"/>
              <a:t>Weak security update distribution </a:t>
            </a:r>
          </a:p>
          <a:p>
            <a:r>
              <a:rPr lang="en-US" altLang="en-US" i="1" smtClean="0"/>
              <a:t>Distributed attacks</a:t>
            </a:r>
          </a:p>
          <a:p>
            <a:r>
              <a:rPr lang="en-US" altLang="en-US" i="1" smtClean="0"/>
              <a:t>Introduction of BYOD</a:t>
            </a:r>
          </a:p>
          <a:p>
            <a:r>
              <a:rPr lang="en-US" altLang="en-US" i="1" smtClean="0"/>
              <a:t>User confusion</a:t>
            </a:r>
          </a:p>
        </p:txBody>
      </p:sp>
      <p:sp>
        <p:nvSpPr>
          <p:cNvPr id="35844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085DC6-8D55-46C1-99F3-046DBEEB38A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Understanding Security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572000"/>
          </a:xfrm>
        </p:spPr>
        <p:txBody>
          <a:bodyPr/>
          <a:lstStyle/>
          <a:p>
            <a:r>
              <a:rPr lang="en-US" altLang="en-US" smtClean="0"/>
              <a:t>Security is:</a:t>
            </a:r>
          </a:p>
          <a:p>
            <a:pPr lvl="1"/>
            <a:r>
              <a:rPr lang="en-US" altLang="en-US" smtClean="0"/>
              <a:t>The goal: free from danger</a:t>
            </a:r>
          </a:p>
          <a:p>
            <a:pPr lvl="1"/>
            <a:r>
              <a:rPr lang="en-US" altLang="en-US" smtClean="0"/>
              <a:t>The process that achieves that freedom</a:t>
            </a:r>
          </a:p>
          <a:p>
            <a:r>
              <a:rPr lang="en-US" altLang="en-US" smtClean="0"/>
              <a:t>Harm/danger comes from one of two sources:</a:t>
            </a:r>
          </a:p>
          <a:p>
            <a:pPr lvl="1"/>
            <a:r>
              <a:rPr lang="en-US" altLang="en-US" smtClean="0"/>
              <a:t>A direct action that is intended to inflict damage</a:t>
            </a:r>
          </a:p>
          <a:p>
            <a:pPr lvl="1"/>
            <a:r>
              <a:rPr lang="en-US" altLang="en-US" smtClean="0"/>
              <a:t>An indirect and unintentional action</a:t>
            </a:r>
          </a:p>
          <a:p>
            <a:r>
              <a:rPr lang="en-US" altLang="en-US" smtClean="0"/>
              <a:t>Security increases often result in loss of</a:t>
            </a:r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FDDE0A-2436-40DB-9FBF-7C32094B0E2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Understanding Security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1C3C03-1F47-4BDA-9F82-2804D95289C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pic>
        <p:nvPicPr>
          <p:cNvPr id="16389" name="Picture 6" descr="Relationship of security to convenience" title="Figure 1-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54050" y="1371600"/>
            <a:ext cx="7977188" cy="44196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Defining Information Security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/>
              <a:t>Information security </a:t>
            </a:r>
          </a:p>
          <a:p>
            <a:pPr lvl="1"/>
            <a:r>
              <a:rPr lang="en-US" altLang="en-US" smtClean="0"/>
              <a:t>the tasks of securing digital information</a:t>
            </a:r>
          </a:p>
          <a:p>
            <a:r>
              <a:rPr lang="en-US" altLang="en-US" smtClean="0"/>
              <a:t>Manipulated by a microprocessor</a:t>
            </a:r>
          </a:p>
          <a:p>
            <a:pPr lvl="1"/>
            <a:r>
              <a:rPr lang="en-US" altLang="en-US" smtClean="0"/>
              <a:t>Stored on a storage device</a:t>
            </a:r>
          </a:p>
          <a:p>
            <a:pPr lvl="1"/>
            <a:r>
              <a:rPr lang="en-US" altLang="en-US" smtClean="0"/>
              <a:t>Transmitted over a network</a:t>
            </a:r>
          </a:p>
          <a:p>
            <a:r>
              <a:rPr lang="en-US" altLang="en-US" smtClean="0"/>
              <a:t>Information security goal: </a:t>
            </a:r>
          </a:p>
          <a:p>
            <a:pPr lvl="1"/>
            <a:r>
              <a:rPr lang="en-US" altLang="en-US" smtClean="0"/>
              <a:t>ensure that protective measures are</a:t>
            </a:r>
          </a:p>
          <a:p>
            <a:pPr lvl="2"/>
            <a:r>
              <a:rPr lang="en-US" altLang="en-US" smtClean="0"/>
              <a:t> are properly implemented </a:t>
            </a:r>
          </a:p>
          <a:p>
            <a:pPr lvl="2"/>
            <a:r>
              <a:rPr lang="en-US" altLang="en-US" smtClean="0"/>
              <a:t>ward off attacks </a:t>
            </a:r>
          </a:p>
          <a:p>
            <a:pPr lvl="2"/>
            <a:r>
              <a:rPr lang="en-US" altLang="en-US" smtClean="0"/>
              <a:t>prevent the total collapse of the system when an attack occurs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9D2A6F-0C0D-4EE0-B136-B767BD4515A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Defining Information Security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Three types of information protection: (CIA)</a:t>
            </a:r>
          </a:p>
          <a:p>
            <a:pPr marL="0" indent="0">
              <a:buFontTx/>
              <a:buNone/>
              <a:defRPr/>
            </a:pPr>
            <a:endParaRPr lang="en-US" altLang="en-US" dirty="0" smtClean="0">
              <a:ea typeface="+mn-ea"/>
            </a:endParaRP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Confidentiality</a:t>
            </a:r>
          </a:p>
          <a:p>
            <a:pPr lvl="2">
              <a:defRPr/>
            </a:pPr>
            <a:r>
              <a:rPr lang="en-US" altLang="en-US" dirty="0" smtClean="0">
                <a:ea typeface="ＭＳ Ｐゴシック" charset="0"/>
              </a:rPr>
              <a:t>Only approved individuals may access information</a:t>
            </a:r>
          </a:p>
          <a:p>
            <a:pPr lvl="1">
              <a:defRPr/>
            </a:pPr>
            <a:endParaRPr lang="en-US" altLang="en-US" dirty="0" smtClean="0">
              <a:ea typeface="ＭＳ Ｐゴシック" charset="0"/>
            </a:endParaRP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Integrity</a:t>
            </a:r>
          </a:p>
          <a:p>
            <a:pPr lvl="2">
              <a:defRPr/>
            </a:pPr>
            <a:r>
              <a:rPr lang="en-US" altLang="en-US" dirty="0" smtClean="0">
                <a:ea typeface="ＭＳ Ｐゴシック" charset="0"/>
              </a:rPr>
              <a:t>Information is correct and unaltered</a:t>
            </a:r>
          </a:p>
          <a:p>
            <a:pPr lvl="1">
              <a:defRPr/>
            </a:pPr>
            <a:endParaRPr lang="en-US" altLang="en-US" dirty="0" smtClean="0">
              <a:ea typeface="ＭＳ Ｐゴシック" charset="0"/>
            </a:endParaRP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Availability</a:t>
            </a:r>
          </a:p>
          <a:p>
            <a:pPr lvl="2">
              <a:defRPr/>
            </a:pPr>
            <a:r>
              <a:rPr lang="en-US" altLang="en-US" dirty="0" smtClean="0">
                <a:ea typeface="ＭＳ Ｐゴシック" charset="0"/>
              </a:rPr>
              <a:t>Information is accessible to authorized users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E33921-3ADD-432A-ACC9-2311A0654A0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3289</Words>
  <Application>Microsoft Macintosh PowerPoint</Application>
  <PresentationFormat>On-screen Show (4:3)</PresentationFormat>
  <Paragraphs>703</Paragraphs>
  <Slides>41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Default Design</vt:lpstr>
      <vt:lpstr>3_Default Design</vt:lpstr>
      <vt:lpstr>Challenges of Securing Information</vt:lpstr>
      <vt:lpstr>Today’s Security Attacks</vt:lpstr>
      <vt:lpstr>Today’s Security Attacks</vt:lpstr>
      <vt:lpstr>Difficulties in Defending Against Attacks</vt:lpstr>
      <vt:lpstr>Difficulties in Defending Against Attacks</vt:lpstr>
      <vt:lpstr>Understanding Security</vt:lpstr>
      <vt:lpstr>Understanding Security</vt:lpstr>
      <vt:lpstr>Defining Information Security</vt:lpstr>
      <vt:lpstr>Defining Information Security</vt:lpstr>
      <vt:lpstr>Defining Information Security</vt:lpstr>
      <vt:lpstr>Defining Information Security</vt:lpstr>
      <vt:lpstr>Defining Information Security</vt:lpstr>
      <vt:lpstr>Defining Information Security</vt:lpstr>
      <vt:lpstr>Information Security Terminology</vt:lpstr>
      <vt:lpstr>Information Security Terminology</vt:lpstr>
      <vt:lpstr>Information Security Terminology</vt:lpstr>
      <vt:lpstr>Information Security Terminology</vt:lpstr>
      <vt:lpstr>Information Security Terminology</vt:lpstr>
      <vt:lpstr>Understanding the Importance of Information Security</vt:lpstr>
      <vt:lpstr>Thwarting Identity Theft</vt:lpstr>
      <vt:lpstr>Avoiding Legal Consequences</vt:lpstr>
      <vt:lpstr>Foiling Cyberterrorism</vt:lpstr>
      <vt:lpstr>Who Are the Attackers?</vt:lpstr>
      <vt:lpstr>Who Are the Attackers?</vt:lpstr>
      <vt:lpstr>Cybercriminals</vt:lpstr>
      <vt:lpstr>Cybercriminals</vt:lpstr>
      <vt:lpstr>Script Kiddies</vt:lpstr>
      <vt:lpstr>Brokers</vt:lpstr>
      <vt:lpstr>Insiders</vt:lpstr>
      <vt:lpstr>Cyberterrorists</vt:lpstr>
      <vt:lpstr>Hactivists</vt:lpstr>
      <vt:lpstr>State-Sponsored Attackers</vt:lpstr>
      <vt:lpstr>Attacks and Defenses</vt:lpstr>
      <vt:lpstr>Steps of an Attack</vt:lpstr>
      <vt:lpstr>Steps of an Attack</vt:lpstr>
      <vt:lpstr>Defenses Against Attacks</vt:lpstr>
      <vt:lpstr>Layering</vt:lpstr>
      <vt:lpstr>Limiting</vt:lpstr>
      <vt:lpstr>Diversity</vt:lpstr>
      <vt:lpstr>Obscurity</vt:lpstr>
      <vt:lpstr>Simplicity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/>
  <cp:lastModifiedBy/>
  <cp:revision>367</cp:revision>
  <dcterms:created xsi:type="dcterms:W3CDTF">2002-09-27T23:29:22Z</dcterms:created>
  <dcterms:modified xsi:type="dcterms:W3CDTF">2017-01-11T17:50:42Z</dcterms:modified>
</cp:coreProperties>
</file>