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  <p:sldMasterId id="2147483772" r:id="rId2"/>
  </p:sldMasterIdLst>
  <p:notesMasterIdLst>
    <p:notesMasterId r:id="rId51"/>
  </p:notesMasterIdLst>
  <p:handoutMasterIdLst>
    <p:handoutMasterId r:id="rId52"/>
  </p:handoutMasterIdLst>
  <p:sldIdLst>
    <p:sldId id="625" r:id="rId3"/>
    <p:sldId id="629" r:id="rId4"/>
    <p:sldId id="673" r:id="rId5"/>
    <p:sldId id="672" r:id="rId6"/>
    <p:sldId id="674" r:id="rId7"/>
    <p:sldId id="675" r:id="rId8"/>
    <p:sldId id="676" r:id="rId9"/>
    <p:sldId id="677" r:id="rId10"/>
    <p:sldId id="630" r:id="rId11"/>
    <p:sldId id="631" r:id="rId12"/>
    <p:sldId id="634" r:id="rId13"/>
    <p:sldId id="687" r:id="rId14"/>
    <p:sldId id="626" r:id="rId15"/>
    <p:sldId id="678" r:id="rId16"/>
    <p:sldId id="679" r:id="rId17"/>
    <p:sldId id="639" r:id="rId18"/>
    <p:sldId id="688" r:id="rId19"/>
    <p:sldId id="642" r:id="rId20"/>
    <p:sldId id="627" r:id="rId21"/>
    <p:sldId id="643" r:id="rId22"/>
    <p:sldId id="644" r:id="rId23"/>
    <p:sldId id="645" r:id="rId24"/>
    <p:sldId id="647" r:id="rId25"/>
    <p:sldId id="649" r:id="rId26"/>
    <p:sldId id="689" r:id="rId27"/>
    <p:sldId id="680" r:id="rId28"/>
    <p:sldId id="681" r:id="rId29"/>
    <p:sldId id="650" r:id="rId30"/>
    <p:sldId id="652" r:id="rId31"/>
    <p:sldId id="628" r:id="rId32"/>
    <p:sldId id="653" r:id="rId33"/>
    <p:sldId id="682" r:id="rId34"/>
    <p:sldId id="683" r:id="rId35"/>
    <p:sldId id="660" r:id="rId36"/>
    <p:sldId id="661" r:id="rId37"/>
    <p:sldId id="662" r:id="rId38"/>
    <p:sldId id="684" r:id="rId39"/>
    <p:sldId id="663" r:id="rId40"/>
    <p:sldId id="664" r:id="rId41"/>
    <p:sldId id="665" r:id="rId42"/>
    <p:sldId id="666" r:id="rId43"/>
    <p:sldId id="667" r:id="rId44"/>
    <p:sldId id="668" r:id="rId45"/>
    <p:sldId id="669" r:id="rId46"/>
    <p:sldId id="685" r:id="rId47"/>
    <p:sldId id="686" r:id="rId48"/>
    <p:sldId id="690" r:id="rId49"/>
    <p:sldId id="691" r:id="rId5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  <a:srgbClr val="FFFFFF"/>
    <a:srgbClr val="18B2B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38" autoAdjust="0"/>
    <p:restoredTop sz="88869" autoAdjust="0"/>
  </p:normalViewPr>
  <p:slideViewPr>
    <p:cSldViewPr>
      <p:cViewPr varScale="1">
        <p:scale>
          <a:sx n="40" d="100"/>
          <a:sy n="40" d="100"/>
        </p:scale>
        <p:origin x="-184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22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slide" Target="slides/slide48.xml"/><Relationship Id="rId51" Type="http://schemas.openxmlformats.org/officeDocument/2006/relationships/notesMaster" Target="notesMasters/notesMaster1.xml"/><Relationship Id="rId52" Type="http://schemas.openxmlformats.org/officeDocument/2006/relationships/handoutMaster" Target="handoutMasters/handoutMaster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403DE9A-C347-4E79-B2E8-3129333965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07611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72AB5D6-8CED-4EBB-B449-48D77D815A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4454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Securing the Host</a:t>
            </a:r>
          </a:p>
          <a:p>
            <a:pPr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Securing the host involves: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Protecting the physical device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Securing the operating system (OS) software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Using antimalware software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CF848CA-8DD5-4C63-8F1C-28E41BC50044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5011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Internal Physical Access Security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Recommended key management procedures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Inspect locks regularly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Issue keys only to authorized users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Keep track of issued keys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Master keys should not have identifying marks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Secure unused keys in a safe place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Establish a procedure to monitor use of locks and keys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Mark master keys with “Do Not Duplicate”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Change locks after key loss or theft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22AF65D-FE1F-43B1-8322-15E8FDFC3ECB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6253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Internal Physical Access Security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Proximity Readers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Uses an object (physical token) to identify persons with authorization to access an area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ID badge emits a signal identifying the owner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Proximity reader receives signal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ID badges that can be detected by a proximity reader are often fitted with RFID tags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Badge can remain in bearer’s pocket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43FF317-F852-4E2F-A751-80605CDDE187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5371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Internal Physical Access Security</a:t>
            </a:r>
          </a:p>
          <a:p>
            <a:endParaRPr lang="en-US" altLang="en-US" smtClean="0"/>
          </a:p>
          <a:p>
            <a:r>
              <a:rPr lang="en-US" altLang="en-US" smtClean="0"/>
              <a:t>Figure 4-4  RFID tag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9F9CC12-8706-4991-918A-F887352A2579}" type="slidenum">
              <a:rPr lang="en-US" altLang="en-US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78120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Internal Physical Access Security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Access list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Record of individuals who have permission to enter secure area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Records time they entered and left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Mantrap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Separates a secured from a nonsecured area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Device monitors and controls two interlocking doors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Only one door may open at any time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76C3637-659A-4455-A118-93B3F7DF960F}" type="slidenum">
              <a:rPr lang="en-US" altLang="en-US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93588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Internal Physical Access Security</a:t>
            </a:r>
          </a:p>
          <a:p>
            <a:endParaRPr lang="en-US" altLang="en-US" smtClean="0"/>
          </a:p>
          <a:p>
            <a:r>
              <a:rPr lang="en-US" altLang="en-US" smtClean="0"/>
              <a:t>Figure 4-5  Mantrap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DA4E754-BC35-4301-9129-9BCAE614F012}" type="slidenum">
              <a:rPr lang="en-US" altLang="en-US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93356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Internal Physical Access Security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Protected Distribution Systems (PDS)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 system of cable conduits used to protect classified information that is being transmitted between two secure areas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Created by the U.S. Department of Defense (DOD)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Two types of PDS: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Hardened carrier PDS - conduit constructed of special electrical metallic tubing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Alarm carrier PDS - specialized optical fibers in the conduit that sense acoustic vibrations that occur when an intruder attempts to gain access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65C1AF9-5633-4D37-9FB8-64F9519ACAAD}" type="slidenum">
              <a:rPr lang="en-US" altLang="en-US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21410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Hardware Security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Hardware security - the physical security protecting the hardware of the host system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Most portable devices have a steel bracket security slot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 cable lock can be inserted into slot and secured to device and a cable connected to the lock  can be secured to a desk or chair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Locking cabinets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Can be prewired for power and network connections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Allow devices to charge while stored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BBC7268-D551-4FF1-9CE7-9C2D404FFA24}" type="slidenum">
              <a:rPr lang="en-US" altLang="en-US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20951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Hardware Security</a:t>
            </a:r>
          </a:p>
          <a:p>
            <a:endParaRPr lang="en-US" altLang="en-US" smtClean="0"/>
          </a:p>
          <a:p>
            <a:r>
              <a:rPr lang="en-US" altLang="en-US" smtClean="0"/>
              <a:t>Figure 4-7  Cable lock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C8037D0-B50F-4AC5-8F43-A391BBC9DC42}" type="slidenum">
              <a:rPr lang="en-US" altLang="en-US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44918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Securing the Operating System Software</a:t>
            </a:r>
          </a:p>
          <a:p>
            <a:pPr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Five-step process for protecting operating system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1. Develop the security policy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2. Perform host software baselining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3. Configure operating system security settings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4. Deploy and manage security settings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5. Implement patch management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D38AB68-E9D6-4D63-9F6E-F065A79213FB}" type="slidenum">
              <a:rPr lang="en-US" altLang="en-US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26665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End </a:t>
            </a:r>
            <a:r>
              <a:rPr lang="en-US" altLang="en-US" smtClean="0"/>
              <a:t>11 AM class 1-30-17</a:t>
            </a: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Securing the Operating System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Develop the security policy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Security policy - a document(s) that clearly define organization’s defense mechanisms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Perform host software baselining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Baseline - the standard or checklist against which systems can be evaluated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Configuration settings that are used for each computer in the organization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6806BF4-6782-4957-B381-0B5CBE275486}" type="slidenum">
              <a:rPr lang="en-US" altLang="en-US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1191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Securing Devices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Security control - any device or process that is used to reduce risk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Two levels of security controls: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Administrative controls - processes for developing and ensuring that policies and procedures are carried out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Technical controls - controls that are carried out or managed by devices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There are five subtypes of controls (sometimes called activity phase controls) described on the following slide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EB41B2E-319F-4660-96B4-D9E9AC81204D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6284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End of class 10 AM 1/30/17</a:t>
            </a:r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Securing the Operating System Software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Configure operating system security and settings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Modern OSs have hundreds of different security settings that can be manipulated to conform to the baseline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Typical configuration baseline would include: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Changing insecure default settings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Eliminating unnecessary software, services, protocols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Enabling security features such as a firewall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D544BD4-9A9D-4517-926C-3B01302D8498}" type="slidenum">
              <a:rPr lang="en-US" altLang="en-US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43857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dirty="0" smtClean="0"/>
              <a:t>End</a:t>
            </a:r>
            <a:r>
              <a:rPr lang="en-US" altLang="en-US" baseline="0" dirty="0" smtClean="0"/>
              <a:t> of class 10 AM and 11 AM 9/19/16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en-US" baseline="0" dirty="0" smtClean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Deploy and Manage Security Settings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Tools to automate the process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Security template - collections of security configuration settings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Group policy - Windows feature providing centralized computer management; a single configuration may be deployed to many users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E37AE8C-1073-4071-8C85-B30217EF57BF}" type="slidenum">
              <a:rPr lang="en-US" altLang="en-US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9228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Securing the Operating System Software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Implement Patch Management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Operating systems have increased in size and complexity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New attack tools have made secure functions vulnerable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 smtClean="0"/>
              <a:t>Security patch </a:t>
            </a:r>
            <a:r>
              <a:rPr lang="en-US" altLang="en-US" dirty="0" smtClean="0"/>
              <a:t>- software security update to repair discovered vulnerabilities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 smtClean="0"/>
              <a:t>Hotfix</a:t>
            </a:r>
            <a:r>
              <a:rPr lang="en-US" altLang="en-US" dirty="0" smtClean="0"/>
              <a:t> - addresses specific customer situation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 smtClean="0"/>
              <a:t>Service pack </a:t>
            </a:r>
            <a:r>
              <a:rPr lang="en-US" altLang="en-US" dirty="0" smtClean="0"/>
              <a:t>- accumulates security updates and additional features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22AAE4D-8300-402F-B44F-5082A82E41E2}" type="slidenum">
              <a:rPr lang="en-US" altLang="en-US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76432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Securing the Operating System Software</a:t>
            </a:r>
          </a:p>
          <a:p>
            <a:pPr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Patches can sometimes create new problems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Vendor should thoroughly test before deploying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 smtClean="0"/>
              <a:t>Automated patch update service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Manage patches locally rather than rely on vendor’s online update service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Advantages of automated patch update service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Administrators can force updates to install by specific date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Administrators can approve updates for “detection” only; allows them to see which computers will require the update without actually installing it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F1684BE-4815-4BB6-BFCA-28269588DF8B}" type="slidenum">
              <a:rPr lang="en-US" altLang="en-US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56930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Securing the Operating System Software</a:t>
            </a:r>
          </a:p>
          <a:p>
            <a:endParaRPr lang="en-US" altLang="en-US" smtClean="0"/>
          </a:p>
          <a:p>
            <a:r>
              <a:rPr lang="en-US" altLang="en-US" smtClean="0"/>
              <a:t>Advantages of automated patch update service (cont’d)</a:t>
            </a:r>
          </a:p>
          <a:p>
            <a:pPr lvl="1"/>
            <a:r>
              <a:rPr lang="en-US" altLang="en-US" smtClean="0"/>
              <a:t>Downloading patches from a local server instead of using the vendor’s online update service can save bandwidth and time</a:t>
            </a:r>
          </a:p>
          <a:p>
            <a:pPr lvl="1"/>
            <a:r>
              <a:rPr lang="en-US" altLang="en-US" smtClean="0"/>
              <a:t>Specific types of updates that the organization does not test can be automatically installed </a:t>
            </a:r>
          </a:p>
          <a:p>
            <a:pPr lvl="1"/>
            <a:r>
              <a:rPr lang="en-US" altLang="en-US" smtClean="0"/>
              <a:t>Users cannot disable or circumvent updates</a:t>
            </a:r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822C8E6-8233-4872-8E08-9D06904FEF63}" type="slidenum">
              <a:rPr lang="en-US" altLang="en-US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55877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Securing the Operating System Software</a:t>
            </a:r>
          </a:p>
          <a:p>
            <a:endParaRPr lang="en-US" altLang="en-US" smtClean="0"/>
          </a:p>
          <a:p>
            <a:r>
              <a:rPr lang="en-US" altLang="en-US" smtClean="0"/>
              <a:t>Figure 4-8  Automatic patch update service</a:t>
            </a: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9AD48A7-F5FD-413C-ACA9-EA2B203A9119}" type="slidenum">
              <a:rPr lang="en-US" altLang="en-US"/>
              <a:pPr>
                <a:spcBef>
                  <a:spcPct val="0"/>
                </a:spcBef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427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Securing the Operating System Software</a:t>
            </a:r>
          </a:p>
          <a:p>
            <a:pPr>
              <a:defRPr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Security Through Design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 smtClean="0"/>
              <a:t>OS hardening </a:t>
            </a:r>
            <a:r>
              <a:rPr lang="en-US" altLang="en-US" dirty="0" smtClean="0"/>
              <a:t>- tightening security during the design and coding of the OS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 smtClean="0"/>
              <a:t>Trusted OS </a:t>
            </a:r>
            <a:r>
              <a:rPr lang="en-US" altLang="en-US" dirty="0" smtClean="0"/>
              <a:t>- an OS that has been designed through OS hardening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Table 4-4  OS hardening techniques</a:t>
            </a:r>
            <a:endParaRPr lang="en-US" dirty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E52B6E69-0D39-4C88-AB76-4D26AC185BE4}" type="slidenum">
              <a:rPr lang="en-US" altLang="en-US" sz="1200">
                <a:solidFill>
                  <a:schemeClr val="tx1"/>
                </a:solidFill>
              </a:rPr>
              <a:pPr/>
              <a:t>26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0496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Securing with Antimalware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Third-party antimalware software packages can provide added security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Antimalware software includes: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Antivirus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Antispam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Popup blockers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Antispyware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Host-based firewalls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B48BD180-D3A8-4115-8172-56AA1522CF42}" type="slidenum">
              <a:rPr lang="en-US" altLang="en-US" sz="1200">
                <a:solidFill>
                  <a:schemeClr val="tx1"/>
                </a:solidFill>
              </a:rPr>
              <a:pPr/>
              <a:t>27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5358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Antivirus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 smtClean="0"/>
              <a:t>Antivirus (AV) </a:t>
            </a:r>
            <a:r>
              <a:rPr lang="en-US" altLang="en-US" dirty="0" smtClean="0"/>
              <a:t>- Software that examines a computer for infections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Scans new documents that might contain viruses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Searches for known virus patterns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Weakness of anti-virus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Vendor must continually search for new viruses, update and distribute signature files to users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Alternative approach: </a:t>
            </a:r>
            <a:r>
              <a:rPr lang="en-US" altLang="en-US" i="1" dirty="0" smtClean="0"/>
              <a:t>code emulation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Questionable code is executed in virtual environment to determine if it is a virus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22D1151-56B9-4106-8A00-216C8D15CF2F}" type="slidenum">
              <a:rPr lang="en-US" altLang="en-US"/>
              <a:pPr>
                <a:spcBef>
                  <a:spcPct val="0"/>
                </a:spcBef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9550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Antispam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Spammers can distribute malware through email attachments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Spam can be used for social engineering attacks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Spam filtering methods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Bayesian filtering - divides email messages into two piles: spam and nonspam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Create a list of approved and nonapproved senders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Blacklist - nonapproved senders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Whitelist - approved senders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Blocking certain file attachment types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C19CC3E-2220-4AEC-80CF-D0DB0D3B41FC}" type="slidenum">
              <a:rPr lang="en-US" altLang="en-US"/>
              <a:pPr>
                <a:spcBef>
                  <a:spcPct val="0"/>
                </a:spcBef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6367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Securing Devices</a:t>
            </a:r>
          </a:p>
          <a:p>
            <a:endParaRPr lang="en-US" altLang="en-US" smtClean="0"/>
          </a:p>
          <a:p>
            <a:r>
              <a:rPr lang="en-US" altLang="en-US" smtClean="0"/>
              <a:t>Table 4-1  Activity phase controls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698D024-8A1D-4284-9D29-9937DCAC05DE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95096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Pop-up Blockers and Antispyware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 smtClean="0"/>
              <a:t>Pop-up </a:t>
            </a:r>
            <a:r>
              <a:rPr lang="en-US" altLang="en-US" dirty="0" smtClean="0"/>
              <a:t>- small window appearing over Web site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Usually created by advertisers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 smtClean="0"/>
              <a:t>Pop-up blockers </a:t>
            </a:r>
            <a:r>
              <a:rPr lang="en-US" altLang="en-US" dirty="0" smtClean="0"/>
              <a:t>- a separate program as part of anti-spyware package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Incorporated within a browser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Allows user to limit or block most pop-ups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Alert can be displayed in the browser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Gives user option to display pop-up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 smtClean="0"/>
              <a:t>Antispyware</a:t>
            </a:r>
            <a:r>
              <a:rPr lang="en-US" altLang="en-US" dirty="0" smtClean="0"/>
              <a:t> - helps prevent computers from becoming infected by different types of spyware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5B9319F-D7AE-499E-AEB0-6E80BF421196}" type="slidenum">
              <a:rPr lang="en-US" altLang="en-US"/>
              <a:pPr>
                <a:spcBef>
                  <a:spcPct val="0"/>
                </a:spcBef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69924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End of class 11 AM 2/1/17</a:t>
            </a:r>
          </a:p>
          <a:p>
            <a:pPr>
              <a:defRPr/>
            </a:pPr>
            <a:endParaRPr lang="en-US" altLang="en-US" smtClean="0"/>
          </a:p>
          <a:p>
            <a:pPr>
              <a:defRPr/>
            </a:pPr>
            <a:r>
              <a:rPr lang="en-US" altLang="en-US" smtClean="0"/>
              <a:t>Host</a:t>
            </a:r>
            <a:r>
              <a:rPr lang="en-US" altLang="en-US" dirty="0" smtClean="0"/>
              <a:t>-Based Firewalls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Firewall - designed to prevent malicious packets from entering or leaving computers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Sometimes called a packet filter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May be hardware or software-based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Host-based software firewall - runs as a program on local system to protect it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Application-based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B33A4FE-6BD5-4AA7-B21D-45A2EB1F9F19}" type="slidenum">
              <a:rPr lang="en-US" altLang="en-US"/>
              <a:pPr>
                <a:spcBef>
                  <a:spcPct val="0"/>
                </a:spcBef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80671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End of class 10 AM 2/1/17</a:t>
            </a:r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Securing Static Environments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 smtClean="0"/>
              <a:t>Static environment </a:t>
            </a:r>
            <a:r>
              <a:rPr lang="en-US" altLang="en-US" dirty="0" smtClean="0"/>
              <a:t>- devices in which additional hardware cannot easily be added or attached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Common devices in this category: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Embedded system - a computer system with a dedicated function within a larger electrical system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Game consoles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Smartphones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Mainframes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In-vehicle computer systems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SCADA (supervisory control and data acquisition)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65C6E6F1-9E2F-47D6-81A5-8D37CB33607D}" type="slidenum">
              <a:rPr lang="en-US" altLang="en-US" sz="1200">
                <a:solidFill>
                  <a:schemeClr val="tx1"/>
                </a:solidFill>
              </a:rPr>
              <a:pPr/>
              <a:t>32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7703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End of class 9/21/16 10 and 11 AM</a:t>
            </a:r>
          </a:p>
          <a:p>
            <a:r>
              <a:rPr lang="en-US" altLang="en-US" dirty="0" smtClean="0"/>
              <a:t>Securing Static Environments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Table 4-5  Static environment defense methods</a:t>
            </a: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C2E309BC-1C90-4C37-B0A8-9D1ECA75DA88}" type="slidenum">
              <a:rPr lang="en-US" altLang="en-US" sz="1200">
                <a:solidFill>
                  <a:schemeClr val="tx1"/>
                </a:solidFill>
              </a:rPr>
              <a:pPr/>
              <a:t>33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5522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Application Security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Besides protecting OS software on hosts, there is a need to protect applications that run on these devices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Aspects of application security: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Application development security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Application hardening  and patch management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7E02FAD-F387-4F86-94BC-8B7F8922B333}" type="slidenum">
              <a:rPr lang="en-US" altLang="en-US"/>
              <a:pPr>
                <a:spcBef>
                  <a:spcPct val="0"/>
                </a:spcBef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55378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Application Development Security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Security for applications must be considered through all phases of development cycle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Application configuration baselines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Standard environment settings can establish a secure baseline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Includes each development system, build system, and test system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Must include system and network configurations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3991002-BD8E-4671-9ECF-85CDA00A86EB}" type="slidenum">
              <a:rPr lang="en-US" altLang="en-US"/>
              <a:pPr>
                <a:spcBef>
                  <a:spcPct val="0"/>
                </a:spcBef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89618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Application Development Security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Secure coding concepts 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Coding standards increase applications’ consistency, reliability, and security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Coding standards allow developers to quickly understand and work with code that has been developed by different members of a team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Coding standards useful in code review process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Example of a coding standard: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To use a </a:t>
            </a:r>
            <a:r>
              <a:rPr lang="en-US" altLang="en-US" b="1" dirty="0" smtClean="0"/>
              <a:t>wrapper function </a:t>
            </a:r>
            <a:r>
              <a:rPr lang="en-US" altLang="en-US" dirty="0" smtClean="0"/>
              <a:t>(a substitute for a regular function used in testing) to write error-checking routines for preexisting system functions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81DD7E3-01EA-47E5-BDE7-4B477630813C}" type="slidenum">
              <a:rPr lang="en-US" altLang="en-US"/>
              <a:pPr>
                <a:spcBef>
                  <a:spcPct val="0"/>
                </a:spcBef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68995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Application Development Security</a:t>
            </a:r>
          </a:p>
          <a:p>
            <a:pPr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Errors and Exception Handling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Errors - faults that occur while application is running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Response to the user should be based on the error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The application should be coded so that each error is “caught” and effectively handled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Improper error handling in an application can lead to application failure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B7EC257-0452-4246-B28E-37438340498D}" type="slidenum">
              <a:rPr lang="en-US" altLang="en-US"/>
              <a:pPr>
                <a:spcBef>
                  <a:spcPct val="0"/>
                </a:spcBef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13490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Application Development Security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The following may indicate potential error-handling issues: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Failure to check return codes or handle exceptions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Improper checking of exceptions or return codes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Handling all return codes or exceptions in the same manner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Error information that divulges potentially sensitive data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 smtClean="0"/>
              <a:t>Fuzz testing (fuzzing) </a:t>
            </a:r>
            <a:r>
              <a:rPr lang="en-US" altLang="en-US" dirty="0" smtClean="0"/>
              <a:t>- a software testing technique that deliberately provides invalid, unexpected, or random data as inputs to a program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4860A8A-B2BA-4706-934A-B7DCECDEF290}" type="slidenum">
              <a:rPr lang="en-US" altLang="en-US"/>
              <a:pPr>
                <a:spcBef>
                  <a:spcPct val="0"/>
                </a:spcBef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79553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Application Development Security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Input Validation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 specific type of error handling is verifying responses that the user makes to the application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Improper verification is the cause for XSS, SQL, or XML injection attacks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 smtClean="0"/>
              <a:t>Cross-site request forgery (XSRF) </a:t>
            </a:r>
            <a:r>
              <a:rPr lang="en-US" altLang="en-US" dirty="0" smtClean="0"/>
              <a:t>- an attack that uses the user’s web browser settings to impersonate the user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To prevent cross-site scripting, the program should trap for these user responses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FA2EAB0-3129-4E11-9282-99F03F9E76AA}" type="slidenum">
              <a:rPr lang="en-US" altLang="en-US"/>
              <a:pPr>
                <a:spcBef>
                  <a:spcPct val="0"/>
                </a:spcBef>
              </a:pPr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7384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External Perimeter Defenses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External perimeter defenses are designed to restrict access to equipment areas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This type of defense includes: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Barriers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guards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Motion detection devices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363A4DB-4B35-4C91-975B-32260487D5E1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04946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End of class 10 AM</a:t>
            </a:r>
            <a:r>
              <a:rPr lang="en-US" altLang="en-US" baseline="0" dirty="0" smtClean="0"/>
              <a:t>  11 AM  9/26</a:t>
            </a:r>
          </a:p>
          <a:p>
            <a:pPr>
              <a:defRPr/>
            </a:pPr>
            <a:endParaRPr lang="en-US" altLang="en-US" baseline="0" smtClean="0"/>
          </a:p>
          <a:p>
            <a:pPr>
              <a:defRPr/>
            </a:pPr>
            <a:r>
              <a:rPr lang="en-US" altLang="en-US" smtClean="0"/>
              <a:t>Application </a:t>
            </a:r>
            <a:r>
              <a:rPr lang="en-US" altLang="en-US" dirty="0" smtClean="0"/>
              <a:t>Development Security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Input validation generally uses the server to perform the validation (server-side validation)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It is possible to have the client perform the validation (client-side validation)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In client-side validation all input validations and error recovery procedures are performed by the user’s web browser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An approach to preventing SQL injection attacks is avoid using SQL relational databases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 smtClean="0"/>
              <a:t>NoSQL</a:t>
            </a:r>
            <a:r>
              <a:rPr lang="en-US" altLang="en-US" dirty="0" smtClean="0"/>
              <a:t> - a nonrelational database that is better tuned for accessing large data sets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C69D751-3D64-469B-ABF9-20A35FB4F479}" type="slidenum">
              <a:rPr lang="en-US" altLang="en-US"/>
              <a:pPr>
                <a:spcBef>
                  <a:spcPct val="0"/>
                </a:spcBef>
              </a:pPr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44053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Application Hardening and Patch Management</a:t>
            </a:r>
          </a:p>
          <a:p>
            <a:pPr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Application hardening 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Intended to prevent attackers from exploiting vulnerabilities in software applications</a:t>
            </a:r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Table 4-6  Attacks based on application vulnerabilities</a:t>
            </a: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5E2A6D5-9BA9-427E-87C5-5FBDE4D64E39}" type="slidenum">
              <a:rPr lang="en-US" altLang="en-US"/>
              <a:pPr>
                <a:spcBef>
                  <a:spcPct val="0"/>
                </a:spcBef>
              </a:pPr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969142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Application Hardening and Patch Management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Patch management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Rare until recently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Users were unaware of the existence of patches or where to acquire them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More application patch management systems are being developed to patch vulnerabilities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4106961-250B-4AE6-9DBC-46D2B08E6561}" type="slidenum">
              <a:rPr lang="en-US" altLang="en-US"/>
              <a:pPr>
                <a:spcBef>
                  <a:spcPct val="0"/>
                </a:spcBef>
              </a:pPr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779812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Securing Data</a:t>
            </a:r>
          </a:p>
          <a:p>
            <a:pPr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Work today involves electronic collaboration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Data must flow freely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Data security is important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 smtClean="0"/>
              <a:t>Big Data </a:t>
            </a:r>
            <a:r>
              <a:rPr lang="en-US" altLang="en-US" dirty="0" smtClean="0"/>
              <a:t>- refers to a collection of data sets so large and complex that it becomes difficult to process using traditional data processing apps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 smtClean="0"/>
              <a:t>Data loss prevention (DLP)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System of security tools used to recognize and identify critical data and ensure it is protected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Goal: protect data from unauthorized users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74ABBB5-83CE-4D9E-89DA-1946F2533AF3}" type="slidenum">
              <a:rPr lang="en-US" altLang="en-US"/>
              <a:pPr>
                <a:spcBef>
                  <a:spcPct val="0"/>
                </a:spcBef>
              </a:pPr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548530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Securing Data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DLP examines data as it resides in any of three states: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 smtClean="0"/>
              <a:t>Data in use </a:t>
            </a:r>
            <a:r>
              <a:rPr lang="en-US" altLang="en-US" dirty="0" smtClean="0"/>
              <a:t>(example: creating a report from a computer)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 smtClean="0"/>
              <a:t>Data in-transit </a:t>
            </a:r>
            <a:r>
              <a:rPr lang="en-US" altLang="en-US" dirty="0" smtClean="0"/>
              <a:t>(data being transmitted)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 smtClean="0"/>
              <a:t>Data at rest </a:t>
            </a:r>
            <a:r>
              <a:rPr lang="en-US" altLang="en-US" dirty="0" smtClean="0"/>
              <a:t>(data that is stored on electronic media)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92880A4-A491-48C5-A226-9C0A79D0E991}" type="slidenum">
              <a:rPr lang="en-US" altLang="en-US"/>
              <a:pPr>
                <a:spcBef>
                  <a:spcPct val="0"/>
                </a:spcBef>
              </a:pPr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940383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Securing Data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Most DLP systems use </a:t>
            </a:r>
            <a:r>
              <a:rPr lang="en-US" altLang="en-US" i="1" dirty="0" smtClean="0"/>
              <a:t>content inspection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 security analysis of the transaction within its approved context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Looks at security level of data, who is requesting it, where the data is stored, when it was requested, and where it is going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DLP systems can also use </a:t>
            </a:r>
            <a:r>
              <a:rPr lang="en-US" altLang="en-US" i="1" dirty="0" smtClean="0"/>
              <a:t>index matching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Documents that have been identified as needing protection are analyzed by DLP and complex computations are conducted based on the analysis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CF9D619-DB8A-42DC-A01C-095D675D120F}" type="slidenum">
              <a:rPr lang="en-US" altLang="en-US"/>
              <a:pPr>
                <a:spcBef>
                  <a:spcPct val="0"/>
                </a:spcBef>
              </a:pPr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407984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Securing Data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Three types of DLP sensors: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 smtClean="0"/>
              <a:t>DLP network sensors </a:t>
            </a:r>
            <a:r>
              <a:rPr lang="en-US" altLang="en-US" dirty="0" smtClean="0"/>
              <a:t>- installed on the perimeter of the network to protect data in-transit by monitoring all network traffic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 smtClean="0"/>
              <a:t>DLP storage sensors </a:t>
            </a:r>
            <a:r>
              <a:rPr lang="en-US" altLang="en-US" dirty="0" smtClean="0"/>
              <a:t>- designed to protect data at-rest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 smtClean="0"/>
              <a:t>DLP agent sensors </a:t>
            </a:r>
            <a:r>
              <a:rPr lang="en-US" altLang="en-US" dirty="0" smtClean="0"/>
              <a:t>- installed on each host device and protect data in-use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When a policy violation is detected by the DLP agent, it is reported back to the DLP server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Different actions can then be taken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C0B9602-98E3-42B8-973C-BD3936E13B84}" type="slidenum">
              <a:rPr lang="en-US" altLang="en-US"/>
              <a:pPr>
                <a:spcBef>
                  <a:spcPct val="0"/>
                </a:spcBef>
              </a:pPr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190492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Securing Data</a:t>
            </a:r>
          </a:p>
          <a:p>
            <a:endParaRPr lang="en-US" altLang="en-US" smtClean="0"/>
          </a:p>
          <a:p>
            <a:r>
              <a:rPr lang="en-US" altLang="en-US" smtClean="0"/>
              <a:t>Figure 4-9  DLP architecture</a:t>
            </a:r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098A05F-515D-4197-A8CC-A58C22200A8B}" type="slidenum">
              <a:rPr lang="en-US" altLang="en-US"/>
              <a:pPr>
                <a:spcBef>
                  <a:spcPct val="0"/>
                </a:spcBef>
              </a:pPr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31956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Securing Data</a:t>
            </a:r>
          </a:p>
          <a:p>
            <a:endParaRPr lang="en-US" altLang="en-US" smtClean="0"/>
          </a:p>
          <a:p>
            <a:r>
              <a:rPr lang="en-US" altLang="en-US" smtClean="0"/>
              <a:t>Figure 4-10  DLP report</a:t>
            </a: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022E43D-DA9A-4846-909C-9DD3AD9224D3}" type="slidenum">
              <a:rPr lang="en-US" altLang="en-US"/>
              <a:pPr>
                <a:spcBef>
                  <a:spcPct val="0"/>
                </a:spcBef>
              </a:pPr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3954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End of 10 </a:t>
            </a:r>
            <a:r>
              <a:rPr lang="en-US" altLang="en-US" smtClean="0"/>
              <a:t>AM class 9/16/16</a:t>
            </a:r>
          </a:p>
          <a:p>
            <a:pPr>
              <a:defRPr/>
            </a:pPr>
            <a:endParaRPr lang="en-US" altLang="en-US" smtClean="0"/>
          </a:p>
          <a:p>
            <a:pPr>
              <a:defRPr/>
            </a:pPr>
            <a:r>
              <a:rPr lang="en-US" altLang="en-US" dirty="0" smtClean="0"/>
              <a:t>External Perimeter Defenses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Barriers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Fencing - usually a tall, permanent structure 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Modern perimeter fences are equipped with other deterrents such as proper lighting and signage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Barricade - large concrete ones should be used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Guards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Human guards are considered active security elements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Video surveillance uses cameras to transmit a signal to a specific and limited set of receivers called closed circuit television (CCTV)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BA31C31-7CB4-4BC2-B7BA-36116C924F1B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5267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External Perimeter Defenses</a:t>
            </a:r>
          </a:p>
          <a:p>
            <a:endParaRPr lang="en-US" altLang="en-US" smtClean="0"/>
          </a:p>
          <a:p>
            <a:r>
              <a:rPr lang="en-US" altLang="en-US" smtClean="0"/>
              <a:t>Table 4-2  Fencing detergents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445E191-BAD1-4973-937D-53D4AC653D9A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0421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External Perimeter Defenses</a:t>
            </a:r>
          </a:p>
          <a:p>
            <a:pPr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Motion Detection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Determining an object’s change in position in relation to its surroundings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This movement usually generates an audible alarm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en-US" dirty="0" smtClean="0"/>
              <a:t>Table 4-3  Motion detection methods</a:t>
            </a:r>
          </a:p>
          <a:p>
            <a:pPr>
              <a:buFont typeface="Arial" panose="020B0604020202020204" pitchFamily="34" charset="0"/>
              <a:buNone/>
              <a:defRPr/>
            </a:pPr>
            <a:endParaRPr lang="en-US" altLang="en-US" dirty="0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3BF7985-0B7D-4788-B957-E08D20D2744A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1373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Internal Physical Access Security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These protections include: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Hardware locks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Proximity readers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Access lists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Mantraps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Protected distribution systems for cabling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B6AA247C-F163-4020-9688-2443A71C7195}" type="slidenum">
              <a:rPr lang="en-US" altLang="en-US" sz="1200">
                <a:solidFill>
                  <a:schemeClr val="tx1"/>
                </a:solidFill>
              </a:rPr>
              <a:pPr/>
              <a:t>8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849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Internal Physical Access Security</a:t>
            </a:r>
          </a:p>
          <a:p>
            <a:pPr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Hardware locks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Standard keyed entry lock provides minimal security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Deadbolt locks provide additional security and require that a key be used to both open and lock the door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Cipher locks are combination locks that use buttons that must be pushed in the proper sequence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Can be programmed to allow a certain individual’s code to be valid on specific dates and times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A8D41CF-D7E4-4579-8ADE-AC4507BBC2B5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1611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124200"/>
            <a:ext cx="7772400" cy="8382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248400" cy="990600"/>
          </a:xfrm>
        </p:spPr>
        <p:txBody>
          <a:bodyPr/>
          <a:lstStyle>
            <a:lvl1pPr marL="0" indent="0" algn="ctr">
              <a:buFontTx/>
              <a:buNone/>
              <a:defRPr sz="4300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4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5E31609-1358-418D-A178-5F9C6AA749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2583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D69A43-2BCA-4496-8A96-5E9DDEB64F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1360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7F087-09F2-4895-A936-AD3EE26ACE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7845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6F0C2C-BC11-47C9-B995-D68DDE7851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2243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9101E2-D3D7-4816-B401-02619026DF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06893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B94170-A670-4B3E-A6DE-38D800DCFB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9780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0ED4D-5C0B-4802-9F14-CD56B197B5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0144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2FAF49-BBCD-4942-BD7B-25E9C17486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5613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18034-991A-44D1-A0E6-9AA2958C2B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51315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48527-D9D2-4745-939E-C3E6CFC2F5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25168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C1BF7-3AFD-4337-BC60-5BC7065C87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473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6096000" y="6400800"/>
            <a:ext cx="18811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en-US" sz="11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© Cengage Learning  2015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533400" y="6324600"/>
            <a:ext cx="5334000" cy="38100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01000" y="6324600"/>
            <a:ext cx="609600" cy="381000"/>
          </a:xfrm>
        </p:spPr>
        <p:txBody>
          <a:bodyPr/>
          <a:lstStyle>
            <a:lvl1pPr>
              <a:defRPr sz="1400" smtClean="0"/>
            </a:lvl1pPr>
          </a:lstStyle>
          <a:p>
            <a:pPr>
              <a:defRPr/>
            </a:pPr>
            <a:fld id="{82E6DC68-6F5A-4875-BD2B-C25E0AEDDF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45346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B5C48-2E69-4AB4-8F0E-D5629F62F0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47610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75EB0D-D5CB-4380-85A2-C6496A5C21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18113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03360-C74F-4997-AB51-8F78D8E7D9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318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35B7F6-63D4-49BB-ACC3-D017A6024B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8042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AA7A28-0935-4FCB-8E9B-0DC78865E3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788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4B7FA2-8A2C-4D28-B5CB-418B3BE159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8867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C3FB02-A3EE-436E-A066-FE9F19248D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869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EFBF8-909B-4AD1-90B7-D6A68C1710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874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E8BE56-1321-4A5D-8D0E-D30A671DB7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03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83B9A-AA06-41CF-AD5E-82520139C4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4454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22222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05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mtClean="0">
                <a:solidFill>
                  <a:srgbClr val="222222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0FD8042-9C4C-4CEF-B593-2124E95A8B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10" r:id="rId1"/>
    <p:sldLayoutId id="2147484311" r:id="rId2"/>
    <p:sldLayoutId id="2147484290" r:id="rId3"/>
    <p:sldLayoutId id="2147484291" r:id="rId4"/>
    <p:sldLayoutId id="2147484292" r:id="rId5"/>
    <p:sldLayoutId id="2147484293" r:id="rId6"/>
    <p:sldLayoutId id="2147484294" r:id="rId7"/>
    <p:sldLayoutId id="2147484295" r:id="rId8"/>
    <p:sldLayoutId id="2147484296" r:id="rId9"/>
    <p:sldLayoutId id="2147484297" r:id="rId10"/>
    <p:sldLayoutId id="2147484298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rgbClr val="222222"/>
                </a:solidFill>
              </a:defRPr>
            </a:lvl1pPr>
          </a:lstStyle>
          <a:p>
            <a:pPr>
              <a:defRPr/>
            </a:pPr>
            <a:fld id="{734C0449-6DBE-4024-946D-E823D60E21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9" r:id="rId1"/>
    <p:sldLayoutId id="2147484300" r:id="rId2"/>
    <p:sldLayoutId id="2147484301" r:id="rId3"/>
    <p:sldLayoutId id="2147484302" r:id="rId4"/>
    <p:sldLayoutId id="2147484303" r:id="rId5"/>
    <p:sldLayoutId id="2147484304" r:id="rId6"/>
    <p:sldLayoutId id="2147484305" r:id="rId7"/>
    <p:sldLayoutId id="2147484306" r:id="rId8"/>
    <p:sldLayoutId id="2147484307" r:id="rId9"/>
    <p:sldLayoutId id="2147484308" r:id="rId10"/>
    <p:sldLayoutId id="214748430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1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2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Securing the Host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Securing the host involves:</a:t>
            </a:r>
          </a:p>
          <a:p>
            <a:endParaRPr lang="en-US" altLang="en-US" dirty="0" smtClean="0"/>
          </a:p>
          <a:p>
            <a:pPr lvl="1"/>
            <a:r>
              <a:rPr lang="en-US" altLang="en-US" dirty="0" smtClean="0"/>
              <a:t>Protecting the physical device</a:t>
            </a:r>
          </a:p>
          <a:p>
            <a:pPr marL="457200" lvl="1" indent="0">
              <a:buNone/>
            </a:pPr>
            <a:endParaRPr lang="en-US" altLang="en-US" dirty="0" smtClean="0"/>
          </a:p>
          <a:p>
            <a:pPr lvl="1"/>
            <a:r>
              <a:rPr lang="en-US" altLang="en-US" dirty="0" smtClean="0"/>
              <a:t>Securing the operating system (OS) software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Using antimalware software</a:t>
            </a:r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2A5B82-DBBF-4F3D-9C40-B92D8C9C308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Internal Physical Access Security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Recommended key management procedures</a:t>
            </a:r>
          </a:p>
          <a:p>
            <a:pPr lvl="1"/>
            <a:r>
              <a:rPr lang="en-US" altLang="en-US" dirty="0" smtClean="0"/>
              <a:t>Inspect locks regularly</a:t>
            </a:r>
          </a:p>
          <a:p>
            <a:pPr lvl="1"/>
            <a:r>
              <a:rPr lang="en-US" altLang="en-US" dirty="0" smtClean="0"/>
              <a:t>Issue keys only to authorized users</a:t>
            </a:r>
          </a:p>
          <a:p>
            <a:pPr lvl="1"/>
            <a:r>
              <a:rPr lang="en-US" altLang="en-US" dirty="0" smtClean="0"/>
              <a:t>Keep track of issued keys</a:t>
            </a:r>
          </a:p>
          <a:p>
            <a:pPr lvl="1"/>
            <a:r>
              <a:rPr lang="en-US" altLang="en-US" dirty="0" smtClean="0"/>
              <a:t>Master keys should not have identifying marks</a:t>
            </a:r>
          </a:p>
          <a:p>
            <a:pPr lvl="1"/>
            <a:r>
              <a:rPr lang="en-US" altLang="en-US" dirty="0" smtClean="0"/>
              <a:t>Secure unused keys in a safe place</a:t>
            </a:r>
          </a:p>
          <a:p>
            <a:pPr lvl="1"/>
            <a:r>
              <a:rPr lang="en-US" altLang="en-US" dirty="0" smtClean="0"/>
              <a:t>Establish a procedure to monitor use of locks and keys</a:t>
            </a:r>
          </a:p>
          <a:p>
            <a:pPr lvl="1"/>
            <a:r>
              <a:rPr lang="en-US" altLang="en-US" dirty="0" smtClean="0"/>
              <a:t>Mark master keys with “Do Not Duplicate”</a:t>
            </a:r>
          </a:p>
          <a:p>
            <a:pPr lvl="1"/>
            <a:r>
              <a:rPr lang="en-US" altLang="en-US" dirty="0" smtClean="0"/>
              <a:t>Change locks after key loss or theft</a:t>
            </a:r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</p:txBody>
      </p:sp>
      <p:sp>
        <p:nvSpPr>
          <p:cNvPr id="2560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CED68D-ED8F-409A-AF38-BBA92194674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en-US" smtClean="0"/>
              <a:t>Internal Physical Access Security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Proximity Readers</a:t>
            </a:r>
          </a:p>
          <a:p>
            <a:pPr lvl="1"/>
            <a:r>
              <a:rPr lang="en-US" altLang="en-US" dirty="0" smtClean="0"/>
              <a:t>Uses an object (physical token) to identify persons with authorization to access an area</a:t>
            </a:r>
          </a:p>
          <a:p>
            <a:pPr lvl="1"/>
            <a:endParaRPr lang="en-US" altLang="en-US" dirty="0" smtClean="0"/>
          </a:p>
          <a:p>
            <a:pPr lvl="2"/>
            <a:r>
              <a:rPr lang="en-US" altLang="en-US" dirty="0" smtClean="0"/>
              <a:t>ID badge emits a signal identifying the owner</a:t>
            </a:r>
          </a:p>
          <a:p>
            <a:pPr lvl="2"/>
            <a:r>
              <a:rPr lang="en-US" altLang="en-US" dirty="0" smtClean="0"/>
              <a:t>Proximity reader receives signal</a:t>
            </a:r>
          </a:p>
          <a:p>
            <a:pPr lvl="2"/>
            <a:endParaRPr lang="en-US" altLang="en-US" dirty="0" smtClean="0"/>
          </a:p>
          <a:p>
            <a:pPr lvl="1"/>
            <a:r>
              <a:rPr lang="en-US" altLang="en-US" dirty="0" smtClean="0"/>
              <a:t>These badges are often fitted with RFID tags</a:t>
            </a:r>
          </a:p>
          <a:p>
            <a:pPr lvl="2"/>
            <a:r>
              <a:rPr lang="en-US" altLang="en-US" dirty="0" smtClean="0"/>
              <a:t>Badge can remain in bearer’s pocket</a:t>
            </a:r>
          </a:p>
          <a:p>
            <a:pPr lvl="1"/>
            <a:endParaRPr lang="en-US" altLang="en-US" dirty="0" smtClean="0"/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73B5A1-7E99-442D-8B92-9B424B2ABB4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en-US" smtClean="0"/>
              <a:t>Internal Physical Access Security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7E8DC0-B98C-428E-BB66-800CF3BA3E0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  <p:pic>
        <p:nvPicPr>
          <p:cNvPr id="18437" name="Picture 2" descr="RFID tag" title="Figure 4-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362200" y="1676400"/>
            <a:ext cx="4737100" cy="4117975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Internal Physical Access Security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Access list</a:t>
            </a:r>
          </a:p>
          <a:p>
            <a:pPr lvl="1"/>
            <a:r>
              <a:rPr lang="en-US" altLang="en-US" dirty="0" smtClean="0"/>
              <a:t>Record of individuals who have permission to enter secure area</a:t>
            </a:r>
          </a:p>
          <a:p>
            <a:pPr lvl="1"/>
            <a:r>
              <a:rPr lang="en-US" altLang="en-US" dirty="0" smtClean="0"/>
              <a:t>Records time they entered and left</a:t>
            </a:r>
          </a:p>
          <a:p>
            <a:pPr marL="457200" lvl="1" indent="0">
              <a:buNone/>
            </a:pPr>
            <a:endParaRPr lang="en-US" altLang="en-US" dirty="0" smtClean="0"/>
          </a:p>
          <a:p>
            <a:r>
              <a:rPr lang="en-US" altLang="en-US" dirty="0" smtClean="0"/>
              <a:t>Mantrap</a:t>
            </a:r>
          </a:p>
          <a:p>
            <a:pPr lvl="1"/>
            <a:r>
              <a:rPr lang="en-US" altLang="en-US" dirty="0" smtClean="0"/>
              <a:t>Separates secured area from unsecured area</a:t>
            </a:r>
          </a:p>
          <a:p>
            <a:pPr lvl="1"/>
            <a:r>
              <a:rPr lang="en-US" altLang="en-US" dirty="0" smtClean="0"/>
              <a:t>Device monitors and controls two interlocking doors</a:t>
            </a:r>
          </a:p>
          <a:p>
            <a:pPr lvl="2"/>
            <a:r>
              <a:rPr lang="en-US" altLang="en-US" dirty="0" smtClean="0"/>
              <a:t>Only one door may open at any time</a:t>
            </a:r>
          </a:p>
        </p:txBody>
      </p:sp>
      <p:sp>
        <p:nvSpPr>
          <p:cNvPr id="3174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D4540C-90C2-4634-B4B2-1C384BDCF42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Internal Physical Access Security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D4EF83-6457-4F0D-A47E-053F669863D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  <p:pic>
        <p:nvPicPr>
          <p:cNvPr id="20485" name="Picture 6" descr="Mantrap" title="Figure 4-5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895600" y="1524000"/>
            <a:ext cx="3736975" cy="4729163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Internal Physical Access Security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Protected Distribution Systems (</a:t>
            </a:r>
            <a:r>
              <a:rPr lang="en-US" altLang="en-US" dirty="0" err="1" smtClean="0"/>
              <a:t>PDS</a:t>
            </a:r>
            <a:r>
              <a:rPr lang="en-US" altLang="en-US" dirty="0" smtClean="0"/>
              <a:t>)</a:t>
            </a:r>
          </a:p>
          <a:p>
            <a:pPr lvl="1"/>
            <a:r>
              <a:rPr lang="en-US" altLang="en-US" dirty="0" smtClean="0"/>
              <a:t>System of cable conduits used to protect classified info being transmitted between secure areas</a:t>
            </a:r>
          </a:p>
          <a:p>
            <a:pPr lvl="2"/>
            <a:r>
              <a:rPr lang="en-US" altLang="en-US" dirty="0" smtClean="0"/>
              <a:t>Created by the U.S. Department of Defense (DOD)</a:t>
            </a:r>
          </a:p>
          <a:p>
            <a:pPr marL="914400" lvl="2" indent="0">
              <a:buNone/>
            </a:pPr>
            <a:endParaRPr lang="en-US" altLang="en-US" dirty="0" smtClean="0"/>
          </a:p>
          <a:p>
            <a:pPr lvl="1"/>
            <a:r>
              <a:rPr lang="en-US" altLang="en-US" dirty="0" smtClean="0"/>
              <a:t>Two types of </a:t>
            </a:r>
            <a:r>
              <a:rPr lang="en-US" altLang="en-US" dirty="0" err="1" smtClean="0"/>
              <a:t>PDS</a:t>
            </a:r>
            <a:r>
              <a:rPr lang="en-US" altLang="en-US" dirty="0" smtClean="0"/>
              <a:t>:</a:t>
            </a:r>
          </a:p>
          <a:p>
            <a:pPr lvl="2"/>
            <a:r>
              <a:rPr lang="en-US" altLang="en-US" dirty="0" smtClean="0"/>
              <a:t>Hardened carrier </a:t>
            </a:r>
            <a:r>
              <a:rPr lang="en-US" altLang="en-US" dirty="0" err="1" smtClean="0"/>
              <a:t>PDS</a:t>
            </a:r>
            <a:r>
              <a:rPr lang="en-US" altLang="en-US" dirty="0" smtClean="0"/>
              <a:t> - conduit constructed of special electrical metallic tubing</a:t>
            </a:r>
          </a:p>
          <a:p>
            <a:pPr lvl="2"/>
            <a:r>
              <a:rPr lang="en-US" altLang="en-US" dirty="0" smtClean="0"/>
              <a:t>Alarm carrier </a:t>
            </a:r>
            <a:r>
              <a:rPr lang="en-US" altLang="en-US" dirty="0" err="1" smtClean="0"/>
              <a:t>PDS</a:t>
            </a:r>
            <a:r>
              <a:rPr lang="en-US" altLang="en-US" dirty="0" smtClean="0"/>
              <a:t> - specialized optical fibers in the conduit sense acoustic vibrations that occur when an intruder attempts to gain access</a:t>
            </a:r>
          </a:p>
        </p:txBody>
      </p:sp>
      <p:sp>
        <p:nvSpPr>
          <p:cNvPr id="3584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1A4E1D-5450-41BB-A266-BC6BD512B9D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Hardware Security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Hardware security - the physical security protecting the hardware of the host system</a:t>
            </a:r>
          </a:p>
          <a:p>
            <a:pPr lvl="1"/>
            <a:r>
              <a:rPr lang="en-US" altLang="en-US" dirty="0" smtClean="0"/>
              <a:t>Most portable devices have a steel bracket security slot</a:t>
            </a:r>
          </a:p>
          <a:p>
            <a:pPr lvl="2"/>
            <a:r>
              <a:rPr lang="en-US" altLang="en-US" dirty="0" smtClean="0"/>
              <a:t>Cable lock inserted into slot and secured to device</a:t>
            </a:r>
          </a:p>
          <a:p>
            <a:pPr lvl="2"/>
            <a:r>
              <a:rPr lang="en-US" altLang="en-US" dirty="0" smtClean="0"/>
              <a:t>cable connected to the lock secured to a desk or chair</a:t>
            </a:r>
          </a:p>
          <a:p>
            <a:r>
              <a:rPr lang="en-US" altLang="en-US" dirty="0" smtClean="0"/>
              <a:t>Locking cabinets</a:t>
            </a:r>
          </a:p>
          <a:p>
            <a:pPr lvl="1"/>
            <a:r>
              <a:rPr lang="en-US" altLang="en-US" dirty="0" smtClean="0"/>
              <a:t>Can be prewired for power and network connections</a:t>
            </a:r>
          </a:p>
          <a:p>
            <a:pPr lvl="1"/>
            <a:r>
              <a:rPr lang="en-US" altLang="en-US" dirty="0" smtClean="0"/>
              <a:t>Allow devices to charge while stored</a:t>
            </a:r>
          </a:p>
        </p:txBody>
      </p:sp>
      <p:sp>
        <p:nvSpPr>
          <p:cNvPr id="3789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0446A8-01BC-4EA6-B237-4066BBA9AE7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Hardware Security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B929B2-E962-4F4B-B524-21E0B8681A1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  <p:pic>
        <p:nvPicPr>
          <p:cNvPr id="23557" name="Picture 2" descr="Cable lock" title="Figure 4-7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438400" y="1371600"/>
            <a:ext cx="4419600" cy="4819650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Securing the Operating System Software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Five-step process for protecting operating system</a:t>
            </a:r>
          </a:p>
          <a:p>
            <a:endParaRPr lang="en-US" altLang="en-US" dirty="0" smtClean="0"/>
          </a:p>
          <a:p>
            <a:pPr lvl="1"/>
            <a:r>
              <a:rPr lang="en-US" altLang="en-US" dirty="0" smtClean="0"/>
              <a:t>1. Develop the security policy</a:t>
            </a:r>
          </a:p>
          <a:p>
            <a:pPr lvl="1"/>
            <a:r>
              <a:rPr lang="en-US" altLang="en-US" dirty="0" smtClean="0"/>
              <a:t>2. Perform host software </a:t>
            </a:r>
            <a:r>
              <a:rPr lang="en-US" altLang="en-US" dirty="0" err="1" smtClean="0"/>
              <a:t>baselining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3. Configure operating system security settings</a:t>
            </a:r>
          </a:p>
          <a:p>
            <a:pPr lvl="1"/>
            <a:r>
              <a:rPr lang="en-US" altLang="en-US" dirty="0" smtClean="0"/>
              <a:t>4. Deploy and manage security settings</a:t>
            </a:r>
          </a:p>
          <a:p>
            <a:pPr lvl="1"/>
            <a:r>
              <a:rPr lang="en-US" altLang="en-US" dirty="0" smtClean="0"/>
              <a:t>5. Implement patch management</a:t>
            </a:r>
          </a:p>
        </p:txBody>
      </p:sp>
      <p:sp>
        <p:nvSpPr>
          <p:cNvPr id="4198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B96CBD-816E-439A-B6F9-DDC0F6AA2CA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Securing the Operating System Software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Develop the security policy</a:t>
            </a:r>
          </a:p>
          <a:p>
            <a:pPr lvl="1"/>
            <a:r>
              <a:rPr lang="en-US" altLang="en-US" dirty="0" smtClean="0"/>
              <a:t>Security policy – </a:t>
            </a:r>
            <a:endParaRPr lang="en-US" altLang="en-US" dirty="0"/>
          </a:p>
          <a:p>
            <a:pPr lvl="2"/>
            <a:r>
              <a:rPr lang="en-US" altLang="en-US" dirty="0" smtClean="0"/>
              <a:t>document(s) that clearly define organization’s defense mechanisms</a:t>
            </a:r>
          </a:p>
          <a:p>
            <a:pPr lvl="2"/>
            <a:r>
              <a:rPr lang="en-US" altLang="en-US" dirty="0" smtClean="0"/>
              <a:t>Every computer on the network must…</a:t>
            </a:r>
          </a:p>
          <a:p>
            <a:pPr marL="457200" lvl="1" indent="0">
              <a:buNone/>
            </a:pPr>
            <a:endParaRPr lang="en-US" altLang="en-US" dirty="0" smtClean="0"/>
          </a:p>
          <a:p>
            <a:r>
              <a:rPr lang="en-US" altLang="en-US" dirty="0" smtClean="0"/>
              <a:t>Perform host software </a:t>
            </a:r>
            <a:r>
              <a:rPr lang="en-US" altLang="en-US" dirty="0" err="1" smtClean="0"/>
              <a:t>baselining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Baseline - the standard or checklist against which systems can be evaluated</a:t>
            </a:r>
          </a:p>
          <a:p>
            <a:pPr lvl="1"/>
            <a:r>
              <a:rPr lang="en-US" altLang="en-US" dirty="0" smtClean="0"/>
              <a:t>Configuration settings that are used for each computer in the organization</a:t>
            </a:r>
          </a:p>
        </p:txBody>
      </p:sp>
      <p:sp>
        <p:nvSpPr>
          <p:cNvPr id="4403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BC4E28-A830-4F48-BAF4-A9AD7F5DC52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Securing Devices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Security control - any device or process that is used to reduce risk</a:t>
            </a:r>
          </a:p>
          <a:p>
            <a:r>
              <a:rPr lang="en-US" altLang="en-US" dirty="0" smtClean="0"/>
              <a:t>Two levels of security controls:</a:t>
            </a:r>
          </a:p>
          <a:p>
            <a:pPr lvl="1"/>
            <a:r>
              <a:rPr lang="en-US" altLang="en-US" dirty="0" smtClean="0"/>
              <a:t>Admin controls –</a:t>
            </a:r>
          </a:p>
          <a:p>
            <a:pPr lvl="2"/>
            <a:r>
              <a:rPr lang="en-US" altLang="en-US" dirty="0" smtClean="0"/>
              <a:t>developing and ensuring that policies and procedures are carried out</a:t>
            </a:r>
          </a:p>
          <a:p>
            <a:pPr lvl="1"/>
            <a:r>
              <a:rPr lang="en-US" altLang="en-US" dirty="0" smtClean="0"/>
              <a:t>Technical controls </a:t>
            </a:r>
          </a:p>
          <a:p>
            <a:pPr lvl="2"/>
            <a:r>
              <a:rPr lang="en-US" altLang="en-US" dirty="0" smtClean="0"/>
              <a:t>controls that are carried out or managed by devices</a:t>
            </a:r>
          </a:p>
          <a:p>
            <a:r>
              <a:rPr lang="en-US" altLang="en-US" dirty="0" smtClean="0"/>
              <a:t>There are five subtypes of controls (sometimes called activity phase controls)</a:t>
            </a: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F4F367-C59F-4B1E-8095-6AA25708122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Securing the Operating System Software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Configure operating system security and settings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Modern </a:t>
            </a:r>
            <a:r>
              <a:rPr lang="en-US" altLang="en-US" dirty="0" err="1" smtClean="0"/>
              <a:t>OSs</a:t>
            </a:r>
            <a:r>
              <a:rPr lang="en-US" altLang="en-US" dirty="0" smtClean="0"/>
              <a:t> have hundreds of different security settings that can be manipulated to conform to the baseline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Typical configuration baseline would include:</a:t>
            </a:r>
          </a:p>
          <a:p>
            <a:pPr lvl="2"/>
            <a:r>
              <a:rPr lang="en-US" altLang="en-US" dirty="0" smtClean="0"/>
              <a:t>Changing insecure default settings</a:t>
            </a:r>
          </a:p>
          <a:p>
            <a:pPr lvl="2"/>
            <a:r>
              <a:rPr lang="en-US" altLang="en-US" dirty="0" smtClean="0"/>
              <a:t>Eliminating unnecessary software, services, protocols</a:t>
            </a:r>
          </a:p>
          <a:p>
            <a:pPr lvl="2"/>
            <a:r>
              <a:rPr lang="en-US" altLang="en-US" dirty="0" smtClean="0"/>
              <a:t>Enabling security features such as a firewall</a:t>
            </a:r>
          </a:p>
        </p:txBody>
      </p:sp>
      <p:sp>
        <p:nvSpPr>
          <p:cNvPr id="4608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EE8148-72EC-4C25-B89F-34518133CB4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Securing the Operating System Software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Deploy and Manage Security Settings</a:t>
            </a:r>
          </a:p>
          <a:p>
            <a:pPr lvl="1"/>
            <a:r>
              <a:rPr lang="en-US" altLang="en-US" dirty="0" smtClean="0"/>
              <a:t>Tools to automate the process</a:t>
            </a:r>
          </a:p>
          <a:p>
            <a:pPr lvl="1"/>
            <a:endParaRPr lang="en-US" altLang="en-US" dirty="0" smtClean="0"/>
          </a:p>
          <a:p>
            <a:pPr lvl="2"/>
            <a:r>
              <a:rPr lang="en-US" altLang="en-US" dirty="0" smtClean="0"/>
              <a:t>Security template - collections of security configuration settings</a:t>
            </a:r>
          </a:p>
          <a:p>
            <a:pPr lvl="2"/>
            <a:endParaRPr lang="en-US" altLang="en-US" dirty="0" smtClean="0"/>
          </a:p>
          <a:p>
            <a:pPr lvl="2"/>
            <a:r>
              <a:rPr lang="en-US" altLang="en-US" dirty="0" smtClean="0"/>
              <a:t>Group policy - Windows feature provides centralized computer management; a single configuration may be deployed to many users</a:t>
            </a:r>
          </a:p>
        </p:txBody>
      </p:sp>
      <p:sp>
        <p:nvSpPr>
          <p:cNvPr id="4813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8232C9-FB0E-4B72-BDEB-5BF6D25E7F1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Securing the Operating System Software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Implement Patch Management</a:t>
            </a:r>
          </a:p>
          <a:p>
            <a:pPr lvl="1"/>
            <a:r>
              <a:rPr lang="en-US" altLang="en-US" dirty="0" smtClean="0"/>
              <a:t>OS’s increase in size and complexity</a:t>
            </a:r>
          </a:p>
          <a:p>
            <a:pPr lvl="1"/>
            <a:r>
              <a:rPr lang="en-US" altLang="en-US" dirty="0" smtClean="0"/>
              <a:t>New attack tools make secure functions vulnerable</a:t>
            </a:r>
          </a:p>
          <a:p>
            <a:pPr lvl="1"/>
            <a:r>
              <a:rPr lang="en-US" altLang="en-US" b="1" dirty="0" smtClean="0"/>
              <a:t>Security patch </a:t>
            </a:r>
            <a:r>
              <a:rPr lang="en-US" altLang="en-US" dirty="0" smtClean="0"/>
              <a:t>- update to repair discovered vulnerabilities</a:t>
            </a:r>
          </a:p>
          <a:p>
            <a:pPr lvl="1"/>
            <a:r>
              <a:rPr lang="en-US" altLang="en-US" b="1" dirty="0" smtClean="0"/>
              <a:t>Hotfix</a:t>
            </a:r>
            <a:r>
              <a:rPr lang="en-US" altLang="en-US" dirty="0" smtClean="0"/>
              <a:t> - addresses specific customer situation</a:t>
            </a:r>
          </a:p>
          <a:p>
            <a:pPr lvl="1"/>
            <a:r>
              <a:rPr lang="en-US" altLang="en-US" b="1" dirty="0" smtClean="0"/>
              <a:t>Service pack </a:t>
            </a:r>
            <a:r>
              <a:rPr lang="en-US" altLang="en-US" dirty="0" smtClean="0"/>
              <a:t>- accumulates security updates and additional features</a:t>
            </a:r>
          </a:p>
          <a:p>
            <a:pPr lvl="1"/>
            <a:r>
              <a:rPr lang="en-US" altLang="en-US" dirty="0" smtClean="0"/>
              <a:t>Patch Tuesday – </a:t>
            </a:r>
            <a:r>
              <a:rPr lang="en-US" altLang="en-US" dirty="0" err="1" smtClean="0"/>
              <a:t>Micrsoft</a:t>
            </a:r>
            <a:r>
              <a:rPr lang="en-US" altLang="en-US" dirty="0" smtClean="0"/>
              <a:t> releases security patches on 2</a:t>
            </a:r>
            <a:r>
              <a:rPr lang="en-US" altLang="en-US" baseline="30000" dirty="0" smtClean="0"/>
              <a:t>nd</a:t>
            </a:r>
            <a:r>
              <a:rPr lang="en-US" altLang="en-US" dirty="0" smtClean="0"/>
              <a:t> (sometimes 4</a:t>
            </a:r>
            <a:r>
              <a:rPr lang="en-US" altLang="en-US" baseline="30000" dirty="0" smtClean="0"/>
              <a:t>th</a:t>
            </a:r>
            <a:r>
              <a:rPr lang="en-US" altLang="en-US" dirty="0" smtClean="0"/>
              <a:t>) Tuesday each month</a:t>
            </a:r>
          </a:p>
          <a:p>
            <a:pPr lvl="1"/>
            <a:endParaRPr lang="en-US" altLang="en-US" dirty="0" smtClean="0"/>
          </a:p>
        </p:txBody>
      </p:sp>
      <p:sp>
        <p:nvSpPr>
          <p:cNvPr id="5018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267EA1-CF77-43A0-B2CD-EAAC7EEA56E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Securing the Operating System Software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Patches can create new problems</a:t>
            </a:r>
          </a:p>
          <a:p>
            <a:pPr lvl="1"/>
            <a:r>
              <a:rPr lang="en-US" altLang="en-US" dirty="0" smtClean="0"/>
              <a:t>Thoroughly test before deploying</a:t>
            </a:r>
          </a:p>
          <a:p>
            <a:r>
              <a:rPr lang="en-US" altLang="en-US" i="1" dirty="0" smtClean="0"/>
              <a:t>Automated patch update service</a:t>
            </a:r>
          </a:p>
          <a:p>
            <a:pPr lvl="1"/>
            <a:r>
              <a:rPr lang="en-US" altLang="en-US" dirty="0" smtClean="0"/>
              <a:t>Manage patches locally </a:t>
            </a:r>
          </a:p>
          <a:p>
            <a:pPr lvl="1"/>
            <a:r>
              <a:rPr lang="en-US" altLang="en-US" dirty="0" smtClean="0"/>
              <a:t>rather than rely on vendor’s online update service</a:t>
            </a:r>
          </a:p>
          <a:p>
            <a:r>
              <a:rPr lang="en-US" altLang="en-US" dirty="0" smtClean="0"/>
              <a:t>Advantages of automated patch update service</a:t>
            </a:r>
          </a:p>
          <a:p>
            <a:pPr lvl="1"/>
            <a:r>
              <a:rPr lang="en-US" altLang="en-US" dirty="0" smtClean="0"/>
              <a:t>Admins can force updates to install by specific date</a:t>
            </a:r>
          </a:p>
          <a:p>
            <a:pPr lvl="1"/>
            <a:r>
              <a:rPr lang="en-US" altLang="en-US" dirty="0" smtClean="0"/>
              <a:t>Admins can approve updates for “detection</a:t>
            </a:r>
            <a:r>
              <a:rPr lang="en-US" altLang="en-US" smtClean="0"/>
              <a:t>” only</a:t>
            </a:r>
          </a:p>
          <a:p>
            <a:pPr lvl="2"/>
            <a:r>
              <a:rPr lang="en-US" altLang="en-US" smtClean="0"/>
              <a:t>allows </a:t>
            </a:r>
            <a:r>
              <a:rPr lang="en-US" altLang="en-US" dirty="0" smtClean="0"/>
              <a:t>them to see which computers will require the update without actually installing it</a:t>
            </a:r>
          </a:p>
          <a:p>
            <a:pPr lvl="1"/>
            <a:endParaRPr lang="en-US" altLang="en-US" dirty="0" smtClean="0"/>
          </a:p>
          <a:p>
            <a:endParaRPr lang="en-US" altLang="en-US" dirty="0" smtClean="0"/>
          </a:p>
          <a:p>
            <a:pPr lvl="1"/>
            <a:endParaRPr lang="en-US" altLang="en-US" dirty="0" smtClean="0"/>
          </a:p>
        </p:txBody>
      </p:sp>
      <p:sp>
        <p:nvSpPr>
          <p:cNvPr id="5222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88DC10-0C91-4801-B0AB-4C9D69677F9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Securing the Operating System Software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Advantages of automated patch update service (cont’d)</a:t>
            </a:r>
          </a:p>
          <a:p>
            <a:pPr lvl="1"/>
            <a:r>
              <a:rPr lang="en-US" altLang="en-US" dirty="0" smtClean="0"/>
              <a:t>Downloading patches from a local server instead of using the vendor’s online update service can save bandwidth and time</a:t>
            </a:r>
          </a:p>
          <a:p>
            <a:pPr lvl="1"/>
            <a:r>
              <a:rPr lang="en-US" altLang="en-US" dirty="0" smtClean="0"/>
              <a:t>Specific types of updates that the organization does not test can be automatically installed </a:t>
            </a:r>
          </a:p>
          <a:p>
            <a:pPr lvl="1"/>
            <a:r>
              <a:rPr lang="en-US" altLang="en-US" dirty="0" smtClean="0"/>
              <a:t>Users cannot disable or circumvent updates</a:t>
            </a:r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</p:txBody>
      </p:sp>
      <p:sp>
        <p:nvSpPr>
          <p:cNvPr id="5427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BFAC45-39C2-40D2-ACC8-2A8BC85DCAD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Securing the Operating System Software</a:t>
            </a:r>
          </a:p>
        </p:txBody>
      </p:sp>
      <p:sp>
        <p:nvSpPr>
          <p:cNvPr id="563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0A597B-CFFC-4C06-82C7-939635BFBF9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/>
          </a:p>
        </p:txBody>
      </p:sp>
      <p:pic>
        <p:nvPicPr>
          <p:cNvPr id="31749" name="Picture 2" descr="Automatic patch update service" title="Figure 4-8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286000" y="1600200"/>
            <a:ext cx="4627563" cy="4479925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Securing the Operating System Software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Security Through Design</a:t>
            </a:r>
          </a:p>
          <a:p>
            <a:pPr lvl="1"/>
            <a:r>
              <a:rPr lang="en-US" altLang="en-US" b="1" dirty="0" smtClean="0"/>
              <a:t>OS hardening </a:t>
            </a:r>
            <a:r>
              <a:rPr lang="en-US" altLang="en-US" dirty="0" smtClean="0"/>
              <a:t>- tightening security during the design and coding of the OS</a:t>
            </a:r>
          </a:p>
          <a:p>
            <a:pPr lvl="1"/>
            <a:r>
              <a:rPr lang="en-US" altLang="en-US" b="1" dirty="0" smtClean="0"/>
              <a:t>Trusted OS </a:t>
            </a:r>
            <a:r>
              <a:rPr lang="en-US" altLang="en-US" dirty="0" smtClean="0"/>
              <a:t>- an OS that has been designed through OS hardening</a:t>
            </a:r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</p:txBody>
      </p:sp>
      <p:sp>
        <p:nvSpPr>
          <p:cNvPr id="5837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E96468-AE5E-47EB-870E-3FC519A80BB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/>
          </a:p>
        </p:txBody>
      </p:sp>
      <p:pic>
        <p:nvPicPr>
          <p:cNvPr id="32774" name="Picture 6" descr="OS hardening techniques" title="Table 4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6577" y="3733800"/>
            <a:ext cx="8310223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Securing with Antimalware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Third-party antimalware software packages can provide added security</a:t>
            </a:r>
          </a:p>
          <a:p>
            <a:r>
              <a:rPr lang="en-US" altLang="en-US" dirty="0" smtClean="0"/>
              <a:t>Antimalware software includes:</a:t>
            </a:r>
          </a:p>
          <a:p>
            <a:pPr lvl="1"/>
            <a:r>
              <a:rPr lang="en-US" altLang="en-US" dirty="0" smtClean="0"/>
              <a:t>Antivirus</a:t>
            </a:r>
          </a:p>
          <a:p>
            <a:pPr lvl="1"/>
            <a:r>
              <a:rPr lang="en-US" altLang="en-US" dirty="0" err="1" smtClean="0"/>
              <a:t>Antispam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Popup blockers</a:t>
            </a:r>
          </a:p>
          <a:p>
            <a:pPr lvl="1"/>
            <a:r>
              <a:rPr lang="en-US" altLang="en-US" dirty="0" smtClean="0"/>
              <a:t>Antispyware</a:t>
            </a:r>
          </a:p>
          <a:p>
            <a:pPr lvl="1"/>
            <a:r>
              <a:rPr lang="en-US" altLang="en-US" dirty="0" smtClean="0"/>
              <a:t>Host-based firewalls</a:t>
            </a:r>
          </a:p>
        </p:txBody>
      </p:sp>
      <p:sp>
        <p:nvSpPr>
          <p:cNvPr id="6042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24EEC9-BFAD-4BE5-84F7-0DFBA3A2C55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Antivirus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 smtClean="0"/>
              <a:t>Antivirus (AV) </a:t>
            </a:r>
            <a:r>
              <a:rPr lang="en-US" altLang="en-US" dirty="0" smtClean="0"/>
              <a:t>- Software that examines a computer for infections</a:t>
            </a:r>
          </a:p>
          <a:p>
            <a:pPr lvl="1"/>
            <a:r>
              <a:rPr lang="en-US" altLang="en-US" dirty="0" smtClean="0"/>
              <a:t>Scans new documents that might contain viruses</a:t>
            </a:r>
          </a:p>
          <a:p>
            <a:pPr lvl="1"/>
            <a:r>
              <a:rPr lang="en-US" altLang="en-US" dirty="0" smtClean="0"/>
              <a:t>Searches for known virus patterns</a:t>
            </a:r>
          </a:p>
          <a:p>
            <a:r>
              <a:rPr lang="en-US" altLang="en-US" dirty="0" smtClean="0"/>
              <a:t>Weakness of anti-virus</a:t>
            </a:r>
          </a:p>
          <a:p>
            <a:pPr lvl="1"/>
            <a:r>
              <a:rPr lang="en-US" altLang="en-US" dirty="0" smtClean="0"/>
              <a:t>Vendor must continually search for new viruses, update and distribute signature files to users</a:t>
            </a:r>
          </a:p>
          <a:p>
            <a:r>
              <a:rPr lang="en-US" altLang="en-US" dirty="0" smtClean="0"/>
              <a:t>Alternative approach: </a:t>
            </a:r>
            <a:r>
              <a:rPr lang="en-US" altLang="en-US" i="1" dirty="0" smtClean="0"/>
              <a:t>code emulation</a:t>
            </a:r>
          </a:p>
          <a:p>
            <a:pPr lvl="1"/>
            <a:r>
              <a:rPr lang="en-US" altLang="en-US" dirty="0" smtClean="0"/>
              <a:t>Questionable code is executed in virtual environment to determine if it is a virus</a:t>
            </a:r>
          </a:p>
        </p:txBody>
      </p:sp>
      <p:sp>
        <p:nvSpPr>
          <p:cNvPr id="6246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B00EA1-DF74-4C8A-895F-461579E7DEE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Antispam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Spammers can distribute malware through email attachments</a:t>
            </a:r>
          </a:p>
          <a:p>
            <a:r>
              <a:rPr lang="en-US" altLang="en-US" dirty="0" smtClean="0"/>
              <a:t>Spam can be used for social engineering attacks</a:t>
            </a:r>
          </a:p>
          <a:p>
            <a:r>
              <a:rPr lang="en-US" altLang="en-US" dirty="0" smtClean="0"/>
              <a:t>Spam filtering methods</a:t>
            </a:r>
          </a:p>
          <a:p>
            <a:pPr lvl="1"/>
            <a:r>
              <a:rPr lang="en-US" altLang="en-US" dirty="0" smtClean="0"/>
              <a:t>Bayesian filtering - divides email messages into two piles: spam and </a:t>
            </a:r>
            <a:r>
              <a:rPr lang="en-US" altLang="en-US" dirty="0" err="1" smtClean="0"/>
              <a:t>nonspam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Create a list of approved and </a:t>
            </a:r>
            <a:r>
              <a:rPr lang="en-US" altLang="en-US" dirty="0" err="1" smtClean="0"/>
              <a:t>nonapproved</a:t>
            </a:r>
            <a:r>
              <a:rPr lang="en-US" altLang="en-US" dirty="0" smtClean="0"/>
              <a:t> senders</a:t>
            </a:r>
          </a:p>
          <a:p>
            <a:pPr lvl="2"/>
            <a:r>
              <a:rPr lang="en-US" altLang="en-US" dirty="0" smtClean="0"/>
              <a:t>Blacklist - </a:t>
            </a:r>
            <a:r>
              <a:rPr lang="en-US" altLang="en-US" dirty="0" err="1" smtClean="0"/>
              <a:t>nonapproved</a:t>
            </a:r>
            <a:r>
              <a:rPr lang="en-US" altLang="en-US" dirty="0" smtClean="0"/>
              <a:t> senders</a:t>
            </a:r>
          </a:p>
          <a:p>
            <a:pPr lvl="2"/>
            <a:r>
              <a:rPr lang="en-US" altLang="en-US" dirty="0" smtClean="0"/>
              <a:t>Whitelist - approved senders</a:t>
            </a:r>
          </a:p>
          <a:p>
            <a:pPr lvl="1"/>
            <a:r>
              <a:rPr lang="en-US" altLang="en-US" dirty="0" smtClean="0"/>
              <a:t>Blocking certain file attachment types</a:t>
            </a:r>
          </a:p>
        </p:txBody>
      </p:sp>
      <p:sp>
        <p:nvSpPr>
          <p:cNvPr id="6451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12A740-D628-4672-8EFC-D756D9A470D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Securing Devices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8019B9-AF61-4E2F-B4DF-BEB69B14777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  <p:pic>
        <p:nvPicPr>
          <p:cNvPr id="9221" name="Picture 6" descr="Activity phase controls" title="Table 4-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75377" y="2057400"/>
            <a:ext cx="8952861" cy="3352800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Pop-up Blockers and Antispyware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dirty="0" smtClean="0"/>
              <a:t>Pop-up </a:t>
            </a:r>
            <a:r>
              <a:rPr lang="en-US" altLang="en-US" dirty="0" smtClean="0"/>
              <a:t>- small window appearing over Web site</a:t>
            </a:r>
          </a:p>
          <a:p>
            <a:pPr lvl="1"/>
            <a:r>
              <a:rPr lang="en-US" altLang="en-US" dirty="0" smtClean="0"/>
              <a:t>Usually created by advertisers</a:t>
            </a:r>
          </a:p>
          <a:p>
            <a:r>
              <a:rPr lang="en-US" altLang="en-US" b="1" dirty="0" smtClean="0"/>
              <a:t>Pop-up blockers </a:t>
            </a:r>
            <a:r>
              <a:rPr lang="en-US" altLang="en-US" dirty="0" smtClean="0"/>
              <a:t>- a separate program as part of anti-spyware package</a:t>
            </a:r>
          </a:p>
          <a:p>
            <a:pPr lvl="1"/>
            <a:r>
              <a:rPr lang="en-US" altLang="en-US" dirty="0" smtClean="0"/>
              <a:t>Incorporated within a browser</a:t>
            </a:r>
          </a:p>
          <a:p>
            <a:pPr lvl="1"/>
            <a:r>
              <a:rPr lang="en-US" altLang="en-US" dirty="0" smtClean="0"/>
              <a:t>Allows user to limit or block most pop-ups</a:t>
            </a:r>
          </a:p>
          <a:p>
            <a:pPr lvl="1"/>
            <a:r>
              <a:rPr lang="en-US" altLang="en-US" dirty="0" smtClean="0"/>
              <a:t>Alert can be displayed in the browser</a:t>
            </a:r>
          </a:p>
          <a:p>
            <a:pPr lvl="2"/>
            <a:r>
              <a:rPr lang="en-US" altLang="en-US" dirty="0" smtClean="0"/>
              <a:t>Gives user option to display pop-up</a:t>
            </a:r>
          </a:p>
          <a:p>
            <a:r>
              <a:rPr lang="en-US" altLang="en-US" b="1" dirty="0" smtClean="0"/>
              <a:t>Antispyware</a:t>
            </a:r>
            <a:r>
              <a:rPr lang="en-US" altLang="en-US" dirty="0" smtClean="0"/>
              <a:t> - helps prevent computers from becoming infected by different types of spyware</a:t>
            </a:r>
          </a:p>
        </p:txBody>
      </p:sp>
      <p:sp>
        <p:nvSpPr>
          <p:cNvPr id="6656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23C458-D31B-47D0-B2FA-63800035460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Host-Based Firewalls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Firewall - designed to prevent malicious packets from entering or leaving computers</a:t>
            </a:r>
          </a:p>
          <a:p>
            <a:pPr lvl="1"/>
            <a:r>
              <a:rPr lang="en-US" altLang="en-US" dirty="0" smtClean="0"/>
              <a:t>Sometimes called a packet filter</a:t>
            </a:r>
          </a:p>
          <a:p>
            <a:pPr lvl="1"/>
            <a:r>
              <a:rPr lang="en-US" altLang="en-US" dirty="0" smtClean="0"/>
              <a:t>May be hardware or software-based</a:t>
            </a:r>
          </a:p>
          <a:p>
            <a:r>
              <a:rPr lang="en-US" altLang="en-US" dirty="0" smtClean="0"/>
              <a:t>Host-based software firewall - runs as a program on local system to protect it</a:t>
            </a:r>
          </a:p>
          <a:p>
            <a:pPr lvl="1"/>
            <a:r>
              <a:rPr lang="en-US" altLang="en-US" dirty="0" smtClean="0"/>
              <a:t>Application-based</a:t>
            </a:r>
          </a:p>
        </p:txBody>
      </p:sp>
      <p:sp>
        <p:nvSpPr>
          <p:cNvPr id="6861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A5C011-BCC2-47F6-B378-AA8C7B11CDE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Securing Static Environments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 smtClean="0"/>
              <a:t>Static environment </a:t>
            </a:r>
            <a:r>
              <a:rPr lang="en-US" altLang="en-US" dirty="0" smtClean="0"/>
              <a:t>- devices in which additional hardware cannot easily be added or attached</a:t>
            </a:r>
          </a:p>
          <a:p>
            <a:r>
              <a:rPr lang="en-US" altLang="en-US" dirty="0" smtClean="0"/>
              <a:t>Common devices in this category:</a:t>
            </a:r>
          </a:p>
          <a:p>
            <a:pPr lvl="1"/>
            <a:r>
              <a:rPr lang="en-US" altLang="en-US" dirty="0" smtClean="0"/>
              <a:t>Embedded system - a computer system with a dedicated function within a larger electrical system</a:t>
            </a:r>
          </a:p>
          <a:p>
            <a:pPr lvl="1"/>
            <a:r>
              <a:rPr lang="en-US" altLang="en-US" dirty="0" smtClean="0"/>
              <a:t>Game consoles</a:t>
            </a:r>
          </a:p>
          <a:p>
            <a:pPr lvl="1"/>
            <a:r>
              <a:rPr lang="en-US" altLang="en-US" dirty="0" smtClean="0"/>
              <a:t>Smartphones</a:t>
            </a:r>
          </a:p>
          <a:p>
            <a:pPr lvl="1"/>
            <a:r>
              <a:rPr lang="en-US" altLang="en-US" dirty="0" smtClean="0"/>
              <a:t>Mainframes</a:t>
            </a:r>
          </a:p>
          <a:p>
            <a:pPr lvl="1"/>
            <a:r>
              <a:rPr lang="en-US" altLang="en-US" dirty="0" smtClean="0"/>
              <a:t>In-vehicle computer systems</a:t>
            </a:r>
          </a:p>
          <a:p>
            <a:pPr lvl="1"/>
            <a:r>
              <a:rPr lang="en-US" altLang="en-US" dirty="0" err="1" smtClean="0"/>
              <a:t>SCADA</a:t>
            </a:r>
            <a:r>
              <a:rPr lang="en-US" altLang="en-US" dirty="0" smtClean="0"/>
              <a:t> (supervisory control and data acquisition)</a:t>
            </a:r>
          </a:p>
        </p:txBody>
      </p:sp>
      <p:sp>
        <p:nvSpPr>
          <p:cNvPr id="7066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61DD2B-0AB9-4BE9-AD12-05590180B0D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Securing Static Environments</a:t>
            </a:r>
          </a:p>
        </p:txBody>
      </p:sp>
      <p:sp>
        <p:nvSpPr>
          <p:cNvPr id="727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43C4F0-0B8D-4AB2-9CB8-0D1843DA31C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/>
          </a:p>
        </p:txBody>
      </p:sp>
      <p:pic>
        <p:nvPicPr>
          <p:cNvPr id="39941" name="Picture 6" descr="Static environment defense methods" title="Table 4-5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28176" y="1905000"/>
            <a:ext cx="8597955" cy="3352800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Application Security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Besides protecting OS software on hosts, there is a need to protect applications that run on these devices</a:t>
            </a:r>
          </a:p>
          <a:p>
            <a:r>
              <a:rPr lang="en-US" altLang="en-US" dirty="0" smtClean="0"/>
              <a:t>Aspects of application security:</a:t>
            </a:r>
          </a:p>
          <a:p>
            <a:pPr lvl="1"/>
            <a:r>
              <a:rPr lang="en-US" altLang="en-US" dirty="0" smtClean="0"/>
              <a:t>Application development security</a:t>
            </a:r>
          </a:p>
          <a:p>
            <a:pPr lvl="1"/>
            <a:r>
              <a:rPr lang="en-US" altLang="en-US" dirty="0" smtClean="0"/>
              <a:t>Application hardening  and patch management</a:t>
            </a:r>
          </a:p>
        </p:txBody>
      </p:sp>
      <p:sp>
        <p:nvSpPr>
          <p:cNvPr id="7475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835FA5-3815-493B-BBF4-600CFEABF48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Application Development Security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Security for applications must be considered through all phases of development cycle</a:t>
            </a:r>
          </a:p>
          <a:p>
            <a:r>
              <a:rPr lang="en-US" altLang="en-US" dirty="0" smtClean="0"/>
              <a:t>Application configuration baselines</a:t>
            </a:r>
          </a:p>
          <a:p>
            <a:pPr lvl="1"/>
            <a:r>
              <a:rPr lang="en-US" altLang="en-US" dirty="0" smtClean="0"/>
              <a:t>Standard environment settings can establish a secure baseline</a:t>
            </a:r>
          </a:p>
          <a:p>
            <a:pPr lvl="1"/>
            <a:r>
              <a:rPr lang="en-US" altLang="en-US" dirty="0" smtClean="0"/>
              <a:t>Includes each development system, build system, and test system</a:t>
            </a:r>
          </a:p>
          <a:p>
            <a:pPr lvl="1"/>
            <a:r>
              <a:rPr lang="en-US" altLang="en-US" dirty="0" smtClean="0"/>
              <a:t>Must include system and network configurations</a:t>
            </a:r>
          </a:p>
        </p:txBody>
      </p:sp>
      <p:sp>
        <p:nvSpPr>
          <p:cNvPr id="7680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C68EC2-AA0C-4DA0-84AA-2A00BF10375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Application Development Security</a:t>
            </a:r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Secure coding concepts </a:t>
            </a:r>
          </a:p>
          <a:p>
            <a:pPr lvl="1"/>
            <a:r>
              <a:rPr lang="en-US" altLang="en-US" dirty="0" smtClean="0"/>
              <a:t>Coding standards </a:t>
            </a:r>
          </a:p>
          <a:p>
            <a:pPr lvl="2"/>
            <a:r>
              <a:rPr lang="en-US" altLang="en-US" dirty="0" smtClean="0"/>
              <a:t>increase applications’ consistency, reliability, and security</a:t>
            </a:r>
          </a:p>
          <a:p>
            <a:pPr lvl="2"/>
            <a:r>
              <a:rPr lang="en-US" altLang="en-US" dirty="0" smtClean="0"/>
              <a:t>allow developers to quickly understand and work with code developed by others</a:t>
            </a:r>
          </a:p>
          <a:p>
            <a:pPr lvl="2"/>
            <a:r>
              <a:rPr lang="en-US" altLang="en-US" dirty="0" smtClean="0"/>
              <a:t>useful in code review process</a:t>
            </a:r>
          </a:p>
          <a:p>
            <a:r>
              <a:rPr lang="en-US" altLang="en-US" dirty="0" smtClean="0"/>
              <a:t>Example of a coding standard:</a:t>
            </a:r>
          </a:p>
          <a:p>
            <a:pPr lvl="1"/>
            <a:r>
              <a:rPr lang="en-US" altLang="en-US" dirty="0" smtClean="0"/>
              <a:t>To use a </a:t>
            </a:r>
            <a:r>
              <a:rPr lang="en-US" altLang="en-US" b="1" dirty="0" smtClean="0"/>
              <a:t>wrapper function </a:t>
            </a:r>
            <a:r>
              <a:rPr lang="en-US" altLang="en-US" dirty="0" smtClean="0"/>
              <a:t>(a substitute for a regular function used in testing) to write error-checking routines for preexisting system functions</a:t>
            </a:r>
          </a:p>
        </p:txBody>
      </p:sp>
      <p:sp>
        <p:nvSpPr>
          <p:cNvPr id="7885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2E3973-70ED-4A65-A351-12EEF256BAF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Application Development Security</a:t>
            </a:r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Errors and Exception Handling</a:t>
            </a:r>
          </a:p>
          <a:p>
            <a:pPr lvl="1"/>
            <a:r>
              <a:rPr lang="en-US" altLang="en-US" dirty="0" smtClean="0"/>
              <a:t>Errors - faults that occur while application is running</a:t>
            </a:r>
          </a:p>
          <a:p>
            <a:pPr lvl="1"/>
            <a:r>
              <a:rPr lang="en-US" altLang="en-US" dirty="0" smtClean="0"/>
              <a:t>Response to the user should be based on the error</a:t>
            </a:r>
          </a:p>
          <a:p>
            <a:pPr lvl="1"/>
            <a:r>
              <a:rPr lang="en-US" altLang="en-US" dirty="0" smtClean="0"/>
              <a:t>The application should be coded so that each error is “caught” and effectively handled</a:t>
            </a:r>
          </a:p>
          <a:p>
            <a:pPr lvl="1"/>
            <a:r>
              <a:rPr lang="en-US" altLang="en-US" dirty="0" smtClean="0"/>
              <a:t>Improper error handling in an application can lead to application failure</a:t>
            </a:r>
          </a:p>
        </p:txBody>
      </p:sp>
      <p:sp>
        <p:nvSpPr>
          <p:cNvPr id="8090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ACB29B-AF81-477D-9C67-9ADBA4BF85B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Application Development Security</a:t>
            </a:r>
          </a:p>
        </p:txBody>
      </p:sp>
      <p:sp>
        <p:nvSpPr>
          <p:cNvPr id="829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The following may indicate potential error-handling issues:</a:t>
            </a:r>
          </a:p>
          <a:p>
            <a:pPr lvl="1"/>
            <a:r>
              <a:rPr lang="en-US" altLang="en-US" dirty="0" smtClean="0"/>
              <a:t>Failure to check return codes or handle exceptions</a:t>
            </a:r>
          </a:p>
          <a:p>
            <a:pPr lvl="1"/>
            <a:r>
              <a:rPr lang="en-US" altLang="en-US" dirty="0" smtClean="0"/>
              <a:t>Improper checking of exceptions or return codes</a:t>
            </a:r>
          </a:p>
          <a:p>
            <a:pPr lvl="1"/>
            <a:r>
              <a:rPr lang="en-US" altLang="en-US" dirty="0" smtClean="0"/>
              <a:t>Handling all return codes or exceptions in the same manner</a:t>
            </a:r>
          </a:p>
          <a:p>
            <a:pPr lvl="1"/>
            <a:r>
              <a:rPr lang="en-US" altLang="en-US" dirty="0" smtClean="0"/>
              <a:t>Error information that divulges potentially sensitive data</a:t>
            </a:r>
          </a:p>
          <a:p>
            <a:r>
              <a:rPr lang="en-US" altLang="en-US" b="1" dirty="0" smtClean="0"/>
              <a:t>Fuzz testing (fuzzing) </a:t>
            </a:r>
            <a:r>
              <a:rPr lang="en-US" altLang="en-US" dirty="0" smtClean="0"/>
              <a:t>- a software testing technique that deliberately provides invalid, unexpected, or random data as inputs to a program</a:t>
            </a:r>
          </a:p>
        </p:txBody>
      </p:sp>
      <p:sp>
        <p:nvSpPr>
          <p:cNvPr id="8294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0A67D3-A1E8-43A7-98C7-375FA961D29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Application Development Security</a:t>
            </a:r>
          </a:p>
        </p:txBody>
      </p:sp>
      <p:sp>
        <p:nvSpPr>
          <p:cNvPr id="84995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077200" cy="4572000"/>
          </a:xfrm>
        </p:spPr>
        <p:txBody>
          <a:bodyPr/>
          <a:lstStyle/>
          <a:p>
            <a:r>
              <a:rPr lang="en-US" altLang="en-US" dirty="0" smtClean="0"/>
              <a:t>Input Validation</a:t>
            </a:r>
          </a:p>
          <a:p>
            <a:pPr lvl="1"/>
            <a:r>
              <a:rPr lang="en-US" altLang="en-US" dirty="0" smtClean="0"/>
              <a:t>Verifying responses that the user makes to the application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Is the cause for </a:t>
            </a:r>
            <a:r>
              <a:rPr lang="en-US" altLang="en-US" dirty="0" err="1" smtClean="0"/>
              <a:t>XSS</a:t>
            </a:r>
            <a:r>
              <a:rPr lang="en-US" altLang="en-US" dirty="0" smtClean="0"/>
              <a:t>, SQL, or XML injection attacks</a:t>
            </a:r>
          </a:p>
          <a:p>
            <a:pPr lvl="1"/>
            <a:endParaRPr lang="en-US" altLang="en-US" b="1" dirty="0" smtClean="0"/>
          </a:p>
          <a:p>
            <a:pPr lvl="1"/>
            <a:r>
              <a:rPr lang="en-US" altLang="en-US" b="1" dirty="0" smtClean="0"/>
              <a:t>Cross-site request forgery (</a:t>
            </a:r>
            <a:r>
              <a:rPr lang="en-US" altLang="en-US" b="1" dirty="0" err="1" smtClean="0"/>
              <a:t>XSRF</a:t>
            </a:r>
            <a:r>
              <a:rPr lang="en-US" altLang="en-US" b="1" dirty="0" smtClean="0"/>
              <a:t>) </a:t>
            </a:r>
            <a:r>
              <a:rPr lang="en-US" altLang="en-US" dirty="0" smtClean="0"/>
              <a:t>- uses the user’s web browser settings to impersonate the user</a:t>
            </a:r>
          </a:p>
          <a:p>
            <a:pPr lvl="2"/>
            <a:r>
              <a:rPr lang="en-US" altLang="en-US" dirty="0" smtClean="0"/>
              <a:t>User current authenticated on one sight is tricked to load a different webpage which will inherit the privileges of victim on original page</a:t>
            </a:r>
          </a:p>
          <a:p>
            <a:pPr lvl="2"/>
            <a:r>
              <a:rPr lang="en-US" altLang="en-US" dirty="0" smtClean="0"/>
              <a:t>To prevent cross-site scripting, the program should trap for these user responses</a:t>
            </a:r>
          </a:p>
        </p:txBody>
      </p:sp>
      <p:sp>
        <p:nvSpPr>
          <p:cNvPr id="8499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307FF5-FB24-4AF9-8184-09F6EDF5503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External Perimeter Defenses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External perimeter defenses </a:t>
            </a:r>
          </a:p>
          <a:p>
            <a:endParaRPr lang="en-US" altLang="en-US" dirty="0"/>
          </a:p>
          <a:p>
            <a:pPr lvl="1"/>
            <a:r>
              <a:rPr lang="en-US" altLang="en-US" dirty="0" smtClean="0"/>
              <a:t>designed to restrict access to equipment areas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This type of defense includes:</a:t>
            </a:r>
          </a:p>
          <a:p>
            <a:pPr marL="0" indent="0">
              <a:buNone/>
            </a:pPr>
            <a:endParaRPr lang="en-US" altLang="en-US" dirty="0" smtClean="0"/>
          </a:p>
          <a:p>
            <a:pPr lvl="1"/>
            <a:r>
              <a:rPr lang="en-US" altLang="en-US" dirty="0" smtClean="0"/>
              <a:t>Barriers</a:t>
            </a:r>
          </a:p>
          <a:p>
            <a:pPr lvl="1"/>
            <a:r>
              <a:rPr lang="en-US" altLang="en-US" dirty="0" smtClean="0"/>
              <a:t>guards</a:t>
            </a:r>
          </a:p>
          <a:p>
            <a:pPr lvl="1"/>
            <a:r>
              <a:rPr lang="en-US" altLang="en-US" dirty="0" smtClean="0"/>
              <a:t>Motion detection devices</a:t>
            </a:r>
          </a:p>
          <a:p>
            <a:endParaRPr lang="en-US" altLang="en-US" dirty="0" smtClean="0"/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770166-F3E7-4EC4-8BAE-43D7D127A17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Application Development Security</a:t>
            </a:r>
          </a:p>
        </p:txBody>
      </p:sp>
      <p:sp>
        <p:nvSpPr>
          <p:cNvPr id="870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Input validation generally server-side</a:t>
            </a:r>
          </a:p>
          <a:p>
            <a:pPr lvl="1"/>
            <a:r>
              <a:rPr lang="en-US" altLang="en-US" dirty="0" smtClean="0"/>
              <a:t>It is possible to have the client perform validation</a:t>
            </a:r>
          </a:p>
          <a:p>
            <a:pPr lvl="2"/>
            <a:r>
              <a:rPr lang="en-US" altLang="en-US" dirty="0" smtClean="0"/>
              <a:t>all input validations and error recovery procedures  performed by the user’s web browser</a:t>
            </a:r>
          </a:p>
          <a:p>
            <a:pPr lvl="2"/>
            <a:endParaRPr lang="en-US" altLang="en-US" dirty="0" smtClean="0"/>
          </a:p>
          <a:p>
            <a:r>
              <a:rPr lang="en-US" altLang="en-US" dirty="0" smtClean="0"/>
              <a:t>An approach to preventing SQL injection attacks is avoid using SQL relational databases</a:t>
            </a:r>
          </a:p>
          <a:p>
            <a:endParaRPr lang="en-US" altLang="en-US" dirty="0" smtClean="0"/>
          </a:p>
          <a:p>
            <a:r>
              <a:rPr lang="en-US" altLang="en-US" b="1" dirty="0" err="1" smtClean="0"/>
              <a:t>NoSQL</a:t>
            </a:r>
            <a:r>
              <a:rPr lang="en-US" altLang="en-US" dirty="0" smtClean="0"/>
              <a:t> - a </a:t>
            </a:r>
            <a:r>
              <a:rPr lang="en-US" altLang="en-US" dirty="0" err="1" smtClean="0"/>
              <a:t>nonrelational</a:t>
            </a:r>
            <a:r>
              <a:rPr lang="en-US" altLang="en-US" dirty="0" smtClean="0"/>
              <a:t> database that is better tuned for accessing large data sets</a:t>
            </a:r>
          </a:p>
        </p:txBody>
      </p:sp>
      <p:sp>
        <p:nvSpPr>
          <p:cNvPr id="8704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1E904C-3B55-40A8-AE89-625D8EB6129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Application Hardening and Patch Management</a:t>
            </a:r>
          </a:p>
        </p:txBody>
      </p:sp>
      <p:sp>
        <p:nvSpPr>
          <p:cNvPr id="890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Application hardening </a:t>
            </a:r>
          </a:p>
          <a:p>
            <a:pPr lvl="1"/>
            <a:r>
              <a:rPr lang="en-US" altLang="en-US" dirty="0" smtClean="0"/>
              <a:t>Intended to prevent attackers from exploiting vulnerabilities in software applications</a:t>
            </a:r>
          </a:p>
        </p:txBody>
      </p:sp>
      <p:sp>
        <p:nvSpPr>
          <p:cNvPr id="8909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212860-005C-42A6-BF55-D4B35388187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400"/>
          </a:p>
        </p:txBody>
      </p:sp>
      <p:pic>
        <p:nvPicPr>
          <p:cNvPr id="48134" name="Picture 8" descr="Attacks based on application vulnerabilities" title="Table 4-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4517" y="3053425"/>
            <a:ext cx="8282283" cy="319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Application Hardening and Patch Management</a:t>
            </a:r>
          </a:p>
        </p:txBody>
      </p:sp>
      <p:sp>
        <p:nvSpPr>
          <p:cNvPr id="911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Patch management</a:t>
            </a:r>
          </a:p>
          <a:p>
            <a:pPr lvl="1"/>
            <a:r>
              <a:rPr lang="en-US" altLang="en-US" dirty="0" smtClean="0"/>
              <a:t>Rare until recently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Users unaware of the existence of patches or where to acquire them</a:t>
            </a:r>
          </a:p>
          <a:p>
            <a:pPr lvl="2"/>
            <a:r>
              <a:rPr lang="en-US" altLang="en-US" dirty="0" smtClean="0"/>
              <a:t>Very difficult to get vendors to agree on patching method!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More application patch management systems are being developed to patch vulnerabilities</a:t>
            </a:r>
          </a:p>
        </p:txBody>
      </p:sp>
      <p:sp>
        <p:nvSpPr>
          <p:cNvPr id="9114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9D4269-EB17-4A35-8A36-29DA90F8823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Securing Data</a:t>
            </a:r>
          </a:p>
        </p:txBody>
      </p:sp>
      <p:sp>
        <p:nvSpPr>
          <p:cNvPr id="931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Work today involves electronic collaboration</a:t>
            </a:r>
          </a:p>
          <a:p>
            <a:pPr lvl="1"/>
            <a:r>
              <a:rPr lang="en-US" altLang="en-US" dirty="0" smtClean="0"/>
              <a:t>Data must flow freely</a:t>
            </a:r>
          </a:p>
          <a:p>
            <a:pPr lvl="1"/>
            <a:r>
              <a:rPr lang="en-US" altLang="en-US" dirty="0" smtClean="0"/>
              <a:t>Data security is important</a:t>
            </a:r>
          </a:p>
          <a:p>
            <a:r>
              <a:rPr lang="en-US" altLang="en-US" b="1" dirty="0" smtClean="0"/>
              <a:t>Big Data </a:t>
            </a:r>
            <a:r>
              <a:rPr lang="en-US" altLang="en-US" dirty="0" smtClean="0"/>
              <a:t>– </a:t>
            </a:r>
          </a:p>
          <a:p>
            <a:pPr lvl="1"/>
            <a:r>
              <a:rPr lang="en-US" altLang="en-US" dirty="0" smtClean="0"/>
              <a:t>collection of data sets so large and complex that it becomes difficult to process using traditional apps</a:t>
            </a:r>
          </a:p>
          <a:p>
            <a:r>
              <a:rPr lang="en-US" altLang="en-US" b="1" dirty="0" smtClean="0"/>
              <a:t>Data loss prevention (</a:t>
            </a:r>
            <a:r>
              <a:rPr lang="en-US" altLang="en-US" b="1" dirty="0" err="1" smtClean="0"/>
              <a:t>DLP</a:t>
            </a:r>
            <a:r>
              <a:rPr lang="en-US" altLang="en-US" b="1" dirty="0" smtClean="0"/>
              <a:t>)</a:t>
            </a:r>
          </a:p>
          <a:p>
            <a:pPr lvl="1"/>
            <a:r>
              <a:rPr lang="en-US" altLang="en-US" dirty="0" smtClean="0"/>
              <a:t>System of security tools used to recognize and identify critical data and ensure it is protected</a:t>
            </a:r>
          </a:p>
          <a:p>
            <a:pPr lvl="1"/>
            <a:r>
              <a:rPr lang="en-US" altLang="en-US" dirty="0" smtClean="0"/>
              <a:t>Goal: protect data from unauthorized users</a:t>
            </a:r>
          </a:p>
        </p:txBody>
      </p:sp>
      <p:sp>
        <p:nvSpPr>
          <p:cNvPr id="9318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253BD8-D685-455F-8D6D-755910113BC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Securing Data</a:t>
            </a:r>
          </a:p>
        </p:txBody>
      </p:sp>
      <p:sp>
        <p:nvSpPr>
          <p:cNvPr id="952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 smtClean="0"/>
              <a:t>DLP</a:t>
            </a:r>
            <a:r>
              <a:rPr lang="en-US" altLang="en-US" dirty="0" smtClean="0"/>
              <a:t> examines data as it resides in any of three states:</a:t>
            </a:r>
          </a:p>
          <a:p>
            <a:endParaRPr lang="en-US" altLang="en-US" dirty="0" smtClean="0"/>
          </a:p>
          <a:p>
            <a:pPr lvl="1"/>
            <a:r>
              <a:rPr lang="en-US" altLang="en-US" i="1" dirty="0" smtClean="0"/>
              <a:t>Data in use </a:t>
            </a:r>
            <a:r>
              <a:rPr lang="en-US" altLang="en-US" dirty="0" smtClean="0"/>
              <a:t>(example: creating a report from a computer)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i="1" dirty="0" smtClean="0"/>
              <a:t>Data in-transit </a:t>
            </a:r>
            <a:r>
              <a:rPr lang="en-US" altLang="en-US" dirty="0" smtClean="0"/>
              <a:t>(data being transmitted)</a:t>
            </a:r>
          </a:p>
          <a:p>
            <a:pPr lvl="1"/>
            <a:endParaRPr lang="en-US" altLang="en-US" i="1" dirty="0" smtClean="0"/>
          </a:p>
          <a:p>
            <a:pPr lvl="1"/>
            <a:r>
              <a:rPr lang="en-US" altLang="en-US" i="1" dirty="0" smtClean="0"/>
              <a:t>Data at rest </a:t>
            </a:r>
            <a:r>
              <a:rPr lang="en-US" altLang="en-US" dirty="0" smtClean="0"/>
              <a:t>(data that is stored on electronic media)</a:t>
            </a:r>
          </a:p>
        </p:txBody>
      </p:sp>
      <p:sp>
        <p:nvSpPr>
          <p:cNvPr id="9523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68A5D5-254C-47A9-B85A-D827FC54C1A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1143000"/>
          </a:xfrm>
        </p:spPr>
        <p:txBody>
          <a:bodyPr/>
          <a:lstStyle/>
          <a:p>
            <a:r>
              <a:rPr lang="en-US" altLang="en-US" dirty="0" smtClean="0"/>
              <a:t>Securing Data</a:t>
            </a:r>
          </a:p>
        </p:txBody>
      </p:sp>
      <p:sp>
        <p:nvSpPr>
          <p:cNvPr id="9728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077200" cy="4572000"/>
          </a:xfrm>
        </p:spPr>
        <p:txBody>
          <a:bodyPr/>
          <a:lstStyle/>
          <a:p>
            <a:r>
              <a:rPr lang="en-US" altLang="en-US" dirty="0" smtClean="0"/>
              <a:t>Most </a:t>
            </a:r>
            <a:r>
              <a:rPr lang="en-US" altLang="en-US" dirty="0" err="1" smtClean="0"/>
              <a:t>DLP</a:t>
            </a:r>
            <a:r>
              <a:rPr lang="en-US" altLang="en-US" dirty="0" smtClean="0"/>
              <a:t> systems use </a:t>
            </a:r>
            <a:r>
              <a:rPr lang="en-US" altLang="en-US" i="1" dirty="0" smtClean="0"/>
              <a:t>content inspection</a:t>
            </a:r>
          </a:p>
          <a:p>
            <a:pPr lvl="1"/>
            <a:r>
              <a:rPr lang="en-US" altLang="en-US" dirty="0" smtClean="0"/>
              <a:t>A security analysis of the transaction within its approved context</a:t>
            </a:r>
          </a:p>
          <a:p>
            <a:pPr lvl="1"/>
            <a:r>
              <a:rPr lang="en-US" altLang="en-US" dirty="0" smtClean="0"/>
              <a:t>Looks at security level of data, </a:t>
            </a:r>
          </a:p>
          <a:p>
            <a:pPr lvl="2"/>
            <a:r>
              <a:rPr lang="en-US" altLang="en-US" dirty="0" smtClean="0"/>
              <a:t>who is requesting it</a:t>
            </a:r>
          </a:p>
          <a:p>
            <a:pPr lvl="2"/>
            <a:r>
              <a:rPr lang="en-US" altLang="en-US" dirty="0" smtClean="0"/>
              <a:t>where it’s stored</a:t>
            </a:r>
          </a:p>
          <a:p>
            <a:pPr lvl="2"/>
            <a:r>
              <a:rPr lang="en-US" altLang="en-US" dirty="0" smtClean="0"/>
              <a:t>when it was requested</a:t>
            </a:r>
          </a:p>
          <a:p>
            <a:pPr lvl="2"/>
            <a:r>
              <a:rPr lang="en-US" altLang="en-US" dirty="0" smtClean="0"/>
              <a:t>where it’s going</a:t>
            </a:r>
          </a:p>
          <a:p>
            <a:r>
              <a:rPr lang="en-US" altLang="en-US" dirty="0" err="1" smtClean="0"/>
              <a:t>DLP</a:t>
            </a:r>
            <a:r>
              <a:rPr lang="en-US" altLang="en-US" dirty="0" smtClean="0"/>
              <a:t> systems can also use </a:t>
            </a:r>
            <a:r>
              <a:rPr lang="en-US" altLang="en-US" i="1" dirty="0" smtClean="0"/>
              <a:t>index matching</a:t>
            </a:r>
          </a:p>
          <a:p>
            <a:pPr lvl="1"/>
            <a:r>
              <a:rPr lang="en-US" altLang="en-US" dirty="0" smtClean="0"/>
              <a:t>Documents identified as needing protection are analyzed by </a:t>
            </a:r>
            <a:r>
              <a:rPr lang="en-US" altLang="en-US" dirty="0" err="1" smtClean="0"/>
              <a:t>DLP</a:t>
            </a:r>
            <a:r>
              <a:rPr lang="en-US" altLang="en-US" dirty="0" smtClean="0"/>
              <a:t> and complex computations are conducted based on the analysis</a:t>
            </a:r>
          </a:p>
        </p:txBody>
      </p:sp>
      <p:sp>
        <p:nvSpPr>
          <p:cNvPr id="9728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106AA3-E73B-4BEC-A6E1-EC191C59AB5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Securing Data</a:t>
            </a:r>
          </a:p>
        </p:txBody>
      </p:sp>
      <p:sp>
        <p:nvSpPr>
          <p:cNvPr id="993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Three types of </a:t>
            </a:r>
            <a:r>
              <a:rPr lang="en-US" altLang="en-US" dirty="0" err="1" smtClean="0"/>
              <a:t>DLP</a:t>
            </a:r>
            <a:r>
              <a:rPr lang="en-US" altLang="en-US" dirty="0" smtClean="0"/>
              <a:t> sensors:</a:t>
            </a:r>
          </a:p>
          <a:p>
            <a:pPr lvl="1"/>
            <a:r>
              <a:rPr lang="en-US" altLang="en-US" i="1" dirty="0" err="1" smtClean="0"/>
              <a:t>DLP</a:t>
            </a:r>
            <a:r>
              <a:rPr lang="en-US" altLang="en-US" i="1" dirty="0" smtClean="0"/>
              <a:t> network sensors </a:t>
            </a:r>
          </a:p>
          <a:p>
            <a:pPr lvl="2"/>
            <a:r>
              <a:rPr lang="en-US" altLang="en-US" dirty="0" smtClean="0"/>
              <a:t>installed on the perimeter of the network to protect data in-transit by monitoring all network traffic</a:t>
            </a:r>
          </a:p>
          <a:p>
            <a:pPr lvl="1"/>
            <a:r>
              <a:rPr lang="en-US" altLang="en-US" i="1" dirty="0" err="1" smtClean="0"/>
              <a:t>DLP</a:t>
            </a:r>
            <a:r>
              <a:rPr lang="en-US" altLang="en-US" i="1" dirty="0" smtClean="0"/>
              <a:t> storage sensors </a:t>
            </a:r>
          </a:p>
          <a:p>
            <a:pPr lvl="2"/>
            <a:r>
              <a:rPr lang="en-US" altLang="en-US" dirty="0" smtClean="0"/>
              <a:t>designed to protect data at-rest</a:t>
            </a:r>
          </a:p>
          <a:p>
            <a:pPr lvl="1"/>
            <a:r>
              <a:rPr lang="en-US" altLang="en-US" i="1" dirty="0" err="1" smtClean="0"/>
              <a:t>DLP</a:t>
            </a:r>
            <a:r>
              <a:rPr lang="en-US" altLang="en-US" i="1" dirty="0" smtClean="0"/>
              <a:t> agent sensors </a:t>
            </a:r>
          </a:p>
          <a:p>
            <a:pPr lvl="2"/>
            <a:r>
              <a:rPr lang="en-US" altLang="en-US" dirty="0" smtClean="0"/>
              <a:t>installed on each host device and protect data in-use</a:t>
            </a:r>
          </a:p>
          <a:p>
            <a:r>
              <a:rPr lang="en-US" altLang="en-US" dirty="0" smtClean="0"/>
              <a:t>When a policy violation is detected by the </a:t>
            </a:r>
            <a:r>
              <a:rPr lang="en-US" altLang="en-US" dirty="0" err="1" smtClean="0"/>
              <a:t>DLP</a:t>
            </a:r>
            <a:r>
              <a:rPr lang="en-US" altLang="en-US" dirty="0" smtClean="0"/>
              <a:t> agent, it reports back to the </a:t>
            </a:r>
            <a:r>
              <a:rPr lang="en-US" altLang="en-US" dirty="0" err="1" smtClean="0"/>
              <a:t>DLP</a:t>
            </a:r>
            <a:r>
              <a:rPr lang="en-US" altLang="en-US" dirty="0" smtClean="0"/>
              <a:t> server</a:t>
            </a:r>
          </a:p>
          <a:p>
            <a:pPr lvl="1"/>
            <a:r>
              <a:rPr lang="en-US" altLang="en-US" dirty="0" smtClean="0"/>
              <a:t>Actions can then be taken</a:t>
            </a:r>
          </a:p>
        </p:txBody>
      </p:sp>
      <p:sp>
        <p:nvSpPr>
          <p:cNvPr id="9933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14162C-6136-4BBA-8E72-F0D925DC04E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Securing Data</a:t>
            </a:r>
          </a:p>
        </p:txBody>
      </p:sp>
      <p:sp>
        <p:nvSpPr>
          <p:cNvPr id="1013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55B3E0-3036-4652-8F8A-221E915F980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400"/>
          </a:p>
        </p:txBody>
      </p:sp>
      <p:pic>
        <p:nvPicPr>
          <p:cNvPr id="54277" name="Picture 2" descr="DLP architecture" title="Figure 4-9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762000" y="1752600"/>
            <a:ext cx="7578725" cy="3995738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Securing Data</a:t>
            </a:r>
          </a:p>
        </p:txBody>
      </p:sp>
      <p:sp>
        <p:nvSpPr>
          <p:cNvPr id="1034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FCFC9C-0C48-4F50-B842-73254B0AB48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400"/>
          </a:p>
        </p:txBody>
      </p:sp>
      <p:pic>
        <p:nvPicPr>
          <p:cNvPr id="55301" name="Picture 2" descr="DLP report" title="Figure 4-10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905000" y="1600200"/>
            <a:ext cx="5391150" cy="4432300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External Perimeter Defenses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Barriers</a:t>
            </a:r>
          </a:p>
          <a:p>
            <a:pPr lvl="1"/>
            <a:r>
              <a:rPr lang="en-US" altLang="en-US" dirty="0" smtClean="0"/>
              <a:t>Fencing – </a:t>
            </a:r>
            <a:endParaRPr lang="en-US" altLang="en-US" dirty="0"/>
          </a:p>
          <a:p>
            <a:pPr lvl="2"/>
            <a:r>
              <a:rPr lang="en-US" altLang="en-US" dirty="0" smtClean="0"/>
              <a:t>a tall, permanent structure </a:t>
            </a:r>
          </a:p>
          <a:p>
            <a:pPr lvl="2"/>
            <a:r>
              <a:rPr lang="en-US" altLang="en-US" dirty="0" smtClean="0"/>
              <a:t>often equipped with other deterrents </a:t>
            </a:r>
          </a:p>
          <a:p>
            <a:pPr lvl="3"/>
            <a:r>
              <a:rPr lang="en-US" altLang="en-US" dirty="0" smtClean="0"/>
              <a:t>lighting and signage</a:t>
            </a:r>
          </a:p>
          <a:p>
            <a:pPr lvl="1"/>
            <a:r>
              <a:rPr lang="en-US" altLang="en-US" dirty="0" smtClean="0"/>
              <a:t>Barricade </a:t>
            </a:r>
          </a:p>
          <a:p>
            <a:pPr lvl="2"/>
            <a:r>
              <a:rPr lang="en-US" altLang="en-US" dirty="0" smtClean="0"/>
              <a:t>large concrete ones should be used</a:t>
            </a:r>
          </a:p>
          <a:p>
            <a:r>
              <a:rPr lang="en-US" altLang="en-US" dirty="0" smtClean="0"/>
              <a:t>Guards</a:t>
            </a:r>
          </a:p>
          <a:p>
            <a:pPr lvl="1"/>
            <a:r>
              <a:rPr lang="en-US" altLang="en-US" dirty="0" smtClean="0"/>
              <a:t>Humans are considered active security elements</a:t>
            </a:r>
          </a:p>
          <a:p>
            <a:pPr lvl="1"/>
            <a:r>
              <a:rPr lang="en-US" altLang="en-US" dirty="0" smtClean="0"/>
              <a:t>Cameras to transmit to specific and limited set of receivers called closed circuit television (CCTV)</a:t>
            </a:r>
          </a:p>
          <a:p>
            <a:pPr lvl="1"/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1536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FB0BF3-D7AB-4130-9702-87144CD940F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External Perimeter Defenses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698C6E-B3E9-4D60-8169-D8853F779DB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  <p:pic>
        <p:nvPicPr>
          <p:cNvPr id="12294" name="Picture 6" descr="Fencing detergents" title="Table 4-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4225" y="1905000"/>
            <a:ext cx="748982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External Perimeter Defenses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Motion Detection</a:t>
            </a:r>
          </a:p>
          <a:p>
            <a:pPr lvl="1"/>
            <a:r>
              <a:rPr lang="en-US" altLang="en-US" dirty="0" err="1" smtClean="0"/>
              <a:t>Determin</a:t>
            </a:r>
            <a:r>
              <a:rPr lang="en-US" altLang="en-US" dirty="0" smtClean="0"/>
              <a:t> object’s change in position in relation to its surroundings</a:t>
            </a:r>
          </a:p>
          <a:p>
            <a:pPr lvl="1"/>
            <a:r>
              <a:rPr lang="en-US" altLang="en-US" dirty="0" smtClean="0"/>
              <a:t>This movement usually generates an audible alarm</a:t>
            </a:r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070F13-BD22-4815-9938-BC128604644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  <p:pic>
        <p:nvPicPr>
          <p:cNvPr id="13318" name="Picture 6" descr="Motion detection methods" title="Table 4-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3659188"/>
            <a:ext cx="7135813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Internal Physical Access Security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These protections include:</a:t>
            </a:r>
          </a:p>
          <a:p>
            <a:pPr lvl="1"/>
            <a:r>
              <a:rPr lang="en-US" altLang="en-US" dirty="0" smtClean="0"/>
              <a:t>Hardware locks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Proximity readers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Access lists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Mantraps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Protected distribution systems for cabling</a:t>
            </a:r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A8DEA5-5E7E-45E6-BF35-E9F414DD019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1143000"/>
          </a:xfrm>
        </p:spPr>
        <p:txBody>
          <a:bodyPr/>
          <a:lstStyle/>
          <a:p>
            <a:r>
              <a:rPr lang="en-US" altLang="en-US" dirty="0" smtClean="0"/>
              <a:t>Internal Physical Access Security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077200" cy="4572000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Hardware locks</a:t>
            </a:r>
          </a:p>
          <a:p>
            <a:pPr lvl="1">
              <a:defRPr/>
            </a:pPr>
            <a:r>
              <a:rPr lang="en-US" altLang="en-US" dirty="0" smtClean="0"/>
              <a:t>Standard keyed lock </a:t>
            </a:r>
          </a:p>
          <a:p>
            <a:pPr lvl="2">
              <a:defRPr/>
            </a:pPr>
            <a:r>
              <a:rPr lang="en-US" altLang="en-US" dirty="0" smtClean="0"/>
              <a:t>provides minimal security</a:t>
            </a:r>
          </a:p>
          <a:p>
            <a:pPr lvl="1">
              <a:defRPr/>
            </a:pPr>
            <a:r>
              <a:rPr lang="en-US" altLang="en-US" dirty="0" smtClean="0"/>
              <a:t>Deadbolt locks </a:t>
            </a:r>
          </a:p>
          <a:p>
            <a:pPr lvl="2">
              <a:defRPr/>
            </a:pPr>
            <a:r>
              <a:rPr lang="en-US" altLang="en-US" dirty="0" smtClean="0"/>
              <a:t>provide additional security </a:t>
            </a:r>
          </a:p>
          <a:p>
            <a:pPr lvl="2">
              <a:defRPr/>
            </a:pPr>
            <a:r>
              <a:rPr lang="en-US" altLang="en-US" dirty="0" smtClean="0"/>
              <a:t>require key to both open and lock the door</a:t>
            </a:r>
          </a:p>
          <a:p>
            <a:pPr lvl="1">
              <a:defRPr/>
            </a:pPr>
            <a:r>
              <a:rPr lang="en-US" altLang="en-US" dirty="0" smtClean="0"/>
              <a:t>Cipher locks </a:t>
            </a:r>
          </a:p>
          <a:p>
            <a:pPr lvl="2">
              <a:defRPr/>
            </a:pPr>
            <a:r>
              <a:rPr lang="en-US" altLang="en-US" dirty="0" smtClean="0"/>
              <a:t>combination locks </a:t>
            </a:r>
          </a:p>
          <a:p>
            <a:pPr lvl="2">
              <a:defRPr/>
            </a:pPr>
            <a:r>
              <a:rPr lang="en-US" altLang="en-US" dirty="0" smtClean="0"/>
              <a:t>use buttons that must be pushed in the proper sequence</a:t>
            </a:r>
          </a:p>
          <a:p>
            <a:pPr lvl="2">
              <a:defRPr/>
            </a:pPr>
            <a:r>
              <a:rPr lang="en-US" altLang="en-US" dirty="0" smtClean="0"/>
              <a:t>Can be programmed to allow a certain individual’s code to be valid on specific dates and times</a:t>
            </a:r>
          </a:p>
          <a:p>
            <a:pPr marL="914400" lvl="2" indent="0">
              <a:buFontTx/>
              <a:buNone/>
              <a:defRPr/>
            </a:pPr>
            <a:endParaRPr lang="en-US" altLang="en-US" dirty="0" smtClean="0"/>
          </a:p>
          <a:p>
            <a:pPr lvl="1">
              <a:defRPr/>
            </a:pPr>
            <a:endParaRPr lang="en-US" altLang="en-US" dirty="0" smtClean="0"/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419FB87-3031-4560-AE90-1349CA2D1C1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4363</Words>
  <Application>Microsoft Macintosh PowerPoint</Application>
  <PresentationFormat>On-screen Show (4:3)</PresentationFormat>
  <Paragraphs>771</Paragraphs>
  <Slides>48</Slides>
  <Notes>48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0" baseType="lpstr">
      <vt:lpstr>Default Design</vt:lpstr>
      <vt:lpstr>3_Default Design</vt:lpstr>
      <vt:lpstr>Securing the Host</vt:lpstr>
      <vt:lpstr>Securing Devices</vt:lpstr>
      <vt:lpstr>Securing Devices</vt:lpstr>
      <vt:lpstr>External Perimeter Defenses</vt:lpstr>
      <vt:lpstr>External Perimeter Defenses</vt:lpstr>
      <vt:lpstr>External Perimeter Defenses</vt:lpstr>
      <vt:lpstr>External Perimeter Defenses</vt:lpstr>
      <vt:lpstr>Internal Physical Access Security</vt:lpstr>
      <vt:lpstr>Internal Physical Access Security</vt:lpstr>
      <vt:lpstr>Internal Physical Access Security</vt:lpstr>
      <vt:lpstr>Internal Physical Access Security</vt:lpstr>
      <vt:lpstr>Internal Physical Access Security</vt:lpstr>
      <vt:lpstr>Internal Physical Access Security</vt:lpstr>
      <vt:lpstr>Internal Physical Access Security</vt:lpstr>
      <vt:lpstr>Internal Physical Access Security</vt:lpstr>
      <vt:lpstr>Hardware Security</vt:lpstr>
      <vt:lpstr>Hardware Security</vt:lpstr>
      <vt:lpstr>Securing the Operating System Software</vt:lpstr>
      <vt:lpstr>Securing the Operating System Software</vt:lpstr>
      <vt:lpstr>Securing the Operating System Software</vt:lpstr>
      <vt:lpstr>Securing the Operating System Software</vt:lpstr>
      <vt:lpstr>Securing the Operating System Software</vt:lpstr>
      <vt:lpstr>Securing the Operating System Software</vt:lpstr>
      <vt:lpstr>Securing the Operating System Software</vt:lpstr>
      <vt:lpstr>Securing the Operating System Software</vt:lpstr>
      <vt:lpstr>Securing the Operating System Software</vt:lpstr>
      <vt:lpstr>Securing with Antimalware</vt:lpstr>
      <vt:lpstr>Antivirus</vt:lpstr>
      <vt:lpstr>Antispam</vt:lpstr>
      <vt:lpstr>Pop-up Blockers and Antispyware</vt:lpstr>
      <vt:lpstr>Host-Based Firewalls</vt:lpstr>
      <vt:lpstr>Securing Static Environments</vt:lpstr>
      <vt:lpstr>Securing Static Environments</vt:lpstr>
      <vt:lpstr>Application Security</vt:lpstr>
      <vt:lpstr>Application Development Security</vt:lpstr>
      <vt:lpstr>Application Development Security</vt:lpstr>
      <vt:lpstr>Application Development Security</vt:lpstr>
      <vt:lpstr>Application Development Security</vt:lpstr>
      <vt:lpstr>Application Development Security</vt:lpstr>
      <vt:lpstr>Application Development Security</vt:lpstr>
      <vt:lpstr>Application Hardening and Patch Management</vt:lpstr>
      <vt:lpstr>Application Hardening and Patch Management</vt:lpstr>
      <vt:lpstr>Securing Data</vt:lpstr>
      <vt:lpstr>Securing Data</vt:lpstr>
      <vt:lpstr>Securing Data</vt:lpstr>
      <vt:lpstr>Securing Data</vt:lpstr>
      <vt:lpstr>Securing Data</vt:lpstr>
      <vt:lpstr>Securing Data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</dc:title>
  <dc:creator/>
  <cp:lastModifiedBy/>
  <cp:revision>367</cp:revision>
  <dcterms:created xsi:type="dcterms:W3CDTF">2002-09-27T23:29:22Z</dcterms:created>
  <dcterms:modified xsi:type="dcterms:W3CDTF">2017-02-06T18:57:19Z</dcterms:modified>
</cp:coreProperties>
</file>