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72" r:id="rId2"/>
  </p:sldMasterIdLst>
  <p:notesMasterIdLst>
    <p:notesMasterId r:id="rId58"/>
  </p:notesMasterIdLst>
  <p:handoutMasterIdLst>
    <p:handoutMasterId r:id="rId59"/>
  </p:handoutMasterIdLst>
  <p:sldIdLst>
    <p:sldId id="638" r:id="rId3"/>
    <p:sldId id="669" r:id="rId4"/>
    <p:sldId id="692" r:id="rId5"/>
    <p:sldId id="639" r:id="rId6"/>
    <p:sldId id="670" r:id="rId7"/>
    <p:sldId id="693" r:id="rId8"/>
    <p:sldId id="671" r:id="rId9"/>
    <p:sldId id="640" r:id="rId10"/>
    <p:sldId id="672" r:id="rId11"/>
    <p:sldId id="641" r:id="rId12"/>
    <p:sldId id="694" r:id="rId13"/>
    <p:sldId id="673" r:id="rId14"/>
    <p:sldId id="642" r:id="rId15"/>
    <p:sldId id="696" r:id="rId16"/>
    <p:sldId id="674" r:id="rId17"/>
    <p:sldId id="675" r:id="rId18"/>
    <p:sldId id="697" r:id="rId19"/>
    <p:sldId id="698" r:id="rId20"/>
    <p:sldId id="699" r:id="rId21"/>
    <p:sldId id="700" r:id="rId22"/>
    <p:sldId id="643" r:id="rId23"/>
    <p:sldId id="701" r:id="rId24"/>
    <p:sldId id="676" r:id="rId25"/>
    <p:sldId id="702" r:id="rId26"/>
    <p:sldId id="644" r:id="rId27"/>
    <p:sldId id="645" r:id="rId28"/>
    <p:sldId id="703" r:id="rId29"/>
    <p:sldId id="677" r:id="rId30"/>
    <p:sldId id="678" r:id="rId31"/>
    <p:sldId id="704" r:id="rId32"/>
    <p:sldId id="705" r:id="rId33"/>
    <p:sldId id="706" r:id="rId34"/>
    <p:sldId id="707" r:id="rId35"/>
    <p:sldId id="646" r:id="rId36"/>
    <p:sldId id="680" r:id="rId37"/>
    <p:sldId id="708" r:id="rId38"/>
    <p:sldId id="681" r:id="rId39"/>
    <p:sldId id="682" r:id="rId40"/>
    <p:sldId id="647" r:id="rId41"/>
    <p:sldId id="684" r:id="rId42"/>
    <p:sldId id="709" r:id="rId43"/>
    <p:sldId id="685" r:id="rId44"/>
    <p:sldId id="710" r:id="rId45"/>
    <p:sldId id="712" r:id="rId46"/>
    <p:sldId id="650" r:id="rId47"/>
    <p:sldId id="689" r:id="rId48"/>
    <p:sldId id="711" r:id="rId49"/>
    <p:sldId id="648" r:id="rId50"/>
    <p:sldId id="713" r:id="rId51"/>
    <p:sldId id="686" r:id="rId52"/>
    <p:sldId id="714" r:id="rId53"/>
    <p:sldId id="715" r:id="rId54"/>
    <p:sldId id="651" r:id="rId55"/>
    <p:sldId id="716" r:id="rId56"/>
    <p:sldId id="690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 autoAdjust="0"/>
    <p:restoredTop sz="89228" autoAdjust="0"/>
  </p:normalViewPr>
  <p:slideViewPr>
    <p:cSldViewPr>
      <p:cViewPr varScale="1">
        <p:scale>
          <a:sx n="63" d="100"/>
          <a:sy n="63" d="100"/>
        </p:scale>
        <p:origin x="-19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87A8E33-29F1-458C-A459-7FE63BB51B7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4682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1B13D75-21E3-44AF-B0E5-D98D7AD2D76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0988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Common Network Protocols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Protocols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Rules for communication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Essential for proper communication between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Transmission Control Protocol/Internet Protocol (TCP/IP)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Most common protocol suite used for local area networks and the Internet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Comprises several protocols that all function together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49EB8F7-2003-45C6-B22F-37E3AB2D3B83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0377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Domain Name System (DNS)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TCP/IP protocol that maps IP addresses to their symbolic name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 DNS database is organized as a hierarchy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Database consists of the name of a site and a corresponding IP number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Database is distributed to many different servers on the Internet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To prevent bottlenecking and to ensure efficiency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74C4BD0-9688-453C-B132-0A99871892A5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9206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Domain Name System (DNS)</a:t>
            </a:r>
          </a:p>
          <a:p>
            <a:endParaRPr lang="en-US" altLang="en-US" smtClean="0"/>
          </a:p>
          <a:p>
            <a:r>
              <a:rPr lang="en-US" altLang="en-US" smtClean="0"/>
              <a:t>Figure 8-2  DNS look up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9901B5E-54CF-4560-95EE-2F139DF3CC7A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1646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Domain Name System (DNS)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DNS is often the focus of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DNS poisoning substitutes fraudulent IP address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be done in local host table or external DNS server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Latest edition of DNS software prevents DNS poisoning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Attacker asks the valid DNS for a zone transfer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zone transfer allows attacker access to network, hardware, and operating system information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2D956AF-8406-47B5-BAAC-996956487EB5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0071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File Transfer Protocols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TCP/IP protocols are used for transferring files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File transfer protocol (FTP) - used to connect to an FTP server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Trivial file transfer protocol (TFTP) - a “light” version of FTP that uses a small amount of memory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Methods for using FTP on local host computer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From a command prompt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Using a web browser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Using an FTP client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FEB4585-F323-44ED-BB7C-44FDA8A2FC99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825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10/17/16 end </a:t>
            </a:r>
            <a:r>
              <a:rPr lang="en-US" altLang="en-US" smtClean="0"/>
              <a:t>of class 10 AM</a:t>
            </a:r>
          </a:p>
          <a:p>
            <a:r>
              <a:rPr lang="en-US" altLang="en-US" dirty="0" smtClean="0"/>
              <a:t>File Transfer Protocols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Figure 8-3  FTP client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5541C63-8C2B-4F63-93D8-E0203A64339D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3843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File Transfer Protocols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FTP vulnerabilities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Does not use encryption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Files transferred using FTP are vulnerable to man-in-the-middle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Secure transmission options over FTP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Secure sockets layer (FTPS) encrypts commands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Uses SSL or TLS to encrypt commands sent over the control port (port 21); data port may not be encrypted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Secure FTP (SFTP)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Uses only a single TCP port instead of two ports 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All data and commands are encrypted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2689AF5-401E-4763-811E-BB57F1E56E57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8153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File Transfer Protocols (cont’d.)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Secure Copy Protocol (SCP)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 enhanced version of </a:t>
            </a:r>
            <a:r>
              <a:rPr lang="en-US" altLang="en-US" i="1" dirty="0" smtClean="0"/>
              <a:t>Remote Copy Protocol (RCP)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Encrypts files and commands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File transfer cannot be interrupted and then resumed in the same session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Session must be completely terminated and restarted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Found mainly on Linux and UNIX platforms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A213294-72E7-40B4-BDBE-760DBC288871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2659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Storage Protocols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As storage capacities have grown, most organizations have turned to using a storage area network (SAN)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dedicated network storage facility that provides access to data storage over a high-speed network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iSCSI (Internet Small Computer System Interface) </a:t>
            </a:r>
            <a:r>
              <a:rPr lang="en-US" altLang="en-US" dirty="0" smtClean="0"/>
              <a:t>- an IP-based storage networking standard for linking data storage facilities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transmit data over LANs, WANs, and the Internet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EF6E5B10-E96D-4E43-9A01-F90AB03D75B5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51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End of class 10/19/16   11 AM 1PM</a:t>
            </a:r>
          </a:p>
          <a:p>
            <a:pPr>
              <a:defRPr/>
            </a:pPr>
            <a:r>
              <a:rPr lang="en-US" altLang="en-US" dirty="0" smtClean="0"/>
              <a:t>Storage Protocols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Fibre Channel (FC)</a:t>
            </a:r>
            <a:r>
              <a:rPr lang="en-US" altLang="en-US" dirty="0" smtClean="0"/>
              <a:t> - a high-speed storage network protocol that can transmit up to 16 Gbps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Fibre Channel over Ethernet (FCoE) 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variation of FC that encapsulates Fibre Channel frames over Ethernet networks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Allows FC to use fast Ethernet networks while preserving the FC protocol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FC zones - a built-in security mechanism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There are two types: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FC hard zone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FC soft zone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283F5C70-BF68-4F80-855A-124ABA0C0AB2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29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NetBIOS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NetBIOS (Network Basic Input/Output System)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transport protocol used by Microsoft Windows systems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Allows applications on separate computers to communicate over a LAN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 attacker who determines that NetBIOS is running can use an application to gather information regarding the network in order to design an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It is recommended to disable NetBIOS or used only if necessary on specific devices that require it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DC1D3C2E-83E7-43F5-B4FC-E43B0B0C1AA1}" type="slidenum">
              <a:rPr lang="en-US" altLang="en-US" sz="1200" smtClean="0">
                <a:solidFill>
                  <a:schemeClr val="tx1"/>
                </a:solidFill>
              </a:rPr>
              <a:pPr/>
              <a:t>19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91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Common Network Protocols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Protocol that functions primarily at Open Systems Interconnection (OSI) Network Layer (Layer 3)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Provides network addressing and routing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TCP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Transport Layer (Layer 4) protocol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Establishes connections and ensures reliable data transport between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TCP/IP uses a four layer architecture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Network Interface, Internet, Transport, Application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EE53008-BA31-4012-8D6B-9B758DAB3A18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5043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Telnet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Telnet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 older TCP/IP protocol for text-based communication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Also a terminal emulation application that runs on a local computer 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Connects to a server on a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Telnet does not encrypt data and many security weaknesses have been uncovered within the protocol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It is recommended that Secure Shell (SSH) be used instead of Telnet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A897CE00-0516-421F-8005-573E9DEEF476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13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IPv6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Current version of IP protocol is version 4 (IPv4)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Developed in 1981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Number of available IP address is limited to 4.3 billion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This is no longer sufficient for the number of devices that are connected to the Internet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Has security weaknesses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Internet Protocol version 6 (IPv6)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Next generation of IP protocol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Addresses weaknesses of IPv4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0363912-2A43-404B-8313-A2B99C676446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8317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IPv6</a:t>
            </a:r>
          </a:p>
          <a:p>
            <a:endParaRPr lang="en-US" altLang="en-US" smtClean="0"/>
          </a:p>
          <a:p>
            <a:r>
              <a:rPr lang="en-US" altLang="en-US" smtClean="0"/>
              <a:t>Figure 8-5  IPv4 and IPv6 headers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469F218-AFDF-4209-A3AC-51B591BB4862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976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End of class 10 AM 3/3/17</a:t>
            </a:r>
          </a:p>
          <a:p>
            <a:pPr>
              <a:defRPr/>
            </a:pPr>
            <a:r>
              <a:rPr lang="en-US" altLang="en-US" dirty="0" smtClean="0"/>
              <a:t>IPv6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IPv6 provides enhanced security features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Cryptographic protocols provide secure data communication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New authentication headers prevent IP packets from being altered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A4C014B-8B4C-422A-BA23-D55282909F8E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1118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IPv6</a:t>
            </a:r>
          </a:p>
          <a:p>
            <a:endParaRPr lang="en-US" altLang="en-US" smtClean="0"/>
          </a:p>
          <a:p>
            <a:r>
              <a:rPr lang="en-US" altLang="en-US" smtClean="0"/>
              <a:t>Table 8-3  Comparison of IPv4 and IPv6 headers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F31AF5A-8A0F-490D-8B57-DC93E7A1C2A2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3592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Network Administration Principles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Administering a secure network can be challenging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Rule-based management approach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Relies on following procedures and rules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Procedural rules are the authoritative and prescribed direction for conduct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Procedural rules dictate technical rules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Technical rules address: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Device security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Monitoring and analyzing logs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Network design management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Port security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ACC8306-47A7-400F-BC53-808A3E8EB60C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7264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Device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Device security involves: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Establishing a secure router configuration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Implementing flood guards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Secure router configuration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Router operates at Network Layer (Layer 3)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Forwards packets across computer networks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Routers can perform a security function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be configured to filter out specific types of network traffic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41948AE-5841-4D26-9057-15F4099DEAB8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167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End of class 10/19/16 10 AM</a:t>
            </a:r>
          </a:p>
          <a:p>
            <a:r>
              <a:rPr lang="en-US" altLang="en-US" dirty="0" smtClean="0"/>
              <a:t>Device Security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Table 8-4  Secure router configuration tasks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93F1C79-0C00-48A5-8442-C1E410474545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8452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Device Security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Flood guard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Protects against denial of service (DoS)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SYN flood attack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type of DoS attack that takes advantage of the procedures for initiating a session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flood guard controls a device’s tolerance for unanswered service requests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Administrator can set a maximum number of “developing” connections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Commonly found on firewalls, IDSs, and IPSs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73ACA53-DEED-45DB-BDF1-3F461A3FAEA0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7414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Monitoring and Analyzing Logs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Security logs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reveal types of attacks that are being directed at the network and if attacks were successful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Access logs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Provide details regarding requests for specific files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Audit logs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Used to record which user performed an action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Event logs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Document any unsuccessful events and the most significant successful events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629F9B-6817-450D-9F86-484753754030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982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Common Network Protocols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Several basic TCP/IP Protocols: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Internet Control Message Protocol (ICMP)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Simple Network Management Protocol (SNMP)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Domain Name System (DNS)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File transfer and storage protocols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NetBIOS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Telnet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new and more secure version of IP is designed to replace the current version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FB20D92-3AF0-4200-9EC8-8B70EFB11A58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3710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Monitoring and Analyzing Logs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routine review of logs helps to: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Identify security incidents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Policy violations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Fraudulent activity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Operational problems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Logs can be useful for: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Performing auditing analysis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Supporting the organization’s internal investigations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Identifying operational trends and long-term problems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FA27059-9770-467B-8F75-640D92CE3B5E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82711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Monitoring and Analyzing Logs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Logs can provide documentation that the organization is complying with laws and regulatory requirements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Firewall log items to be examined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IP addresses rejected and dropped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Probes to ports that have no application services on them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Source-routed packets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Suspicious outbound connections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Unsuccessful logins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8F2EE1E-44B4-45A4-99ED-99B4CF449CEF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6573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Monitoring and Analyzing Logs</a:t>
            </a:r>
          </a:p>
          <a:p>
            <a:endParaRPr lang="en-US" altLang="en-US" smtClean="0"/>
          </a:p>
          <a:p>
            <a:r>
              <a:rPr lang="en-US" altLang="en-US" smtClean="0"/>
              <a:t>Table 8-5  Device logs with beneficial security data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982B5A0-9E06-4C71-B755-DD4F2B4F98CD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55518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Monitoring and Analyzing Logs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Problems with log management: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Multiple devices generating logs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Very large volumes of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Different log formats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solution to log management is to use a centralized device log analyzer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87DF505-9EE8-4FB3-BAB7-51D7E1599AF6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12007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10/21 End of class</a:t>
            </a:r>
            <a:r>
              <a:rPr lang="en-US" altLang="en-US" baseline="0" dirty="0" smtClean="0"/>
              <a:t> 11 AM </a:t>
            </a:r>
            <a:r>
              <a:rPr lang="en-US" altLang="en-US" dirty="0" smtClean="0"/>
              <a:t>Network Design Management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Several network design management principles should be followed to ensure a secure network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Network separation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Provides separation between different parts of the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Example: order entry network segment cannot access the network that controls heating and cooling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Option to accomplish network separation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Physically separate users by connecting them to different switches and routers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CBD9D69-9431-4A59-A5DE-496E9A09A9EE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0823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Network Design Management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Loop protection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Refer to Figure 8-7 for a description of a broadcast storm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Host Z wants to send frames to Host X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Switch A floods network with the packet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Packet travels down  the network segments to the Switches B and 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Switches B and C add Host Z to their lookup tables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Both switches flood Segment 2 looking for Host X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They receive each other’s packets and flood them back out again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69FA524-5956-4408-98A0-FC49C47F411F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10748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Network Design Management</a:t>
            </a:r>
          </a:p>
          <a:p>
            <a:endParaRPr lang="en-US" altLang="en-US" smtClean="0"/>
          </a:p>
          <a:p>
            <a:r>
              <a:rPr lang="en-US" altLang="en-US" smtClean="0"/>
              <a:t>Figure 8-7  Broadcast storm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3CB0C02-C526-42E3-BD6C-197D953A44A0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81850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End of class 10/21/16  10 AM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Network Design Management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Loop protection can prevent broadcast storms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Uses IEEE 802.1d </a:t>
            </a:r>
            <a:r>
              <a:rPr lang="en-US" altLang="en-US" i="1" dirty="0" smtClean="0"/>
              <a:t>spanning tree algorithm (STA)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Determines which switch has multiple ways to communicate with host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Determines best path and blocks other paths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Virtual LAN (VLAN)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Network may be segmented into logical groups of physical devices through VLAN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Scattered users may be logically grouped together: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Regardless of which switch they are attached to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64F8F0-1DF9-418C-B526-FB384E8F6321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57681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Network Design Management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General principles for managing VLANs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Configure empty switch ports to connect to an unused VLAN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Change any default VLAN names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Configure the ports on the switches that pass tagged VLAN packets to explicitly forward specific tags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Configure VLANs so that public devices are not on a private VLAN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297076E-4F5B-4625-849C-F4BD4198E027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37863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Port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Disabling unused interfaces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Turn off ports not required on a network device that are not required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switch or router without port security allows attackers to connect to unused ports and attack the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All interfaces should be secured before switch is deployed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 network administrator should issue shutdown command to each unused port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DBCD7C1-9FB3-42D9-B1A5-393AA9259EED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0713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Internet Control Message Protocol (ICMP)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ICMP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Used by devices to communicate updates or error information to other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ICMP messages are divided into two classes: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Informational and query messages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Error messages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44F6C7E-4F37-430C-9947-B99A2711A904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65701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Port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MAC limiting and filtering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Filters and limits the number of media access control (MAC) addresses allowed on a single port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Port can be set to limit of 1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Specific MAC address can be assigned to a port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Enables only single authorized host to connect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D56EE3C-9F20-46CF-A988-C85F97B5FE71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1062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Port Security</a:t>
            </a:r>
          </a:p>
          <a:p>
            <a:endParaRPr lang="en-US" altLang="en-US" smtClean="0"/>
          </a:p>
          <a:p>
            <a:r>
              <a:rPr lang="en-US" altLang="en-US" smtClean="0"/>
              <a:t>Table 8-6  MAC limiting and filtering configuration options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9658537-9595-4EB7-AF72-CD1F654E770E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26795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Port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IEEE 802.1x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Standard that provides the highest degree of port security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Implements port-based authentication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Blocks all traffic on a port-by-port basis: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Until client is authenticated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D74E44B-C677-4C62-9329-0C2EFD6C76EB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41114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Port Security</a:t>
            </a:r>
          </a:p>
          <a:p>
            <a:endParaRPr lang="en-US" altLang="en-US" smtClean="0"/>
          </a:p>
          <a:p>
            <a:r>
              <a:rPr lang="en-US" altLang="en-US" smtClean="0"/>
              <a:t>Figure 8-8  IEEE 802.1x process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944E95C-E505-4464-B678-3473AF07FBEB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8023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Securing Network Applications and Platforms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Several network applications and platforms require special security considerations: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IP telephony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Virtualization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Cloud computing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BA9C2EA2-9A38-44EB-B20F-E328816759CE}" type="slidenum">
              <a:rPr lang="en-US" altLang="en-US" sz="1200" smtClean="0">
                <a:solidFill>
                  <a:schemeClr val="tx1"/>
                </a:solidFill>
              </a:rPr>
              <a:pPr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041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IP Telephony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shift to an all digital technology infrastructure is underway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Converges voice and data traffic over a single IP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IP telephony adds digital voice clients and new voice applications to a data based network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 IP telephony application can be easily developed that personalizes the treatment of incoming calls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Calls can be selectively forwarded or blocked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B149AFF-F2E1-4FAB-A3E1-0A6CFDCE3B81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45525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IP Telephony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IP telephony advantages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Cost savings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Simplified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Application development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Reduced infrastructure requirements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Reduced regulatory requirements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Increased user productivity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1A41FBC-AA8C-4A92-90A8-0ECD864BC85E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17376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IP Telephony</a:t>
            </a:r>
          </a:p>
          <a:p>
            <a:endParaRPr lang="en-US" altLang="en-US" smtClean="0"/>
          </a:p>
          <a:p>
            <a:r>
              <a:rPr lang="en-US" altLang="en-US" smtClean="0"/>
              <a:t>Table 8-7  IP technology vulnerabilities</a:t>
            </a: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B7CE0C1-FAC0-4A38-8158-0D0B963A551C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38359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Virtualization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Virtualization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means of managing and presenting computer resources without regard to physical layout or location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Host virtualization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 entire operating system environment is simulated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Virtual machine - a simulated software-based emulation of a computer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 host system runs a hypervisor that manages the virtual operating systems and supports one or more guest systems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79627D1-04B7-4ED8-914A-D808AB1F99C1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32792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Virtualization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Virtualization advantages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New virtual server machines can be made available (host availability) and resources can easily be expanded or contracted as needed (host elasticity)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reduce costs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Fewer physical computers must be purchased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provided uninterrupted server access to users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Supports </a:t>
            </a:r>
            <a:r>
              <a:rPr lang="en-US" altLang="en-US" i="1" dirty="0" smtClean="0"/>
              <a:t>live migration </a:t>
            </a:r>
            <a:r>
              <a:rPr lang="en-US" altLang="en-US" dirty="0" smtClean="0"/>
              <a:t>which allows a virtual machine to be moved to a different physical computer with no impact to users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FC0915B-4BBA-46F7-8C70-CCED536FC1F2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5500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Internet Control Message Protocol (ICMP)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ICMP message fields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Type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Identifies general message category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Code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Gives additional information about the Type field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Checksum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Verifies message integrity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Message Body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Contains information about the specific ICMP message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94C3C45-8457-4031-A3E8-A701EC2EE9A9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79794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End </a:t>
            </a:r>
            <a:r>
              <a:rPr lang="en-US" altLang="en-US" smtClean="0"/>
              <a:t>of class 3/6/17</a:t>
            </a:r>
          </a:p>
          <a:p>
            <a:pPr>
              <a:defRPr/>
            </a:pPr>
            <a:r>
              <a:rPr lang="en-US" altLang="en-US" dirty="0" smtClean="0"/>
              <a:t>Virtualization</a:t>
            </a: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Virtualization advantages (cont’d.)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Test latest patches by downloading on a virtual machine before installing on production computers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snapshot of a particular state of a virtual machine can be saved for later use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Testing the existing security configuration (</a:t>
            </a:r>
            <a:r>
              <a:rPr lang="en-US" altLang="en-US" b="1" dirty="0" smtClean="0"/>
              <a:t>security control testing</a:t>
            </a:r>
            <a:r>
              <a:rPr lang="en-US" altLang="en-US" dirty="0" smtClean="0"/>
              <a:t>) can be performed using a simulated network environment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suspicious program can be loaded into an isolated virtual machine and executed (</a:t>
            </a:r>
            <a:r>
              <a:rPr lang="en-US" altLang="en-US" b="1" dirty="0" smtClean="0"/>
              <a:t>sandboxing</a:t>
            </a:r>
            <a:r>
              <a:rPr lang="en-US" altLang="en-US" dirty="0" smtClean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If malware, only the virtual machine will be impacted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22F76B1-8351-4D24-84CC-6A34636D6FEA}" type="slidenum">
              <a:rPr lang="en-US" altLang="en-US" smtClean="0"/>
              <a:pPr>
                <a:spcBef>
                  <a:spcPct val="0"/>
                </a:spcBef>
              </a:pPr>
              <a:t>50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93622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Virtualization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Security for virtualized environments: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guest OS that has remained dormant may not contain the latest patches and security updates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Not all hypervisors have the necessary security controls to keep out attackers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Existing security tools were designed for single physical servers and do not always adapt well to multiple virtual machines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Virtual machines must be protected from outside network and other virtual machines on the same computer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5D215DC-91F6-4510-B7B4-84ACD1A16CE6}" type="slidenum">
              <a:rPr lang="en-US" altLang="en-US" smtClean="0"/>
              <a:pPr>
                <a:spcBef>
                  <a:spcPct val="0"/>
                </a:spcBef>
              </a:pPr>
              <a:t>51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09958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Cloud Computing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Cloud computing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model for enabling convenient, on-demand network access to a shared pool of configurable computing resources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It is a pay-per-use computing model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Customers pay for only the resources they need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Types of clouds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Public cloud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Community cloud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Private cloud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Hybrid cloud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E5B166A-94FC-409D-8652-BFF06A763C52}" type="slidenum">
              <a:rPr lang="en-US" altLang="en-US" smtClean="0"/>
              <a:pPr>
                <a:spcBef>
                  <a:spcPct val="0"/>
                </a:spcBef>
              </a:pPr>
              <a:t>52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8610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Cloud Computing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Three service models of cloud computing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Software as a Service (SaaS)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Vendor provides access to the vendor’s software applications running on a cloud infrastructure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Platform as a Service (PaaS)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Consumers install and run their own specialized applications on the cloud computing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Infrastructure as a Service (IaaS)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Vendor allows customers to deploy and run their own software, including OSs and applications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3901EA1-0BD3-4CF5-965F-28CC9249FFBE}" type="slidenum">
              <a:rPr lang="en-US" altLang="en-US" smtClean="0"/>
              <a:pPr>
                <a:spcBef>
                  <a:spcPct val="0"/>
                </a:spcBef>
              </a:pPr>
              <a:t>53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17113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Cloud Computing</a:t>
            </a:r>
          </a:p>
          <a:p>
            <a:endParaRPr lang="en-US" altLang="en-US" smtClean="0"/>
          </a:p>
          <a:p>
            <a:r>
              <a:rPr lang="en-US" altLang="en-US" smtClean="0"/>
              <a:t>Table 8-8  Cloud computing characteristics</a:t>
            </a: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73B8B05-54C9-460D-94BA-4A0751423599}" type="slidenum">
              <a:rPr lang="en-US" altLang="en-US" smtClean="0"/>
              <a:pPr>
                <a:spcBef>
                  <a:spcPct val="0"/>
                </a:spcBef>
              </a:pPr>
              <a:t>54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92800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Cloud Computing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Cloud computing security challenges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Cloud provider must guarantee means to approve authorized users and deny imposters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Transmissions from the cloud must be protected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Customers’ data must be isolated from other customers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The highest level of application availability and security must be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74E2DFC-7B93-4BDF-93BE-7B71CDC20597}" type="slidenum">
              <a:rPr lang="en-US" altLang="en-US" smtClean="0"/>
              <a:pPr>
                <a:spcBef>
                  <a:spcPct val="0"/>
                </a:spcBef>
              </a:pPr>
              <a:t>55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206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Internet Control Message Protocol (ICMP)</a:t>
            </a:r>
          </a:p>
          <a:p>
            <a:endParaRPr lang="en-US" altLang="en-US" smtClean="0"/>
          </a:p>
          <a:p>
            <a:r>
              <a:rPr lang="en-US" altLang="en-US" smtClean="0"/>
              <a:t>Table 8-1  Common ICMP code values for Type 3, Destination Unreachable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47607E8-80F3-40C2-957A-FA4E93D51900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2050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Internet Control Message Protocol (ICMP)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Attacks that that advantage of ICMP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Network discovery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Smurf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ICMP redirect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Ping of death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CBF4BF6-C57A-4A98-BB96-F28A910A3D33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1404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End of class 3/1/17</a:t>
            </a:r>
          </a:p>
          <a:p>
            <a:pPr>
              <a:defRPr/>
            </a:pPr>
            <a:r>
              <a:rPr lang="en-US" altLang="en-US" dirty="0" smtClean="0"/>
              <a:t>Simple Network Management Protocol (SNMP)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Used to manage network equipment and is supported by most network equipment manufacturers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Allows administrators to remotely monitor, manage, and configure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Functions by exchanging management information between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Each SNMP-managed device has an agent or a service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Listens for and executes commands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3CBB534-A661-4245-A67A-FE2F711463D2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2586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Simple Network Management Protocol (SNMP)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Agents are password protected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Password is known as a </a:t>
            </a:r>
            <a:r>
              <a:rPr lang="en-US" altLang="en-US" i="1" dirty="0" smtClean="0"/>
              <a:t>community string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Security vulnerabilities were present in SMNP versions 1 and 2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Version 3 uses usernames and passwords along with encryption to address vulnerabilities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91C3664-E1B0-4C7F-91A7-B18691A140E2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401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4CF7D5D0-4CC5-499F-A771-07FFCE251E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420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557F3-B9BB-4567-8C30-B490CD0EA11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616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4DAD4-8E70-464F-B63A-AC251D126C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758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2B82A-81F9-4116-8DC5-0DD3E9572D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159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C60EB-1F4A-4C00-952E-3ED79DFF34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0091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D68A9-0035-4EA1-9E19-D2F43F91AE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023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76950-7CE6-4933-89CE-24B60C8BA8C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536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1281E-FF0A-4803-A3E2-0D3F7414B6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5460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EC16-60D7-44EC-8ADE-167642FF38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046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BC374-2B6C-4A8D-AC63-1B30FB4AC52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2053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8FF75-EE83-4896-BF5D-D526242B37D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654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096000" y="6400800"/>
            <a:ext cx="18811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© Cengage Learning 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3340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324600"/>
            <a:ext cx="5334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0ED8389D-A8AA-4E04-A5F8-7BC347F180C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1705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4F740-0306-4582-B50F-AB18132079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7617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4A396-3717-40E4-8F5F-2ED54252BD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262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896D8-5BC2-45E2-86D1-26157AD309C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502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CFF18-AC25-408E-AD7C-9C049B4293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709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5FC68-2F30-41A4-A12C-97B56DF4FE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252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C8368-12CC-48CC-9CF2-ACDD56DE5D6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829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9AD49-7A24-44CD-887E-F6925D00F8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73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7BBDD-CA9C-46CB-817A-D45C4DAA67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83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92787-3562-4E3C-8B14-C0F4F0D1334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462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C16EB-87ED-4724-8362-B26E4932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030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charset="0"/>
              </a:defRPr>
            </a:lvl1pPr>
          </a:lstStyle>
          <a:p>
            <a:pPr>
              <a:defRPr/>
            </a:pPr>
            <a:fld id="{7A1779E3-BB81-4AA4-9D78-85FB348C382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fld id="{43D381FA-DD06-43B1-A8F9-43219B0301D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3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Common Network Protocols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en-US" altLang="en-US" dirty="0" smtClean="0"/>
              <a:t>Protocols</a:t>
            </a:r>
          </a:p>
          <a:p>
            <a:pPr lvl="1"/>
            <a:r>
              <a:rPr lang="en-US" altLang="en-US" dirty="0" smtClean="0"/>
              <a:t>Rules for communication</a:t>
            </a:r>
          </a:p>
          <a:p>
            <a:pPr lvl="1"/>
            <a:r>
              <a:rPr lang="en-US" altLang="en-US" dirty="0" smtClean="0"/>
              <a:t>Essential for proper </a:t>
            </a:r>
            <a:r>
              <a:rPr lang="en-US" altLang="en-US" dirty="0" err="1" smtClean="0"/>
              <a:t>comms</a:t>
            </a:r>
            <a:r>
              <a:rPr lang="en-US" altLang="en-US" dirty="0" smtClean="0"/>
              <a:t> between network devices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Transmission Control Protocol/Internet Protocol (TCP/IP)</a:t>
            </a:r>
          </a:p>
          <a:p>
            <a:pPr lvl="1"/>
            <a:r>
              <a:rPr lang="en-US" altLang="en-US" dirty="0" smtClean="0"/>
              <a:t>Most common protocol suite used for local area networks and the Internet</a:t>
            </a:r>
          </a:p>
          <a:p>
            <a:pPr lvl="1"/>
            <a:r>
              <a:rPr lang="en-US" altLang="en-US" dirty="0" smtClean="0"/>
              <a:t>Several protocols that all function together 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3A2948-3D21-4ECD-964E-57A64E56EC4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Domain Name System (DNS)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TCP/IP protocol that maps IP addresses to their symbolic name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DNS database is hierarchical</a:t>
            </a:r>
          </a:p>
          <a:p>
            <a:pPr lvl="1"/>
            <a:r>
              <a:rPr lang="en-US" altLang="en-US" dirty="0" smtClean="0"/>
              <a:t>Records contain the name of a site and a corresponding IP number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Distributed to many different servers on the Internet</a:t>
            </a:r>
          </a:p>
          <a:p>
            <a:pPr lvl="1"/>
            <a:r>
              <a:rPr lang="en-US" altLang="en-US" dirty="0" smtClean="0"/>
              <a:t>Prevent bottlenecking and ensure efficiency</a:t>
            </a:r>
          </a:p>
          <a:p>
            <a:endParaRPr lang="en-US" altLang="en-US" dirty="0" smtClean="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233598-1DB4-4011-A1FD-489C99F539C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Domain Name System (DNS)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9105A7-9EBD-4BF1-9C44-781A8BD928C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pic>
        <p:nvPicPr>
          <p:cNvPr id="18437" name="Picture 2" descr="DNS look up" title="Figure 8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30010" y="1447800"/>
            <a:ext cx="7772689" cy="42672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Domain Name System (DNS)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DNS is often the focus of attacks</a:t>
            </a:r>
          </a:p>
          <a:p>
            <a:pPr lvl="1"/>
            <a:r>
              <a:rPr lang="en-US" altLang="en-US" dirty="0" smtClean="0"/>
              <a:t>DNS poisoning substitutes fraudulent IP address</a:t>
            </a:r>
          </a:p>
          <a:p>
            <a:pPr lvl="2"/>
            <a:r>
              <a:rPr lang="en-US" altLang="en-US" dirty="0" smtClean="0"/>
              <a:t>Can be in local host table or external DNS server</a:t>
            </a:r>
          </a:p>
          <a:p>
            <a:pPr lvl="2"/>
            <a:endParaRPr lang="en-US" altLang="en-US" dirty="0" smtClean="0"/>
          </a:p>
          <a:p>
            <a:pPr lvl="2"/>
            <a:r>
              <a:rPr lang="en-US" altLang="en-US" dirty="0" smtClean="0">
                <a:solidFill>
                  <a:schemeClr val="tx1"/>
                </a:solidFill>
              </a:rPr>
              <a:t>Newest DNS software prevents DNS poisoning</a:t>
            </a:r>
          </a:p>
          <a:p>
            <a:pPr lvl="2"/>
            <a:endParaRPr lang="en-US" altLang="en-US" dirty="0" smtClean="0">
              <a:solidFill>
                <a:schemeClr val="tx1"/>
              </a:solidFill>
            </a:endParaRP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Attacker asks the valid DNS for a zone transfer</a:t>
            </a:r>
          </a:p>
          <a:p>
            <a:pPr lvl="2"/>
            <a:r>
              <a:rPr lang="en-US" altLang="en-US" dirty="0" smtClean="0">
                <a:solidFill>
                  <a:schemeClr val="tx1"/>
                </a:solidFill>
              </a:rPr>
              <a:t>A zone transfer allows attacker access to network, hardware, and operating system information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87A2DC-CDE7-4A0C-81A2-A75CF1A5AE1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File Transfer Protocols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TCP/IP protocols are used for transferring files</a:t>
            </a:r>
          </a:p>
          <a:p>
            <a:pPr lvl="1"/>
            <a:r>
              <a:rPr lang="en-US" altLang="en-US" dirty="0" smtClean="0"/>
              <a:t>File transfer protocol (FTP) - used to connect to an FTP “server”</a:t>
            </a:r>
          </a:p>
          <a:p>
            <a:r>
              <a:rPr lang="en-US" altLang="en-US" dirty="0" smtClean="0"/>
              <a:t>Methods for using FTP on local host computer</a:t>
            </a:r>
          </a:p>
          <a:p>
            <a:pPr lvl="1"/>
            <a:r>
              <a:rPr lang="en-US" altLang="en-US" i="1" dirty="0" smtClean="0"/>
              <a:t>From a command prompt</a:t>
            </a:r>
          </a:p>
          <a:p>
            <a:pPr lvl="1"/>
            <a:r>
              <a:rPr lang="en-US" altLang="en-US" i="1" dirty="0" smtClean="0"/>
              <a:t>Using a web browser</a:t>
            </a:r>
          </a:p>
          <a:p>
            <a:pPr lvl="1"/>
            <a:r>
              <a:rPr lang="en-US" altLang="en-US" i="1" dirty="0" smtClean="0"/>
              <a:t>Using an FTP client</a:t>
            </a:r>
          </a:p>
          <a:p>
            <a:r>
              <a:rPr lang="en-US" altLang="en-US" dirty="0"/>
              <a:t>FTP uses two ports</a:t>
            </a:r>
          </a:p>
          <a:p>
            <a:pPr lvl="1"/>
            <a:r>
              <a:rPr lang="en-US" altLang="en-US" dirty="0"/>
              <a:t>Port 21 is the FTP control part</a:t>
            </a:r>
          </a:p>
          <a:p>
            <a:pPr lvl="1"/>
            <a:r>
              <a:rPr lang="en-US" altLang="en-US" dirty="0"/>
              <a:t>Port 20 is the data port</a:t>
            </a:r>
          </a:p>
          <a:p>
            <a:pPr lvl="1"/>
            <a:endParaRPr lang="en-US" altLang="en-US" i="1" dirty="0" smtClean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453B2C-80BE-49FE-BE67-47219A19469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File Transfer Protocols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BDDC66-A495-4924-80E8-F457DDB9D34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pic>
        <p:nvPicPr>
          <p:cNvPr id="22533" name="Picture 2" descr="FTP client" title="Figure 8-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43000" y="1113154"/>
            <a:ext cx="6934200" cy="5744846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File Transfer Protocols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FTP vulnerabilities</a:t>
            </a:r>
          </a:p>
          <a:p>
            <a:pPr lvl="1"/>
            <a:r>
              <a:rPr lang="en-US" altLang="en-US" dirty="0" smtClean="0"/>
              <a:t>Does not use encryption</a:t>
            </a:r>
          </a:p>
          <a:p>
            <a:pPr lvl="1"/>
            <a:r>
              <a:rPr lang="en-US" altLang="en-US" dirty="0" smtClean="0"/>
              <a:t>Vulnerable to man-in-the-middle attacks</a:t>
            </a:r>
          </a:p>
          <a:p>
            <a:r>
              <a:rPr lang="en-US" altLang="en-US" dirty="0" smtClean="0"/>
              <a:t>Secure transmission options over FTP</a:t>
            </a:r>
          </a:p>
          <a:p>
            <a:pPr lvl="1"/>
            <a:r>
              <a:rPr lang="en-US" altLang="en-US" dirty="0" smtClean="0"/>
              <a:t>Secure sockets layer (FTPS) encrypts commands</a:t>
            </a:r>
          </a:p>
          <a:p>
            <a:pPr lvl="2"/>
            <a:r>
              <a:rPr lang="en-US" altLang="en-US" dirty="0" smtClean="0"/>
              <a:t>Uses SSL or TLS to encrypt commands sent over the control port (port 21); </a:t>
            </a:r>
            <a:r>
              <a:rPr lang="en-US" altLang="en-US" dirty="0" smtClean="0">
                <a:solidFill>
                  <a:srgbClr val="FF0000"/>
                </a:solidFill>
              </a:rPr>
              <a:t>data port may not be encrypted</a:t>
            </a:r>
          </a:p>
          <a:p>
            <a:pPr lvl="1"/>
            <a:r>
              <a:rPr lang="en-US" altLang="en-US" dirty="0" smtClean="0"/>
              <a:t>Secure FTP (SFTP)</a:t>
            </a:r>
          </a:p>
          <a:p>
            <a:pPr lvl="2"/>
            <a:r>
              <a:rPr lang="en-US" altLang="en-US" dirty="0" smtClean="0"/>
              <a:t>Uses only a single TCP port instead of two ports </a:t>
            </a:r>
          </a:p>
          <a:p>
            <a:pPr lvl="2"/>
            <a:r>
              <a:rPr lang="en-US" altLang="en-US" dirty="0" smtClean="0">
                <a:solidFill>
                  <a:srgbClr val="FF0000"/>
                </a:solidFill>
              </a:rPr>
              <a:t>All data and commands are encrypted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62A3D4-1915-4453-B9AA-30586848382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File Transfer Protocols (cont’d.)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Secure Copy Protocol (SCP)</a:t>
            </a:r>
          </a:p>
          <a:p>
            <a:pPr lvl="1"/>
            <a:r>
              <a:rPr lang="en-US" altLang="en-US" dirty="0" smtClean="0"/>
              <a:t>An enhanced version of </a:t>
            </a:r>
            <a:r>
              <a:rPr lang="en-US" altLang="en-US" i="1" dirty="0" smtClean="0"/>
              <a:t>Remote Copy Protocol (RCP)</a:t>
            </a:r>
          </a:p>
          <a:p>
            <a:pPr lvl="1"/>
            <a:r>
              <a:rPr lang="en-US" altLang="en-US" dirty="0" smtClean="0"/>
              <a:t>Encrypts files and commands</a:t>
            </a:r>
          </a:p>
          <a:p>
            <a:pPr lvl="1"/>
            <a:r>
              <a:rPr lang="en-US" altLang="en-US" dirty="0" smtClean="0"/>
              <a:t>File transfer cannot be interrupted and then resumed in the same session</a:t>
            </a:r>
          </a:p>
          <a:p>
            <a:pPr lvl="2"/>
            <a:r>
              <a:rPr lang="en-US" altLang="en-US" dirty="0" smtClean="0"/>
              <a:t>Session must be completely terminated and restarted</a:t>
            </a:r>
          </a:p>
          <a:p>
            <a:pPr lvl="1"/>
            <a:r>
              <a:rPr lang="en-US" altLang="en-US" dirty="0" smtClean="0"/>
              <a:t>Found mainly on Linux and UNIX platforms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FA8744-A04B-4164-9C22-606BE72700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Storage Protocols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As storage capacities have grown, most organizations have turned to using a storage area network (SAN)</a:t>
            </a:r>
          </a:p>
          <a:p>
            <a:pPr lvl="1"/>
            <a:r>
              <a:rPr lang="en-US" altLang="en-US" dirty="0" smtClean="0"/>
              <a:t>A dedicated network storage facility that provides access to data storage over a high-speed network</a:t>
            </a:r>
          </a:p>
          <a:p>
            <a:r>
              <a:rPr lang="en-US" altLang="en-US" b="1" dirty="0" smtClean="0"/>
              <a:t>iSCSI (Internet Small Computer System Interface) </a:t>
            </a:r>
            <a:r>
              <a:rPr lang="en-US" altLang="en-US" dirty="0" smtClean="0"/>
              <a:t>- an IP-based storage networking standard for linking data storage facilities</a:t>
            </a:r>
          </a:p>
          <a:p>
            <a:pPr lvl="1"/>
            <a:r>
              <a:rPr lang="en-US" altLang="en-US" dirty="0" smtClean="0"/>
              <a:t>Can transmit data over LANs, WANs, and the Internet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C1AAD7-B346-422C-811E-FA421EB3C77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Storage Protocols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 b="1" dirty="0" err="1" smtClean="0"/>
              <a:t>Fibre</a:t>
            </a:r>
            <a:r>
              <a:rPr lang="en-US" altLang="en-US" b="1" dirty="0" smtClean="0"/>
              <a:t> Channel (FC)</a:t>
            </a:r>
            <a:r>
              <a:rPr lang="en-US" altLang="en-US" dirty="0" smtClean="0"/>
              <a:t> - a high-speed storage network protocol that can transmit up to 16 </a:t>
            </a:r>
            <a:r>
              <a:rPr lang="en-US" altLang="en-US" dirty="0" err="1" smtClean="0"/>
              <a:t>Gbps</a:t>
            </a:r>
            <a:endParaRPr lang="en-US" altLang="en-US" dirty="0" smtClean="0"/>
          </a:p>
          <a:p>
            <a:r>
              <a:rPr lang="en-US" altLang="en-US" b="1" dirty="0" err="1" smtClean="0"/>
              <a:t>Fibre</a:t>
            </a:r>
            <a:r>
              <a:rPr lang="en-US" altLang="en-US" b="1" dirty="0" smtClean="0"/>
              <a:t> Channel over Ethernet (</a:t>
            </a:r>
            <a:r>
              <a:rPr lang="en-US" altLang="en-US" b="1" dirty="0" err="1" smtClean="0"/>
              <a:t>FCoE</a:t>
            </a:r>
            <a:r>
              <a:rPr lang="en-US" altLang="en-US" b="1" dirty="0" smtClean="0"/>
              <a:t>)  </a:t>
            </a:r>
          </a:p>
          <a:p>
            <a:pPr lvl="1"/>
            <a:r>
              <a:rPr lang="en-US" altLang="en-US" dirty="0" smtClean="0"/>
              <a:t>A variation of FC that encapsulates </a:t>
            </a:r>
            <a:r>
              <a:rPr lang="en-US" altLang="en-US" dirty="0" err="1" smtClean="0"/>
              <a:t>Fibre</a:t>
            </a:r>
            <a:r>
              <a:rPr lang="en-US" altLang="en-US" dirty="0" smtClean="0"/>
              <a:t> Channel frames over Ethernet networks</a:t>
            </a:r>
          </a:p>
          <a:p>
            <a:pPr lvl="1"/>
            <a:r>
              <a:rPr lang="en-US" altLang="en-US" dirty="0" smtClean="0"/>
              <a:t>Allows FC to use fast Ethernet networks while preserving the FC protocol</a:t>
            </a:r>
          </a:p>
          <a:p>
            <a:r>
              <a:rPr lang="en-US" altLang="en-US" dirty="0" smtClean="0"/>
              <a:t>FC zones - a built-in security mechanism</a:t>
            </a:r>
          </a:p>
          <a:p>
            <a:pPr lvl="1"/>
            <a:r>
              <a:rPr lang="en-US" altLang="en-US" dirty="0" smtClean="0"/>
              <a:t>There are two types:</a:t>
            </a:r>
          </a:p>
          <a:p>
            <a:pPr lvl="2"/>
            <a:r>
              <a:rPr lang="en-US" altLang="en-US" i="1" dirty="0" smtClean="0"/>
              <a:t>FC hard zone  -  based on port number</a:t>
            </a:r>
          </a:p>
          <a:p>
            <a:pPr lvl="2"/>
            <a:r>
              <a:rPr lang="en-US" altLang="en-US" i="1" dirty="0" smtClean="0"/>
              <a:t>FC soft zone  -  based on device ID (cross-port)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0BD862-A596-4AF0-AAA1-C1A1343792B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NetBIOS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NetBIOS (Network Basic </a:t>
            </a:r>
            <a:r>
              <a:rPr lang="en-US" altLang="en-US" b="1" dirty="0" err="1" smtClean="0"/>
              <a:t>Input/Output</a:t>
            </a:r>
            <a:r>
              <a:rPr lang="en-US" altLang="en-US" b="1" dirty="0" smtClean="0"/>
              <a:t> System)</a:t>
            </a:r>
          </a:p>
          <a:p>
            <a:pPr lvl="1"/>
            <a:r>
              <a:rPr lang="en-US" altLang="en-US" dirty="0" smtClean="0"/>
              <a:t>A transport protocol used by Microsoft Windows systems</a:t>
            </a:r>
          </a:p>
          <a:p>
            <a:pPr lvl="1"/>
            <a:r>
              <a:rPr lang="en-US" altLang="en-US" dirty="0" smtClean="0"/>
              <a:t>Allows applications on separate computers to communicate over a LAN</a:t>
            </a:r>
          </a:p>
          <a:p>
            <a:pPr lvl="1"/>
            <a:r>
              <a:rPr lang="en-US" altLang="en-US" dirty="0" smtClean="0"/>
              <a:t>An attacker who determines that NetBIOS is running can use an application to gather information regarding the network in order to design an attack</a:t>
            </a:r>
          </a:p>
          <a:p>
            <a:pPr lvl="1"/>
            <a:r>
              <a:rPr lang="en-US" altLang="en-US" dirty="0" smtClean="0"/>
              <a:t>It is recommended to disable NetBIOS or use only if necessary on specific devices that require it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1DF754-1317-4CFE-B6AC-1F1C71A619D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Common Network Protocols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IP</a:t>
            </a:r>
          </a:p>
          <a:p>
            <a:pPr lvl="1"/>
            <a:r>
              <a:rPr lang="en-US" altLang="en-US" dirty="0" smtClean="0"/>
              <a:t>Protocol that functions primarily at Open Systems Interconnection (OSI) Network Layer (Layer 3)</a:t>
            </a:r>
          </a:p>
          <a:p>
            <a:pPr lvl="1"/>
            <a:r>
              <a:rPr lang="en-US" altLang="en-US" dirty="0" smtClean="0"/>
              <a:t>Provides network addressing and routing</a:t>
            </a:r>
          </a:p>
          <a:p>
            <a:r>
              <a:rPr lang="en-US" altLang="en-US" dirty="0" smtClean="0"/>
              <a:t>TCP</a:t>
            </a:r>
          </a:p>
          <a:p>
            <a:pPr lvl="1"/>
            <a:r>
              <a:rPr lang="en-US" altLang="en-US" dirty="0" smtClean="0"/>
              <a:t>Transport Layer (Layer 4) protocol</a:t>
            </a:r>
          </a:p>
          <a:p>
            <a:pPr lvl="1"/>
            <a:r>
              <a:rPr lang="en-US" altLang="en-US" dirty="0" smtClean="0"/>
              <a:t>Establishes connections and ensures reliable data transport between devices</a:t>
            </a:r>
          </a:p>
          <a:p>
            <a:r>
              <a:rPr lang="en-US" altLang="en-US" dirty="0" smtClean="0"/>
              <a:t>TCP/IP uses a four layer architecture</a:t>
            </a:r>
          </a:p>
          <a:p>
            <a:pPr lvl="1"/>
            <a:r>
              <a:rPr lang="en-US" altLang="en-US" dirty="0" smtClean="0"/>
              <a:t>Network Interface, Internet, Transport, Application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1BCEED-4D54-4F22-BB27-6C5F0CEF71D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Telnet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Telnet </a:t>
            </a:r>
          </a:p>
          <a:p>
            <a:pPr lvl="1"/>
            <a:r>
              <a:rPr lang="en-US" altLang="en-US" dirty="0" smtClean="0"/>
              <a:t>An older TCP/IP protocol for text-based communication</a:t>
            </a:r>
          </a:p>
          <a:p>
            <a:pPr lvl="1"/>
            <a:r>
              <a:rPr lang="en-US" altLang="en-US" dirty="0" smtClean="0"/>
              <a:t>Also a terminal emulation application that runs on a local computer </a:t>
            </a:r>
          </a:p>
          <a:p>
            <a:pPr lvl="2"/>
            <a:r>
              <a:rPr lang="en-US" altLang="en-US" dirty="0" smtClean="0"/>
              <a:t>Connects to a server on a network</a:t>
            </a:r>
          </a:p>
          <a:p>
            <a:pPr lvl="1"/>
            <a:r>
              <a:rPr lang="en-US" altLang="en-US" dirty="0" smtClean="0"/>
              <a:t>Telnet does not encrypt data and many security weaknesses have been uncovered within the protocol</a:t>
            </a:r>
          </a:p>
          <a:p>
            <a:pPr lvl="1"/>
            <a:r>
              <a:rPr lang="en-US" altLang="en-US" dirty="0" smtClean="0"/>
              <a:t>It is recommended that Secure Shell (SSH) be used instead of Telnet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5753EB-B091-40C4-8D2A-1045952D963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IPv6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Current version of IP protocol is version 4 (IPv4)</a:t>
            </a:r>
          </a:p>
          <a:p>
            <a:pPr lvl="1"/>
            <a:r>
              <a:rPr lang="en-US" altLang="en-US" dirty="0" smtClean="0"/>
              <a:t>Developed in 1981</a:t>
            </a:r>
          </a:p>
          <a:p>
            <a:pPr lvl="1"/>
            <a:r>
              <a:rPr lang="en-US" altLang="en-US" dirty="0" smtClean="0"/>
              <a:t>Number of available IP address is limited to 4.3 billion</a:t>
            </a:r>
          </a:p>
          <a:p>
            <a:pPr lvl="2"/>
            <a:r>
              <a:rPr lang="en-US" altLang="en-US" dirty="0" smtClean="0"/>
              <a:t>This is no longer sufficient for the number of devices that are connected to the Internet</a:t>
            </a:r>
          </a:p>
          <a:p>
            <a:pPr lvl="1"/>
            <a:r>
              <a:rPr lang="en-US" altLang="en-US" dirty="0" smtClean="0"/>
              <a:t>Has security weaknesses</a:t>
            </a:r>
          </a:p>
          <a:p>
            <a:r>
              <a:rPr lang="en-US" altLang="en-US" b="1" dirty="0" smtClean="0"/>
              <a:t>Internet Protocol version 6 (IPv6)</a:t>
            </a:r>
          </a:p>
          <a:p>
            <a:pPr lvl="1"/>
            <a:r>
              <a:rPr lang="en-US" altLang="en-US" dirty="0" smtClean="0"/>
              <a:t>Next generation of IP protocol</a:t>
            </a:r>
          </a:p>
          <a:p>
            <a:pPr lvl="1"/>
            <a:r>
              <a:rPr lang="en-US" altLang="en-US" dirty="0" smtClean="0"/>
              <a:t>Addresses weaknesses of IPv4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73E926-AAED-448C-B72E-78C6EB8243E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IPv6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2D6A66-4B7F-44DE-9E64-C85752A47BE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pic>
        <p:nvPicPr>
          <p:cNvPr id="30725" name="Picture 2" descr="IPv4 and IPv6 headers" title="Figure 8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371600" y="1676400"/>
            <a:ext cx="6400800" cy="390207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IPv6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IPv6 provides enhanced security features</a:t>
            </a:r>
          </a:p>
          <a:p>
            <a:pPr lvl="1"/>
            <a:r>
              <a:rPr lang="en-US" altLang="en-US" dirty="0" smtClean="0"/>
              <a:t>Cryptographic protocols provide secure data communication</a:t>
            </a:r>
          </a:p>
          <a:p>
            <a:pPr lvl="1"/>
            <a:r>
              <a:rPr lang="en-US" altLang="en-US" dirty="0" smtClean="0"/>
              <a:t>New authentication headers prevent IP packets from being altered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8DCE6-58CC-4E13-BB29-EA076E46294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IPv6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2D8AA5-0011-4CD3-BC46-948EDB9D93A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pic>
        <p:nvPicPr>
          <p:cNvPr id="32773" name="Picture 2" descr="Comparison of IPv4 and IPv6 headers" title="Table 8-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19200" y="1600200"/>
            <a:ext cx="6445250" cy="413543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Administration Principles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Administering a secure network can be challenging</a:t>
            </a:r>
          </a:p>
          <a:p>
            <a:r>
              <a:rPr lang="en-US" altLang="en-US" dirty="0" smtClean="0"/>
              <a:t>Rule-based management approach</a:t>
            </a:r>
          </a:p>
          <a:p>
            <a:pPr lvl="1"/>
            <a:r>
              <a:rPr lang="en-US" altLang="en-US" dirty="0" smtClean="0"/>
              <a:t>Relies on following procedures and rules</a:t>
            </a:r>
          </a:p>
          <a:p>
            <a:pPr lvl="1"/>
            <a:r>
              <a:rPr lang="en-US" altLang="en-US" dirty="0" smtClean="0"/>
              <a:t>Procedural rules are the authoritative and prescribed direction for conduct</a:t>
            </a:r>
          </a:p>
          <a:p>
            <a:pPr lvl="2"/>
            <a:r>
              <a:rPr lang="en-US" altLang="en-US" dirty="0" smtClean="0"/>
              <a:t>Procedural rules dictate technical rules</a:t>
            </a:r>
          </a:p>
          <a:p>
            <a:pPr lvl="1"/>
            <a:r>
              <a:rPr lang="en-US" altLang="en-US" dirty="0" smtClean="0"/>
              <a:t>Technical rules address:</a:t>
            </a:r>
          </a:p>
          <a:p>
            <a:pPr lvl="2"/>
            <a:r>
              <a:rPr lang="en-US" altLang="en-US" dirty="0" smtClean="0"/>
              <a:t>Device security</a:t>
            </a:r>
          </a:p>
          <a:p>
            <a:pPr lvl="2"/>
            <a:r>
              <a:rPr lang="en-US" altLang="en-US" dirty="0" smtClean="0"/>
              <a:t>Monitoring and analyzing logs</a:t>
            </a:r>
          </a:p>
          <a:p>
            <a:pPr lvl="2"/>
            <a:r>
              <a:rPr lang="en-US" altLang="en-US" dirty="0" smtClean="0"/>
              <a:t>Network design management</a:t>
            </a:r>
          </a:p>
          <a:p>
            <a:pPr lvl="2"/>
            <a:r>
              <a:rPr lang="en-US" altLang="en-US" dirty="0" smtClean="0"/>
              <a:t>Port security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5BC987-591D-49C7-8141-D44B436AF81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Device Security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Device security involves:</a:t>
            </a:r>
          </a:p>
          <a:p>
            <a:pPr lvl="1"/>
            <a:r>
              <a:rPr lang="en-US" altLang="en-US" dirty="0" smtClean="0"/>
              <a:t>Establishing a secure router configuration</a:t>
            </a:r>
          </a:p>
          <a:p>
            <a:pPr lvl="1"/>
            <a:r>
              <a:rPr lang="en-US" altLang="en-US" dirty="0" smtClean="0"/>
              <a:t>Implementing flood guards</a:t>
            </a:r>
          </a:p>
          <a:p>
            <a:r>
              <a:rPr lang="en-US" altLang="en-US" dirty="0" smtClean="0"/>
              <a:t>Secure router configuration</a:t>
            </a:r>
          </a:p>
          <a:p>
            <a:pPr lvl="1"/>
            <a:r>
              <a:rPr lang="en-US" altLang="en-US" dirty="0" smtClean="0"/>
              <a:t>Router operates at Network Layer (Layer 3)</a:t>
            </a:r>
          </a:p>
          <a:p>
            <a:pPr lvl="2"/>
            <a:r>
              <a:rPr lang="en-US" altLang="en-US" dirty="0" smtClean="0"/>
              <a:t>Forwards packets across computer networks</a:t>
            </a:r>
          </a:p>
          <a:p>
            <a:pPr lvl="1"/>
            <a:r>
              <a:rPr lang="en-US" altLang="en-US" dirty="0" smtClean="0"/>
              <a:t>Routers can perform a security function</a:t>
            </a:r>
          </a:p>
          <a:p>
            <a:pPr lvl="2"/>
            <a:r>
              <a:rPr lang="en-US" altLang="en-US" dirty="0" smtClean="0"/>
              <a:t>Can be configured to filter out specific types of network traffic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CA355-7251-4E6B-9AF5-4DD8857AB8E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Device Security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FC2A71-9A36-4592-82BA-6484968F714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pic>
        <p:nvPicPr>
          <p:cNvPr id="35845" name="Picture 2" descr="Secure router configuration tasks" title="Table 8-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66800" y="1752600"/>
            <a:ext cx="6769100" cy="347821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Device Security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Flood guard</a:t>
            </a:r>
          </a:p>
          <a:p>
            <a:pPr lvl="1"/>
            <a:r>
              <a:rPr lang="en-US" altLang="en-US" dirty="0" smtClean="0"/>
              <a:t>Protects against denial of service (</a:t>
            </a:r>
            <a:r>
              <a:rPr lang="en-US" altLang="en-US" dirty="0" err="1" smtClean="0"/>
              <a:t>DoS</a:t>
            </a:r>
            <a:r>
              <a:rPr lang="en-US" altLang="en-US" dirty="0" smtClean="0"/>
              <a:t>) attacks</a:t>
            </a:r>
          </a:p>
          <a:p>
            <a:pPr lvl="1"/>
            <a:r>
              <a:rPr lang="en-US" altLang="en-US" dirty="0" smtClean="0"/>
              <a:t>SYN flood attack</a:t>
            </a:r>
          </a:p>
          <a:p>
            <a:pPr lvl="2"/>
            <a:r>
              <a:rPr lang="en-US" altLang="en-US" dirty="0" smtClean="0"/>
              <a:t>A type of </a:t>
            </a:r>
            <a:r>
              <a:rPr lang="en-US" altLang="en-US" dirty="0" err="1" smtClean="0"/>
              <a:t>DoS</a:t>
            </a:r>
            <a:r>
              <a:rPr lang="en-US" altLang="en-US" dirty="0" smtClean="0"/>
              <a:t> attack that takes advantage of the procedures for initiating a session</a:t>
            </a:r>
          </a:p>
          <a:p>
            <a:pPr lvl="1"/>
            <a:r>
              <a:rPr lang="en-US" altLang="en-US" dirty="0" smtClean="0"/>
              <a:t>A flood guard controls a device’s tolerance for unanswered service requests</a:t>
            </a:r>
          </a:p>
          <a:p>
            <a:pPr lvl="2"/>
            <a:r>
              <a:rPr lang="en-US" altLang="en-US" dirty="0" smtClean="0"/>
              <a:t>Administrator can set a maximum number of “developing” connections</a:t>
            </a:r>
          </a:p>
          <a:p>
            <a:pPr lvl="1"/>
            <a:r>
              <a:rPr lang="en-US" altLang="en-US" dirty="0" smtClean="0"/>
              <a:t>Commonly found on firewalls, IDSs, and IPSs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1E26C8-845B-4919-B50C-94982D11DBC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Monitoring and Analyzing Logs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Security logs</a:t>
            </a:r>
          </a:p>
          <a:p>
            <a:pPr lvl="1"/>
            <a:r>
              <a:rPr lang="en-US" altLang="en-US" dirty="0" smtClean="0"/>
              <a:t>Can reveal types of attacks that are being directed at the network and if attacks were successful</a:t>
            </a:r>
          </a:p>
          <a:p>
            <a:r>
              <a:rPr lang="en-US" altLang="en-US" dirty="0" smtClean="0"/>
              <a:t>Access logs</a:t>
            </a:r>
          </a:p>
          <a:p>
            <a:pPr lvl="1"/>
            <a:r>
              <a:rPr lang="en-US" altLang="en-US" dirty="0" smtClean="0"/>
              <a:t>Provide details regarding requests for specific files</a:t>
            </a:r>
          </a:p>
          <a:p>
            <a:r>
              <a:rPr lang="en-US" altLang="en-US" dirty="0" smtClean="0"/>
              <a:t>Audit logs</a:t>
            </a:r>
          </a:p>
          <a:p>
            <a:pPr lvl="1"/>
            <a:r>
              <a:rPr lang="en-US" altLang="en-US" dirty="0" smtClean="0"/>
              <a:t>Used to record which user performed an action</a:t>
            </a:r>
          </a:p>
          <a:p>
            <a:r>
              <a:rPr lang="en-US" altLang="en-US" dirty="0" smtClean="0"/>
              <a:t>Event logs</a:t>
            </a:r>
          </a:p>
          <a:p>
            <a:pPr lvl="1"/>
            <a:r>
              <a:rPr lang="en-US" altLang="en-US" dirty="0" smtClean="0"/>
              <a:t>Document any unsuccessful events and the most significant successful events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428F59-164F-464F-AFAD-BE558CE074D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Common Network Protocols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CF30DD-C9AF-42AD-A0D6-4D5704C5DEC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1024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Several basic TCP/IP Protocols:</a:t>
            </a:r>
          </a:p>
          <a:p>
            <a:pPr lvl="1"/>
            <a:r>
              <a:rPr lang="en-US" altLang="en-US" dirty="0" smtClean="0"/>
              <a:t>Internet Control Message Protocol (ICMP)</a:t>
            </a:r>
          </a:p>
          <a:p>
            <a:pPr lvl="1"/>
            <a:r>
              <a:rPr lang="en-US" altLang="en-US" dirty="0" smtClean="0"/>
              <a:t>Simple Network Management Protocol (SNMP)</a:t>
            </a:r>
          </a:p>
          <a:p>
            <a:pPr lvl="1"/>
            <a:r>
              <a:rPr lang="en-US" altLang="en-US" dirty="0" smtClean="0"/>
              <a:t>Domain Name System (DNS)</a:t>
            </a:r>
          </a:p>
          <a:p>
            <a:pPr lvl="1"/>
            <a:r>
              <a:rPr lang="en-US" altLang="en-US" dirty="0" smtClean="0"/>
              <a:t>File transfer and storage protocols</a:t>
            </a:r>
          </a:p>
          <a:p>
            <a:pPr lvl="1"/>
            <a:r>
              <a:rPr lang="en-US" altLang="en-US" dirty="0" smtClean="0"/>
              <a:t>NetBIOS</a:t>
            </a:r>
          </a:p>
          <a:p>
            <a:pPr lvl="1"/>
            <a:r>
              <a:rPr lang="en-US" altLang="en-US" dirty="0" smtClean="0"/>
              <a:t>Telnet</a:t>
            </a:r>
          </a:p>
          <a:p>
            <a:r>
              <a:rPr lang="en-US" altLang="en-US" dirty="0" smtClean="0"/>
              <a:t>A new and more secure version of IP is designed to replace the current version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Monitoring and Analyzing Logs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routine review of logs helps to:</a:t>
            </a:r>
          </a:p>
          <a:p>
            <a:pPr lvl="1"/>
            <a:r>
              <a:rPr lang="en-US" altLang="en-US" dirty="0" smtClean="0"/>
              <a:t>Identify security incidents</a:t>
            </a:r>
          </a:p>
          <a:p>
            <a:pPr lvl="1"/>
            <a:r>
              <a:rPr lang="en-US" altLang="en-US" dirty="0" smtClean="0"/>
              <a:t>Policy violations</a:t>
            </a:r>
          </a:p>
          <a:p>
            <a:pPr lvl="1"/>
            <a:r>
              <a:rPr lang="en-US" altLang="en-US" dirty="0" smtClean="0"/>
              <a:t>Fraudulent activity</a:t>
            </a:r>
          </a:p>
          <a:p>
            <a:pPr lvl="1"/>
            <a:r>
              <a:rPr lang="en-US" altLang="en-US" dirty="0" smtClean="0"/>
              <a:t>Operational problems</a:t>
            </a:r>
          </a:p>
          <a:p>
            <a:r>
              <a:rPr lang="en-US" altLang="en-US" dirty="0" smtClean="0"/>
              <a:t>Logs can be useful for:</a:t>
            </a:r>
          </a:p>
          <a:p>
            <a:pPr lvl="1"/>
            <a:r>
              <a:rPr lang="en-US" altLang="en-US" dirty="0" smtClean="0"/>
              <a:t>Performing auditing analysis</a:t>
            </a:r>
          </a:p>
          <a:p>
            <a:pPr lvl="1"/>
            <a:r>
              <a:rPr lang="en-US" altLang="en-US" dirty="0" smtClean="0"/>
              <a:t>Supporting the organization’s internal investigations</a:t>
            </a:r>
          </a:p>
          <a:p>
            <a:pPr lvl="1"/>
            <a:r>
              <a:rPr lang="en-US" altLang="en-US" dirty="0" smtClean="0"/>
              <a:t>Identifying operational trends and long-term problems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50D8E9-ADF4-4D6E-8748-914B2F5EDF5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Monitoring and Analyzing Logs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Logs can provide documentation that the organization is complying with laws and regulatory requirements</a:t>
            </a:r>
          </a:p>
          <a:p>
            <a:pPr>
              <a:defRPr/>
            </a:pPr>
            <a:r>
              <a:rPr lang="en-US" altLang="en-US" dirty="0" smtClean="0"/>
              <a:t>Firewall log items to be examined</a:t>
            </a:r>
          </a:p>
          <a:p>
            <a:pPr lvl="1">
              <a:defRPr/>
            </a:pPr>
            <a:r>
              <a:rPr lang="en-US" altLang="en-US" dirty="0" smtClean="0"/>
              <a:t>IP addresses rejected and dropped</a:t>
            </a:r>
          </a:p>
          <a:p>
            <a:pPr lvl="1">
              <a:defRPr/>
            </a:pPr>
            <a:r>
              <a:rPr lang="en-US" altLang="en-US" dirty="0" smtClean="0"/>
              <a:t>Probes to ports that have no application services on them</a:t>
            </a:r>
          </a:p>
          <a:p>
            <a:pPr lvl="1">
              <a:defRPr/>
            </a:pPr>
            <a:r>
              <a:rPr lang="en-US" altLang="en-US" dirty="0" smtClean="0"/>
              <a:t>Source-routed packets</a:t>
            </a:r>
          </a:p>
          <a:p>
            <a:pPr lvl="1">
              <a:defRPr/>
            </a:pPr>
            <a:r>
              <a:rPr lang="en-US" altLang="en-US" dirty="0" smtClean="0"/>
              <a:t>Suspicious outbound connections</a:t>
            </a:r>
          </a:p>
          <a:p>
            <a:pPr lvl="1">
              <a:defRPr/>
            </a:pPr>
            <a:r>
              <a:rPr lang="en-US" altLang="en-US" dirty="0" smtClean="0"/>
              <a:t>Unsuccessful logins</a:t>
            </a:r>
          </a:p>
          <a:p>
            <a:pPr marL="0" indent="0">
              <a:buFontTx/>
              <a:buNone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975173-298D-477D-A1CF-A41D0F4B217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Monitoring and Analyzing Logs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0F0D52-9BAF-44A1-94CB-BEC3815CC19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pic>
        <p:nvPicPr>
          <p:cNvPr id="40966" name="Picture 2" descr="Device logs with beneficial security data" title="Table 8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447800"/>
            <a:ext cx="5059363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Monitoring and Analyzing Logs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Problems with log management:</a:t>
            </a:r>
          </a:p>
          <a:p>
            <a:pPr lvl="1">
              <a:defRPr/>
            </a:pPr>
            <a:r>
              <a:rPr lang="en-US" altLang="en-US" dirty="0" smtClean="0"/>
              <a:t>Multiple devices generating logs</a:t>
            </a:r>
          </a:p>
          <a:p>
            <a:pPr lvl="1">
              <a:defRPr/>
            </a:pPr>
            <a:r>
              <a:rPr lang="en-US" altLang="en-US" dirty="0" smtClean="0"/>
              <a:t>Very large volumes of data</a:t>
            </a:r>
          </a:p>
          <a:p>
            <a:pPr lvl="1">
              <a:defRPr/>
            </a:pPr>
            <a:r>
              <a:rPr lang="en-US" altLang="en-US" dirty="0" smtClean="0"/>
              <a:t>Different log formats</a:t>
            </a:r>
          </a:p>
          <a:p>
            <a:pPr>
              <a:defRPr/>
            </a:pPr>
            <a:r>
              <a:rPr lang="en-US" altLang="en-US" dirty="0" smtClean="0"/>
              <a:t>A solution to log management is to use a centralized device log analyzer</a:t>
            </a:r>
          </a:p>
          <a:p>
            <a:pPr marL="0" indent="0">
              <a:buFontTx/>
              <a:buNone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47D45E-08D6-4CB5-ACB6-20F39613F08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Design Management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Several network design management principles should be followed to ensure a secure network</a:t>
            </a:r>
          </a:p>
          <a:p>
            <a:r>
              <a:rPr lang="en-US" altLang="en-US" dirty="0" smtClean="0"/>
              <a:t>Network separation</a:t>
            </a:r>
          </a:p>
          <a:p>
            <a:pPr lvl="1"/>
            <a:r>
              <a:rPr lang="en-US" altLang="en-US" dirty="0" smtClean="0"/>
              <a:t>Provides separation between different parts of the network</a:t>
            </a:r>
          </a:p>
          <a:p>
            <a:pPr lvl="1"/>
            <a:r>
              <a:rPr lang="en-US" altLang="en-US" dirty="0" smtClean="0"/>
              <a:t>Example: order entry network segment cannot access the network that controls heating and cooling</a:t>
            </a:r>
          </a:p>
          <a:p>
            <a:r>
              <a:rPr lang="en-US" altLang="en-US" dirty="0" smtClean="0"/>
              <a:t>Option to accomplish network separation</a:t>
            </a:r>
          </a:p>
          <a:p>
            <a:pPr lvl="1"/>
            <a:r>
              <a:rPr lang="en-US" altLang="en-US" dirty="0" smtClean="0"/>
              <a:t>Physically separate users by connecting them to different switches and routers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9262F8-7B95-484A-8353-D91F9E4B916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Design Management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Loop protection</a:t>
            </a:r>
          </a:p>
          <a:p>
            <a:pPr lvl="1"/>
            <a:r>
              <a:rPr lang="en-US" altLang="en-US" dirty="0" smtClean="0"/>
              <a:t>Refer to Figure 8-7 for a description of a broadcast storm</a:t>
            </a:r>
          </a:p>
          <a:p>
            <a:pPr lvl="1"/>
            <a:r>
              <a:rPr lang="en-US" altLang="en-US" dirty="0" smtClean="0"/>
              <a:t>Host Z wants to send frames to Host X</a:t>
            </a:r>
          </a:p>
          <a:p>
            <a:pPr lvl="1"/>
            <a:r>
              <a:rPr lang="en-US" altLang="en-US" dirty="0" smtClean="0"/>
              <a:t>Switch A floods network with the packet</a:t>
            </a:r>
          </a:p>
          <a:p>
            <a:pPr lvl="1"/>
            <a:r>
              <a:rPr lang="en-US" altLang="en-US" dirty="0" smtClean="0"/>
              <a:t>Packet travels down  the network segments to the Switches B and C</a:t>
            </a:r>
          </a:p>
          <a:p>
            <a:pPr lvl="1"/>
            <a:r>
              <a:rPr lang="en-US" altLang="en-US" dirty="0" smtClean="0"/>
              <a:t>Switches B and C add Host Z to their lookup tables</a:t>
            </a:r>
          </a:p>
          <a:p>
            <a:pPr lvl="1"/>
            <a:r>
              <a:rPr lang="en-US" altLang="en-US" dirty="0" smtClean="0"/>
              <a:t>Both switches flood Segment 2 looking for Host X</a:t>
            </a:r>
          </a:p>
          <a:p>
            <a:pPr lvl="2"/>
            <a:r>
              <a:rPr lang="en-US" altLang="en-US" dirty="0" smtClean="0"/>
              <a:t>They receive each other’s packets and flood them back out again</a:t>
            </a:r>
          </a:p>
          <a:p>
            <a:pPr lvl="1"/>
            <a:endParaRPr lang="en-US" altLang="en-US" dirty="0" smtClean="0"/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EFDC54-914C-4BD6-BEAC-DC29CB62966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Design Management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6304D2-BDB9-437A-8645-795D44940B1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/>
          </a:p>
        </p:txBody>
      </p:sp>
      <p:pic>
        <p:nvPicPr>
          <p:cNvPr id="45061" name="Picture 2" descr="Broadcast storm" title="Figure 8-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57400" y="1752600"/>
            <a:ext cx="4975225" cy="41021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Design Management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Loop protection can prevent broadcast storms</a:t>
            </a:r>
          </a:p>
          <a:p>
            <a:pPr lvl="1"/>
            <a:r>
              <a:rPr lang="en-US" altLang="en-US" dirty="0" smtClean="0"/>
              <a:t>Uses IEEE 802.1d </a:t>
            </a:r>
            <a:r>
              <a:rPr lang="en-US" altLang="en-US" i="1" dirty="0" smtClean="0"/>
              <a:t>spanning tree algorithm (STA)</a:t>
            </a:r>
          </a:p>
          <a:p>
            <a:pPr lvl="1"/>
            <a:r>
              <a:rPr lang="en-US" altLang="en-US" dirty="0" smtClean="0"/>
              <a:t>Determines which switch has multiple ways to communicate with host</a:t>
            </a:r>
          </a:p>
          <a:p>
            <a:pPr lvl="1"/>
            <a:r>
              <a:rPr lang="en-US" altLang="en-US" dirty="0" smtClean="0"/>
              <a:t>Determines best path and blocks other paths</a:t>
            </a:r>
          </a:p>
          <a:p>
            <a:r>
              <a:rPr lang="en-US" altLang="en-US" dirty="0" smtClean="0"/>
              <a:t>Virtual LAN (VLAN) management</a:t>
            </a:r>
          </a:p>
          <a:p>
            <a:pPr lvl="1"/>
            <a:r>
              <a:rPr lang="en-US" altLang="en-US" dirty="0" smtClean="0"/>
              <a:t>Network may be segmented into logical groups of physical devices through VLAN</a:t>
            </a:r>
          </a:p>
          <a:p>
            <a:pPr lvl="1"/>
            <a:r>
              <a:rPr lang="en-US" altLang="en-US" dirty="0" smtClean="0"/>
              <a:t>Scattered users may be logically grouped together:</a:t>
            </a:r>
          </a:p>
          <a:p>
            <a:pPr lvl="2"/>
            <a:r>
              <a:rPr lang="en-US" altLang="en-US" dirty="0" smtClean="0"/>
              <a:t>Regardless of which switch they are attached to</a:t>
            </a:r>
          </a:p>
          <a:p>
            <a:pPr lvl="1"/>
            <a:endParaRPr lang="en-US" altLang="en-US" dirty="0" smtClean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3B12BE-1871-4B23-817F-47F628313B8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Design Management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General principles for managing VLANs</a:t>
            </a:r>
          </a:p>
          <a:p>
            <a:pPr lvl="1"/>
            <a:r>
              <a:rPr lang="en-US" altLang="en-US" dirty="0" smtClean="0"/>
              <a:t>Configure empty switch ports to connect to an unused VLAN</a:t>
            </a:r>
          </a:p>
          <a:p>
            <a:pPr lvl="1"/>
            <a:r>
              <a:rPr lang="en-US" altLang="en-US" dirty="0" smtClean="0"/>
              <a:t>Change any default VLAN names</a:t>
            </a:r>
          </a:p>
          <a:p>
            <a:pPr lvl="1"/>
            <a:r>
              <a:rPr lang="en-US" altLang="en-US" dirty="0" smtClean="0"/>
              <a:t>Configure the ports on the switches that pass tagged VLAN packets to explicitly forward specific tags</a:t>
            </a:r>
          </a:p>
          <a:p>
            <a:pPr lvl="1"/>
            <a:r>
              <a:rPr lang="en-US" altLang="en-US" dirty="0" smtClean="0"/>
              <a:t>Configure VLANs so that public devices are not on a private VLAN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65B77C-0186-49B3-996B-B0395E312FB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Port Security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Disabling unused interfaces</a:t>
            </a:r>
          </a:p>
          <a:p>
            <a:pPr lvl="1"/>
            <a:r>
              <a:rPr lang="en-US" altLang="en-US" dirty="0" smtClean="0"/>
              <a:t>Turn off ports on a network device that are not required</a:t>
            </a:r>
          </a:p>
          <a:p>
            <a:pPr lvl="1"/>
            <a:r>
              <a:rPr lang="en-US" altLang="en-US" dirty="0" smtClean="0"/>
              <a:t>A switch or router without port security allows attackers to connect to unused ports and attack the network</a:t>
            </a:r>
          </a:p>
          <a:p>
            <a:pPr lvl="1"/>
            <a:r>
              <a:rPr lang="en-US" altLang="en-US" dirty="0" smtClean="0"/>
              <a:t>All interfaces should be secured before switch is deployed</a:t>
            </a:r>
          </a:p>
          <a:p>
            <a:pPr lvl="1"/>
            <a:r>
              <a:rPr lang="en-US" altLang="en-US" dirty="0" smtClean="0"/>
              <a:t>The network administrator should issue shutdown command to each unused port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6F8692-03EB-484B-8F96-DC3376B4CF2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Internet Control Message Protocol (ICMP)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ICMP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Used by devices to communicate updates or error information to other devices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Messages are divided into two classes:</a:t>
            </a:r>
          </a:p>
          <a:p>
            <a:pPr lvl="2"/>
            <a:r>
              <a:rPr lang="en-US" altLang="en-US" dirty="0" smtClean="0"/>
              <a:t>Informational and query messages</a:t>
            </a:r>
          </a:p>
          <a:p>
            <a:pPr lvl="2"/>
            <a:r>
              <a:rPr lang="en-US" altLang="en-US" dirty="0" smtClean="0"/>
              <a:t>Error messages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F2D7B5-0505-4223-AFF2-BBF8652EB3E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Port Security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MAC limiting and filtering</a:t>
            </a:r>
          </a:p>
          <a:p>
            <a:pPr lvl="1"/>
            <a:r>
              <a:rPr lang="en-US" altLang="en-US" dirty="0" smtClean="0"/>
              <a:t>Filters and limits the number of media access control (MAC) addresses allowed on a single port</a:t>
            </a:r>
          </a:p>
          <a:p>
            <a:pPr lvl="1"/>
            <a:r>
              <a:rPr lang="en-US" altLang="en-US" dirty="0" smtClean="0"/>
              <a:t>Port can be set to limit of 1</a:t>
            </a:r>
          </a:p>
          <a:p>
            <a:pPr lvl="1"/>
            <a:r>
              <a:rPr lang="en-US" altLang="en-US" dirty="0" smtClean="0"/>
              <a:t>Specific MAC address can be assigned to a port</a:t>
            </a:r>
          </a:p>
          <a:p>
            <a:pPr lvl="2"/>
            <a:r>
              <a:rPr lang="en-US" altLang="en-US" dirty="0" smtClean="0"/>
              <a:t>Enables only single authorized host to connect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154B31-5290-4ECB-ACEE-9AEF188207A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Port Security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05337F-1D84-43F1-8E01-8FBB3C5BE0C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/>
          </a:p>
        </p:txBody>
      </p:sp>
      <p:pic>
        <p:nvPicPr>
          <p:cNvPr id="50181" name="Picture 2" descr="MAC limiting and filtering configuration options" title="Table 8-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2286000"/>
            <a:ext cx="7942263" cy="233838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Port Security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IEEE 802.1x</a:t>
            </a:r>
          </a:p>
          <a:p>
            <a:pPr lvl="1"/>
            <a:r>
              <a:rPr lang="en-US" altLang="en-US" dirty="0" smtClean="0"/>
              <a:t>Standard that provides the highest degree of port security</a:t>
            </a:r>
          </a:p>
          <a:p>
            <a:pPr lvl="1"/>
            <a:r>
              <a:rPr lang="en-US" altLang="en-US" dirty="0" smtClean="0"/>
              <a:t>Implements port-based authentication</a:t>
            </a:r>
          </a:p>
          <a:p>
            <a:pPr lvl="1"/>
            <a:r>
              <a:rPr lang="en-US" altLang="en-US" dirty="0" smtClean="0"/>
              <a:t>Blocks all traffic on a port-by-port basis:</a:t>
            </a:r>
          </a:p>
          <a:p>
            <a:pPr lvl="2"/>
            <a:r>
              <a:rPr lang="en-US" altLang="en-US" dirty="0" smtClean="0"/>
              <a:t>Until client is authenticated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8168A8-81FC-4451-AB80-AEBF66E4307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Port Security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E51A49-7C85-443E-9377-E06BB0A3F19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/>
          </a:p>
        </p:txBody>
      </p:sp>
      <p:pic>
        <p:nvPicPr>
          <p:cNvPr id="52229" name="Picture 2" descr="C:\Users\Julie\Documents\DropBox\InstructorResources\Sec+\Figures\ch08\Figure 8-8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362200"/>
            <a:ext cx="7735888" cy="2381250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Securing Network Applications and Platforms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Several network applications and platforms require special security considerations:</a:t>
            </a:r>
          </a:p>
          <a:p>
            <a:pPr lvl="1"/>
            <a:r>
              <a:rPr lang="en-US" altLang="en-US" dirty="0" smtClean="0"/>
              <a:t>IP telephony</a:t>
            </a:r>
          </a:p>
          <a:p>
            <a:pPr lvl="1"/>
            <a:r>
              <a:rPr lang="en-US" altLang="en-US" dirty="0" smtClean="0"/>
              <a:t>Virtualization</a:t>
            </a:r>
          </a:p>
          <a:p>
            <a:pPr lvl="1"/>
            <a:r>
              <a:rPr lang="en-US" altLang="en-US" dirty="0" smtClean="0"/>
              <a:t>Cloud computing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EA7584-2EA2-418B-9D1B-AC129EFDF5F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 Telephony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shift to an all digital technology infrastructure is underway</a:t>
            </a:r>
          </a:p>
          <a:p>
            <a:pPr lvl="1"/>
            <a:r>
              <a:rPr lang="en-US" altLang="en-US" dirty="0" smtClean="0"/>
              <a:t>Converges voice and data traffic over a single IP network</a:t>
            </a:r>
          </a:p>
          <a:p>
            <a:pPr lvl="1"/>
            <a:r>
              <a:rPr lang="en-US" altLang="en-US" dirty="0" smtClean="0"/>
              <a:t>IP telephony adds digital voice clients and new voice applications to a data based network</a:t>
            </a:r>
          </a:p>
          <a:p>
            <a:r>
              <a:rPr lang="en-US" altLang="en-US" dirty="0" smtClean="0"/>
              <a:t>An IP telephony application can be easily developed that personalizes the treatment of incoming calls</a:t>
            </a:r>
          </a:p>
          <a:p>
            <a:pPr lvl="1"/>
            <a:r>
              <a:rPr lang="en-US" altLang="en-US" dirty="0" smtClean="0"/>
              <a:t>Calls can be selectively forwarded or blocked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9E1C54-5261-41FC-A55D-8C0C6332C50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 Telephony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IP telephony advantages </a:t>
            </a:r>
          </a:p>
          <a:p>
            <a:pPr lvl="1"/>
            <a:r>
              <a:rPr lang="en-US" altLang="en-US" dirty="0" smtClean="0"/>
              <a:t>Cost savings</a:t>
            </a:r>
          </a:p>
          <a:p>
            <a:pPr lvl="1"/>
            <a:r>
              <a:rPr lang="en-US" altLang="en-US" dirty="0" smtClean="0"/>
              <a:t>Simplified management</a:t>
            </a:r>
          </a:p>
          <a:p>
            <a:pPr lvl="1"/>
            <a:r>
              <a:rPr lang="en-US" altLang="en-US" dirty="0" smtClean="0"/>
              <a:t>Application development</a:t>
            </a:r>
          </a:p>
          <a:p>
            <a:pPr lvl="1"/>
            <a:r>
              <a:rPr lang="en-US" altLang="en-US" dirty="0" smtClean="0"/>
              <a:t>Reduced infrastructure requirements</a:t>
            </a:r>
          </a:p>
          <a:p>
            <a:pPr lvl="1"/>
            <a:r>
              <a:rPr lang="en-US" altLang="en-US" dirty="0" smtClean="0"/>
              <a:t>Reduced regulatory requirements</a:t>
            </a:r>
          </a:p>
          <a:p>
            <a:pPr lvl="1"/>
            <a:r>
              <a:rPr lang="en-US" altLang="en-US" dirty="0" smtClean="0"/>
              <a:t>Increased user productivity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DA9A14-19F7-44A9-82C1-BED5CCACF30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 Telephony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9E047F-0721-46C1-8A75-CE9402F8841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/>
          </a:p>
        </p:txBody>
      </p:sp>
      <p:pic>
        <p:nvPicPr>
          <p:cNvPr id="56325" name="Picture 2" descr="IP technology vulnerabilities" title="Table 8-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2133600"/>
            <a:ext cx="7156450" cy="285591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Virtualization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Virtualization</a:t>
            </a:r>
          </a:p>
          <a:p>
            <a:pPr lvl="1"/>
            <a:r>
              <a:rPr lang="en-US" altLang="en-US" dirty="0" smtClean="0"/>
              <a:t>A means of managing and presenting computer resources without regard to physical layout or location</a:t>
            </a:r>
          </a:p>
          <a:p>
            <a:r>
              <a:rPr lang="en-US" altLang="en-US" dirty="0" smtClean="0"/>
              <a:t>Host virtualization</a:t>
            </a:r>
          </a:p>
          <a:p>
            <a:pPr lvl="1"/>
            <a:r>
              <a:rPr lang="en-US" altLang="en-US" dirty="0" smtClean="0"/>
              <a:t>An entire operating system environment is simulated</a:t>
            </a:r>
          </a:p>
          <a:p>
            <a:pPr lvl="1"/>
            <a:r>
              <a:rPr lang="en-US" altLang="en-US" dirty="0" smtClean="0"/>
              <a:t>Virtual machine - a simulated software-based emulation of a computer</a:t>
            </a:r>
          </a:p>
          <a:p>
            <a:pPr lvl="1"/>
            <a:r>
              <a:rPr lang="en-US" altLang="en-US" dirty="0" smtClean="0"/>
              <a:t>The host system runs a hypervisor that manages the virtual operating systems and supports one or more guest systems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63CF27-8617-4F6B-803E-E6C8E59B0C8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Virtualization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Virtualization advantages</a:t>
            </a:r>
          </a:p>
          <a:p>
            <a:pPr lvl="1"/>
            <a:r>
              <a:rPr lang="en-US" altLang="en-US" dirty="0" smtClean="0"/>
              <a:t>New virtual server machines can be made available (host availability) and resources can easily be expanded or contracted as needed (host elasticity)</a:t>
            </a:r>
          </a:p>
          <a:p>
            <a:pPr lvl="1"/>
            <a:r>
              <a:rPr lang="en-US" altLang="en-US" dirty="0" smtClean="0"/>
              <a:t>Can reduce costs</a:t>
            </a:r>
          </a:p>
          <a:p>
            <a:pPr lvl="2"/>
            <a:r>
              <a:rPr lang="en-US" altLang="en-US" dirty="0" smtClean="0"/>
              <a:t>Fewer physical computers must be purchased and maintained</a:t>
            </a:r>
          </a:p>
          <a:p>
            <a:pPr lvl="1"/>
            <a:r>
              <a:rPr lang="en-US" altLang="en-US" dirty="0" smtClean="0"/>
              <a:t>Can provided uninterrupted server access to users</a:t>
            </a:r>
          </a:p>
          <a:p>
            <a:pPr lvl="2"/>
            <a:r>
              <a:rPr lang="en-US" altLang="en-US" dirty="0" smtClean="0"/>
              <a:t>Supports </a:t>
            </a:r>
            <a:r>
              <a:rPr lang="en-US" altLang="en-US" i="1" dirty="0" smtClean="0"/>
              <a:t>live migration </a:t>
            </a:r>
            <a:r>
              <a:rPr lang="en-US" altLang="en-US" dirty="0" smtClean="0"/>
              <a:t>which allows a virtual machine to be moved to a different physical computer with no impact to users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9572F-6173-4F41-8B7B-51C1A8877D6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Internet Control Message Protocol (ICMP)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ICMP message fields</a:t>
            </a:r>
          </a:p>
          <a:p>
            <a:pPr lvl="1"/>
            <a:r>
              <a:rPr lang="en-US" altLang="en-US" dirty="0" smtClean="0"/>
              <a:t>Type</a:t>
            </a:r>
          </a:p>
          <a:p>
            <a:pPr lvl="2"/>
            <a:r>
              <a:rPr lang="en-US" altLang="en-US" dirty="0" smtClean="0"/>
              <a:t>Identifies general message category</a:t>
            </a:r>
          </a:p>
          <a:p>
            <a:pPr lvl="1"/>
            <a:r>
              <a:rPr lang="en-US" altLang="en-US" dirty="0" smtClean="0"/>
              <a:t>Code</a:t>
            </a:r>
          </a:p>
          <a:p>
            <a:pPr lvl="2"/>
            <a:r>
              <a:rPr lang="en-US" altLang="en-US" dirty="0" smtClean="0"/>
              <a:t>Gives additional information about the Type field</a:t>
            </a:r>
          </a:p>
          <a:p>
            <a:pPr lvl="1"/>
            <a:r>
              <a:rPr lang="en-US" altLang="en-US" dirty="0" smtClean="0"/>
              <a:t>Checksum</a:t>
            </a:r>
          </a:p>
          <a:p>
            <a:pPr lvl="2"/>
            <a:r>
              <a:rPr lang="en-US" altLang="en-US" dirty="0" smtClean="0"/>
              <a:t>Verifies message integrity</a:t>
            </a:r>
          </a:p>
          <a:p>
            <a:pPr lvl="1"/>
            <a:r>
              <a:rPr lang="en-US" altLang="en-US" dirty="0" smtClean="0"/>
              <a:t>Message Body</a:t>
            </a:r>
          </a:p>
          <a:p>
            <a:pPr lvl="2"/>
            <a:r>
              <a:rPr lang="en-US" altLang="en-US" dirty="0" smtClean="0"/>
              <a:t>Contains information about the specific ICMP message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0358DD-DDB0-4909-BFE7-14052882694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Virtualization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Virtualization advantages (cont’d.)</a:t>
            </a:r>
          </a:p>
          <a:p>
            <a:pPr lvl="1"/>
            <a:r>
              <a:rPr lang="en-US" altLang="en-US" dirty="0" smtClean="0"/>
              <a:t>Test latest patches by downloading on a virtual machine before installing on production computers</a:t>
            </a:r>
          </a:p>
          <a:p>
            <a:pPr lvl="1"/>
            <a:r>
              <a:rPr lang="en-US" altLang="en-US" dirty="0" smtClean="0"/>
              <a:t>A snapshot of a particular state of a virtual machine can be saved for later use</a:t>
            </a:r>
          </a:p>
          <a:p>
            <a:pPr lvl="1"/>
            <a:r>
              <a:rPr lang="en-US" altLang="en-US" dirty="0" smtClean="0"/>
              <a:t>Testing the existing security configuration (</a:t>
            </a:r>
            <a:r>
              <a:rPr lang="en-US" altLang="en-US" b="1" dirty="0" smtClean="0"/>
              <a:t>security control testing</a:t>
            </a:r>
            <a:r>
              <a:rPr lang="en-US" altLang="en-US" dirty="0" smtClean="0"/>
              <a:t>) can be performed using a simulated network environment</a:t>
            </a:r>
          </a:p>
          <a:p>
            <a:pPr lvl="1"/>
            <a:r>
              <a:rPr lang="en-US" altLang="en-US" dirty="0" smtClean="0"/>
              <a:t>A suspicious program can be loaded into an isolated virtual machine and executed (</a:t>
            </a:r>
            <a:r>
              <a:rPr lang="en-US" altLang="en-US" b="1" dirty="0" smtClean="0"/>
              <a:t>sandboxing</a:t>
            </a:r>
            <a:r>
              <a:rPr lang="en-US" altLang="en-US" dirty="0" smtClean="0"/>
              <a:t>)</a:t>
            </a:r>
          </a:p>
          <a:p>
            <a:pPr lvl="2"/>
            <a:r>
              <a:rPr lang="en-US" altLang="en-US" dirty="0" smtClean="0"/>
              <a:t>If malware, only the virtual machine will be impacted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259E1F-F1DF-4E2A-8255-064D8702D84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Virtualization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Security for virtualized environments:</a:t>
            </a:r>
          </a:p>
          <a:p>
            <a:pPr lvl="1"/>
            <a:r>
              <a:rPr lang="en-US" altLang="en-US" dirty="0" smtClean="0"/>
              <a:t>A guest OS that has remained dormant may not contain the latest patches and security updates</a:t>
            </a:r>
          </a:p>
          <a:p>
            <a:pPr lvl="1"/>
            <a:r>
              <a:rPr lang="en-US" altLang="en-US" dirty="0" smtClean="0"/>
              <a:t>Not all hypervisors have the necessary security controls to keep out attackers</a:t>
            </a:r>
          </a:p>
          <a:p>
            <a:pPr lvl="1"/>
            <a:r>
              <a:rPr lang="en-US" altLang="en-US" dirty="0" smtClean="0"/>
              <a:t>Existing security tools were designed for single physical servers and do not always adapt well to multiple virtual machines</a:t>
            </a:r>
          </a:p>
          <a:p>
            <a:pPr lvl="1"/>
            <a:r>
              <a:rPr lang="en-US" altLang="en-US" dirty="0" smtClean="0"/>
              <a:t>Virtual machines must be protected from outside network and other virtual machines on the same computer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FD60B3-DE6F-4E78-95C3-A4DBB08F9AF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Cloud Computing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en-US" dirty="0" smtClean="0"/>
              <a:t>Cloud computing</a:t>
            </a:r>
          </a:p>
          <a:p>
            <a:pPr lvl="1"/>
            <a:r>
              <a:rPr lang="en-US" altLang="en-US" dirty="0" smtClean="0"/>
              <a:t>A model for enabling convenient, on-demand network access to a shared pool of configurable computing resources</a:t>
            </a:r>
          </a:p>
          <a:p>
            <a:pPr lvl="1"/>
            <a:r>
              <a:rPr lang="en-US" altLang="en-US" dirty="0" smtClean="0"/>
              <a:t>It is a pay-per-use computing model</a:t>
            </a:r>
          </a:p>
          <a:p>
            <a:pPr lvl="2"/>
            <a:r>
              <a:rPr lang="en-US" altLang="en-US" dirty="0" smtClean="0"/>
              <a:t>Customers pay for only the resources they need</a:t>
            </a:r>
          </a:p>
          <a:p>
            <a:r>
              <a:rPr lang="en-US" altLang="en-US" dirty="0" smtClean="0"/>
              <a:t>Types of clouds</a:t>
            </a:r>
          </a:p>
          <a:p>
            <a:pPr lvl="1"/>
            <a:r>
              <a:rPr lang="en-US" altLang="en-US" dirty="0" smtClean="0"/>
              <a:t>Public cloud</a:t>
            </a:r>
          </a:p>
          <a:p>
            <a:pPr lvl="1"/>
            <a:r>
              <a:rPr lang="en-US" altLang="en-US" dirty="0" smtClean="0"/>
              <a:t>Community cloud</a:t>
            </a:r>
          </a:p>
          <a:p>
            <a:pPr lvl="1"/>
            <a:r>
              <a:rPr lang="en-US" altLang="en-US" dirty="0" smtClean="0"/>
              <a:t>Private cloud</a:t>
            </a:r>
          </a:p>
          <a:p>
            <a:pPr lvl="1"/>
            <a:r>
              <a:rPr lang="en-US" altLang="en-US" dirty="0" smtClean="0"/>
              <a:t>Hybrid cloud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286C64-FEF4-4794-A2BD-C792BE22122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Cloud Computing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Three service models of cloud computing</a:t>
            </a:r>
          </a:p>
          <a:p>
            <a:pPr lvl="1">
              <a:defRPr/>
            </a:pPr>
            <a:r>
              <a:rPr lang="en-US" b="1" dirty="0"/>
              <a:t>S</a:t>
            </a:r>
            <a:r>
              <a:rPr lang="en-US" b="1" dirty="0" smtClean="0"/>
              <a:t>oftware as a Service (SaaS)</a:t>
            </a:r>
          </a:p>
          <a:p>
            <a:pPr lvl="2">
              <a:defRPr/>
            </a:pPr>
            <a:r>
              <a:rPr lang="en-US" dirty="0" smtClean="0"/>
              <a:t>Vendor provides access to software applications running on a cloud infrastructure</a:t>
            </a:r>
          </a:p>
          <a:p>
            <a:pPr lvl="1">
              <a:defRPr/>
            </a:pPr>
            <a:r>
              <a:rPr lang="en-US" b="1" dirty="0"/>
              <a:t>P</a:t>
            </a:r>
            <a:r>
              <a:rPr lang="en-US" b="1" dirty="0" smtClean="0"/>
              <a:t>latform as a Service (PaaS)</a:t>
            </a:r>
          </a:p>
          <a:p>
            <a:pPr lvl="2">
              <a:defRPr/>
            </a:pPr>
            <a:r>
              <a:rPr lang="en-US" dirty="0" smtClean="0"/>
              <a:t>Consumers install and run their own specialized apps on cloud computing network</a:t>
            </a:r>
          </a:p>
          <a:p>
            <a:pPr lvl="1">
              <a:defRPr/>
            </a:pPr>
            <a:r>
              <a:rPr lang="en-US" b="1" dirty="0"/>
              <a:t>I</a:t>
            </a:r>
            <a:r>
              <a:rPr lang="en-US" b="1" dirty="0" smtClean="0"/>
              <a:t>nfrastructure as a Service (IaaS)</a:t>
            </a:r>
          </a:p>
          <a:p>
            <a:pPr lvl="2">
              <a:defRPr/>
            </a:pPr>
            <a:r>
              <a:rPr lang="en-US" dirty="0" smtClean="0"/>
              <a:t>Vendor allows customers to deploy and run their own software, including OSs and applications</a:t>
            </a:r>
          </a:p>
          <a:p>
            <a:pPr marL="457200" lvl="1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6D983-87FC-4229-9340-B7AF50F12ED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Cloud Computing</a:t>
            </a:r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966846-4B3E-4138-8D0D-AB9419079DF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 smtClean="0"/>
          </a:p>
        </p:txBody>
      </p:sp>
      <p:pic>
        <p:nvPicPr>
          <p:cNvPr id="63493" name="Picture 2" descr="Cloud computing characteristics" title="Table 8-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1905000"/>
            <a:ext cx="7727950" cy="308451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Cloud Computing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Cloud computing security challenges</a:t>
            </a:r>
          </a:p>
          <a:p>
            <a:pPr lvl="1">
              <a:defRPr/>
            </a:pPr>
            <a:r>
              <a:rPr lang="en-US" dirty="0" smtClean="0"/>
              <a:t>Cloud provider must guarantee means to approve authorized users and deny imposters</a:t>
            </a:r>
          </a:p>
          <a:p>
            <a:pPr lvl="1">
              <a:defRPr/>
            </a:pPr>
            <a:r>
              <a:rPr lang="en-US" dirty="0" smtClean="0"/>
              <a:t>Transmissions from the cloud must be protected</a:t>
            </a:r>
          </a:p>
          <a:p>
            <a:pPr lvl="1">
              <a:defRPr/>
            </a:pPr>
            <a:r>
              <a:rPr lang="en-US" dirty="0" smtClean="0"/>
              <a:t>Customers’ data must be isolated from other customers</a:t>
            </a:r>
          </a:p>
          <a:p>
            <a:pPr lvl="1">
              <a:defRPr/>
            </a:pPr>
            <a:r>
              <a:rPr lang="en-US" dirty="0" smtClean="0"/>
              <a:t>The highest level of application availability and security must be maintained</a:t>
            </a:r>
          </a:p>
          <a:p>
            <a:pPr marL="457200" lvl="1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B5E971-2533-4731-8FA8-40AD1DC35C5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Internet Control Message Protocol (ICMP)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AED69C-120D-485B-B326-B5ED5424E35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pic>
        <p:nvPicPr>
          <p:cNvPr id="13317" name="Picture 2" descr="Common ICMP code values for Type 3, Destination Unreachable" title="Table 8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1981200"/>
            <a:ext cx="7019925" cy="314325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Internet Control Message Protocol (ICMP)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Attacks that that advantage of ICMP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Network discovery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Smurf attack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err="1" smtClean="0"/>
              <a:t>ICMP</a:t>
            </a:r>
            <a:r>
              <a:rPr lang="en-US" altLang="en-US" dirty="0" smtClean="0"/>
              <a:t> redirect attack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Ping of death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9B2B97-8AB5-4E27-8D8B-7A2610E3B79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Simple Network Management Protocol (SNMP)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Use: manage network equipment.  </a:t>
            </a:r>
          </a:p>
          <a:p>
            <a:r>
              <a:rPr lang="en-US" altLang="en-US" dirty="0" smtClean="0"/>
              <a:t>Supported by most equipment manufacturers</a:t>
            </a:r>
          </a:p>
          <a:p>
            <a:r>
              <a:rPr lang="en-US" altLang="en-US" dirty="0" smtClean="0"/>
              <a:t>Allows admins to remotely monitor, manage, and configure devices</a:t>
            </a:r>
          </a:p>
          <a:p>
            <a:r>
              <a:rPr lang="en-US" altLang="en-US" dirty="0" smtClean="0"/>
              <a:t>Functions by exchanging management information between network devices</a:t>
            </a:r>
          </a:p>
          <a:p>
            <a:r>
              <a:rPr lang="en-US" altLang="en-US" dirty="0" smtClean="0"/>
              <a:t>Each SNMP-managed device has an agent or a service</a:t>
            </a:r>
          </a:p>
          <a:p>
            <a:pPr lvl="1"/>
            <a:r>
              <a:rPr lang="en-US" altLang="en-US" dirty="0" smtClean="0"/>
              <a:t>Listens for and executes commands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0B4767-F00B-4E7B-876E-9929F61AB09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Simple Network Management Protocol (SNMP)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Agents are password protected</a:t>
            </a:r>
          </a:p>
          <a:p>
            <a:pPr lvl="1"/>
            <a:r>
              <a:rPr lang="en-US" altLang="en-US" dirty="0" smtClean="0"/>
              <a:t>Password is known as a </a:t>
            </a:r>
            <a:r>
              <a:rPr lang="en-US" altLang="en-US" i="1" dirty="0" smtClean="0"/>
              <a:t>community string</a:t>
            </a:r>
          </a:p>
          <a:p>
            <a:pPr lvl="1"/>
            <a:endParaRPr lang="en-US" altLang="en-US" i="1" dirty="0" smtClean="0"/>
          </a:p>
          <a:p>
            <a:r>
              <a:rPr lang="en-US" altLang="en-US" dirty="0" smtClean="0"/>
              <a:t>Security vulnerabilities were present in SMNP versions 1 and 2</a:t>
            </a:r>
          </a:p>
          <a:p>
            <a:pPr lvl="1"/>
            <a:r>
              <a:rPr lang="en-US" altLang="en-US" dirty="0" smtClean="0"/>
              <a:t>Community strings were transmitted as clear text!</a:t>
            </a:r>
          </a:p>
          <a:p>
            <a:pPr lvl="1"/>
            <a:r>
              <a:rPr lang="en-US" altLang="en-US" dirty="0" smtClean="0"/>
              <a:t>Version 3 uses usernames and passwords along with encryption to address vulnerabilities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A204B0-564F-412E-A986-59CE705BB9A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4930</Words>
  <Application>Microsoft Macintosh PowerPoint</Application>
  <PresentationFormat>On-screen Show (4:3)</PresentationFormat>
  <Paragraphs>857</Paragraphs>
  <Slides>55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Default Design</vt:lpstr>
      <vt:lpstr>3_Default Design</vt:lpstr>
      <vt:lpstr>Common Network Protocols</vt:lpstr>
      <vt:lpstr>Common Network Protocols</vt:lpstr>
      <vt:lpstr>Common Network Protocols</vt:lpstr>
      <vt:lpstr>Internet Control Message Protocol (ICMP)</vt:lpstr>
      <vt:lpstr>Internet Control Message Protocol (ICMP)</vt:lpstr>
      <vt:lpstr>Internet Control Message Protocol (ICMP)</vt:lpstr>
      <vt:lpstr>Internet Control Message Protocol (ICMP)</vt:lpstr>
      <vt:lpstr>Simple Network Management Protocol (SNMP)</vt:lpstr>
      <vt:lpstr>Simple Network Management Protocol (SNMP)</vt:lpstr>
      <vt:lpstr>Domain Name System (DNS)</vt:lpstr>
      <vt:lpstr>Domain Name System (DNS)</vt:lpstr>
      <vt:lpstr>Domain Name System (DNS)</vt:lpstr>
      <vt:lpstr>File Transfer Protocols</vt:lpstr>
      <vt:lpstr>File Transfer Protocols</vt:lpstr>
      <vt:lpstr>File Transfer Protocols</vt:lpstr>
      <vt:lpstr>File Transfer Protocols (cont’d.)</vt:lpstr>
      <vt:lpstr>Storage Protocols</vt:lpstr>
      <vt:lpstr>Storage Protocols</vt:lpstr>
      <vt:lpstr>NetBIOS</vt:lpstr>
      <vt:lpstr>Telnet</vt:lpstr>
      <vt:lpstr>IPv6</vt:lpstr>
      <vt:lpstr>IPv6</vt:lpstr>
      <vt:lpstr>IPv6</vt:lpstr>
      <vt:lpstr>IPv6</vt:lpstr>
      <vt:lpstr>Network Administration Principles</vt:lpstr>
      <vt:lpstr>Device Security</vt:lpstr>
      <vt:lpstr>Device Security</vt:lpstr>
      <vt:lpstr>Device Security</vt:lpstr>
      <vt:lpstr>Monitoring and Analyzing Logs</vt:lpstr>
      <vt:lpstr>Monitoring and Analyzing Logs</vt:lpstr>
      <vt:lpstr>Monitoring and Analyzing Logs</vt:lpstr>
      <vt:lpstr>Monitoring and Analyzing Logs</vt:lpstr>
      <vt:lpstr>Monitoring and Analyzing Logs</vt:lpstr>
      <vt:lpstr>Network Design Management</vt:lpstr>
      <vt:lpstr>Network Design Management</vt:lpstr>
      <vt:lpstr>Network Design Management</vt:lpstr>
      <vt:lpstr>Network Design Management</vt:lpstr>
      <vt:lpstr>Network Design Management</vt:lpstr>
      <vt:lpstr>Port Security</vt:lpstr>
      <vt:lpstr>Port Security</vt:lpstr>
      <vt:lpstr>Port Security</vt:lpstr>
      <vt:lpstr>Port Security</vt:lpstr>
      <vt:lpstr>Port Security</vt:lpstr>
      <vt:lpstr>Securing Network Applications and Platforms</vt:lpstr>
      <vt:lpstr>IP Telephony</vt:lpstr>
      <vt:lpstr>IP Telephony</vt:lpstr>
      <vt:lpstr>IP Telephony</vt:lpstr>
      <vt:lpstr>Virtualization</vt:lpstr>
      <vt:lpstr>Virtualization</vt:lpstr>
      <vt:lpstr>Virtualization</vt:lpstr>
      <vt:lpstr>Virtualization</vt:lpstr>
      <vt:lpstr>Cloud Computing</vt:lpstr>
      <vt:lpstr>Cloud Computing</vt:lpstr>
      <vt:lpstr>Cloud Computing</vt:lpstr>
      <vt:lpstr>Cloud Computing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/>
  <cp:lastModifiedBy/>
  <cp:revision>367</cp:revision>
  <dcterms:created xsi:type="dcterms:W3CDTF">2002-09-27T23:29:22Z</dcterms:created>
  <dcterms:modified xsi:type="dcterms:W3CDTF">2017-03-06T18:43:44Z</dcterms:modified>
</cp:coreProperties>
</file>