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72" r:id="rId2"/>
  </p:sldMasterIdLst>
  <p:notesMasterIdLst>
    <p:notesMasterId r:id="rId53"/>
  </p:notesMasterIdLst>
  <p:handoutMasterIdLst>
    <p:handoutMasterId r:id="rId54"/>
  </p:handoutMasterIdLst>
  <p:sldIdLst>
    <p:sldId id="741" r:id="rId3"/>
    <p:sldId id="742" r:id="rId4"/>
    <p:sldId id="696" r:id="rId5"/>
    <p:sldId id="743" r:id="rId6"/>
    <p:sldId id="697" r:id="rId7"/>
    <p:sldId id="744" r:id="rId8"/>
    <p:sldId id="698" r:id="rId9"/>
    <p:sldId id="745" r:id="rId10"/>
    <p:sldId id="746" r:id="rId11"/>
    <p:sldId id="673" r:id="rId12"/>
    <p:sldId id="699" r:id="rId13"/>
    <p:sldId id="700" r:id="rId14"/>
    <p:sldId id="748" r:id="rId15"/>
    <p:sldId id="749" r:id="rId16"/>
    <p:sldId id="750" r:id="rId17"/>
    <p:sldId id="703" r:id="rId18"/>
    <p:sldId id="713" r:id="rId19"/>
    <p:sldId id="751" r:id="rId20"/>
    <p:sldId id="709" r:id="rId21"/>
    <p:sldId id="752" r:id="rId22"/>
    <p:sldId id="753" r:id="rId23"/>
    <p:sldId id="754" r:id="rId24"/>
    <p:sldId id="755" r:id="rId25"/>
    <p:sldId id="707" r:id="rId26"/>
    <p:sldId id="704" r:id="rId27"/>
    <p:sldId id="722" r:id="rId28"/>
    <p:sldId id="764" r:id="rId29"/>
    <p:sldId id="765" r:id="rId30"/>
    <p:sldId id="766" r:id="rId31"/>
    <p:sldId id="767" r:id="rId32"/>
    <p:sldId id="732" r:id="rId33"/>
    <p:sldId id="756" r:id="rId34"/>
    <p:sldId id="757" r:id="rId35"/>
    <p:sldId id="716" r:id="rId36"/>
    <p:sldId id="758" r:id="rId37"/>
    <p:sldId id="719" r:id="rId38"/>
    <p:sldId id="721" r:id="rId39"/>
    <p:sldId id="723" r:id="rId40"/>
    <p:sldId id="724" r:id="rId41"/>
    <p:sldId id="733" r:id="rId42"/>
    <p:sldId id="734" r:id="rId43"/>
    <p:sldId id="735" r:id="rId44"/>
    <p:sldId id="736" r:id="rId45"/>
    <p:sldId id="759" r:id="rId46"/>
    <p:sldId id="737" r:id="rId47"/>
    <p:sldId id="760" r:id="rId48"/>
    <p:sldId id="761" r:id="rId49"/>
    <p:sldId id="725" r:id="rId50"/>
    <p:sldId id="762" r:id="rId51"/>
    <p:sldId id="763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88330" autoAdjust="0"/>
  </p:normalViewPr>
  <p:slideViewPr>
    <p:cSldViewPr>
      <p:cViewPr varScale="1">
        <p:scale>
          <a:sx n="59" d="100"/>
          <a:sy n="59" d="100"/>
        </p:scale>
        <p:origin x="-1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CE8420-53BB-411A-8AFA-9BBADCCBA1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7946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FBD56F-3F33-491C-B382-2C63EA560B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895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Bluetooth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Bluetooth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Wireless technology that uses short-range radio frequency (RF) transmissions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Provides rapid ad-hoc, “on-the-fly” device pairings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Example: smartphone and a Bluetooth mouse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Personal Area Network (PAN) technology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Two types of Bluetooth network topologies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Piconet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Scatternet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1F559C5-75B0-4F2F-AA66-F36BDFCCE806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4671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class 10/14  10 AM  11 AM</a:t>
            </a:r>
          </a:p>
          <a:p>
            <a:pPr>
              <a:defRPr/>
            </a:pPr>
            <a:r>
              <a:rPr lang="en-US" altLang="en-US" dirty="0" smtClean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Institute of Electrical and Electronics Engineers (IEEE) WLANS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Most influential organization for computer networking and wireless communications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Dates back to 1884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Began developing network architecture standards in the 1980s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1997: release of IEEE 802.11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Standard for wireless local area networks (WLANs)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Higher speeds added in 1999: IEEE 802.11b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8ADE96C-DFE2-4022-8A5E-E464814697ED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989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IEEE 802.11a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Specifies maximum rated speed of 54Mbps using the 5GHz spectrum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IEEE 802.11g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Preserves stable and widely accepted features of 802.11b and increases data transfer rates similar to 802.11a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IEEE 802.11n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Ratified in 2009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Improvements: speed, coverage area, resistance to interference, and strong security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E4D7378-D8F9-48CC-9321-CECA28C86CF6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942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WLAN Attacks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IEEE 802.11ac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Ratified in early 2014 and has data rates over 7 Gbps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Table 9-3  IEEE WLAN standards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E3F7739-6F53-4595-894F-765E4ED274AD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2266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class</a:t>
            </a:r>
            <a:r>
              <a:rPr lang="en-US" altLang="en-US" baseline="0" dirty="0" smtClean="0"/>
              <a:t> 3/8/17</a:t>
            </a:r>
          </a:p>
          <a:p>
            <a:pPr>
              <a:defRPr/>
            </a:pPr>
            <a:endParaRPr lang="en-US" altLang="en-US" baseline="0" smtClean="0"/>
          </a:p>
          <a:p>
            <a:pPr>
              <a:defRPr/>
            </a:pPr>
            <a:r>
              <a:rPr lang="en-US" altLang="en-US" smtClean="0"/>
              <a:t>WLAN </a:t>
            </a:r>
            <a:r>
              <a:rPr lang="en-US" altLang="en-US" dirty="0" smtClean="0"/>
              <a:t>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WLAN Hardware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Wireless client network interface card adapter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Performs same functions as wired adapter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Antenna sends and receives signals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Access point (AP) major parts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Antenna and radio transmitter/receiver send and receive wireless signals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Bridging software to interface wireless devices to other devices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Wired network interface allows it to connect by cable to standard wired network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BEC97E8-B285-483B-883A-FC7C1FCD7A6C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1823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WLAN Hardware (cont’d)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Access point (AP) functions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Acts as “base station” for wireless network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Acts as a bridge between wireless and wired networks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connect to wired network by a cable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Wireless broadband routers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Single hardware device containing AP, firewall, router, and DHCP server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Also known as </a:t>
            </a:r>
            <a:r>
              <a:rPr lang="en-US" altLang="en-US" i="1" dirty="0" smtClean="0"/>
              <a:t>residential WLAN gateways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E673ED8-E77A-465F-B4C2-B62DB89711E3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2763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WLAN Attacks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Figure 9-4  Access point (AP) in WLAN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9531655-56E7-48EB-969E-A854D12F7CD8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7347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WLAN Attacks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 a network, a well-defined boundary protects data and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Boundary is known as a “hard edge”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introduction of WLANs in enterprises has changed hard edges to “blurred edges”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Types of wireless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Rogue access points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Evil twins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Intercepting wireless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Wireless replay attacks and denial of service attacks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E86D16B-28A7-4A26-9FE7-464FEE24AB5B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27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Rogue access point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unauthorized access point that allows an attacker to bypass network security configurations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Usually set up by an insider (employee)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May be set up behind a firewall, opening the network to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Evil twin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 set up by an attacker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Attempts to mimic an authorized 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Attackers capture transmissions from users to evil twin AP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6C3972-79BD-429D-A0D7-A5439DDC7762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6697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WLAN Attacks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Figure 9-7  Rogue access point and evil twin attacks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29DEAD1-765E-4924-9727-29984DFF08A4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7859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Intercepting Wireless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Wireless traffic captured to decode and analyze packet contents by using a protocol analyzer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Network interface card (NIC) adapter must be in the correct mode in order for data to be captured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It is necessary for the wireless NIC to operate in monitor mode so that it can capture frames without first being associated with an 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Monitor mode is also called RF Monitor or RFMON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DC717CF-3216-4C4F-B365-59B838A031B2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353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Bluetooth Attacks</a:t>
            </a:r>
          </a:p>
          <a:p>
            <a:endParaRPr lang="en-US" altLang="en-US" smtClean="0"/>
          </a:p>
          <a:p>
            <a:r>
              <a:rPr lang="en-US" altLang="en-US" smtClean="0"/>
              <a:t>Table 9-1  Bluetooth products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5131B64-00BD-4511-8093-DC25A800C3A6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7094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Wireless Replay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Also known as “hijacking”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passive attack in which the attacker captures transmitted wireless data, records it, and then sends it on to the original recipient without the attacker’s presence being detected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be accomplished using an evil twin 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C67062A-90DA-4D55-AE20-C80738472FA6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9886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Wireless Denial of Service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RF jamming - attackers use intentional RF interference to flood the RF spectrum with enough interference to prevent a device from communicating with the 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Spoofing - attackers craft a fictitious frame that pretends to come from a trusted client when it actually comes from the attacker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Manipulating duration field values - attackers send a frame with the duration field set to a high value, preventing other devices from transmitting for that period of time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FDB3D2F-89C9-44ED-B0E3-920EE5554453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135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Wireless Home Attacks - most home users fail to configure any security on their home networks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Attackers can: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Steal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Read wireless transmissions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Inject malware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Download harmful content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War driving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Searching for wireless signals from an automobile or on foot using a portable computing device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FB0B5CF-1709-4922-8B09-0EE588DDB615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7449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WLAN Attacks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Table 9-4  War driving tools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48565A4-3BED-41B9-A26D-F81311A7E38C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4700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WLAN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War chalking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Documenting and then advertising location of wireless LANs for others to use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Previously done by drawing on sidewalks or walls around network area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Today, locations are posted on Web sites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Figure 9-8  War chalking symbols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34E0F4B-4A34-434B-BCC3-9A7E7E7EA058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1691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</a:t>
            </a:r>
            <a:r>
              <a:rPr lang="en-US" altLang="en-US" smtClean="0"/>
              <a:t>of class 3/10/17</a:t>
            </a:r>
          </a:p>
          <a:p>
            <a:pPr>
              <a:defRPr/>
            </a:pPr>
            <a:endParaRPr lang="en-US" altLang="en-US" smtClean="0"/>
          </a:p>
          <a:p>
            <a:pPr>
              <a:defRPr/>
            </a:pPr>
            <a:r>
              <a:rPr lang="en-US" altLang="en-US" dirty="0" smtClean="0"/>
              <a:t>Vulnerabilities of IEEE 802.11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Original IEEE 802.11 committee recognized wireless transmissions could be vulnerable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Implemented several wireless security protections in the standard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Left others to WLAN vendor’s discretion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Protections were vulnerable and led to multiple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A25981B-9A4F-4F11-AC9D-54D91A7D89DC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7780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Wired Equivalent Privacy (WEP)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IEEE 802.11 security protocol designed to ensure that only authorized parties can view transmissions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Encrypts plaintext into ciphertext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Secret key is shared between wireless client device and AP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WEP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WEP can only use 64-bit or 128-bit number to encrypt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Initialization vector (IV)</a:t>
            </a:r>
            <a:r>
              <a:rPr lang="en-US" altLang="en-US" dirty="0" smtClean="0"/>
              <a:t> is only 24 of those bits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Short length makes it easier to break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81A2D46-ED26-44B0-8599-22CFF405B144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9087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8063448-A46A-4EDF-B321-24B1B9EB1D20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78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0980E8-4EB1-4ADC-989E-C06B25DD7D35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521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E3447D-FB06-4674-91D4-18E2F2189913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52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Bluetooth Attacks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Piconet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Established when two Bluetooth devices come within range of each other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One device (master) controls all wireless traffic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Other device (slave) takes commands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Active slaves are sending transmissions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Parked slaves are connected but not actively participating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1D95D7B-F418-472F-BF55-BBC64F896321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4785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Wired Equivalent Privacy (WEP)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WEP vulnerabilities (cont’d.)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Violates cardinal rule of cryptography: avoid a detectable pattern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Attackers can see duplication when IVs start repeating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064D788-E6B4-4CC9-8093-770AD1384D75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7994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Wi-Fi Protected Setup (WPS)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WPS is an optional means of configuring security on WLANS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Two common WPS methods: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PIN method - utilizes a PIN printed on a sticker of the wireless router or displayed through a software wizard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User enters Pin and security configuration automatically occurs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Push-button method - user pushes buttons and security configuration takes place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84D3A93F-6C08-44F1-82A4-3AC43E0A3081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18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Wi-Fi Protected Setup (WPS)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Design and implementation flaws: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There is no lockout limit for entering PINs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 last PIN character is only a checksum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 wireless router reports the validity of the first and second halves of the PIN separately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1FD3A7D7-C359-4107-A75E-11BBA3A8A076}" type="slidenum">
              <a:rPr lang="en-US" altLang="en-US" sz="120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82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MAC Address Filtering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Method of controlling WLAN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Limit a device’s access to AP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Media Access Control (MAC) address filtering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Used by nearly all wireless AP vendors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Permits or blocks device based on MAC address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Vulnerabilities of MAC address filtering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Addresses exchanged in unencrypted format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Attacker can see address of approved device and substitute it on his own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Managing large number of addresses is challenging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D9F06D6-AAED-4EB7-9196-86E646669E28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5187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MAC Address Filtering</a:t>
            </a:r>
          </a:p>
          <a:p>
            <a:endParaRPr lang="en-US" altLang="en-US" smtClean="0"/>
          </a:p>
          <a:p>
            <a:r>
              <a:rPr lang="en-US" altLang="en-US" smtClean="0"/>
              <a:t>Figure 9-10  MAC address filtering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5046679-6143-4949-8EDF-EA9FD2EE6F67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29260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Disabling SSID Broadcasts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Each device must be authenticated prior to connecting to the WLAN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Service Set Identifier (SSID)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user-supplied network name of a wireless network; usually broadcast so that any device can see it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broadcast can be restricted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Some wireless security sources encourage users to configure their APs to prevent the broadcast of the SSID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47058D2-9152-4DB3-ACA2-5CBFCB6A1EF9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26935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Disabling SSID Broadcasts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Not advertising the SSID only provides a weak degree of security and has limitations: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SSID can be discovered when transmitted in other frames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May prevent users from being able to freely roam from one AP coverage area to another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It’s not always possible to turn off SSID beaconing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6D80CB5-B5B3-41DB-BA52-BD72406DC68C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7929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Wireless Security Solutions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unified approach to WLAN security was needed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IEEE and Wi-Fi Alliance began developing security solutions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Resulting standards used today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IEEE 802.11i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WPA and WPA2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32F15EE-25F1-4C76-BEBE-6E093C48BC79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6620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Wi-Fi Protected Access (WPA)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Introduced in 2003 by the Wi-Fi Alliance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subset of IEEE 802.11i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Design goal: protect present and future wireless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Temporal Key Integrity Protocol (TKIP)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Used in WPA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Uses a longer 128 bit key than WEP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Dynamically generated for each new packet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Includes a </a:t>
            </a:r>
            <a:r>
              <a:rPr lang="en-US" altLang="en-US" i="1" dirty="0" smtClean="0"/>
              <a:t>Message Integrity Check (MIC), </a:t>
            </a:r>
            <a:r>
              <a:rPr lang="en-US" altLang="en-US" dirty="0" smtClean="0"/>
              <a:t>designed to prevent man-in-the-middle attacks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B1224AF-1C61-459A-AB2E-74DB5D21010A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23099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10 AM 10/26 11 AM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Wi-Fi Protected Access (WPA)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Preshared Key (PSK) 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After AP configured, client device must have same key value entered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Key is shared prior to communication taking place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Uses a passphrase to generate encryption key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Must be entered on each AP and wireless device in advance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Not used for encryption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Serves as starting point for mathematically generating the encryption keys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666AC92-1ACA-4237-B1A2-6371FF2588B6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944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Bluetooth Attacks</a:t>
            </a:r>
          </a:p>
          <a:p>
            <a:endParaRPr lang="en-US" altLang="en-US" smtClean="0"/>
          </a:p>
          <a:p>
            <a:r>
              <a:rPr lang="en-US" altLang="en-US" smtClean="0"/>
              <a:t>Figure 9-1  Bluetooth piconet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BA711FD-0FCA-4BA3-900A-4A94FDCF8F2B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12219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Wi-Fi Protected Access (WPA)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WPA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Key management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Key sharing is done manually without security protection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Keys must be changed on a regular basis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Key must be disclosed to guest users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Passphrases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PSK passphrases of fewer than 20 characters subject to cracking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16573DE-211C-47B8-833F-1534B2471397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99802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Wi-Fi Protected Access 2 (WPA2)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342900" lvl="1" indent="-342900">
              <a:buFontTx/>
              <a:buChar char="•"/>
              <a:defRPr/>
            </a:pPr>
            <a:r>
              <a:rPr lang="en-US" sz="2600" dirty="0" smtClean="0"/>
              <a:t>Second generation of WPA is known as WPA2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Introduced in 2004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Based on final IEEE 802.11i standard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Allows wireless clients using TKIP to operate in the same WLAN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AES-CCMP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Advanced Encryption Standard (AES) block cipher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AES performs three steps on every block (128 bits) of plaintext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Within second step, multiple iterations are performed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Bytes are substituted and rearranged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422AD76-542F-4F1D-9FA7-71CD61B83AB8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09306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Wi-Fi Protected Access 2 (WPA2)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AES-CCMP Encryption (cont’d)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Counter Mode with Cipher Block Chaining Message Authentication Code Protocol (CCMP) is the encryption protocol used for WPA2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Specifies the use of CCM with AES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Cipher Block Chaining Message Authentication Code (CBC-MAC) component of CCMP provides data integrity and 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Both CCMP and TKIP use a 128-bit key for encryption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Both methods use a 64-bit MIC value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1C57440-A55B-468F-8C3B-C3092EDC6C78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2373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Wi-Fi Protected Access 2 (WPA2)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IEEE 802.1x 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Originally developed for wired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Provides greater degree of security by implementing port-based authentication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Blocks all traffic on a port-by-port basis until client is authenticated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98FC7DC-0FBB-4A97-868D-FDEB48BF580E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272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Wi-Fi Protected Access 2 (WPA2)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Extensible Authentication Protocol (EAP)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Created as a more secure alternative than CHAP and PAP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framework for transporting authentication protocols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Defines message format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Uses four types of packets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Request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Response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Success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Failure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7666DD0-F0FB-4881-B126-0FBBC2172E9E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49933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Wi-Fi Protected Access 2 (WPA2)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Two common EAP protocols:	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Lightweight EAP (LEAP)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proprietary method developed by Cisco Systems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Requires mutual authentication used for WLAN encryption using Cisco client software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be vulnerable to specific types of attacks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No longer recommended by Cisco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Protected EAP (PEAP)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Simplifies deployment of 802.1x by using Microsoft Windows logins and passwords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Creates encrypted channel between client and authentication server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3FC81D7-4567-4386-B198-9C01E3CE7572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0112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Wi-Fi Protected Access 2 (WPA2)</a:t>
            </a:r>
          </a:p>
          <a:p>
            <a:endParaRPr lang="en-US" altLang="en-US" smtClean="0"/>
          </a:p>
          <a:p>
            <a:r>
              <a:rPr lang="en-US" altLang="en-US" smtClean="0"/>
              <a:t>Table 9-5  EAP protocols supported by WPA2 Enterprise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A2378AE-CBBD-43BF-ADE0-D1941B923950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02304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Additional Wireless Security Protections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Captive Portal APs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Uses a standard web browser to provide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Gives the wireless user the opportunity to agree to a policy or present valid login credentials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Rouge AP Discovery Tools - 4 types of wireless probes can monitor airwaves for traffic: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Wireless device probe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Desktop probe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Access point probe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Dedicated probe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A0892B0-F5FA-4844-B215-547AC0392239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26897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Additional Wireless Security Protections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Power level controls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Some APs allow adjustment of the power level at which the LAN transmits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Reducing power allows less signal to reach outsiders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Antennas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 should be located near center of coverage area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Place high on a wall to reduce signal obstructions and deter theft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1D46339-F110-4E2C-AA66-6F3A37F60812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90139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Additional Wireless Security Protections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Site Surveys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in-depth examination and analysis of a wireless LAN site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Reasons for conducting a site survey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Achieving the best possible performance from the WLAN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Determining the best location for APs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Ensuring coverage area will fulfill the organization’s 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Map existing radio interference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Enhance the security of a WLAN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048779F-BA5D-41E9-845E-D75F3427419C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211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Bluetooth Attacks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Scatternet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Group of piconets with connections between different piconets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Figure 9-2  Bluetooth scatternet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E1989C0-759D-4648-B9F6-6B479F67AFCB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11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Bluetooth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Bluejacking - an attack that sends unsolicited messages to Bluetooth-enabled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Text messages, images, or sounds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Bluejacking is considered more annoying than harmful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No data is stolen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7C7A2BB-226A-4083-B815-4BDCB1FBB282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868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Bluetooth Attacks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Bluesnarfing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attack that accesses unauthorized information from a wireless device through a Bluetooth connection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Often between cell phones and laptops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Attacker copies e-mails, contacts, or other data by connecting to the Bluetooth device without owner’s knowledge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59DF80C-176C-4D39-82A0-7C38EE630A99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2017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End class 10/24 1 PM</a:t>
            </a:r>
          </a:p>
          <a:p>
            <a:pPr>
              <a:defRPr/>
            </a:pPr>
            <a:r>
              <a:rPr lang="en-US" altLang="en-US" dirty="0" smtClean="0"/>
              <a:t>Near Field Communication (NFC)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Near field communication (NFC)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set of standards primarily for smartphones and smart cards that can be used to establish communication between devices in close proximity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NFC devices are used in contactless payment systems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consumer can pay for a purchase by simply tapping a store’s payment terminal with their smartphone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A9FEC0F1-368F-411E-A622-09BD58DD7F7D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1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Near Field Communication (NFC) Attacks</a:t>
            </a:r>
          </a:p>
          <a:p>
            <a:endParaRPr lang="en-US" altLang="en-US" smtClean="0"/>
          </a:p>
          <a:p>
            <a:r>
              <a:rPr lang="en-US" altLang="en-US" smtClean="0"/>
              <a:t>Table 9-2  NFC risks and defenses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EB0D1507-7418-4C2B-9FD9-78071D0B0840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7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14166F3D-C7A6-4D64-9429-1195B3D238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44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90E4A-7031-4442-A3E7-C1EB0AF2AE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780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BB498-3CD2-487E-B65E-796761535ED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3553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D8A61-8296-46C0-9A06-29702D68D9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3146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244C2-8E13-490B-83CC-A70727CA91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716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CB6F2-2F66-4021-BC82-87344476414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002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8205-5A18-47E7-9221-968253626A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1172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D13C6-02C6-492D-AD46-CFDC5C68AB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526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EDA89-573D-414E-88BA-B00FB9ADDC5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8899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4BB0-118B-48EA-9D62-D01B0F77B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4470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CF4CE-1DFE-4B76-8E12-A85AD711BF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801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4864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24600"/>
            <a:ext cx="4572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13C01FA-B8B3-48B7-8B72-30153F6DB9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5909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C8B5-A530-4B01-84BA-CB9A8C8CB8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2243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90F76-B279-4636-AC40-CCA60E5ABA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5729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5705F-468B-4521-B82C-3F49BCDB93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638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E0871-4E10-4625-A7DC-42031F9167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265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B6600-9AED-4646-9E15-FA8DC4A7E8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644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38DF2-ACFD-4385-87B2-B7C3A9E23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988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E7401-FD7C-4F5B-9278-2068FC1F7B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497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1BC75-D2FD-4083-B603-57D8F1F01C7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520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E0B42-F60F-4353-93E1-189DFB0EFD3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9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FB4E-4203-42E0-9773-DADA4E09D6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01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fld id="{A85DE72E-A2DB-4F5C-BD70-B21602CCC41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5AC9F9E9-095D-46FE-84C9-EED110C10C8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Bluetooth Basics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Bluetooth</a:t>
            </a:r>
          </a:p>
          <a:p>
            <a:pPr lvl="1"/>
            <a:r>
              <a:rPr lang="en-US" altLang="en-US" dirty="0" smtClean="0"/>
              <a:t>Short-range radio frequency (RF) transmissions</a:t>
            </a:r>
          </a:p>
          <a:p>
            <a:pPr lvl="1"/>
            <a:r>
              <a:rPr lang="en-US" altLang="en-US" dirty="0" smtClean="0"/>
              <a:t>Rapid ad-hoc, “on-the-fly” device pairings</a:t>
            </a:r>
          </a:p>
          <a:p>
            <a:pPr lvl="2"/>
            <a:r>
              <a:rPr lang="en-US" altLang="en-US" dirty="0" smtClean="0"/>
              <a:t>Example: smartphone and a Bluetooth mouse</a:t>
            </a:r>
          </a:p>
          <a:p>
            <a:pPr lvl="1"/>
            <a:r>
              <a:rPr lang="en-US" altLang="en-US" dirty="0" smtClean="0"/>
              <a:t>Personal Area Network (PAN) technology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Two types of Bluetooth network topologies</a:t>
            </a:r>
          </a:p>
          <a:p>
            <a:pPr lvl="1"/>
            <a:r>
              <a:rPr lang="en-US" altLang="en-US" dirty="0" err="1" smtClean="0"/>
              <a:t>Piconet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Scatternet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494FE-351A-40DA-AB23-EBE96CE5F5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(IEEE) WLANS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1997: release of IEEE 802.11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Standard for wireless local area networks (WLANs)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Higher speeds added in 1999: IEEE 802.11b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9CF27A-8F53-4044-87D3-29E78471B1D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IEEE 802.11a</a:t>
            </a:r>
          </a:p>
          <a:p>
            <a:pPr lvl="1"/>
            <a:r>
              <a:rPr lang="en-US" altLang="en-US" dirty="0" smtClean="0"/>
              <a:t>Specifies maximum rated speed of 54Mbps using the 5GHz spectrum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IEEE 802.11g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Preserves stable and widely accepted features of 802.11b and increases data transfer rates similar to 802.11a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IEEE 802.11n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Ratified in 2009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Improvements: speed, coverage area, resistance to interference, and strong security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589A62-9E5D-4E58-9B93-C88D9B3FF74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IEEE 802.11ac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Ratified in early 2014 and has data rates over 7 </a:t>
            </a:r>
            <a:r>
              <a:rPr lang="en-US" altLang="en-US" dirty="0" err="1" smtClean="0">
                <a:solidFill>
                  <a:schemeClr val="tx1"/>
                </a:solidFill>
              </a:rPr>
              <a:t>Gbps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732BA9-3B1D-4496-A149-818D65B3060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WLAN Hardware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Wireless network interface card adapter</a:t>
            </a:r>
          </a:p>
          <a:p>
            <a:pPr lvl="2"/>
            <a:r>
              <a:rPr lang="en-US" altLang="en-US" dirty="0" smtClean="0">
                <a:solidFill>
                  <a:schemeClr val="tx1"/>
                </a:solidFill>
              </a:rPr>
              <a:t>Same functions as wired adapter</a:t>
            </a:r>
          </a:p>
          <a:p>
            <a:pPr lvl="2"/>
            <a:r>
              <a:rPr lang="en-US" altLang="en-US" dirty="0" smtClean="0">
                <a:solidFill>
                  <a:schemeClr val="tx1"/>
                </a:solidFill>
              </a:rPr>
              <a:t>Antenna sends and receives signals</a:t>
            </a:r>
          </a:p>
          <a:p>
            <a:pPr lvl="1"/>
            <a:r>
              <a:rPr lang="en-US" altLang="en-US" dirty="0" smtClean="0"/>
              <a:t>Access point (AP) major parts</a:t>
            </a:r>
          </a:p>
          <a:p>
            <a:pPr lvl="2"/>
            <a:r>
              <a:rPr lang="en-US" altLang="en-US" dirty="0" smtClean="0"/>
              <a:t>Antenna and radio transmitter/receiver send/receive wireless signals</a:t>
            </a:r>
          </a:p>
          <a:p>
            <a:pPr lvl="2"/>
            <a:r>
              <a:rPr lang="en-US" altLang="en-US" dirty="0" smtClean="0"/>
              <a:t>Bridging software to interface wireless devices to other devices</a:t>
            </a:r>
          </a:p>
          <a:p>
            <a:pPr lvl="2"/>
            <a:r>
              <a:rPr lang="en-US" altLang="en-US" dirty="0" smtClean="0"/>
              <a:t>Wired network interface connects by cable to standard wired network</a:t>
            </a:r>
          </a:p>
          <a:p>
            <a:pPr lvl="1"/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A39EF0-A9C7-488D-A8AA-CF2B31F0868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WLAN Hardware (cont’d)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dirty="0" smtClean="0"/>
              <a:t>Access point (AP) functions</a:t>
            </a:r>
          </a:p>
          <a:p>
            <a:pPr lvl="2"/>
            <a:r>
              <a:rPr lang="en-US" altLang="en-US" dirty="0" smtClean="0"/>
              <a:t>Acts as “base station” for wireless devices</a:t>
            </a:r>
          </a:p>
          <a:p>
            <a:pPr lvl="2"/>
            <a:r>
              <a:rPr lang="en-US" altLang="en-US" dirty="0" smtClean="0"/>
              <a:t>A bridge between wireless and wired networks</a:t>
            </a:r>
          </a:p>
          <a:p>
            <a:pPr lvl="3"/>
            <a:r>
              <a:rPr lang="en-US" altLang="en-US" dirty="0" smtClean="0"/>
              <a:t>Can connect to wired network by a cable</a:t>
            </a:r>
          </a:p>
          <a:p>
            <a:pPr lvl="1"/>
            <a:r>
              <a:rPr lang="en-US" altLang="en-US" dirty="0" smtClean="0"/>
              <a:t>Wireless broadband routers</a:t>
            </a:r>
          </a:p>
          <a:p>
            <a:pPr lvl="2"/>
            <a:r>
              <a:rPr lang="en-US" altLang="en-US" dirty="0" smtClean="0"/>
              <a:t>Single hardware device containing AP, firewall, router, and DHCP server</a:t>
            </a:r>
          </a:p>
          <a:p>
            <a:pPr lvl="2"/>
            <a:r>
              <a:rPr lang="en-US" altLang="en-US" dirty="0" smtClean="0"/>
              <a:t>Also known as </a:t>
            </a:r>
            <a:r>
              <a:rPr lang="en-US" altLang="en-US" i="1" dirty="0" smtClean="0"/>
              <a:t>residential WLAN gateways</a:t>
            </a:r>
          </a:p>
          <a:p>
            <a:pPr lvl="1"/>
            <a:endParaRPr lang="en-US" altLang="en-US" dirty="0" smtClean="0"/>
          </a:p>
          <a:p>
            <a:pPr lvl="2"/>
            <a:endParaRPr lang="en-US" altLang="en-US" dirty="0" smtClean="0"/>
          </a:p>
          <a:p>
            <a:pPr lvl="1"/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AFEF88-034A-41AA-BC63-084E8775D3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smtClean="0"/>
          </a:p>
          <a:p>
            <a:pPr lvl="2"/>
            <a:endParaRPr lang="en-US" altLang="en-US" smtClean="0"/>
          </a:p>
          <a:p>
            <a:pPr lvl="1"/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FE0390-66E6-461E-B243-CF1A107590C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pic>
        <p:nvPicPr>
          <p:cNvPr id="23558" name="Picture 2" descr="Access point (AP) in WLAN" title="Figure 9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905000"/>
            <a:ext cx="51816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In a wired network, a well-defined boundary protects data and resources</a:t>
            </a:r>
          </a:p>
          <a:p>
            <a:pPr lvl="1"/>
            <a:r>
              <a:rPr lang="en-US" altLang="en-US" dirty="0" smtClean="0"/>
              <a:t>Boundary is known as a “hard edge”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WLANs in enterprises creates “blurred edges”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Types of wireless attacks</a:t>
            </a:r>
          </a:p>
          <a:p>
            <a:pPr lvl="1"/>
            <a:r>
              <a:rPr lang="en-US" altLang="en-US" dirty="0" smtClean="0"/>
              <a:t>Rogue access points</a:t>
            </a:r>
          </a:p>
          <a:p>
            <a:pPr lvl="1"/>
            <a:r>
              <a:rPr lang="en-US" altLang="en-US" dirty="0" smtClean="0"/>
              <a:t>Evil twins</a:t>
            </a:r>
          </a:p>
          <a:p>
            <a:pPr lvl="1"/>
            <a:r>
              <a:rPr lang="en-US" altLang="en-US" dirty="0" smtClean="0"/>
              <a:t>Intercepting wireless data</a:t>
            </a:r>
          </a:p>
          <a:p>
            <a:pPr lvl="1"/>
            <a:r>
              <a:rPr lang="en-US" altLang="en-US" dirty="0" smtClean="0"/>
              <a:t>Wireless replay attacks and denial of service attacks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387FDF-E036-41F3-A1CB-6CF527DC354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Rogue access point</a:t>
            </a:r>
          </a:p>
          <a:p>
            <a:pPr lvl="1"/>
            <a:r>
              <a:rPr lang="en-US" altLang="en-US" dirty="0" smtClean="0"/>
              <a:t>An unauthorized access point – </a:t>
            </a:r>
          </a:p>
          <a:p>
            <a:pPr lvl="2"/>
            <a:r>
              <a:rPr lang="en-US" altLang="en-US" dirty="0" smtClean="0"/>
              <a:t>allows attacker to bypass network security configurations</a:t>
            </a:r>
          </a:p>
          <a:p>
            <a:pPr lvl="1"/>
            <a:r>
              <a:rPr lang="en-US" altLang="en-US" dirty="0" smtClean="0"/>
              <a:t>Usually set up by insider (employee)</a:t>
            </a:r>
          </a:p>
          <a:p>
            <a:pPr lvl="1"/>
            <a:r>
              <a:rPr lang="en-US" altLang="en-US" dirty="0" smtClean="0"/>
              <a:t>May be behind firewall</a:t>
            </a:r>
          </a:p>
          <a:p>
            <a:r>
              <a:rPr lang="en-US" altLang="en-US" dirty="0" smtClean="0"/>
              <a:t>Evil twin</a:t>
            </a:r>
          </a:p>
          <a:p>
            <a:pPr lvl="1"/>
            <a:r>
              <a:rPr lang="en-US" altLang="en-US" dirty="0" smtClean="0"/>
              <a:t>AP set up by attacker</a:t>
            </a:r>
          </a:p>
          <a:p>
            <a:pPr lvl="1"/>
            <a:r>
              <a:rPr lang="en-US" altLang="en-US" dirty="0" smtClean="0"/>
              <a:t>Attempts to mimic an authorized AP (same SSID)</a:t>
            </a:r>
          </a:p>
          <a:p>
            <a:pPr lvl="1"/>
            <a:r>
              <a:rPr lang="en-US" altLang="en-US" dirty="0" smtClean="0"/>
              <a:t>Attackers capture transmissions from users to evil twin AP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A117D6-4AE6-4316-A32A-AB1EA83D717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6A20E-DB08-4244-8252-5B9BD40A131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pic>
        <p:nvPicPr>
          <p:cNvPr id="26630" name="Picture 2" descr="Rogue access point and evil twin attacks" title="Figure 9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64" y="1600200"/>
            <a:ext cx="906523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Intercepting Wireless Data</a:t>
            </a:r>
          </a:p>
          <a:p>
            <a:pPr lvl="1"/>
            <a:r>
              <a:rPr lang="en-US" altLang="en-US" dirty="0"/>
              <a:t>Network interface card (</a:t>
            </a:r>
            <a:r>
              <a:rPr lang="en-US" altLang="en-US" dirty="0" err="1"/>
              <a:t>NIC</a:t>
            </a:r>
            <a:r>
              <a:rPr lang="en-US" altLang="en-US" dirty="0"/>
              <a:t>) adapter in promiscuous mode 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Wireless traffic captured</a:t>
            </a:r>
          </a:p>
          <a:p>
            <a:pPr lvl="2"/>
            <a:r>
              <a:rPr lang="en-US" altLang="en-US" dirty="0" smtClean="0"/>
              <a:t>packet read using a protocol analyzer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A wireless NIC in monitor mode can capture frames without being associated with an AP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98F189-B53F-4BDE-B6F4-C34D7D7CC7B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Bluetooth Basics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C6177A-3D3A-4630-8688-AA5406AA57D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pic>
        <p:nvPicPr>
          <p:cNvPr id="9222" name="Picture 2" descr="Bluetooth products" title="Table 9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668463"/>
            <a:ext cx="63134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Wireless Replay Attack</a:t>
            </a:r>
          </a:p>
          <a:p>
            <a:pPr lvl="1"/>
            <a:r>
              <a:rPr lang="en-US" altLang="en-US" dirty="0" smtClean="0"/>
              <a:t>Also known as “hijacking”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Passive attack, the attacker:</a:t>
            </a:r>
          </a:p>
          <a:p>
            <a:pPr lvl="2"/>
            <a:r>
              <a:rPr lang="en-US" altLang="en-US" dirty="0" smtClean="0"/>
              <a:t>captures transmitted wireless data records</a:t>
            </a:r>
          </a:p>
          <a:p>
            <a:pPr lvl="2"/>
            <a:r>
              <a:rPr lang="en-US" altLang="en-US" dirty="0" smtClean="0"/>
              <a:t>sends on to the original recipient without the attacker’s presence being detected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Can be accomplished using an evil twin AP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F35C19-0EAC-4085-A47B-6BF5A7EC2EC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Wireless Denial of Service Attack</a:t>
            </a:r>
          </a:p>
          <a:p>
            <a:pPr lvl="1"/>
            <a:r>
              <a:rPr lang="en-US" altLang="en-US" dirty="0" smtClean="0"/>
              <a:t>Jamming - attackers flood the RF spectrum with enough interference to prevent device-to-AP communication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Spoofing - attackers create fictitious frame pretends to be from trusted client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Manipulating duration field values - attackers send a frame with high duration field, preventing other devices from transmitting for that period of time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607193-7999-4522-BED0-A5D7D0A9DFB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Wireless Home Attacks – </a:t>
            </a:r>
          </a:p>
          <a:p>
            <a:pPr lvl="1"/>
            <a:r>
              <a:rPr lang="en-US" altLang="en-US" dirty="0" smtClean="0"/>
              <a:t>most home users fail to configure any security on home networks</a:t>
            </a:r>
          </a:p>
          <a:p>
            <a:r>
              <a:rPr lang="en-US" altLang="en-US" dirty="0" smtClean="0"/>
              <a:t>Attackers can:</a:t>
            </a:r>
          </a:p>
          <a:p>
            <a:pPr lvl="1"/>
            <a:r>
              <a:rPr lang="en-US" altLang="en-US" dirty="0" smtClean="0"/>
              <a:t>Steal data</a:t>
            </a:r>
          </a:p>
          <a:p>
            <a:pPr lvl="1"/>
            <a:r>
              <a:rPr lang="en-US" altLang="en-US" dirty="0" smtClean="0"/>
              <a:t>Read wireless transmissions</a:t>
            </a:r>
          </a:p>
          <a:p>
            <a:pPr lvl="1"/>
            <a:r>
              <a:rPr lang="en-US" altLang="en-US" dirty="0" smtClean="0"/>
              <a:t>Inject malware</a:t>
            </a:r>
          </a:p>
          <a:p>
            <a:pPr lvl="1"/>
            <a:r>
              <a:rPr lang="en-US" altLang="en-US" dirty="0" smtClean="0"/>
              <a:t>Download harmful content</a:t>
            </a:r>
          </a:p>
          <a:p>
            <a:r>
              <a:rPr lang="en-US" altLang="en-US" dirty="0" smtClean="0"/>
              <a:t>War driving</a:t>
            </a:r>
          </a:p>
          <a:p>
            <a:pPr lvl="1"/>
            <a:r>
              <a:rPr lang="en-US" altLang="en-US" dirty="0" smtClean="0"/>
              <a:t>Search for wireless signals from an automobile or on foot using a portable computing device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904B30-1DF7-4B7F-9BB4-D712EAD8C96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B60D5-12F9-48C0-AAAA-5CB06BD466D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pic>
        <p:nvPicPr>
          <p:cNvPr id="31750" name="Picture 2" descr="War driving tools" title="Table 9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905000"/>
            <a:ext cx="7537450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WLAN Attacks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572000"/>
          </a:xfrm>
        </p:spPr>
        <p:txBody>
          <a:bodyPr/>
          <a:lstStyle/>
          <a:p>
            <a:r>
              <a:rPr lang="en-US" altLang="en-US" dirty="0" smtClean="0"/>
              <a:t>War chalking</a:t>
            </a:r>
          </a:p>
          <a:p>
            <a:pPr lvl="1"/>
            <a:r>
              <a:rPr lang="en-US" altLang="en-US" dirty="0" smtClean="0"/>
              <a:t>Documenting / advertising location of wireless LANs for others to use</a:t>
            </a:r>
          </a:p>
          <a:p>
            <a:pPr lvl="1"/>
            <a:r>
              <a:rPr lang="en-US" altLang="en-US" dirty="0" smtClean="0"/>
              <a:t>Previously location marked drawing on sidewalks/walls</a:t>
            </a:r>
          </a:p>
          <a:p>
            <a:pPr lvl="1"/>
            <a:r>
              <a:rPr lang="en-US" altLang="en-US" dirty="0" smtClean="0"/>
              <a:t>Today, locations are posted on Web sites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CF071D-86CB-48AA-AD32-BF3E50A57C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pic>
        <p:nvPicPr>
          <p:cNvPr id="32774" name="Picture 6" descr="War chalking symbols" title="Figure 9-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267200"/>
            <a:ext cx="4529138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Vulnerabilities of IEEE 802.11 Security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Original IEEE 802.11 committee recognized wireless transmissions could be vulnerable</a:t>
            </a:r>
          </a:p>
          <a:p>
            <a:pPr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Implemented several wireless security protections in the standard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Left others to WLAN vendor’s discretion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Protections were vulnerable and led to multiple attacks</a:t>
            </a:r>
          </a:p>
          <a:p>
            <a:pPr marL="0" indent="0">
              <a:buFontTx/>
              <a:buNone/>
              <a:defRPr/>
            </a:pPr>
            <a:endParaRPr lang="en-US" altLang="en-US" dirty="0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294E85-7D70-47A0-96E8-70FF15BFEB0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Wired Equivalent Privacy (WEP)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IEEE 802.11 security protocol </a:t>
            </a:r>
          </a:p>
          <a:p>
            <a:pPr lvl="1"/>
            <a:r>
              <a:rPr lang="en-US" altLang="en-US" dirty="0" smtClean="0"/>
              <a:t>designed to ensure that only authorized parties can view transmissions</a:t>
            </a:r>
          </a:p>
          <a:p>
            <a:pPr lvl="1"/>
            <a:r>
              <a:rPr lang="en-US" altLang="en-US" dirty="0" smtClean="0"/>
              <a:t>Encrypts messages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Secret key shared between all clients and AP</a:t>
            </a:r>
          </a:p>
          <a:p>
            <a:r>
              <a:rPr lang="en-US" altLang="en-US" dirty="0" smtClean="0"/>
              <a:t>WEP vulnerabilities</a:t>
            </a:r>
          </a:p>
          <a:p>
            <a:pPr lvl="1"/>
            <a:r>
              <a:rPr lang="en-US" altLang="en-US" dirty="0" smtClean="0"/>
              <a:t>Only 64-bit or 128-bit number to encrypt</a:t>
            </a:r>
          </a:p>
          <a:p>
            <a:pPr lvl="2"/>
            <a:r>
              <a:rPr lang="en-US" altLang="en-US" b="1" dirty="0" smtClean="0"/>
              <a:t>Initialization vector (IV)</a:t>
            </a:r>
            <a:r>
              <a:rPr lang="en-US" altLang="en-US" dirty="0" smtClean="0"/>
              <a:t> is only 24 of those bits</a:t>
            </a:r>
          </a:p>
          <a:p>
            <a:pPr lvl="2"/>
            <a:r>
              <a:rPr lang="en-US" altLang="en-US" dirty="0" smtClean="0"/>
              <a:t>Short length makes it easier to break - repeats quickly</a:t>
            </a:r>
          </a:p>
          <a:p>
            <a:pPr lvl="3"/>
            <a:endParaRPr lang="en-US" altLang="en-US" dirty="0" smtClean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0B339A-240F-41C9-9485-480B96CAF23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077200" cy="762000"/>
          </a:xfrm>
        </p:spPr>
        <p:txBody>
          <a:bodyPr/>
          <a:lstStyle/>
          <a:p>
            <a:r>
              <a:rPr lang="en-US" altLang="en-US" smtClean="0"/>
              <a:t>WEP - Shared Key Authentication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77200" cy="5562600"/>
          </a:xfrm>
        </p:spPr>
        <p:txBody>
          <a:bodyPr/>
          <a:lstStyle/>
          <a:p>
            <a:r>
              <a:rPr lang="en-US" altLang="en-US" smtClean="0"/>
              <a:t>All clients use the same authentication key</a:t>
            </a:r>
          </a:p>
          <a:p>
            <a:r>
              <a:rPr lang="en-US" altLang="en-US" smtClean="0"/>
              <a:t>Session initiated with a 4-way handshake.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553200"/>
            <a:ext cx="2057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3B11D0-2CB4-4535-83B9-AE365C4DB14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438400"/>
            <a:ext cx="89122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34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533400"/>
          </a:xfrm>
        </p:spPr>
        <p:txBody>
          <a:bodyPr/>
          <a:lstStyle/>
          <a:p>
            <a:r>
              <a:rPr lang="en-US" altLang="en-US" smtClean="0"/>
              <a:t>WEP - Encryption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486400"/>
          </a:xfrm>
        </p:spPr>
        <p:txBody>
          <a:bodyPr/>
          <a:lstStyle/>
          <a:p>
            <a:r>
              <a:rPr lang="en-US" altLang="en-US" dirty="0" smtClean="0"/>
              <a:t>Encrypts plaintext to </a:t>
            </a:r>
            <a:r>
              <a:rPr lang="en-US" altLang="en-US" dirty="0" err="1" smtClean="0"/>
              <a:t>ciphertext</a:t>
            </a:r>
            <a:endParaRPr lang="en-US" altLang="en-US" dirty="0" smtClean="0"/>
          </a:p>
          <a:p>
            <a:r>
              <a:rPr lang="en-US" altLang="en-US" dirty="0" smtClean="0"/>
              <a:t>Secret key shared between wireless client and AP </a:t>
            </a:r>
          </a:p>
          <a:p>
            <a:pPr lvl="1"/>
            <a:r>
              <a:rPr lang="en-US" altLang="en-US" dirty="0" smtClean="0"/>
              <a:t>entered on devices before transmission.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533400" y="6324600"/>
            <a:ext cx="6096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Times New Roman" pitchFamily="18" charset="0"/>
              </a:rPr>
              <a:t>Security+ Guide to Network Security Fundamentals, Fourth Edition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6B8C18-8359-402B-AB32-78F361D00CD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30475"/>
            <a:ext cx="640080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TextBox 1"/>
          <p:cNvSpPr txBox="1">
            <a:spLocks noChangeArrowheads="1"/>
          </p:cNvSpPr>
          <p:nvPr/>
        </p:nvSpPr>
        <p:spPr bwMode="auto">
          <a:xfrm>
            <a:off x="6858000" y="2209800"/>
            <a:ext cx="2057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</a:rPr>
              <a:t>CRC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: cyclic redundancy check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</a:rPr>
              <a:t>ICV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: integrity check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Times New Roman" pitchFamily="18" charset="0"/>
              </a:rPr>
              <a:t>PRNG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=&gt;pseudo random number generator (up 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</a:rPr>
              <a:t>to 128 bits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7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685800"/>
          </a:xfrm>
        </p:spPr>
        <p:txBody>
          <a:bodyPr/>
          <a:lstStyle/>
          <a:p>
            <a:r>
              <a:rPr lang="en-US" altLang="en-US" smtClean="0"/>
              <a:t>WEP – Encryption (cont’d.)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r>
              <a:rPr lang="en-US" altLang="en-US" dirty="0" err="1" smtClean="0"/>
              <a:t>WEP</a:t>
            </a:r>
            <a:r>
              <a:rPr lang="en-US" altLang="en-US" dirty="0" smtClean="0"/>
              <a:t> vulnerabilities</a:t>
            </a:r>
          </a:p>
          <a:p>
            <a:pPr lvl="1"/>
            <a:r>
              <a:rPr lang="en-US" altLang="en-US" dirty="0" smtClean="0"/>
              <a:t>64-bit or 128-bit number to encrypt</a:t>
            </a:r>
          </a:p>
          <a:p>
            <a:pPr lvl="2"/>
            <a:r>
              <a:rPr lang="en-US" altLang="en-US" dirty="0" smtClean="0"/>
              <a:t>Initialization vector (IV) only 24 of those bits</a:t>
            </a:r>
          </a:p>
          <a:p>
            <a:pPr lvl="2"/>
            <a:r>
              <a:rPr lang="en-US" altLang="en-US" dirty="0" smtClean="0"/>
              <a:t>Short = it easy to break</a:t>
            </a:r>
          </a:p>
          <a:p>
            <a:pPr lvl="1"/>
            <a:r>
              <a:rPr lang="en-US" altLang="en-US" dirty="0" smtClean="0"/>
              <a:t>Eventually, </a:t>
            </a:r>
            <a:r>
              <a:rPr lang="en-US" altLang="en-US" dirty="0" err="1" smtClean="0"/>
              <a:t>Init</a:t>
            </a:r>
            <a:r>
              <a:rPr lang="en-US" altLang="en-US" dirty="0" smtClean="0"/>
              <a:t> Vectors start repeating</a:t>
            </a:r>
          </a:p>
          <a:p>
            <a:pPr lvl="2"/>
            <a:r>
              <a:rPr lang="en-US" altLang="en-US" dirty="0" smtClean="0"/>
              <a:t>24 bits  </a:t>
            </a:r>
            <a:r>
              <a:rPr lang="en-US" altLang="en-US" dirty="0" smtClean="0">
                <a:sym typeface="Wingdings" pitchFamily="2" charset="2"/>
              </a:rPr>
              <a:t> </a:t>
            </a:r>
            <a:r>
              <a:rPr lang="en-US" altLang="en-US" dirty="0" smtClean="0"/>
              <a:t> 16,777,216 possible values</a:t>
            </a:r>
          </a:p>
          <a:p>
            <a:pPr lvl="2"/>
            <a:r>
              <a:rPr lang="en-US" altLang="en-US" dirty="0" smtClean="0"/>
              <a:t>AP transmitting at 11 Mbps </a:t>
            </a:r>
            <a:r>
              <a:rPr lang="en-US" altLang="en-US" dirty="0" smtClean="0">
                <a:sym typeface="Wingdings" pitchFamily="2" charset="2"/>
              </a:rPr>
              <a:t></a:t>
            </a:r>
            <a:r>
              <a:rPr lang="en-US" altLang="en-US" dirty="0" smtClean="0"/>
              <a:t> 700 packets per second</a:t>
            </a:r>
          </a:p>
          <a:p>
            <a:pPr lvl="2"/>
            <a:r>
              <a:rPr lang="en-US" altLang="en-US" dirty="0" smtClean="0"/>
              <a:t>Different IV per packet, IVs repeat </a:t>
            </a:r>
          </a:p>
          <a:p>
            <a:r>
              <a:rPr lang="en-US" altLang="en-US" dirty="0" smtClean="0"/>
              <a:t>Key stream attack (or IV attack)</a:t>
            </a:r>
          </a:p>
          <a:p>
            <a:pPr lvl="1"/>
            <a:r>
              <a:rPr lang="en-US" altLang="en-US" dirty="0" smtClean="0"/>
              <a:t>Given how </a:t>
            </a:r>
            <a:r>
              <a:rPr lang="en-US" altLang="en-US" dirty="0" err="1" smtClean="0"/>
              <a:t>WEP</a:t>
            </a:r>
            <a:r>
              <a:rPr lang="en-US" altLang="en-US" dirty="0" smtClean="0"/>
              <a:t> works, an </a:t>
            </a:r>
            <a:r>
              <a:rPr lang="en-US" altLang="en-US" dirty="0" err="1" smtClean="0"/>
              <a:t>XOR</a:t>
            </a:r>
            <a:r>
              <a:rPr lang="en-US" altLang="en-US" dirty="0" smtClean="0"/>
              <a:t> on two </a:t>
            </a:r>
            <a:r>
              <a:rPr lang="en-US" altLang="en-US" dirty="0" err="1" smtClean="0"/>
              <a:t>ciphertexts</a:t>
            </a:r>
            <a:r>
              <a:rPr lang="en-US" altLang="en-US" dirty="0" smtClean="0"/>
              <a:t> = an </a:t>
            </a:r>
            <a:r>
              <a:rPr lang="en-US" altLang="en-US" dirty="0" err="1" smtClean="0"/>
              <a:t>XOR</a:t>
            </a:r>
            <a:r>
              <a:rPr lang="en-US" altLang="en-US" dirty="0" smtClean="0"/>
              <a:t> on two plaintexts</a:t>
            </a:r>
          </a:p>
          <a:p>
            <a:pPr lvl="1"/>
            <a:r>
              <a:rPr lang="en-US" altLang="en-US" dirty="0" smtClean="0"/>
              <a:t>If one plaintext known, the other can be computed.</a:t>
            </a:r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533400" y="6324600"/>
            <a:ext cx="6096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Times New Roman" pitchFamily="18" charset="0"/>
              </a:rPr>
              <a:t>Security+ Guide to Network Security Fundamentals, Fourth Edition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952919-CC17-4106-A58A-37FEA5B2322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8048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Bluetooth Basics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Piconet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Established when two Bluetooth devices come within range of each other</a:t>
            </a:r>
          </a:p>
          <a:p>
            <a:pPr lvl="1"/>
            <a:r>
              <a:rPr lang="en-US" altLang="en-US" dirty="0" smtClean="0"/>
              <a:t>One device (master) controls the wireless communication</a:t>
            </a:r>
          </a:p>
          <a:p>
            <a:pPr lvl="1"/>
            <a:r>
              <a:rPr lang="en-US" altLang="en-US" dirty="0" smtClean="0"/>
              <a:t>Other device (slave) takes commands</a:t>
            </a:r>
          </a:p>
          <a:p>
            <a:pPr lvl="2"/>
            <a:r>
              <a:rPr lang="en-US" altLang="en-US" dirty="0" smtClean="0"/>
              <a:t>Active slaves are sending transmissions</a:t>
            </a:r>
          </a:p>
          <a:p>
            <a:pPr lvl="2"/>
            <a:r>
              <a:rPr lang="en-US" altLang="en-US" dirty="0" smtClean="0"/>
              <a:t>Parked slaves are connected but not actively participating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52C5FA-936A-4B52-87D8-503403DDC35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533400" y="6324600"/>
            <a:ext cx="6096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Times New Roman" pitchFamily="18" charset="0"/>
              </a:rPr>
              <a:t>Security+ Guide to Network Security Fundamentals, Fourth Edition</a:t>
            </a: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6C260B-FD5D-47DB-8D1E-AD463C94B7A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2613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4572000"/>
            <a:ext cx="7791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TextBox 1"/>
          <p:cNvSpPr txBox="1">
            <a:spLocks noChangeArrowheads="1"/>
          </p:cNvSpPr>
          <p:nvPr/>
        </p:nvSpPr>
        <p:spPr bwMode="auto">
          <a:xfrm>
            <a:off x="3730625" y="2819400"/>
            <a:ext cx="54435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Packet 1 and 222 have same IV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Attacker knows plaintext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XOR ciphertexts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XOR result with KNOWN plaintext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Produces unknown plaintext 222</a:t>
            </a:r>
          </a:p>
        </p:txBody>
      </p:sp>
    </p:spTree>
    <p:extLst>
      <p:ext uri="{BB962C8B-B14F-4D97-AF65-F5344CB8AC3E}">
        <p14:creationId xmlns:p14="http://schemas.microsoft.com/office/powerpoint/2010/main" val="215864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Wired Equivalent Privacy (WEP)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WEP vulnerabilities (cont’d.)</a:t>
            </a:r>
          </a:p>
          <a:p>
            <a:pPr lvl="1"/>
            <a:r>
              <a:rPr lang="en-US" altLang="en-US" dirty="0" smtClean="0"/>
              <a:t>Violates cardinal rule of cryptography: avoid a detectable pattern</a:t>
            </a:r>
          </a:p>
          <a:p>
            <a:pPr lvl="2"/>
            <a:r>
              <a:rPr lang="en-US" altLang="en-US" dirty="0" smtClean="0"/>
              <a:t>Attackers can see duplication when IVs start repeating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823E4-7AB4-4437-98A6-91C535E52EE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Wi-Fi Protected Setup (WPS)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WPS</a:t>
            </a:r>
            <a:r>
              <a:rPr lang="en-US" altLang="en-US" dirty="0" smtClean="0"/>
              <a:t> provides an optional means of configuring security on </a:t>
            </a:r>
            <a:r>
              <a:rPr lang="en-US" altLang="en-US" dirty="0" err="1" smtClean="0"/>
              <a:t>WLANS</a:t>
            </a:r>
            <a:r>
              <a:rPr lang="en-US" altLang="en-US" dirty="0" smtClean="0"/>
              <a:t> (2007)</a:t>
            </a:r>
          </a:p>
          <a:p>
            <a:r>
              <a:rPr lang="en-US" altLang="en-US" dirty="0" smtClean="0"/>
              <a:t>Two common WPS methods:</a:t>
            </a:r>
          </a:p>
          <a:p>
            <a:pPr lvl="1"/>
            <a:r>
              <a:rPr lang="en-US" altLang="en-US" dirty="0" smtClean="0"/>
              <a:t>PIN method –PIN printed on a sticker of the wireless router or displayed via software wizard</a:t>
            </a:r>
          </a:p>
          <a:p>
            <a:pPr lvl="2"/>
            <a:r>
              <a:rPr lang="en-US" altLang="en-US" dirty="0" smtClean="0"/>
              <a:t>User enters Pin and security configuration automatically occurs</a:t>
            </a:r>
          </a:p>
          <a:p>
            <a:pPr lvl="1"/>
            <a:r>
              <a:rPr lang="en-US" altLang="en-US" dirty="0" smtClean="0"/>
              <a:t>Push-button method - user pushes buttons and security configuration takes place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D5A704-5C3E-4155-9A1E-A5BE3CCA8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Wi-Fi Protected Setup (WPS)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Design and implementation flaws:</a:t>
            </a:r>
          </a:p>
          <a:p>
            <a:pPr lvl="1">
              <a:defRPr/>
            </a:pPr>
            <a:r>
              <a:rPr lang="en-US" dirty="0" smtClean="0"/>
              <a:t>No lockout limit for entering PINs</a:t>
            </a:r>
          </a:p>
          <a:p>
            <a:pPr lvl="1">
              <a:defRPr/>
            </a:pPr>
            <a:r>
              <a:rPr lang="en-US" dirty="0" smtClean="0"/>
              <a:t>PIN is very short (8 characters)</a:t>
            </a:r>
          </a:p>
          <a:p>
            <a:pPr lvl="1">
              <a:defRPr/>
            </a:pPr>
            <a:r>
              <a:rPr lang="en-US" dirty="0" smtClean="0"/>
              <a:t>Last PIN character is only a checksum</a:t>
            </a:r>
          </a:p>
          <a:p>
            <a:pPr lvl="1">
              <a:defRPr/>
            </a:pPr>
            <a:r>
              <a:rPr lang="en-US" dirty="0" smtClean="0"/>
              <a:t>Wireless router reports the validity of the first and second halves of the PIN separately</a:t>
            </a:r>
          </a:p>
          <a:p>
            <a:pPr lvl="2">
              <a:defRPr/>
            </a:pPr>
            <a:r>
              <a:rPr lang="en-US" dirty="0" smtClean="0"/>
              <a:t>Allows attacker to identify each half independently!  (much faster)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749AE-48C1-4525-8AF9-ACA5340C1B9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MAC Address Filtering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Method of controlling WLAN access</a:t>
            </a:r>
          </a:p>
          <a:p>
            <a:pPr lvl="1"/>
            <a:r>
              <a:rPr lang="en-US" altLang="en-US" dirty="0" smtClean="0"/>
              <a:t>Limit a device’s access to AP</a:t>
            </a:r>
          </a:p>
          <a:p>
            <a:r>
              <a:rPr lang="en-US" altLang="en-US" dirty="0" smtClean="0"/>
              <a:t>Media Access Control (MAC) address filtering</a:t>
            </a:r>
          </a:p>
          <a:p>
            <a:pPr lvl="1"/>
            <a:r>
              <a:rPr lang="en-US" altLang="en-US" dirty="0" smtClean="0"/>
              <a:t>Used by nearly all wireless AP vendors</a:t>
            </a:r>
          </a:p>
          <a:p>
            <a:pPr lvl="1"/>
            <a:r>
              <a:rPr lang="en-US" altLang="en-US" dirty="0" smtClean="0"/>
              <a:t>Permits or blocks device based on MAC address</a:t>
            </a:r>
          </a:p>
          <a:p>
            <a:r>
              <a:rPr lang="en-US" altLang="en-US" dirty="0" smtClean="0"/>
              <a:t>Vulnerabilities of MAC address filtering</a:t>
            </a:r>
          </a:p>
          <a:p>
            <a:pPr lvl="1"/>
            <a:r>
              <a:rPr lang="en-US" altLang="en-US" dirty="0" smtClean="0"/>
              <a:t>Addresses exchanged in unencrypted format</a:t>
            </a:r>
          </a:p>
          <a:p>
            <a:pPr lvl="2"/>
            <a:r>
              <a:rPr lang="en-US" altLang="en-US" dirty="0" smtClean="0"/>
              <a:t>Attacker can see MAC of approved device and spoof it</a:t>
            </a:r>
          </a:p>
          <a:p>
            <a:pPr lvl="1"/>
            <a:r>
              <a:rPr lang="en-US" altLang="en-US" dirty="0" smtClean="0"/>
              <a:t>Managing large number of addresses is challenging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61CE45-643C-4068-8CDD-81EC35FD01B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MAC Address Filtering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48719-0407-44AE-B14A-3D3DF798C8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  <p:pic>
        <p:nvPicPr>
          <p:cNvPr id="39941" name="Picture 2" descr="MAC address filtering" title="Figure 9-1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2557463"/>
            <a:ext cx="8045450" cy="20574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Disabling SSID Broadcasts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r>
              <a:rPr lang="en-US" altLang="en-US" dirty="0" smtClean="0"/>
              <a:t>Each device must be authenticated prior to connecting to the WLAN</a:t>
            </a:r>
          </a:p>
          <a:p>
            <a:r>
              <a:rPr lang="en-US" altLang="en-US" dirty="0" smtClean="0"/>
              <a:t>Service Set Identifier (SSID) </a:t>
            </a:r>
          </a:p>
          <a:p>
            <a:pPr lvl="1"/>
            <a:r>
              <a:rPr lang="en-US" altLang="en-US" dirty="0" smtClean="0"/>
              <a:t>The user-supplied network name of a wireless network; </a:t>
            </a:r>
          </a:p>
          <a:p>
            <a:pPr lvl="1"/>
            <a:r>
              <a:rPr lang="en-US" altLang="en-US" dirty="0" smtClean="0"/>
              <a:t>default is to broadcast </a:t>
            </a:r>
            <a:r>
              <a:rPr lang="en-US" altLang="en-US" dirty="0" err="1" smtClean="0"/>
              <a:t>SSID</a:t>
            </a:r>
            <a:r>
              <a:rPr lang="en-US" altLang="en-US" dirty="0" smtClean="0"/>
              <a:t> so that devices can see it</a:t>
            </a:r>
          </a:p>
          <a:p>
            <a:pPr lvl="2"/>
            <a:r>
              <a:rPr lang="en-US" altLang="en-US" dirty="0" smtClean="0"/>
              <a:t>The broadcast can be restricted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Some wireless security sources encourage users to configure their APs to prevent the broadcast of the SSID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68DC0A-DEBE-423C-B9BE-EDB99ECDF8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Disabling SSID Broadcasts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r>
              <a:rPr lang="en-US" altLang="en-US" dirty="0" smtClean="0"/>
              <a:t>Not advertising SSID provides a weak degree of security and has limitations:</a:t>
            </a:r>
          </a:p>
          <a:p>
            <a:pPr lvl="1"/>
            <a:r>
              <a:rPr lang="en-US" altLang="en-US" dirty="0" smtClean="0"/>
              <a:t>SSID transmitted in other frames</a:t>
            </a:r>
          </a:p>
          <a:p>
            <a:pPr lvl="1"/>
            <a:r>
              <a:rPr lang="en-US" altLang="en-US" dirty="0" smtClean="0"/>
              <a:t>May prevent users roaming from one AP coverage area to another</a:t>
            </a:r>
          </a:p>
          <a:p>
            <a:pPr lvl="1"/>
            <a:r>
              <a:rPr lang="en-US" altLang="en-US" dirty="0" smtClean="0"/>
              <a:t>Not always possible to turn off SSID beaconing</a:t>
            </a:r>
          </a:p>
          <a:p>
            <a:pPr lvl="1"/>
            <a:endParaRPr lang="en-US" altLang="en-US" dirty="0" smtClean="0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97D04B-582A-4DDE-A7D2-85253FC32CA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Wireless Security Solutions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r>
              <a:rPr lang="en-US" altLang="en-US" dirty="0" smtClean="0"/>
              <a:t>A unified approach to WLAN security was needed</a:t>
            </a:r>
          </a:p>
          <a:p>
            <a:pPr lvl="1"/>
            <a:r>
              <a:rPr lang="en-US" altLang="en-US" dirty="0" smtClean="0"/>
              <a:t>IEEE and Wi-Fi Alliance developed security solutions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Resulting standards used today</a:t>
            </a:r>
          </a:p>
          <a:p>
            <a:pPr lvl="1"/>
            <a:r>
              <a:rPr lang="en-US" altLang="en-US" dirty="0" smtClean="0"/>
              <a:t>IEEE 802.11i</a:t>
            </a:r>
          </a:p>
          <a:p>
            <a:pPr lvl="1"/>
            <a:r>
              <a:rPr lang="en-US" altLang="en-US" dirty="0" smtClean="0"/>
              <a:t>WPA and WPA2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F61342-612C-4041-9847-1DC53CA9989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Wi-Fi Protected Access (WPA)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Introduced in 2003 by the Wi-Fi Alliance</a:t>
            </a:r>
          </a:p>
          <a:p>
            <a:r>
              <a:rPr lang="en-US" altLang="en-US" dirty="0" smtClean="0"/>
              <a:t>A subset of IEEE 802.11i</a:t>
            </a:r>
          </a:p>
          <a:p>
            <a:r>
              <a:rPr lang="en-US" altLang="en-US" dirty="0" smtClean="0"/>
              <a:t>Goal: protect present and future wireless devices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Temporal Key Integrity Protocol (TKIP) Encryption</a:t>
            </a:r>
          </a:p>
          <a:p>
            <a:pPr lvl="1"/>
            <a:r>
              <a:rPr lang="en-US" altLang="en-US" dirty="0" smtClean="0"/>
              <a:t>Used in WPA</a:t>
            </a:r>
          </a:p>
          <a:p>
            <a:pPr lvl="1"/>
            <a:r>
              <a:rPr lang="en-US" altLang="en-US" dirty="0" smtClean="0"/>
              <a:t>Uses a longer 128 bit key than WEP</a:t>
            </a:r>
          </a:p>
          <a:p>
            <a:pPr lvl="1"/>
            <a:r>
              <a:rPr lang="en-US" altLang="en-US" dirty="0" smtClean="0"/>
              <a:t>Dynamically generated for each new packet</a:t>
            </a:r>
          </a:p>
          <a:p>
            <a:pPr lvl="1"/>
            <a:r>
              <a:rPr lang="en-US" altLang="en-US" dirty="0" smtClean="0"/>
              <a:t>Includes a </a:t>
            </a:r>
            <a:r>
              <a:rPr lang="en-US" altLang="en-US" i="1" dirty="0" smtClean="0"/>
              <a:t>Message Integrity Check (MIC), </a:t>
            </a:r>
            <a:r>
              <a:rPr lang="en-US" altLang="en-US" dirty="0" smtClean="0"/>
              <a:t>designed to prevent man-in-the-middle attacks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0A34CF-6800-4511-9871-15F99B8D0FB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Bluetooth Basics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EA650-9341-46A9-93E2-D5318B4AC7C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pic>
        <p:nvPicPr>
          <p:cNvPr id="11270" name="Picture 2" descr="Bluetooth piconet" title="Figure 9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731963"/>
            <a:ext cx="5503863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Wi-Fi Protected Access (WPA)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Pre-shared Key (PSK) Authentication</a:t>
            </a:r>
          </a:p>
          <a:p>
            <a:pPr lvl="1"/>
            <a:r>
              <a:rPr lang="en-US" altLang="en-US" dirty="0" smtClean="0"/>
              <a:t>After AP configured, client device must have same key value entered</a:t>
            </a:r>
          </a:p>
          <a:p>
            <a:pPr lvl="1"/>
            <a:r>
              <a:rPr lang="en-US" altLang="en-US" dirty="0" smtClean="0"/>
              <a:t>Key shared prior to communication taking place</a:t>
            </a:r>
          </a:p>
          <a:p>
            <a:pPr lvl="1"/>
            <a:r>
              <a:rPr lang="en-US" altLang="en-US" dirty="0" smtClean="0"/>
              <a:t>Uses a passphrase to generate encryption key</a:t>
            </a:r>
          </a:p>
          <a:p>
            <a:pPr lvl="2"/>
            <a:r>
              <a:rPr lang="en-US" altLang="en-US" dirty="0" smtClean="0"/>
              <a:t>Entered on each AP and wireless device in advance</a:t>
            </a:r>
          </a:p>
          <a:p>
            <a:pPr lvl="1"/>
            <a:r>
              <a:rPr lang="en-US" altLang="en-US" dirty="0" smtClean="0"/>
              <a:t>Not used for encryption</a:t>
            </a:r>
          </a:p>
          <a:p>
            <a:pPr lvl="2"/>
            <a:r>
              <a:rPr lang="en-US" altLang="en-US" dirty="0" smtClean="0"/>
              <a:t>Serves as starting point for mathematically generating encryption keys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FAD1A-7CFE-499B-B7F5-39CF6396688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Wi-Fi Protected Access (WPA)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WPA Vulnerabilities</a:t>
            </a:r>
          </a:p>
          <a:p>
            <a:pPr lvl="1"/>
            <a:r>
              <a:rPr lang="en-US" altLang="en-US" dirty="0" smtClean="0"/>
              <a:t>Key management</a:t>
            </a:r>
          </a:p>
          <a:p>
            <a:pPr lvl="2"/>
            <a:r>
              <a:rPr lang="en-US" altLang="en-US" dirty="0" smtClean="0"/>
              <a:t>Key sharing is done manually w/o security protection</a:t>
            </a:r>
          </a:p>
          <a:p>
            <a:pPr lvl="2"/>
            <a:r>
              <a:rPr lang="en-US" altLang="en-US" dirty="0" smtClean="0"/>
              <a:t>Keys must be changed on a regular basis</a:t>
            </a:r>
          </a:p>
          <a:p>
            <a:pPr lvl="2"/>
            <a:r>
              <a:rPr lang="en-US" altLang="en-US" dirty="0" smtClean="0"/>
              <a:t>Keys must be disclosed to guest users and updated</a:t>
            </a:r>
          </a:p>
          <a:p>
            <a:pPr lvl="1"/>
            <a:r>
              <a:rPr lang="en-US" altLang="en-US" dirty="0" smtClean="0"/>
              <a:t>Passphrases</a:t>
            </a:r>
          </a:p>
          <a:p>
            <a:pPr lvl="2"/>
            <a:r>
              <a:rPr lang="en-US" altLang="en-US" dirty="0" smtClean="0"/>
              <a:t>passphrases of fewer than 20 characters subject to cracking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BDB174-5475-4F53-9495-1396F7B82AE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Wi-Fi Protected Access 2 (WPA2)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sz="2600" dirty="0" smtClean="0"/>
              <a:t>Second generation of WPA is known as WPA2</a:t>
            </a:r>
          </a:p>
          <a:p>
            <a:pPr lvl="1">
              <a:defRPr/>
            </a:pPr>
            <a:r>
              <a:rPr lang="en-US" dirty="0" smtClean="0"/>
              <a:t>Introduced in 2004</a:t>
            </a:r>
          </a:p>
          <a:p>
            <a:pPr lvl="1">
              <a:defRPr/>
            </a:pPr>
            <a:r>
              <a:rPr lang="en-US" dirty="0" smtClean="0"/>
              <a:t>Based on final 802.11i standard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AES-</a:t>
            </a:r>
            <a:r>
              <a:rPr lang="en-US" dirty="0" err="1" smtClean="0"/>
              <a:t>CCMP</a:t>
            </a:r>
            <a:r>
              <a:rPr lang="en-US" dirty="0" smtClean="0"/>
              <a:t> Encryption</a:t>
            </a:r>
          </a:p>
          <a:p>
            <a:pPr lvl="1">
              <a:defRPr/>
            </a:pPr>
            <a:r>
              <a:rPr lang="en-US" dirty="0" smtClean="0"/>
              <a:t>Advanced Encryption Standard (AES) block cipher</a:t>
            </a:r>
          </a:p>
          <a:p>
            <a:pPr lvl="1">
              <a:defRPr/>
            </a:pPr>
            <a:r>
              <a:rPr lang="en-US" dirty="0" smtClean="0"/>
              <a:t>AES performs three steps on every block (128 bits) of plaintext</a:t>
            </a:r>
          </a:p>
          <a:p>
            <a:pPr lvl="2">
              <a:defRPr/>
            </a:pPr>
            <a:r>
              <a:rPr lang="en-US" dirty="0" smtClean="0"/>
              <a:t>13 rounds Bytes are substituted and rearranged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790716-A5DE-402A-AE64-5C866553CDA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Wi-Fi Protected Access 2 (WPA2)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AES-CCMP Encryption (cont’d)</a:t>
            </a:r>
          </a:p>
          <a:p>
            <a:pPr lvl="1"/>
            <a:r>
              <a:rPr lang="en-US" altLang="en-US" dirty="0" smtClean="0"/>
              <a:t>Encryption protocol used for WPA2</a:t>
            </a:r>
          </a:p>
          <a:p>
            <a:pPr lvl="2"/>
            <a:r>
              <a:rPr lang="en-US" altLang="en-US" dirty="0" smtClean="0"/>
              <a:t>Specifies the use of CCM with AES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The Cipher Block Chaining Message Authentication Code (CBC-MAC) component of CCMP provides data integrity and authentication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Both CCMP and TKIP use 128-bit key for encryption</a:t>
            </a:r>
          </a:p>
          <a:p>
            <a:pPr lvl="2"/>
            <a:r>
              <a:rPr lang="en-US" altLang="en-US" dirty="0" smtClean="0"/>
              <a:t>Both methods use a 64-bit message integrity check (MIC) value</a:t>
            </a:r>
          </a:p>
          <a:p>
            <a:pPr lvl="1"/>
            <a:endParaRPr lang="en-US" altLang="en-US" dirty="0" smtClean="0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B86C7-F079-4498-BAF1-C563B872748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Wi-Fi Protected Access 2 (WPA2)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IEEE 802.1x authentication</a:t>
            </a:r>
          </a:p>
          <a:p>
            <a:pPr lvl="1"/>
            <a:r>
              <a:rPr lang="en-US" altLang="en-US" dirty="0" smtClean="0"/>
              <a:t>Originally developed for wired networks</a:t>
            </a:r>
          </a:p>
          <a:p>
            <a:pPr lvl="1"/>
            <a:r>
              <a:rPr lang="en-US" altLang="en-US" dirty="0" smtClean="0"/>
              <a:t>Provides greater degree of security by implementing port-based authentication </a:t>
            </a:r>
          </a:p>
          <a:p>
            <a:pPr lvl="1"/>
            <a:r>
              <a:rPr lang="en-US" altLang="en-US" dirty="0" smtClean="0"/>
              <a:t>Blocks all traffic on a port-by-port basis until client is authenticated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C7C5A0-7F58-474B-A887-D3358616F3F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Wi-Fi Protected Access 2 (WPA2)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Extensible Authentication Protocol (EAP)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b="1" i="1" dirty="0" smtClean="0">
                <a:solidFill>
                  <a:srgbClr val="FF0000"/>
                </a:solidFill>
              </a:rPr>
              <a:t>framework</a:t>
            </a:r>
            <a:r>
              <a:rPr lang="en-US" altLang="en-US" dirty="0" smtClean="0"/>
              <a:t> for transporting authentication protocols</a:t>
            </a:r>
          </a:p>
          <a:p>
            <a:pPr lvl="2"/>
            <a:r>
              <a:rPr lang="en-US" altLang="en-US" dirty="0" smtClean="0"/>
              <a:t>Allows new protocols to be implemented!!!</a:t>
            </a:r>
          </a:p>
          <a:p>
            <a:pPr lvl="1"/>
            <a:r>
              <a:rPr lang="en-US" altLang="en-US" dirty="0" smtClean="0"/>
              <a:t>Defines message format</a:t>
            </a:r>
          </a:p>
          <a:p>
            <a:pPr lvl="1"/>
            <a:r>
              <a:rPr lang="en-US" altLang="en-US" dirty="0" smtClean="0"/>
              <a:t>Uses four types of packets</a:t>
            </a:r>
          </a:p>
          <a:p>
            <a:pPr lvl="2"/>
            <a:r>
              <a:rPr lang="en-US" altLang="en-US" dirty="0" smtClean="0"/>
              <a:t>Request</a:t>
            </a:r>
          </a:p>
          <a:p>
            <a:pPr lvl="2"/>
            <a:r>
              <a:rPr lang="en-US" altLang="en-US" dirty="0" smtClean="0"/>
              <a:t>Response</a:t>
            </a:r>
          </a:p>
          <a:p>
            <a:pPr lvl="2"/>
            <a:r>
              <a:rPr lang="en-US" altLang="en-US" dirty="0" smtClean="0"/>
              <a:t>Success</a:t>
            </a:r>
          </a:p>
          <a:p>
            <a:pPr lvl="2"/>
            <a:r>
              <a:rPr lang="en-US" altLang="en-US" dirty="0" smtClean="0"/>
              <a:t>Failure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D05560-A451-4726-8ED5-22FB1312B10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Wi-Fi Protected Access 2 (WPA2)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Two common EAP protocols:	</a:t>
            </a:r>
          </a:p>
          <a:p>
            <a:pPr lvl="1"/>
            <a:r>
              <a:rPr lang="en-US" altLang="en-US" dirty="0" smtClean="0"/>
              <a:t>Lightweight EAP (LEAP)</a:t>
            </a:r>
          </a:p>
          <a:p>
            <a:pPr lvl="2"/>
            <a:r>
              <a:rPr lang="en-US" altLang="en-US" dirty="0" smtClean="0"/>
              <a:t>Proprietary method developed by Cisco Systems</a:t>
            </a:r>
          </a:p>
          <a:p>
            <a:pPr lvl="2"/>
            <a:r>
              <a:rPr lang="en-US" altLang="en-US" dirty="0" smtClean="0"/>
              <a:t>Requires mutual authentication </a:t>
            </a:r>
          </a:p>
          <a:p>
            <a:pPr lvl="3"/>
            <a:r>
              <a:rPr lang="en-US" altLang="en-US" dirty="0" smtClean="0"/>
              <a:t>used for WLAN encryption in Cisco client software</a:t>
            </a:r>
          </a:p>
          <a:p>
            <a:pPr lvl="2"/>
            <a:r>
              <a:rPr lang="en-US" altLang="en-US" dirty="0" smtClean="0"/>
              <a:t>Vulnerable to specific types of attacks</a:t>
            </a:r>
          </a:p>
          <a:p>
            <a:pPr lvl="3"/>
            <a:r>
              <a:rPr lang="en-US" altLang="en-US" dirty="0" smtClean="0"/>
              <a:t>No longer recommended by Cisco</a:t>
            </a:r>
          </a:p>
          <a:p>
            <a:pPr lvl="1"/>
            <a:r>
              <a:rPr lang="en-US" altLang="en-US" dirty="0" smtClean="0"/>
              <a:t>Protected EAP (PEAP)</a:t>
            </a:r>
          </a:p>
          <a:p>
            <a:pPr lvl="2"/>
            <a:r>
              <a:rPr lang="en-US" altLang="en-US" dirty="0" smtClean="0"/>
              <a:t>Simplifies deployment of 802.1x by using Microsoft Windows logins and passwords</a:t>
            </a:r>
          </a:p>
          <a:p>
            <a:pPr lvl="2"/>
            <a:r>
              <a:rPr lang="en-US" altLang="en-US" dirty="0" smtClean="0"/>
              <a:t>Creates encrypted channel between client and authentication server</a:t>
            </a:r>
          </a:p>
          <a:p>
            <a:pPr lvl="2"/>
            <a:endParaRPr lang="en-US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186C6C-8738-47D8-96C7-D3A1452E47F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Wi-Fi Protected Access 2 (WPA2)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lvl="2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F21670-5EF9-4324-ABBD-8160BC10E8F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pic>
        <p:nvPicPr>
          <p:cNvPr id="52230" name="Picture 2" descr="EAP protocols supported by WPA2 Enterprise" title="Table 9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752600"/>
            <a:ext cx="68056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Additional Wireless Security Protections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Captive Portal APs</a:t>
            </a:r>
          </a:p>
          <a:p>
            <a:pPr lvl="1"/>
            <a:r>
              <a:rPr lang="en-US" altLang="en-US" dirty="0" smtClean="0"/>
              <a:t>Uses a standard web browser to provide information</a:t>
            </a:r>
          </a:p>
          <a:p>
            <a:pPr lvl="1"/>
            <a:r>
              <a:rPr lang="en-US" altLang="en-US" dirty="0" smtClean="0"/>
              <a:t>Gives the wireless user the opportunity to agree to a policy or present valid login credentials</a:t>
            </a:r>
          </a:p>
          <a:p>
            <a:pPr lvl="1"/>
            <a:r>
              <a:rPr lang="en-US" altLang="en-US" dirty="0" err="1" smtClean="0"/>
              <a:t>ie</a:t>
            </a:r>
            <a:r>
              <a:rPr lang="en-US" altLang="en-US" dirty="0" smtClean="0"/>
              <a:t>:  hotel authentication portal</a:t>
            </a:r>
          </a:p>
          <a:p>
            <a:r>
              <a:rPr lang="en-US" altLang="en-US" dirty="0" smtClean="0"/>
              <a:t>Rogue </a:t>
            </a:r>
            <a:r>
              <a:rPr lang="en-US" altLang="en-US" dirty="0" smtClean="0"/>
              <a:t>AP Discovery Tools - 4 types of wireless probes can monitor airwaves for traffic:</a:t>
            </a:r>
          </a:p>
          <a:p>
            <a:pPr lvl="1"/>
            <a:r>
              <a:rPr lang="en-US" altLang="en-US" i="1" dirty="0" smtClean="0"/>
              <a:t>Wireless device probe - laptop</a:t>
            </a:r>
          </a:p>
          <a:p>
            <a:pPr lvl="1"/>
            <a:r>
              <a:rPr lang="en-US" altLang="en-US" i="1" dirty="0" smtClean="0"/>
              <a:t>Desktop probe</a:t>
            </a:r>
          </a:p>
          <a:p>
            <a:pPr lvl="1"/>
            <a:r>
              <a:rPr lang="en-US" altLang="en-US" i="1" dirty="0" smtClean="0"/>
              <a:t>Access point probe  -  built into AP </a:t>
            </a:r>
          </a:p>
          <a:p>
            <a:pPr lvl="1"/>
            <a:r>
              <a:rPr lang="en-US" altLang="en-US" i="1" dirty="0" smtClean="0"/>
              <a:t>Dedicated probe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BBC79D-9A28-41F9-9F36-706BCC4ADDB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Additional Wireless Security Protections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Power level controls</a:t>
            </a:r>
          </a:p>
          <a:p>
            <a:pPr lvl="1"/>
            <a:r>
              <a:rPr lang="en-US" altLang="en-US" dirty="0" smtClean="0"/>
              <a:t>Some APs allow adjustment of the power level at which the LAN transmits</a:t>
            </a:r>
          </a:p>
          <a:p>
            <a:pPr lvl="1"/>
            <a:r>
              <a:rPr lang="en-US" altLang="en-US" dirty="0" smtClean="0"/>
              <a:t>Reducing power allows less signal to reach outsiders </a:t>
            </a:r>
          </a:p>
          <a:p>
            <a:pPr lvl="1"/>
            <a:r>
              <a:rPr lang="en-US" altLang="en-US" dirty="0" smtClean="0"/>
              <a:t>Reduces interference between </a:t>
            </a:r>
            <a:r>
              <a:rPr lang="en-US" altLang="en-US" dirty="0" err="1" smtClean="0"/>
              <a:t>APs</a:t>
            </a:r>
            <a:endParaRPr lang="en-US" altLang="en-US" dirty="0" smtClean="0"/>
          </a:p>
          <a:p>
            <a:r>
              <a:rPr lang="en-US" altLang="en-US" dirty="0" smtClean="0"/>
              <a:t>Antennas</a:t>
            </a:r>
          </a:p>
          <a:p>
            <a:pPr lvl="1"/>
            <a:r>
              <a:rPr lang="en-US" altLang="en-US" dirty="0" smtClean="0"/>
              <a:t>AP should be located near center of coverage area</a:t>
            </a:r>
          </a:p>
          <a:p>
            <a:pPr lvl="1"/>
            <a:r>
              <a:rPr lang="en-US" altLang="en-US" dirty="0" smtClean="0"/>
              <a:t>Place high on a wall to reduce signal obstructions and deter theft</a:t>
            </a:r>
          </a:p>
          <a:p>
            <a:pPr lvl="1"/>
            <a:endParaRPr lang="en-US" altLang="en-US" dirty="0" smtClean="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19E17C-25D9-44C3-B574-D9276C4204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Bluetooth Basics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Scatternet</a:t>
            </a:r>
          </a:p>
          <a:p>
            <a:pPr lvl="1"/>
            <a:r>
              <a:rPr lang="en-US" altLang="en-US" smtClean="0"/>
              <a:t>Group of piconets with connections between different piconets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A61564-4971-48E6-AD10-F2596F3C6B6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pic>
        <p:nvPicPr>
          <p:cNvPr id="12294" name="Picture 6" descr="C:\Users\Julie\Documents\DropBox\InstructorResources\Sec+\Figures\ch09\Figure 9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9400"/>
            <a:ext cx="38100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Additional Wireless Security Protections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Site Surveys</a:t>
            </a:r>
          </a:p>
          <a:p>
            <a:pPr lvl="1"/>
            <a:r>
              <a:rPr lang="en-US" altLang="en-US" dirty="0" smtClean="0"/>
              <a:t>An in-depth examination and analysis of a wireless LAN site</a:t>
            </a:r>
          </a:p>
          <a:p>
            <a:pPr lvl="1"/>
            <a:r>
              <a:rPr lang="en-US" altLang="en-US" dirty="0" smtClean="0"/>
              <a:t>Reasons for conducting a site survey</a:t>
            </a:r>
          </a:p>
          <a:p>
            <a:pPr lvl="2"/>
            <a:r>
              <a:rPr lang="en-US" altLang="en-US" dirty="0" smtClean="0"/>
              <a:t>Achieving the best possible performance from the WLAN</a:t>
            </a:r>
          </a:p>
          <a:p>
            <a:pPr lvl="2"/>
            <a:r>
              <a:rPr lang="en-US" altLang="en-US" dirty="0" smtClean="0"/>
              <a:t>Determining the best location for APs</a:t>
            </a:r>
          </a:p>
          <a:p>
            <a:pPr lvl="2"/>
            <a:r>
              <a:rPr lang="en-US" altLang="en-US" dirty="0" smtClean="0"/>
              <a:t>Ensuring coverage area will fulfill the organization’s requirements</a:t>
            </a:r>
          </a:p>
          <a:p>
            <a:pPr lvl="2"/>
            <a:r>
              <a:rPr lang="en-US" altLang="en-US" dirty="0" smtClean="0"/>
              <a:t>Map existing radio interference</a:t>
            </a:r>
          </a:p>
          <a:p>
            <a:pPr lvl="2"/>
            <a:r>
              <a:rPr lang="en-US" altLang="en-US" dirty="0" smtClean="0"/>
              <a:t>Enhance the security of a WLAN</a:t>
            </a:r>
          </a:p>
          <a:p>
            <a:pPr lvl="1"/>
            <a:endParaRPr lang="en-US" altLang="en-US" dirty="0" smtClean="0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1160C0-642A-4DDF-9E19-050E15F495F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Bluetooth Attacks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Bluejacking</a:t>
            </a:r>
            <a:r>
              <a:rPr lang="en-US" altLang="en-US" dirty="0" smtClean="0"/>
              <a:t> - attacker sends unsolicited messages to Bluetooth-enabled devices</a:t>
            </a:r>
          </a:p>
          <a:p>
            <a:pPr lvl="1"/>
            <a:r>
              <a:rPr lang="en-US" altLang="en-US" dirty="0" smtClean="0"/>
              <a:t>Text messages, images, or sounds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Considered more annoying than harmful</a:t>
            </a:r>
          </a:p>
          <a:p>
            <a:pPr lvl="1"/>
            <a:r>
              <a:rPr lang="en-US" altLang="en-US" dirty="0" smtClean="0"/>
              <a:t>No data is stolen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376D36-74BA-421B-B683-48BE3B5E875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Bluetooth Attacks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Bluesnarfing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Attack that accesses unauthorized information from a wireless device through a Bluetooth connection</a:t>
            </a:r>
          </a:p>
          <a:p>
            <a:pPr lvl="1"/>
            <a:r>
              <a:rPr lang="en-US" altLang="en-US" dirty="0" smtClean="0"/>
              <a:t>Takes advantage of unprotected devices</a:t>
            </a:r>
          </a:p>
          <a:p>
            <a:pPr lvl="2"/>
            <a:r>
              <a:rPr lang="en-US" altLang="en-US" dirty="0" smtClean="0"/>
              <a:t>They don’t require permission before pairing</a:t>
            </a:r>
          </a:p>
          <a:p>
            <a:pPr lvl="1"/>
            <a:r>
              <a:rPr lang="en-US" altLang="en-US" dirty="0" smtClean="0"/>
              <a:t>Often between cell phones and laptops</a:t>
            </a:r>
          </a:p>
          <a:p>
            <a:pPr lvl="1"/>
            <a:r>
              <a:rPr lang="en-US" altLang="en-US" dirty="0" smtClean="0"/>
              <a:t>Attacker can access e-mails, contacts, or other data by connecting to the Bluetooth device without owner’s knowledge</a:t>
            </a:r>
          </a:p>
          <a:p>
            <a:pPr lvl="1"/>
            <a:endParaRPr lang="en-US" altLang="en-US" dirty="0" smtClean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37C3EE-A259-4ECE-A100-B8D5C9A068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 Field Communication (NFC) Attacks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Near field communication (NFC)</a:t>
            </a:r>
          </a:p>
          <a:p>
            <a:pPr lvl="1"/>
            <a:r>
              <a:rPr lang="en-US" altLang="en-US" dirty="0" smtClean="0"/>
              <a:t>Set of standards primarily for smartphones and smart cards </a:t>
            </a:r>
          </a:p>
          <a:p>
            <a:pPr lvl="1"/>
            <a:r>
              <a:rPr lang="en-US" altLang="en-US" dirty="0" smtClean="0"/>
              <a:t>VERY short range (few centimeters)</a:t>
            </a:r>
            <a:endParaRPr lang="en-US" altLang="en-US" dirty="0"/>
          </a:p>
          <a:p>
            <a:pPr lvl="1"/>
            <a:r>
              <a:rPr lang="en-US" altLang="en-US" dirty="0" smtClean="0"/>
              <a:t>Can be used to establish communication between devices in close proximity</a:t>
            </a:r>
          </a:p>
          <a:p>
            <a:r>
              <a:rPr lang="en-US" altLang="en-US" dirty="0" smtClean="0"/>
              <a:t>NFC devices are used in contactless payment systems</a:t>
            </a:r>
          </a:p>
          <a:p>
            <a:pPr lvl="1"/>
            <a:r>
              <a:rPr lang="en-US" altLang="en-US" dirty="0" smtClean="0"/>
              <a:t>A consumer can pay for a purchase by simply tapping a store’s payment terminal with their smartphone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3457A-92CB-4C57-AC62-E9986CD395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 Field Communication (NFC) Attacks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40CEBF-DF78-4634-9F25-7C760E00DB5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pic>
        <p:nvPicPr>
          <p:cNvPr id="16389" name="Picture 2" descr="NFC risks and defenses" title="Table 9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981200"/>
            <a:ext cx="7443788" cy="315118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4301</Words>
  <Application>Microsoft Macintosh PowerPoint</Application>
  <PresentationFormat>On-screen Show (4:3)</PresentationFormat>
  <Paragraphs>787</Paragraphs>
  <Slides>50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Default Design</vt:lpstr>
      <vt:lpstr>3_Default Design</vt:lpstr>
      <vt:lpstr>Bluetooth Basics</vt:lpstr>
      <vt:lpstr>Bluetooth Basics</vt:lpstr>
      <vt:lpstr>Bluetooth Basics</vt:lpstr>
      <vt:lpstr>Bluetooth Basics</vt:lpstr>
      <vt:lpstr>Bluetooth Basics</vt:lpstr>
      <vt:lpstr>Bluetooth Attacks</vt:lpstr>
      <vt:lpstr>Bluetooth Attacks</vt:lpstr>
      <vt:lpstr>Near Field Communication (NFC) Attacks</vt:lpstr>
      <vt:lpstr>Near Field Communication (NFC)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WLAN Attacks</vt:lpstr>
      <vt:lpstr>Vulnerabilities of IEEE 802.11 Security</vt:lpstr>
      <vt:lpstr>Wired Equivalent Privacy (WEP)</vt:lpstr>
      <vt:lpstr>WEP - Shared Key Authentication</vt:lpstr>
      <vt:lpstr>WEP - Encryption</vt:lpstr>
      <vt:lpstr>WEP – Encryption (cont’d.)</vt:lpstr>
      <vt:lpstr>PowerPoint Presentation</vt:lpstr>
      <vt:lpstr>Wired Equivalent Privacy (WEP)</vt:lpstr>
      <vt:lpstr>Wi-Fi Protected Setup (WPS)</vt:lpstr>
      <vt:lpstr>Wi-Fi Protected Setup (WPS)</vt:lpstr>
      <vt:lpstr>MAC Address Filtering</vt:lpstr>
      <vt:lpstr>MAC Address Filtering</vt:lpstr>
      <vt:lpstr>Disabling SSID Broadcasts</vt:lpstr>
      <vt:lpstr>Disabling SSID Broadcasts</vt:lpstr>
      <vt:lpstr>Wireless Security Solutions</vt:lpstr>
      <vt:lpstr>Wi-Fi Protected Access (WPA)</vt:lpstr>
      <vt:lpstr>Wi-Fi Protected Access (WPA)</vt:lpstr>
      <vt:lpstr>Wi-Fi Protected Access (WPA)</vt:lpstr>
      <vt:lpstr>Wi-Fi Protected Access 2 (WPA2)</vt:lpstr>
      <vt:lpstr>Wi-Fi Protected Access 2 (WPA2)</vt:lpstr>
      <vt:lpstr>Wi-Fi Protected Access 2 (WPA2)</vt:lpstr>
      <vt:lpstr>Wi-Fi Protected Access 2 (WPA2)</vt:lpstr>
      <vt:lpstr>Wi-Fi Protected Access 2 (WPA2)</vt:lpstr>
      <vt:lpstr>Wi-Fi Protected Access 2 (WPA2)</vt:lpstr>
      <vt:lpstr>Additional Wireless Security Protections</vt:lpstr>
      <vt:lpstr>Additional Wireless Security Protections</vt:lpstr>
      <vt:lpstr>Additional Wireless Security Protections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/>
  <cp:lastModifiedBy/>
  <cp:revision>367</cp:revision>
  <dcterms:created xsi:type="dcterms:W3CDTF">2002-09-27T23:29:22Z</dcterms:created>
  <dcterms:modified xsi:type="dcterms:W3CDTF">2017-03-13T17:43:45Z</dcterms:modified>
</cp:coreProperties>
</file>