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45"/>
  </p:notesMasterIdLst>
  <p:handoutMasterIdLst>
    <p:handoutMasterId r:id="rId46"/>
  </p:handoutMasterIdLst>
  <p:sldIdLst>
    <p:sldId id="669" r:id="rId3"/>
    <p:sldId id="741" r:id="rId4"/>
    <p:sldId id="781" r:id="rId5"/>
    <p:sldId id="754" r:id="rId6"/>
    <p:sldId id="782" r:id="rId7"/>
    <p:sldId id="783" r:id="rId8"/>
    <p:sldId id="743" r:id="rId9"/>
    <p:sldId id="784" r:id="rId10"/>
    <p:sldId id="785" r:id="rId11"/>
    <p:sldId id="760" r:id="rId12"/>
    <p:sldId id="755" r:id="rId13"/>
    <p:sldId id="756" r:id="rId14"/>
    <p:sldId id="758" r:id="rId15"/>
    <p:sldId id="762" r:id="rId16"/>
    <p:sldId id="763" r:id="rId17"/>
    <p:sldId id="787" r:id="rId18"/>
    <p:sldId id="744" r:id="rId19"/>
    <p:sldId id="797" r:id="rId20"/>
    <p:sldId id="765" r:id="rId21"/>
    <p:sldId id="766" r:id="rId22"/>
    <p:sldId id="767" r:id="rId23"/>
    <p:sldId id="769" r:id="rId24"/>
    <p:sldId id="789" r:id="rId25"/>
    <p:sldId id="745" r:id="rId26"/>
    <p:sldId id="771" r:id="rId27"/>
    <p:sldId id="746" r:id="rId28"/>
    <p:sldId id="747" r:id="rId29"/>
    <p:sldId id="792" r:id="rId30"/>
    <p:sldId id="791" r:id="rId31"/>
    <p:sldId id="774" r:id="rId32"/>
    <p:sldId id="748" r:id="rId33"/>
    <p:sldId id="749" r:id="rId34"/>
    <p:sldId id="793" r:id="rId35"/>
    <p:sldId id="777" r:id="rId36"/>
    <p:sldId id="750" r:id="rId37"/>
    <p:sldId id="751" r:id="rId38"/>
    <p:sldId id="794" r:id="rId39"/>
    <p:sldId id="752" r:id="rId40"/>
    <p:sldId id="779" r:id="rId41"/>
    <p:sldId id="780" r:id="rId42"/>
    <p:sldId id="795" r:id="rId43"/>
    <p:sldId id="79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2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08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75FE355E-EAFC-400E-9A1A-5F8A18133D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2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CA5135D9-5B65-4ABD-8A8D-B1D8ACF87D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4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What Is Access Control?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Access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Granting or denying approval to use specific resources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Physical access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Consists of fencing, hardware door locks, and mantraps to limit contact with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Technical access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Consists of technology restrictions that limit users on computers from accessing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There are four standard access control models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lvl="1"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5141F39-BCE7-42B0-8BA2-16B17D5B4AF1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1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Access Control Models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DAC weaknesses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Relies on decisions by end user to set proper security level</a:t>
            </a:r>
          </a:p>
          <a:p>
            <a:pPr marL="1085850" lvl="2" indent="-171450">
              <a:buFontTx/>
              <a:buChar char="•"/>
            </a:pPr>
            <a:r>
              <a:rPr lang="en-US" smtClean="0"/>
              <a:t>Incorrect permissions may be granted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Subject</a:t>
            </a:r>
            <a:r>
              <a:rPr lang="en-US" altLang="en-US" smtClean="0"/>
              <a:t>’</a:t>
            </a:r>
            <a:r>
              <a:rPr lang="en-US" smtClean="0"/>
              <a:t>s permissions will be </a:t>
            </a:r>
            <a:r>
              <a:rPr lang="en-US" altLang="en-US" smtClean="0"/>
              <a:t>“</a:t>
            </a:r>
            <a:r>
              <a:rPr lang="en-US" smtClean="0"/>
              <a:t>inherited</a:t>
            </a:r>
            <a:r>
              <a:rPr lang="en-US" altLang="en-US" smtClean="0"/>
              <a:t>”</a:t>
            </a:r>
            <a:r>
              <a:rPr lang="en-US" smtClean="0"/>
              <a:t> by any programs the subject executes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Malware downloaded onto a user</a:t>
            </a:r>
            <a:r>
              <a:rPr lang="en-US" altLang="en-US" smtClean="0"/>
              <a:t>’</a:t>
            </a:r>
            <a:r>
              <a:rPr lang="en-US" smtClean="0"/>
              <a:t>s computer that uses the DAC model would then run at the same high level as the user</a:t>
            </a:r>
            <a:r>
              <a:rPr lang="en-US" altLang="en-US" smtClean="0"/>
              <a:t>’</a:t>
            </a:r>
            <a:r>
              <a:rPr lang="en-US" smtClean="0"/>
              <a:t>s privileges</a:t>
            </a:r>
          </a:p>
          <a:p>
            <a:pPr marL="628650" lvl="1" indent="-171450">
              <a:buFontTx/>
              <a:buChar char="•"/>
            </a:pPr>
            <a:endParaRPr lang="en-US" smtClean="0"/>
          </a:p>
          <a:p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5F2CA31-2B0E-443B-9AD6-CF97C01E68D4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2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Access Control Models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Mandatory Access Control (MAC)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Most restrictive access control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Typically found in military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Two elements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Labels</a:t>
            </a:r>
            <a:r>
              <a:rPr lang="en-US" altLang="en-US" dirty="0" smtClean="0">
                <a:ea typeface="+mn-ea"/>
              </a:rPr>
              <a:t> - Every entity is an object and is assigned a classification label that represents the relative importance of the object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Subjects are assigned a privilege label (clearance)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Levels</a:t>
            </a:r>
            <a:r>
              <a:rPr lang="en-US" altLang="en-US" dirty="0" smtClean="0">
                <a:ea typeface="+mn-ea"/>
              </a:rPr>
              <a:t> - a hierarchy based on the labels is used 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Top secret has a higher level than secret, which has a higher level than confidential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6EE4F3B-EB17-4A98-8242-C853443D4C97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8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Access Control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MAC grants permissions by matching object labels with subject labels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Labels indicate level of privilege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To determine if file may be opened: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Object and subject labels are compared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subject must have equal or greater level than object to be granted access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Two major implementations of MAC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Lattice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Bell-LaPadula model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7E617DE-0E44-40D8-BE84-BB5532A73CED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12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Access Control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Microsoft Windows uses a MAC implementation called </a:t>
            </a:r>
            <a:r>
              <a:rPr lang="en-US" altLang="en-US" i="1" dirty="0" smtClean="0">
                <a:ea typeface="+mn-ea"/>
              </a:rPr>
              <a:t>Mandatory Integrity Control (MIC)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security identifier (SID) is issued to the user, group, or session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Each time a user logs in, the SID is retrieved from the database for that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SID is used to identify user with subsequent interactions with Windows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Windows links the SID to an integrity level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User Access Control (UAC) </a:t>
            </a:r>
            <a:r>
              <a:rPr lang="en-US" altLang="en-US" dirty="0" smtClean="0">
                <a:ea typeface="+mn-ea"/>
              </a:rPr>
              <a:t>- a Windows feature that controls user access to resources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3D26610-D738-49AC-8778-5B491D82F34E}" type="slidenum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6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Access Control Models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Role Based Access Control (RBAC)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Also called </a:t>
            </a:r>
            <a:r>
              <a:rPr lang="en-US" i="1" smtClean="0"/>
              <a:t>Non-Discretionary Access Control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Access permissions are based on user</a:t>
            </a:r>
            <a:r>
              <a:rPr lang="en-US" altLang="en-US" smtClean="0"/>
              <a:t>’</a:t>
            </a:r>
            <a:r>
              <a:rPr lang="en-US" smtClean="0"/>
              <a:t>s job function</a:t>
            </a:r>
          </a:p>
          <a:p>
            <a:pPr>
              <a:buFontTx/>
              <a:buChar char="•"/>
            </a:pPr>
            <a:r>
              <a:rPr lang="en-US" smtClean="0"/>
              <a:t>RBAC assigns permissions to particular roles in an organization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Users are assigned to those roles</a:t>
            </a:r>
          </a:p>
          <a:p>
            <a:pPr>
              <a:buFontTx/>
              <a:buChar char="•"/>
            </a:pPr>
            <a:r>
              <a:rPr lang="en-US" smtClean="0"/>
              <a:t>Rule Based Access Control (RBAC)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Dynamically assigns roles to subjects based on a set of rules defined by a custodian</a:t>
            </a:r>
          </a:p>
          <a:p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2532AE4-80C7-483E-B9B2-B1D7ED1053CA}" type="slidenum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20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Access Control Models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Rule Based Access Control (cont</a:t>
            </a:r>
            <a:r>
              <a:rPr lang="en-US" altLang="en-US" smtClean="0"/>
              <a:t>’</a:t>
            </a:r>
            <a:r>
              <a:rPr lang="en-US" smtClean="0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Each resource object contains access properties based on the rules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When user attempts access, system checks object</a:t>
            </a:r>
            <a:r>
              <a:rPr lang="en-US" altLang="en-US" smtClean="0"/>
              <a:t>’</a:t>
            </a:r>
            <a:r>
              <a:rPr lang="en-US" smtClean="0"/>
              <a:t>s rules to determine access permission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Often used for managing user access to one or more systems</a:t>
            </a:r>
          </a:p>
          <a:p>
            <a:pPr marL="1085850" lvl="2" indent="-171450">
              <a:buFontTx/>
              <a:buChar char="•"/>
            </a:pPr>
            <a:r>
              <a:rPr lang="en-US" smtClean="0"/>
              <a:t>Business changes may trigger application of the rules specifying access changes</a:t>
            </a:r>
          </a:p>
          <a:p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4674FB9-C4CF-43D2-B4F7-47D1A11BBD9A}" type="slidenum">
              <a:rPr lang="en-US" sz="1200">
                <a:solidFill>
                  <a:schemeClr val="tx1"/>
                </a:solidFill>
              </a:rPr>
              <a:pPr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71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Access Control Models</a:t>
            </a:r>
          </a:p>
          <a:p>
            <a:endParaRPr lang="en-US" smtClean="0"/>
          </a:p>
          <a:p>
            <a:r>
              <a:rPr lang="en-US" smtClean="0"/>
              <a:t>Table 11-3  Access control models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09DEDF-18C9-4EB2-9CA2-68E8776FCB0B}" type="slidenum">
              <a:rPr lang="en-US" sz="1200">
                <a:solidFill>
                  <a:schemeClr val="tx1"/>
                </a:solidFill>
              </a:rPr>
              <a:pPr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02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End of class 10 AM 11/9  11 AM</a:t>
            </a:r>
          </a:p>
          <a:p>
            <a:pPr>
              <a:defRPr/>
            </a:pPr>
            <a:r>
              <a:rPr lang="en-US" altLang="en-US" dirty="0" smtClean="0">
                <a:ea typeface="+mn-ea"/>
              </a:rPr>
              <a:t>Best Practices for Access Control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Establishing best practices for limiting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Can help secure systems and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Examples of best practices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Separation of duties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Job rotation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Least privilege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Implicit deny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Mandatory vacations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82C40CF-7E6E-4630-BF51-DE36470E9970}" type="slidenum">
              <a:rPr lang="en-US" sz="1200">
                <a:solidFill>
                  <a:schemeClr val="tx1"/>
                </a:solidFill>
              </a:rPr>
              <a:pPr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39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ea typeface="+mn-ea"/>
              </a:rPr>
              <a:t>1 PM end </a:t>
            </a:r>
            <a:r>
              <a:rPr lang="en-US" altLang="en-US" smtClean="0">
                <a:ea typeface="+mn-ea"/>
              </a:rPr>
              <a:t>of class 11/9</a:t>
            </a:r>
            <a:endParaRPr lang="en-US" altLang="en-US" dirty="0" smtClean="0"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dirty="0" smtClean="0"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ea typeface="+mn-ea"/>
              </a:rPr>
              <a:t>Best Practices for Access Control</a:t>
            </a:r>
            <a:br>
              <a:rPr lang="en-US" altLang="en-US" dirty="0" smtClean="0">
                <a:ea typeface="+mn-ea"/>
              </a:rPr>
            </a:b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Separation of duties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Fraud can result from single user being trusted with complete control of a process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Requires two or more people responsible for functions related to handling money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system is not vulnerable to actions of a single person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Job rotation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Individuals periodically moved between job responsibilities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297696E-C7BE-4352-87B1-FA3181AFD1F5}" type="slidenum">
              <a:rPr lang="en-US" sz="1200">
                <a:solidFill>
                  <a:schemeClr val="tx1"/>
                </a:solidFill>
              </a:rPr>
              <a:pPr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66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Best Practices for Access Control</a:t>
            </a:r>
          </a:p>
          <a:p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Job rotation (cont</a:t>
            </a:r>
            <a:r>
              <a:rPr lang="en-US" altLang="en-US" smtClean="0"/>
              <a:t>’</a:t>
            </a:r>
            <a:r>
              <a:rPr lang="en-US" smtClean="0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Employees can rotate within their department or across departments</a:t>
            </a:r>
          </a:p>
          <a:p>
            <a:pPr>
              <a:buFontTx/>
              <a:buChar char="•"/>
            </a:pPr>
            <a:r>
              <a:rPr lang="en-US" smtClean="0"/>
              <a:t>Advantages of job rotation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Limits amount of time individuals are in a position to manipulate security configurations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Helps expose potential avenues for fraud</a:t>
            </a:r>
          </a:p>
          <a:p>
            <a:pPr marL="1085850" lvl="2" indent="-171450">
              <a:buFontTx/>
              <a:buChar char="•"/>
            </a:pPr>
            <a:r>
              <a:rPr lang="en-US" smtClean="0"/>
              <a:t>Individuals have different perspectives and may uncover vulnerabilities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Reduces employee burnout</a:t>
            </a:r>
          </a:p>
          <a:p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EEEE1BE-2F5F-416E-9BEE-D206014A7736}" type="slidenum">
              <a:rPr lang="en-US" sz="1200">
                <a:solidFill>
                  <a:schemeClr val="tx1"/>
                </a:solidFill>
              </a:rPr>
              <a:pPr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Access Control Terminology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Identification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Presenting credentials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Example: delivery driver presenting employee badge</a:t>
            </a:r>
          </a:p>
          <a:p>
            <a:pPr>
              <a:buFontTx/>
              <a:buChar char="•"/>
            </a:pPr>
            <a:r>
              <a:rPr lang="en-US" smtClean="0"/>
              <a:t>Authentication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Checking the credentials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Example: examining the delivery driver</a:t>
            </a:r>
            <a:r>
              <a:rPr lang="en-US" altLang="en-US" smtClean="0"/>
              <a:t>’</a:t>
            </a:r>
            <a:r>
              <a:rPr lang="en-US" smtClean="0"/>
              <a:t>s badge</a:t>
            </a:r>
          </a:p>
          <a:p>
            <a:pPr>
              <a:buFontTx/>
              <a:buChar char="•"/>
            </a:pPr>
            <a:r>
              <a:rPr lang="en-US" smtClean="0"/>
              <a:t>Authorization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Granting permission to take action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Example: allowing delivery driver to pick up package</a:t>
            </a:r>
          </a:p>
          <a:p>
            <a:endParaRPr lang="en-US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6F04850-43AE-4B31-8A61-F03E172A77DC}" type="slidenum">
              <a:rPr lang="en-US" sz="120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23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Best Practices for Access Control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Least privilege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Limiting access to information based on what is needed to perform a job function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Helps reduce attack surface by eliminating unnecessary privileges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Should apply to users and to processes running on the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Processes should run at minimum security level needed to correctly function</a:t>
            </a:r>
          </a:p>
          <a:p>
            <a:pPr lvl="1"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EBBB63-A5AF-4A9A-BCDE-2AB0AB9FCBC0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68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Best Practices for Access Control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Implicit deny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If a condition is not explicitly met, access request is rejected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Example: network router rejects access to all except conditions matching the rule restrictions</a:t>
            </a:r>
          </a:p>
          <a:p>
            <a:pPr>
              <a:buFontTx/>
              <a:buChar char="•"/>
            </a:pPr>
            <a:r>
              <a:rPr lang="en-US" smtClean="0"/>
              <a:t>Mandatory vacations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Limits fraud, because perpetrator must be present daily to hide fraudulent actions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Audit of employee</a:t>
            </a:r>
            <a:r>
              <a:rPr lang="en-US" altLang="en-US" smtClean="0"/>
              <a:t>’</a:t>
            </a:r>
            <a:r>
              <a:rPr lang="en-US" smtClean="0"/>
              <a:t>s activities usually scheduled during vacation for sensitive positions</a:t>
            </a:r>
          </a:p>
          <a:p>
            <a:pPr marL="628650" lvl="1" indent="-171450"/>
            <a:endParaRPr lang="en-US" smtClean="0"/>
          </a:p>
          <a:p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3BA3BA8-753C-46D5-A81E-23DF042505FE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61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End of class </a:t>
            </a:r>
            <a:r>
              <a:rPr lang="en-US" altLang="en-US" smtClean="0">
                <a:ea typeface="+mn-ea"/>
              </a:rPr>
              <a:t>10 am, 11 am  </a:t>
            </a:r>
            <a:r>
              <a:rPr lang="en-US" altLang="en-US" dirty="0" smtClean="0">
                <a:ea typeface="+mn-ea"/>
              </a:rPr>
              <a:t>3/29/17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</a:rPr>
              <a:t>Implementing </a:t>
            </a:r>
            <a:r>
              <a:rPr lang="en-US" altLang="en-US" dirty="0" smtClean="0">
                <a:ea typeface="+mn-ea"/>
              </a:rPr>
              <a:t>Access Control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Technologies used to implement access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Access control lists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Group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Account restrictions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ABC919B-A63F-4426-A429-81E9591BF79C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3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Access Control Lists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Access control list (ACL)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set of permissions attached to an object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Specifies which subjects may access the object and what operations they can perform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When a subject requests to perform an operation: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System checks ACL for an approved entry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ACLs are usually viewed in relation to operating system files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229A4A-6C09-40AF-B92C-E9E14B753DB0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07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Access Control Lists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Each entry in the ACL table is called access control entry (ACE)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ACE structure (Windows)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Security identifier (SID) for the user or group account or logon session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Access mask that specifies access rights controlled by 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Flag that indicates type of 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Set of flags that determine whether objects can inherit permissions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0791050-5032-4113-9B0C-C7668C406B72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87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Group Policies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Group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Microsoft Windows feature that provides centralized management and configuration of computers and remote users using Active Directory (AD)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Usually used in enterprise environments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Settings stored in Group Policy Objects (GPOs)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Local Group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Has fewer options than a Group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Used to configure settings for systems not part of AD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DD4FAAD-781A-441C-8C8C-7B57FDD805F8}" type="slidenum">
              <a:rPr lang="en-US" sz="120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58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Account Restrictions</a:t>
            </a:r>
          </a:p>
          <a:p>
            <a:endParaRPr lang="en-US" smtClean="0"/>
          </a:p>
          <a:p>
            <a:r>
              <a:rPr lang="en-US" smtClean="0"/>
              <a:t>Time of day restrictions</a:t>
            </a:r>
          </a:p>
          <a:p>
            <a:pPr lvl="1"/>
            <a:r>
              <a:rPr lang="en-US" smtClean="0"/>
              <a:t>Limits the time of day a user may log onto a system</a:t>
            </a:r>
          </a:p>
          <a:p>
            <a:pPr lvl="1"/>
            <a:r>
              <a:rPr lang="en-US" smtClean="0"/>
              <a:t>Time blocks for permitted access are chosen</a:t>
            </a:r>
          </a:p>
          <a:p>
            <a:pPr lvl="1"/>
            <a:r>
              <a:rPr lang="en-US" smtClean="0"/>
              <a:t>Can be set on individual systems</a:t>
            </a:r>
          </a:p>
          <a:p>
            <a:endParaRPr lang="en-US" smtClean="0"/>
          </a:p>
          <a:p>
            <a:r>
              <a:rPr lang="en-US" smtClean="0"/>
              <a:t>Figure 11-5  Time-of-day restrictions setting specific times and days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C1FB28B-777B-4BEB-A2DE-544BD82DD347}" type="slidenum">
              <a:rPr lang="en-US" sz="1200">
                <a:solidFill>
                  <a:schemeClr val="tx1"/>
                </a:solidFill>
              </a:rPr>
              <a:pPr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7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Account Restrictions</a:t>
            </a:r>
          </a:p>
          <a:p>
            <a:endParaRPr lang="en-US" smtClean="0"/>
          </a:p>
          <a:p>
            <a:r>
              <a:rPr lang="en-US" smtClean="0"/>
              <a:t>Figure 6-11  Time-of-day restrictions using GUI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573D02-A523-4A76-94F3-6728563CC132}" type="slidenum">
              <a:rPr lang="en-US" sz="1200">
                <a:solidFill>
                  <a:schemeClr val="tx1"/>
                </a:solidFill>
              </a:rPr>
              <a:pPr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97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Account Restrictions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Account expiration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Orphaned accounts: accounts that remain active after an employee has left the organization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Dormant accounts: not accessed for a lengthy period of time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Recommendations for dealing with orphaned or dormant accounts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Establish a formal process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Terminate access immediately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Monitor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4106A86-9334-48BC-BF53-E8191A04D733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48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Account Restrictions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Orphaned accounts remain a problem in today</a:t>
            </a:r>
            <a:r>
              <a:rPr lang="en-US" altLang="en-US" smtClean="0"/>
              <a:t>’</a:t>
            </a:r>
            <a:r>
              <a:rPr lang="en-US" smtClean="0"/>
              <a:t>s organizations</a:t>
            </a:r>
          </a:p>
          <a:p>
            <a:pPr>
              <a:buFontTx/>
              <a:buChar char="•"/>
            </a:pPr>
            <a:r>
              <a:rPr lang="en-US" smtClean="0"/>
              <a:t>Account expiration 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Sets a user</a:t>
            </a:r>
            <a:r>
              <a:rPr lang="en-US" altLang="en-US" smtClean="0"/>
              <a:t>’</a:t>
            </a:r>
            <a:r>
              <a:rPr lang="en-US" smtClean="0"/>
              <a:t>s account to expire</a:t>
            </a:r>
          </a:p>
          <a:p>
            <a:pPr>
              <a:buFontTx/>
              <a:buChar char="•"/>
            </a:pPr>
            <a:r>
              <a:rPr lang="en-US" smtClean="0"/>
              <a:t>Password expiration sets a time when user must create a new password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Different from account expiration</a:t>
            </a:r>
          </a:p>
          <a:p>
            <a:pPr>
              <a:buFontTx/>
              <a:buChar char="•"/>
            </a:pPr>
            <a:r>
              <a:rPr lang="en-US" smtClean="0"/>
              <a:t>Account expiration can be a set date, or a number of days of inactivity</a:t>
            </a:r>
          </a:p>
          <a:p>
            <a:endParaRPr lang="en-US" smtClean="0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631B887-8A39-47E8-BC1D-C341FA79C812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4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Access Control Terminology</a:t>
            </a:r>
          </a:p>
          <a:p>
            <a:endParaRPr lang="en-US" smtClean="0"/>
          </a:p>
          <a:p>
            <a:r>
              <a:rPr lang="en-US" smtClean="0"/>
              <a:t>Table 11-1  Basic steps in access control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59F5845-0231-4FAD-97BE-1AD173979A35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80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Authentication Services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Process of verifying credentials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Authentication services provided on a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Dedicated authentication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server that performs authentication, authorization, and accounting is called a AAA server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Common types of authentication and AAA servers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RADIUS, Kerberos, Terminal Access Control Access Control Systems (TACACS), generic servers built on the Lightweight Directory Access Protocol (LDAP), Security Assertion and Markup Language (SAML)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2FFD8A5-0FB8-4616-B5C8-6DA8DAE91A42}" type="slidenum">
              <a:rPr lang="en-US" sz="1200">
                <a:solidFill>
                  <a:schemeClr val="tx1"/>
                </a:solidFill>
              </a:rPr>
              <a:pPr/>
              <a:t>31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78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RADIUS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Remote Authentication Dial In User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Developed in 1992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Became an industry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Suitable for high volume service control applications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Such as dial-in access to corporate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Still in use today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RADIUS client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Typically a device such as a wireless AP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Responsible for sending user credentials and connection parameters to the RADIUS server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B6A025-0579-4332-9EDF-9D4E597F993D}" type="slidenum">
              <a:rPr lang="en-US" sz="120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53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RADIUS</a:t>
            </a:r>
          </a:p>
          <a:p>
            <a:endParaRPr lang="en-US" smtClean="0"/>
          </a:p>
          <a:p>
            <a:r>
              <a:rPr lang="en-US" smtClean="0"/>
              <a:t>Figure 11-7  RADIUS authentication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3DABB4A-9129-4FD4-9D38-B760A948405E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41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RADIUS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RADIUS user profiles are stored in a central database that all remote servers can share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Advantages of a central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Increases security due to a single administered network point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Easier to track usage for billing and keeping network statistics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3DF5184-79A7-4CDE-85F5-891467DD4099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64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Kerberos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Authentication system developed at MIT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Uses encryption and authentication for security</a:t>
            </a:r>
          </a:p>
          <a:p>
            <a:pPr>
              <a:buFontTx/>
              <a:buChar char="•"/>
            </a:pPr>
            <a:r>
              <a:rPr lang="en-US" smtClean="0"/>
              <a:t>Most often used in educational and government settings</a:t>
            </a:r>
          </a:p>
          <a:p>
            <a:pPr>
              <a:buFontTx/>
              <a:buChar char="•"/>
            </a:pPr>
            <a:r>
              <a:rPr lang="en-US" smtClean="0"/>
              <a:t>Works like using a driver</a:t>
            </a:r>
            <a:r>
              <a:rPr lang="en-US" altLang="en-US" smtClean="0"/>
              <a:t>’</a:t>
            </a:r>
            <a:r>
              <a:rPr lang="en-US" smtClean="0"/>
              <a:t>s license to cash a check</a:t>
            </a:r>
          </a:p>
          <a:p>
            <a:pPr>
              <a:buFontTx/>
              <a:buChar char="•"/>
            </a:pPr>
            <a:r>
              <a:rPr lang="en-US" smtClean="0"/>
              <a:t>Kerberos ticket characteristics: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Difficult to copy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Contains information linking it to the user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User presents ticket to network for a service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Expires in a few hours or a day</a:t>
            </a:r>
          </a:p>
          <a:p>
            <a:endParaRPr lang="en-US" smtClean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9A6D4C1-A267-40D8-A640-308F069D5C58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7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Terminal Access Control Access Control System (TACACS)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Authentication service similar to RADIUS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Commonly used on UNIX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Communicates by forwarding user authentication information to a centralized server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current version is TACACS+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47FB930-C8C3-411C-82AC-8D28B4F74F0B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98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Terminal Access Control Access Control System (TACACS)</a:t>
            </a:r>
          </a:p>
          <a:p>
            <a:endParaRPr lang="en-US" smtClean="0"/>
          </a:p>
          <a:p>
            <a:r>
              <a:rPr lang="en-US" smtClean="0"/>
              <a:t>Table 11-5  Comparison of RADIUS and TACAS+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141F18-7AA1-4586-A612-37707074FF06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64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Lightweight Directory Access Protocol (LDAP)</a:t>
            </a:r>
          </a:p>
          <a:p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A directory service is a database stored on a network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Contains information about users and network devices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Keeps track of network resources and user</a:t>
            </a:r>
            <a:r>
              <a:rPr lang="en-US" altLang="en-US" smtClean="0"/>
              <a:t>’</a:t>
            </a:r>
            <a:r>
              <a:rPr lang="en-US" smtClean="0"/>
              <a:t>s privileges to those resources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Grants or denies access based on its information</a:t>
            </a:r>
          </a:p>
          <a:p>
            <a:pPr>
              <a:buFontTx/>
              <a:buChar char="•"/>
            </a:pPr>
            <a:r>
              <a:rPr lang="en-US" smtClean="0"/>
              <a:t>Standard for directory services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X.500</a:t>
            </a:r>
          </a:p>
          <a:p>
            <a:endParaRPr lang="en-US" smtClean="0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F96FE12-95B8-4E28-80F0-E8804A3D21A0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67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Lightweight Directory Access Protocol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X.500 standard defines protocol for client application to access the DAP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LDAP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simpler subset of DAP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Designed to run over TCP/IP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Encodes protocol elements in simpler way than X.500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LDAP traffic is transmitted in cleartext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Can be made secure by using SSL or TLS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Known as </a:t>
            </a:r>
            <a:r>
              <a:rPr lang="en-US" altLang="en-US" b="1" dirty="0" smtClean="0">
                <a:ea typeface="+mn-ea"/>
              </a:rPr>
              <a:t>Secure LDAP </a:t>
            </a:r>
            <a:r>
              <a:rPr lang="en-US" altLang="en-US" dirty="0" smtClean="0">
                <a:ea typeface="+mn-ea"/>
              </a:rPr>
              <a:t>or </a:t>
            </a:r>
            <a:r>
              <a:rPr lang="en-US" altLang="en-US" i="1" dirty="0" smtClean="0">
                <a:ea typeface="+mn-ea"/>
              </a:rPr>
              <a:t>LDAP over SSL (LDAPS)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F3891A0-3F11-43CF-9400-46AE438F3E75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5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Lightweight Directory Access Protocol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Weakness of LDAP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Can be subject to </a:t>
            </a:r>
            <a:r>
              <a:rPr lang="en-US" altLang="en-US" b="1" dirty="0" smtClean="0">
                <a:ea typeface="+mn-ea"/>
              </a:rPr>
              <a:t>LDAP injection attacks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Similar to SQL injection attacks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Occurs when user input is not properly filtered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07566CA-B228-4F44-820A-E184E7A9881B}" type="slidenum">
              <a:rPr lang="en-US" sz="1200">
                <a:solidFill>
                  <a:schemeClr val="tx1"/>
                </a:solidFill>
              </a:rPr>
              <a:pPr/>
              <a:t>40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5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Access Control Terminology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Object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specific resource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Example: file or hardware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Subject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user or process functioning on behalf of a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Example: computer user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Operation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action taken by the subject over an object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Example: deleting a file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87AC08-6D40-4972-904C-0EB8CEB0ADEB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57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Security Assertion Markup Language (SAML)</a:t>
            </a:r>
          </a:p>
          <a:p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SAML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An Extensible Markup Language (XML) standard that allows secure web domains to exchange user authentication and authorization data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Allows a user</a:t>
            </a:r>
            <a:r>
              <a:rPr lang="en-US" altLang="en-US" smtClean="0"/>
              <a:t>’</a:t>
            </a:r>
            <a:r>
              <a:rPr lang="en-US" smtClean="0"/>
              <a:t>s login credentials to be stored with a single identity provider instead of being stored on each web service provider</a:t>
            </a:r>
            <a:r>
              <a:rPr lang="en-US" altLang="en-US" smtClean="0"/>
              <a:t>’</a:t>
            </a:r>
            <a:r>
              <a:rPr lang="en-US" smtClean="0"/>
              <a:t>s server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Used extensively for online e-commerce business-to-business (B2B)  and business-to-customer (B2C) transactions</a:t>
            </a:r>
          </a:p>
          <a:p>
            <a:endParaRPr lang="en-US" smtClean="0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549346-9470-4EBE-8625-B429856D7E4A}" type="slidenum">
              <a:rPr lang="en-US" sz="1200">
                <a:solidFill>
                  <a:schemeClr val="tx1"/>
                </a:solidFill>
              </a:rPr>
              <a:pPr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Security Assertion Markup Language (SAML)</a:t>
            </a:r>
          </a:p>
          <a:p>
            <a:endParaRPr lang="en-US" smtClean="0"/>
          </a:p>
          <a:p>
            <a:r>
              <a:rPr lang="en-US" smtClean="0"/>
              <a:t>Figure 11-8  SAML transaction</a:t>
            </a: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4636182-0496-454D-8E8F-BC5433F6E411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0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Access Control Terminology</a:t>
            </a:r>
          </a:p>
          <a:p>
            <a:endParaRPr lang="en-US" smtClean="0"/>
          </a:p>
          <a:p>
            <a:r>
              <a:rPr lang="en-US" smtClean="0"/>
              <a:t>Table 11-2  Roles in access control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EB9EAA7-D149-4ED9-9FDC-60C1FD1D8D54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Access Control Terminology</a:t>
            </a:r>
          </a:p>
          <a:p>
            <a:endParaRPr lang="en-US" smtClean="0"/>
          </a:p>
          <a:p>
            <a:r>
              <a:rPr lang="en-US" smtClean="0"/>
              <a:t>Figure 11-1  Technical access control process and terminology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F564EA4-36F1-45AF-A2FE-FB6E9B1A9F54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1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Access Control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Access control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Standards that provide a predefined framework for hardware or software developers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 the appropriate model to configure the necessary level of control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Four major access control models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Discretionary Access Control (DAC)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Mandatory Access Control (MAC)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Role Based Access Control (RBAC)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Rule Based Access Control (RBAC)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7813DD-FBD1-45D8-815B-7AB55678EDB5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7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Access Control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Discretionary Access Control (DAC)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Least restrictive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Every object has an owner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Owners have total control over their objects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Owners can give permissions to other subjects over their objects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Used on operating systems such as most types of UNIX and Microsoft Windows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76A742F-4249-4ADF-BF68-E04212D0D26D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1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Access Control Models</a:t>
            </a:r>
          </a:p>
          <a:p>
            <a:endParaRPr lang="en-US" smtClean="0"/>
          </a:p>
          <a:p>
            <a:r>
              <a:rPr lang="en-US" smtClean="0"/>
              <a:t>Figure 11-2  Windows Discretionary Access Control (DAC)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8D9180A-743A-4F32-84D6-06994FCA7144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7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DAD9F1B6-16C3-437F-9336-B1BEEE38B4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9B3B1-031E-4624-8D58-30F06DE68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1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F465AA-0B81-4892-B986-F377E7435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763B5-EBAB-45C7-9BC3-80E5FEEBDF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0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F8DD7-B017-490B-9BCD-E7031CCB9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B36F4-BC0A-4D4C-B2E9-BF0A613186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A9648-4C03-42C7-A92E-0587CAD6E7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E2A7C-78BA-4490-88ED-E22F3801EE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9D110-08E7-4B13-A12C-199F8B008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81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9F2DD-99B0-4607-9318-BCA8D5F1E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6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53353-C794-474D-AC9D-004AF0E139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486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324600"/>
            <a:ext cx="685800" cy="381000"/>
          </a:xfrm>
        </p:spPr>
        <p:txBody>
          <a:bodyPr/>
          <a:lstStyle>
            <a:lvl1pPr>
              <a:defRPr sz="1400"/>
            </a:lvl1pPr>
          </a:lstStyle>
          <a:p>
            <a:fld id="{5ED5892F-8DED-44B0-8754-26440F342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8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817A3-17BD-4682-BE88-32AEFB12B3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4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E8C3A-72E6-431F-8BB0-6A8182074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1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6C8BF-3616-4263-B7E2-714EEDA11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50B22-E069-4814-AFEF-B10CE9ED3A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C51DC-3387-4B0B-B53C-569A6C563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55165-AB2B-4B2C-BA2F-A967FE2D7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76616-7B4D-40A8-9D14-00E07DDD09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09DD5-4168-45A7-AB75-806AB400AF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213A1-C723-4D98-A60D-014FDDBB88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3C753-6220-4E83-9727-126E76BB8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91AEA27D-A23F-4861-8D8D-5321258B90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B78EC7D6-8603-44D5-A367-B3DF7D83D96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Access Control?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Granting or denying approval to use specific resources</a:t>
            </a:r>
          </a:p>
          <a:p>
            <a:r>
              <a:rPr lang="en-US" dirty="0" smtClean="0"/>
              <a:t>Physical access control</a:t>
            </a:r>
          </a:p>
          <a:p>
            <a:pPr lvl="1"/>
            <a:r>
              <a:rPr lang="en-US" dirty="0" smtClean="0"/>
              <a:t>Consists of fencing, hardware door locks, and mantraps to limit contact with devices</a:t>
            </a:r>
          </a:p>
          <a:p>
            <a:r>
              <a:rPr lang="en-US" dirty="0" smtClean="0"/>
              <a:t>Technical access control</a:t>
            </a:r>
          </a:p>
          <a:p>
            <a:pPr lvl="1"/>
            <a:r>
              <a:rPr lang="en-US" dirty="0" smtClean="0"/>
              <a:t>Consists of technology restrictions that limit users on computers from accessing data</a:t>
            </a:r>
          </a:p>
          <a:p>
            <a:r>
              <a:rPr lang="en-US" dirty="0" smtClean="0"/>
              <a:t>There are four standard access control models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DAC</a:t>
            </a:r>
            <a:r>
              <a:rPr lang="en-US" dirty="0" smtClean="0"/>
              <a:t> weaknesses</a:t>
            </a:r>
          </a:p>
          <a:p>
            <a:pPr lvl="1"/>
            <a:r>
              <a:rPr lang="en-US" dirty="0" smtClean="0"/>
              <a:t>Relies on decisions by end user to set proper security level</a:t>
            </a:r>
          </a:p>
          <a:p>
            <a:pPr lvl="2"/>
            <a:r>
              <a:rPr lang="en-US" dirty="0" smtClean="0"/>
              <a:t>Incorrect permissions may be granted</a:t>
            </a:r>
          </a:p>
          <a:p>
            <a:pPr lvl="1"/>
            <a:r>
              <a:rPr lang="en-US" dirty="0" smtClean="0"/>
              <a:t>Subject</a:t>
            </a:r>
            <a:r>
              <a:rPr lang="en-US" altLang="en-US" dirty="0" smtClean="0"/>
              <a:t>’</a:t>
            </a:r>
            <a:r>
              <a:rPr lang="en-US" dirty="0" smtClean="0"/>
              <a:t>s permissions will be </a:t>
            </a:r>
            <a:r>
              <a:rPr lang="en-US" altLang="en-US" dirty="0" smtClean="0"/>
              <a:t>“</a:t>
            </a:r>
            <a:r>
              <a:rPr lang="en-US" dirty="0" smtClean="0"/>
              <a:t>inherited</a:t>
            </a:r>
            <a:r>
              <a:rPr lang="en-US" altLang="en-US" dirty="0" smtClean="0"/>
              <a:t>”</a:t>
            </a:r>
            <a:r>
              <a:rPr lang="en-US" dirty="0" smtClean="0"/>
              <a:t> by any programs the subject executes</a:t>
            </a:r>
          </a:p>
          <a:p>
            <a:pPr lvl="1"/>
            <a:r>
              <a:rPr lang="en-US" dirty="0" smtClean="0"/>
              <a:t>Malware downloaded onto a user</a:t>
            </a:r>
            <a:r>
              <a:rPr lang="en-US" altLang="en-US" dirty="0" smtClean="0"/>
              <a:t>’</a:t>
            </a:r>
            <a:r>
              <a:rPr lang="en-US" dirty="0" smtClean="0"/>
              <a:t>s computer that uses the </a:t>
            </a:r>
            <a:r>
              <a:rPr lang="en-US" dirty="0" err="1" smtClean="0"/>
              <a:t>DAC</a:t>
            </a:r>
            <a:r>
              <a:rPr lang="en-US" dirty="0" smtClean="0"/>
              <a:t> model would then run at the same high level as the user</a:t>
            </a:r>
            <a:r>
              <a:rPr lang="en-US" altLang="en-US" dirty="0" smtClean="0"/>
              <a:t>’</a:t>
            </a:r>
            <a:r>
              <a:rPr lang="en-US" dirty="0" smtClean="0"/>
              <a:t>s privileges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Mandatory Access Control (MAC)</a:t>
            </a:r>
          </a:p>
          <a:p>
            <a:pPr lvl="1"/>
            <a:r>
              <a:rPr lang="en-US" dirty="0" smtClean="0"/>
              <a:t>Most restrictive access control model</a:t>
            </a:r>
          </a:p>
          <a:p>
            <a:pPr lvl="1"/>
            <a:r>
              <a:rPr lang="en-US" dirty="0" smtClean="0"/>
              <a:t>Typically found in military settings</a:t>
            </a:r>
          </a:p>
          <a:p>
            <a:pPr lvl="1"/>
            <a:r>
              <a:rPr lang="en-US" dirty="0" smtClean="0"/>
              <a:t>Two elements</a:t>
            </a:r>
          </a:p>
          <a:p>
            <a:pPr lvl="2"/>
            <a:r>
              <a:rPr lang="en-US" i="1" dirty="0" smtClean="0"/>
              <a:t>Labels</a:t>
            </a:r>
            <a:r>
              <a:rPr lang="en-US" dirty="0" smtClean="0"/>
              <a:t> - Every entity is an object and is assigned a classification label that represents the relative importance of the object</a:t>
            </a:r>
          </a:p>
          <a:p>
            <a:pPr lvl="3"/>
            <a:r>
              <a:rPr lang="en-US" dirty="0" smtClean="0"/>
              <a:t>Subjects are assigned a privilege label (clearance)</a:t>
            </a:r>
          </a:p>
          <a:p>
            <a:pPr lvl="2"/>
            <a:r>
              <a:rPr lang="en-US" i="1" dirty="0" smtClean="0"/>
              <a:t>Levels</a:t>
            </a:r>
            <a:r>
              <a:rPr lang="en-US" dirty="0" smtClean="0"/>
              <a:t> - a hierarchy based on the labels is used </a:t>
            </a:r>
          </a:p>
          <a:p>
            <a:pPr lvl="3"/>
            <a:r>
              <a:rPr lang="en-US" dirty="0" smtClean="0"/>
              <a:t>Top secret has a higher level than secret, which has a higher level than confidential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grants permissions by matching object labels with subject labels</a:t>
            </a:r>
          </a:p>
          <a:p>
            <a:pPr lvl="1"/>
            <a:r>
              <a:rPr lang="en-US" dirty="0" smtClean="0"/>
              <a:t>Labels indicate level of privilege</a:t>
            </a:r>
          </a:p>
          <a:p>
            <a:r>
              <a:rPr lang="en-US" dirty="0" smtClean="0"/>
              <a:t>To determine if file may be opened:</a:t>
            </a:r>
          </a:p>
          <a:p>
            <a:pPr lvl="1"/>
            <a:r>
              <a:rPr lang="en-US" dirty="0" smtClean="0"/>
              <a:t>Object and subject labels are compared</a:t>
            </a:r>
          </a:p>
          <a:p>
            <a:pPr lvl="1"/>
            <a:r>
              <a:rPr lang="en-US" dirty="0" smtClean="0"/>
              <a:t>The subject must have equal or greater level than object to be granted access</a:t>
            </a:r>
          </a:p>
          <a:p>
            <a:r>
              <a:rPr lang="en-US" dirty="0" smtClean="0"/>
              <a:t>Two major implementations of MAC</a:t>
            </a:r>
          </a:p>
          <a:p>
            <a:pPr lvl="1"/>
            <a:r>
              <a:rPr lang="en-US" dirty="0" smtClean="0"/>
              <a:t>Lattice model</a:t>
            </a:r>
          </a:p>
          <a:p>
            <a:pPr lvl="1"/>
            <a:r>
              <a:rPr lang="en-US" dirty="0" smtClean="0"/>
              <a:t>Bell-</a:t>
            </a:r>
            <a:r>
              <a:rPr lang="en-US" dirty="0" err="1" smtClean="0"/>
              <a:t>LaPadula</a:t>
            </a:r>
            <a:r>
              <a:rPr lang="en-US" dirty="0" smtClean="0"/>
              <a:t>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Windows uses a MAC implementation called </a:t>
            </a:r>
            <a:r>
              <a:rPr lang="en-US" i="1" dirty="0" smtClean="0"/>
              <a:t>Mandatory Integrity Control (MIC)</a:t>
            </a:r>
          </a:p>
          <a:p>
            <a:pPr lvl="1"/>
            <a:r>
              <a:rPr lang="en-US" dirty="0" smtClean="0"/>
              <a:t>A security identifier (SID) is issued to the user, group, or session</a:t>
            </a:r>
          </a:p>
          <a:p>
            <a:pPr lvl="1"/>
            <a:r>
              <a:rPr lang="en-US" dirty="0" smtClean="0"/>
              <a:t>Each time a user logs in, the SID is retrieved from the database for that user</a:t>
            </a:r>
          </a:p>
          <a:p>
            <a:pPr lvl="1"/>
            <a:r>
              <a:rPr lang="en-US" dirty="0" smtClean="0"/>
              <a:t>SID is used to identify user with subsequent interactions with Windows</a:t>
            </a:r>
          </a:p>
          <a:p>
            <a:pPr lvl="1"/>
            <a:r>
              <a:rPr lang="en-US" dirty="0" smtClean="0"/>
              <a:t>Windows links the SID to an integrity level</a:t>
            </a:r>
          </a:p>
          <a:p>
            <a:pPr lvl="1"/>
            <a:r>
              <a:rPr lang="en-US" i="1" dirty="0" smtClean="0"/>
              <a:t>User Access Control (</a:t>
            </a:r>
            <a:r>
              <a:rPr lang="en-US" i="1" dirty="0" err="1" smtClean="0"/>
              <a:t>UAC</a:t>
            </a:r>
            <a:r>
              <a:rPr lang="en-US" i="1" dirty="0" smtClean="0"/>
              <a:t>) </a:t>
            </a:r>
            <a:r>
              <a:rPr lang="en-US" dirty="0" smtClean="0"/>
              <a:t>- a Windows feature that controls user access to resources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Based Access Control (</a:t>
            </a:r>
            <a:r>
              <a:rPr lang="en-US" dirty="0" err="1" smtClean="0"/>
              <a:t>RBAC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/>
              <a:t>Non-Discretionary Access Control</a:t>
            </a:r>
          </a:p>
          <a:p>
            <a:pPr lvl="1"/>
            <a:r>
              <a:rPr lang="en-US" dirty="0" smtClean="0"/>
              <a:t>Access permissions are based on user</a:t>
            </a:r>
            <a:r>
              <a:rPr lang="en-US" altLang="en-US" dirty="0" smtClean="0"/>
              <a:t>’</a:t>
            </a:r>
            <a:r>
              <a:rPr lang="en-US" dirty="0" smtClean="0"/>
              <a:t>s job function</a:t>
            </a:r>
          </a:p>
          <a:p>
            <a:r>
              <a:rPr lang="en-US" dirty="0" err="1" smtClean="0"/>
              <a:t>RBAC</a:t>
            </a:r>
            <a:r>
              <a:rPr lang="en-US" dirty="0" smtClean="0"/>
              <a:t> assigns permissions to particular roles in an organization</a:t>
            </a:r>
          </a:p>
          <a:p>
            <a:pPr lvl="1"/>
            <a:r>
              <a:rPr lang="en-US" dirty="0" smtClean="0"/>
              <a:t>Users are assigned to those roles</a:t>
            </a:r>
          </a:p>
          <a:p>
            <a:r>
              <a:rPr lang="en-US" dirty="0" smtClean="0"/>
              <a:t>Rule Based Access Control (</a:t>
            </a:r>
            <a:r>
              <a:rPr lang="en-US" dirty="0" err="1" smtClean="0"/>
              <a:t>RBAC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Dynamically assigns roles to subjects based on a set of rules defined by a custodian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Based Access Control (cont</a:t>
            </a:r>
            <a:r>
              <a:rPr lang="en-US" altLang="en-US" dirty="0" smtClean="0"/>
              <a:t>’</a:t>
            </a:r>
            <a:r>
              <a:rPr lang="en-US" dirty="0" smtClean="0"/>
              <a:t>d.)</a:t>
            </a:r>
          </a:p>
          <a:p>
            <a:pPr lvl="1"/>
            <a:r>
              <a:rPr lang="en-US" dirty="0" smtClean="0"/>
              <a:t>Each resource object contains access properties based on the rules</a:t>
            </a:r>
          </a:p>
          <a:p>
            <a:pPr lvl="1"/>
            <a:r>
              <a:rPr lang="en-US" dirty="0" smtClean="0"/>
              <a:t>When user attempts access, system checks object</a:t>
            </a:r>
            <a:r>
              <a:rPr lang="en-US" altLang="en-US" dirty="0" smtClean="0"/>
              <a:t>’</a:t>
            </a:r>
            <a:r>
              <a:rPr lang="en-US" dirty="0" smtClean="0"/>
              <a:t>s rules to determine access permission</a:t>
            </a:r>
          </a:p>
          <a:p>
            <a:pPr lvl="1"/>
            <a:r>
              <a:rPr lang="en-US" dirty="0" smtClean="0"/>
              <a:t>Often used for managing user access to one or more systems</a:t>
            </a:r>
          </a:p>
          <a:p>
            <a:pPr lvl="2"/>
            <a:r>
              <a:rPr lang="en-US" dirty="0" smtClean="0"/>
              <a:t>Business changes may trigger application of the rules specifying access changes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pic>
        <p:nvPicPr>
          <p:cNvPr id="24581" name="Picture 2" descr="Access control models" title="Table 11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2057400"/>
            <a:ext cx="8096250" cy="26892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 for Access Control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Establishing best practices for limiting access</a:t>
            </a:r>
          </a:p>
          <a:p>
            <a:pPr lvl="1"/>
            <a:r>
              <a:rPr lang="en-US" dirty="0" smtClean="0"/>
              <a:t>Can help secure systems and data</a:t>
            </a:r>
          </a:p>
          <a:p>
            <a:r>
              <a:rPr lang="en-US" dirty="0" smtClean="0"/>
              <a:t>Examples of best practices</a:t>
            </a:r>
          </a:p>
          <a:p>
            <a:pPr lvl="1"/>
            <a:r>
              <a:rPr lang="en-US" dirty="0" smtClean="0"/>
              <a:t>Separation of duties</a:t>
            </a:r>
          </a:p>
          <a:p>
            <a:pPr lvl="1"/>
            <a:r>
              <a:rPr lang="en-US" dirty="0" smtClean="0"/>
              <a:t>Job rotation</a:t>
            </a:r>
          </a:p>
          <a:p>
            <a:pPr lvl="1"/>
            <a:r>
              <a:rPr lang="en-US" dirty="0" smtClean="0"/>
              <a:t>Least privilege</a:t>
            </a:r>
          </a:p>
          <a:p>
            <a:pPr lvl="1"/>
            <a:r>
              <a:rPr lang="en-US" dirty="0" smtClean="0"/>
              <a:t>Implicit deny</a:t>
            </a:r>
          </a:p>
          <a:p>
            <a:pPr lvl="1"/>
            <a:r>
              <a:rPr lang="en-US" dirty="0" smtClean="0"/>
              <a:t>Mandatory vacations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survey!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http://svy.mk/2eongaZ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0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 for Access Control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duties</a:t>
            </a:r>
          </a:p>
          <a:p>
            <a:pPr lvl="1"/>
            <a:r>
              <a:rPr lang="en-US" dirty="0" smtClean="0"/>
              <a:t>Fraud can result from single user being trusted with complete control of a process</a:t>
            </a:r>
          </a:p>
          <a:p>
            <a:pPr lvl="1"/>
            <a:r>
              <a:rPr lang="en-US" dirty="0" smtClean="0"/>
              <a:t>Requires two or more people responsible for functions related to handling money</a:t>
            </a:r>
          </a:p>
          <a:p>
            <a:pPr lvl="1"/>
            <a:r>
              <a:rPr lang="en-US" dirty="0" smtClean="0"/>
              <a:t>The system is not vulnerable to actions of a single person</a:t>
            </a:r>
          </a:p>
          <a:p>
            <a:r>
              <a:rPr lang="en-US" dirty="0" smtClean="0"/>
              <a:t>Job rotation</a:t>
            </a:r>
          </a:p>
          <a:p>
            <a:pPr lvl="1"/>
            <a:r>
              <a:rPr lang="en-US" dirty="0" smtClean="0"/>
              <a:t>Individuals periodically moved between job responsibilities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Terminology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Presenting credentials</a:t>
            </a:r>
          </a:p>
          <a:p>
            <a:pPr lvl="1"/>
            <a:r>
              <a:rPr lang="en-US" dirty="0" smtClean="0"/>
              <a:t>Example: delivery driver presenting employee badge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Checking the credentials</a:t>
            </a:r>
          </a:p>
          <a:p>
            <a:pPr lvl="1"/>
            <a:r>
              <a:rPr lang="en-US" dirty="0" smtClean="0"/>
              <a:t>Example: examining the delivery driver</a:t>
            </a:r>
            <a:r>
              <a:rPr lang="en-US" altLang="en-US" dirty="0" smtClean="0"/>
              <a:t>’</a:t>
            </a:r>
            <a:r>
              <a:rPr lang="en-US" dirty="0" smtClean="0"/>
              <a:t>s badge</a:t>
            </a:r>
          </a:p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Granting permission to take action</a:t>
            </a:r>
          </a:p>
          <a:p>
            <a:pPr lvl="1"/>
            <a:r>
              <a:rPr lang="en-US" dirty="0" smtClean="0"/>
              <a:t>Example: allowing delivery driver to pick up package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 for Access Control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rotation (cont</a:t>
            </a:r>
            <a:r>
              <a:rPr lang="en-US" altLang="en-US" dirty="0" smtClean="0"/>
              <a:t>’</a:t>
            </a:r>
            <a:r>
              <a:rPr lang="en-US" dirty="0" smtClean="0"/>
              <a:t>d.)</a:t>
            </a:r>
          </a:p>
          <a:p>
            <a:pPr lvl="1"/>
            <a:r>
              <a:rPr lang="en-US" dirty="0" smtClean="0"/>
              <a:t>Employees can rotate </a:t>
            </a:r>
            <a:r>
              <a:rPr lang="en-US" smtClean="0"/>
              <a:t>within 1 department </a:t>
            </a:r>
            <a:r>
              <a:rPr lang="en-US" dirty="0" smtClean="0"/>
              <a:t>or across departments</a:t>
            </a:r>
          </a:p>
          <a:p>
            <a:r>
              <a:rPr lang="en-US" dirty="0" smtClean="0"/>
              <a:t>Advantages of job rotation</a:t>
            </a:r>
          </a:p>
          <a:p>
            <a:pPr lvl="1"/>
            <a:r>
              <a:rPr lang="en-US" dirty="0" smtClean="0"/>
              <a:t>Limits amount of time individuals are in a position to manipulate security configurations</a:t>
            </a:r>
          </a:p>
          <a:p>
            <a:pPr lvl="1"/>
            <a:r>
              <a:rPr lang="en-US" dirty="0" smtClean="0"/>
              <a:t>Helps expose potential avenues for fraud</a:t>
            </a:r>
          </a:p>
          <a:p>
            <a:pPr lvl="2"/>
            <a:r>
              <a:rPr lang="en-US" dirty="0" smtClean="0"/>
              <a:t>Individuals have different perspectives and may uncover vulnerabilities</a:t>
            </a:r>
          </a:p>
          <a:p>
            <a:pPr lvl="1"/>
            <a:r>
              <a:rPr lang="en-US" dirty="0" smtClean="0"/>
              <a:t>Reduces employee burnout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 for Access Control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Least privilege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Limiting access to information based on what is needed to perform a job function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Helps reduce attack surface by eliminating unnecessary privileges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Should apply to users and to processes running on the system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Processes should run at minimum security level needed to correctly function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 for Access Control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deny</a:t>
            </a:r>
          </a:p>
          <a:p>
            <a:pPr lvl="1"/>
            <a:r>
              <a:rPr lang="en-US" dirty="0" smtClean="0"/>
              <a:t>If a condition is not explicitly met, access request is rejected</a:t>
            </a:r>
          </a:p>
          <a:p>
            <a:pPr lvl="1"/>
            <a:r>
              <a:rPr lang="en-US" dirty="0" smtClean="0"/>
              <a:t>Example: network router rejects access to all except conditions matching the rule restrictions</a:t>
            </a:r>
          </a:p>
          <a:p>
            <a:r>
              <a:rPr lang="en-US" dirty="0" smtClean="0"/>
              <a:t>Mandatory vacations</a:t>
            </a:r>
          </a:p>
          <a:p>
            <a:pPr lvl="1"/>
            <a:r>
              <a:rPr lang="en-US" dirty="0" smtClean="0"/>
              <a:t>Limits fraud, because perpetrator must be present daily to hide fraudulent actions</a:t>
            </a:r>
          </a:p>
          <a:p>
            <a:pPr lvl="1"/>
            <a:r>
              <a:rPr lang="en-US" dirty="0" smtClean="0"/>
              <a:t>Audit of employee</a:t>
            </a:r>
            <a:r>
              <a:rPr lang="en-US" altLang="en-US" dirty="0" smtClean="0"/>
              <a:t>’</a:t>
            </a:r>
            <a:r>
              <a:rPr lang="en-US" dirty="0" smtClean="0"/>
              <a:t>s activities usually scheduled during vacation for sensitive positions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Access Control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used to implement access control</a:t>
            </a:r>
          </a:p>
          <a:p>
            <a:pPr lvl="1"/>
            <a:r>
              <a:rPr lang="en-US" dirty="0" smtClean="0"/>
              <a:t>Access control lists</a:t>
            </a:r>
          </a:p>
          <a:p>
            <a:pPr lvl="1"/>
            <a:r>
              <a:rPr lang="en-US" dirty="0" smtClean="0"/>
              <a:t>Group Policy</a:t>
            </a:r>
          </a:p>
          <a:p>
            <a:pPr lvl="1"/>
            <a:r>
              <a:rPr lang="en-US" dirty="0" smtClean="0"/>
              <a:t>Account restrictions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Lists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Access control list (ACL)</a:t>
            </a:r>
          </a:p>
          <a:p>
            <a:pPr lvl="1"/>
            <a:r>
              <a:rPr lang="en-US" dirty="0" smtClean="0"/>
              <a:t>A set of permissions attached to an object</a:t>
            </a:r>
          </a:p>
          <a:p>
            <a:r>
              <a:rPr lang="en-US" dirty="0" smtClean="0"/>
              <a:t>Specifies which subjects may access the object and what operations they can perform</a:t>
            </a:r>
          </a:p>
          <a:p>
            <a:r>
              <a:rPr lang="en-US" dirty="0" smtClean="0"/>
              <a:t>When a subject requests to perform an operation:</a:t>
            </a:r>
          </a:p>
          <a:p>
            <a:pPr lvl="1"/>
            <a:r>
              <a:rPr lang="en-US" dirty="0" smtClean="0"/>
              <a:t>System checks ACL for an approved entry</a:t>
            </a:r>
          </a:p>
          <a:p>
            <a:r>
              <a:rPr lang="en-US" dirty="0" err="1" smtClean="0"/>
              <a:t>ACLs</a:t>
            </a:r>
            <a:r>
              <a:rPr lang="en-US" dirty="0" smtClean="0"/>
              <a:t> are usually viewed in relation to operating system files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Lists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entry in the ACL table is called access control entry (ACE)</a:t>
            </a:r>
          </a:p>
          <a:p>
            <a:r>
              <a:rPr lang="en-US" dirty="0" smtClean="0"/>
              <a:t>ACE structure (Windows)</a:t>
            </a:r>
          </a:p>
          <a:p>
            <a:pPr lvl="1"/>
            <a:r>
              <a:rPr lang="en-US" dirty="0" smtClean="0"/>
              <a:t>Security identifier (SID) for the user or group account or logon session</a:t>
            </a:r>
          </a:p>
          <a:p>
            <a:pPr lvl="1"/>
            <a:r>
              <a:rPr lang="en-US" dirty="0" smtClean="0"/>
              <a:t>Access mask that specifies access rights controlled by ACE</a:t>
            </a:r>
          </a:p>
          <a:p>
            <a:pPr lvl="1"/>
            <a:r>
              <a:rPr lang="en-US" dirty="0" smtClean="0"/>
              <a:t>Flag that indicates type of ACE</a:t>
            </a:r>
          </a:p>
          <a:p>
            <a:pPr lvl="1"/>
            <a:r>
              <a:rPr lang="en-US" dirty="0" smtClean="0"/>
              <a:t>Set of flags that determine whether objects can inherit permissions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Policies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Policy</a:t>
            </a:r>
          </a:p>
          <a:p>
            <a:pPr lvl="1"/>
            <a:r>
              <a:rPr lang="en-US" dirty="0" smtClean="0"/>
              <a:t>A Microsoft Windows feature that provides centralized management and configuration of computers and remote users using Active Directory (AD)</a:t>
            </a:r>
          </a:p>
          <a:p>
            <a:pPr lvl="1"/>
            <a:r>
              <a:rPr lang="en-US" dirty="0" smtClean="0"/>
              <a:t>Usually used in enterprise environments</a:t>
            </a:r>
          </a:p>
          <a:p>
            <a:pPr lvl="1"/>
            <a:r>
              <a:rPr lang="en-US" dirty="0" smtClean="0"/>
              <a:t>Settings stored in Group Policy Objects (</a:t>
            </a:r>
            <a:r>
              <a:rPr lang="en-US" dirty="0" err="1" smtClean="0"/>
              <a:t>GPOs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Local Group Policy</a:t>
            </a:r>
          </a:p>
          <a:p>
            <a:pPr lvl="1"/>
            <a:r>
              <a:rPr lang="en-US" dirty="0" smtClean="0"/>
              <a:t>Has fewer options than a Group Policy</a:t>
            </a:r>
          </a:p>
          <a:p>
            <a:pPr lvl="1"/>
            <a:r>
              <a:rPr lang="en-US" dirty="0" smtClean="0"/>
              <a:t>Used to configure settings for systems not part of 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Restrictions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Time of day restrictions</a:t>
            </a:r>
          </a:p>
          <a:p>
            <a:pPr lvl="1"/>
            <a:r>
              <a:rPr lang="en-US" smtClean="0"/>
              <a:t>Limits the time of day a user may log onto a system</a:t>
            </a:r>
          </a:p>
          <a:p>
            <a:pPr lvl="1"/>
            <a:r>
              <a:rPr lang="en-US" smtClean="0"/>
              <a:t>Time blocks for permitted access are chosen</a:t>
            </a:r>
          </a:p>
          <a:p>
            <a:pPr lvl="1"/>
            <a:r>
              <a:rPr lang="en-US" smtClean="0"/>
              <a:t>Can be set on individual systems</a:t>
            </a:r>
          </a:p>
        </p:txBody>
      </p:sp>
      <p:pic>
        <p:nvPicPr>
          <p:cNvPr id="36870" name="Picture 6" descr="Time-of-day restrictions setting specific times and days" title="Figure 11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581400"/>
            <a:ext cx="63071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Restrictions</a:t>
            </a:r>
          </a:p>
        </p:txBody>
      </p:sp>
      <p:pic>
        <p:nvPicPr>
          <p:cNvPr id="37893" name="Picture 2" descr="Time-of-day restrictions using GUI" title="Figure 6-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2286000"/>
            <a:ext cx="5970588" cy="27273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Restrictions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Account expiration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Orphaned accounts: accounts that remain active after an employee has left the organization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Dormant accounts: not accessed for a lengthy period of time</a:t>
            </a:r>
          </a:p>
          <a:p>
            <a:pPr>
              <a:defRPr/>
            </a:pPr>
            <a:r>
              <a:rPr lang="en-US" altLang="en-US" dirty="0" smtClean="0">
                <a:ea typeface="+mn-ea"/>
              </a:rPr>
              <a:t>Recommendations for dealing with orphaned or dormant accounts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Establish a formal process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Terminate access immediately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Monitor logs</a:t>
            </a:r>
          </a:p>
          <a:p>
            <a:pPr marL="0" indent="0">
              <a:buFontTx/>
              <a:buNone/>
              <a:defRPr/>
            </a:pPr>
            <a:endParaRPr lang="en-US" altLang="en-US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Terminology</a:t>
            </a:r>
          </a:p>
        </p:txBody>
      </p:sp>
      <p:pic>
        <p:nvPicPr>
          <p:cNvPr id="9221" name="Picture 2" descr="Basic steps in access control" title="Table 11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2133600"/>
            <a:ext cx="7304088" cy="24511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 Restrictions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Orphaned accounts remain a problem in today</a:t>
            </a:r>
            <a:r>
              <a:rPr lang="en-US" altLang="en-US" dirty="0" smtClean="0"/>
              <a:t>’</a:t>
            </a:r>
            <a:r>
              <a:rPr lang="en-US" dirty="0" smtClean="0"/>
              <a:t>s organizations</a:t>
            </a:r>
          </a:p>
          <a:p>
            <a:r>
              <a:rPr lang="en-US" dirty="0" smtClean="0"/>
              <a:t>Account expiration </a:t>
            </a:r>
          </a:p>
          <a:p>
            <a:pPr lvl="1"/>
            <a:r>
              <a:rPr lang="en-US" dirty="0" smtClean="0"/>
              <a:t>Sets a user</a:t>
            </a:r>
            <a:r>
              <a:rPr lang="en-US" altLang="en-US" dirty="0" smtClean="0"/>
              <a:t>’</a:t>
            </a:r>
            <a:r>
              <a:rPr lang="en-US" dirty="0" smtClean="0"/>
              <a:t>s account to expire</a:t>
            </a:r>
          </a:p>
          <a:p>
            <a:r>
              <a:rPr lang="en-US" dirty="0" smtClean="0"/>
              <a:t>Password expiration sets a time when user must create a new password</a:t>
            </a:r>
          </a:p>
          <a:p>
            <a:pPr lvl="1"/>
            <a:r>
              <a:rPr lang="en-US" dirty="0" smtClean="0"/>
              <a:t>Different from account expiration</a:t>
            </a:r>
          </a:p>
          <a:p>
            <a:r>
              <a:rPr lang="en-US" dirty="0" smtClean="0"/>
              <a:t>Account expiration can be a set date, or a number of days of inactivity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Services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Process of verifying credentials</a:t>
            </a:r>
          </a:p>
          <a:p>
            <a:r>
              <a:rPr lang="en-US" dirty="0" smtClean="0"/>
              <a:t>Authentication services provided on a network</a:t>
            </a:r>
          </a:p>
          <a:p>
            <a:pPr lvl="1"/>
            <a:r>
              <a:rPr lang="en-US" dirty="0" smtClean="0"/>
              <a:t>Dedicated authentication server</a:t>
            </a:r>
          </a:p>
          <a:p>
            <a:pPr lvl="1"/>
            <a:r>
              <a:rPr lang="en-US" dirty="0" smtClean="0"/>
              <a:t>A server that performs authentication, authorization, and accounting is called a AAA server</a:t>
            </a:r>
          </a:p>
          <a:p>
            <a:r>
              <a:rPr lang="en-US" dirty="0" smtClean="0"/>
              <a:t>Common types of authentication and AAA servers</a:t>
            </a:r>
          </a:p>
          <a:p>
            <a:pPr lvl="1"/>
            <a:r>
              <a:rPr lang="en-US" dirty="0" smtClean="0"/>
              <a:t>RADIUS, Kerberos, Terminal Access Control Access Control Systems (</a:t>
            </a:r>
            <a:r>
              <a:rPr lang="en-US" dirty="0" err="1" smtClean="0"/>
              <a:t>TACACS</a:t>
            </a:r>
            <a:r>
              <a:rPr lang="en-US" dirty="0" smtClean="0"/>
              <a:t>), generic servers built on the Lightweight Directory Access Protocol (</a:t>
            </a:r>
            <a:r>
              <a:rPr lang="en-US" dirty="0" err="1" smtClean="0"/>
              <a:t>LDAP</a:t>
            </a:r>
            <a:r>
              <a:rPr lang="en-US" dirty="0" smtClean="0"/>
              <a:t>), Security Assertion and Markup Language (</a:t>
            </a:r>
            <a:r>
              <a:rPr lang="en-US" dirty="0" err="1" smtClean="0"/>
              <a:t>SAML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RADIUS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Authentication Dial In User Service</a:t>
            </a:r>
          </a:p>
          <a:p>
            <a:pPr lvl="1"/>
            <a:r>
              <a:rPr lang="en-US" dirty="0" smtClean="0"/>
              <a:t>Developed in 1992</a:t>
            </a:r>
          </a:p>
          <a:p>
            <a:pPr lvl="1"/>
            <a:r>
              <a:rPr lang="en-US" dirty="0" smtClean="0"/>
              <a:t>Became an industry standard</a:t>
            </a:r>
          </a:p>
          <a:p>
            <a:pPr lvl="1"/>
            <a:r>
              <a:rPr lang="en-US" dirty="0" smtClean="0"/>
              <a:t>Suitable for high volume service control applications</a:t>
            </a:r>
          </a:p>
          <a:p>
            <a:pPr lvl="2"/>
            <a:r>
              <a:rPr lang="en-US" dirty="0" smtClean="0"/>
              <a:t>Such as dial-in access to corporate network</a:t>
            </a:r>
          </a:p>
          <a:p>
            <a:pPr lvl="1"/>
            <a:r>
              <a:rPr lang="en-US" dirty="0" smtClean="0"/>
              <a:t>Still in use today</a:t>
            </a:r>
          </a:p>
          <a:p>
            <a:r>
              <a:rPr lang="en-US" dirty="0" smtClean="0"/>
              <a:t>RADIUS client</a:t>
            </a:r>
          </a:p>
          <a:p>
            <a:pPr lvl="1"/>
            <a:r>
              <a:rPr lang="en-US" dirty="0" smtClean="0"/>
              <a:t>Typically a device such as a wireless AP</a:t>
            </a:r>
          </a:p>
          <a:p>
            <a:pPr lvl="2"/>
            <a:r>
              <a:rPr lang="en-US" dirty="0" smtClean="0"/>
              <a:t>Responsible for sending user credentials and connection parameters to the RADIUS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RADIUS</a:t>
            </a:r>
          </a:p>
        </p:txBody>
      </p:sp>
      <p:pic>
        <p:nvPicPr>
          <p:cNvPr id="43013" name="Picture 2" descr="RADIUS authentication" title="Figure 11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1752600"/>
            <a:ext cx="6026150" cy="403225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RADIUS 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RADIUS user profiles are stored in a central database that all remote servers can share</a:t>
            </a:r>
          </a:p>
          <a:p>
            <a:r>
              <a:rPr lang="en-US" dirty="0" smtClean="0"/>
              <a:t>Advantages of a central service</a:t>
            </a:r>
          </a:p>
          <a:p>
            <a:pPr lvl="1"/>
            <a:r>
              <a:rPr lang="en-US" dirty="0" smtClean="0"/>
              <a:t>Increases security due to a single administered network point</a:t>
            </a:r>
          </a:p>
          <a:p>
            <a:pPr lvl="1"/>
            <a:r>
              <a:rPr lang="en-US" dirty="0" smtClean="0"/>
              <a:t>Easier to track usage for billing and keeping network statistics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Kerberos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system developed at MIT</a:t>
            </a:r>
          </a:p>
          <a:p>
            <a:pPr lvl="1"/>
            <a:r>
              <a:rPr lang="en-US" dirty="0" smtClean="0"/>
              <a:t>Uses encryption and authentication for security</a:t>
            </a:r>
          </a:p>
          <a:p>
            <a:r>
              <a:rPr lang="en-US" dirty="0" smtClean="0"/>
              <a:t>Most often used in educational and government settings</a:t>
            </a:r>
          </a:p>
          <a:p>
            <a:r>
              <a:rPr lang="en-US" dirty="0" smtClean="0"/>
              <a:t>Works like using a driver</a:t>
            </a:r>
            <a:r>
              <a:rPr lang="en-US" altLang="en-US" dirty="0" smtClean="0"/>
              <a:t>’</a:t>
            </a:r>
            <a:r>
              <a:rPr lang="en-US" dirty="0" smtClean="0"/>
              <a:t>s license to cash a check</a:t>
            </a:r>
          </a:p>
          <a:p>
            <a:r>
              <a:rPr lang="en-US" dirty="0" smtClean="0"/>
              <a:t>Kerberos ticket characteristics:</a:t>
            </a:r>
          </a:p>
          <a:p>
            <a:pPr lvl="1"/>
            <a:r>
              <a:rPr lang="en-US" dirty="0" smtClean="0"/>
              <a:t>Difficult to copy</a:t>
            </a:r>
          </a:p>
          <a:p>
            <a:pPr lvl="1"/>
            <a:r>
              <a:rPr lang="en-US" dirty="0" smtClean="0"/>
              <a:t>Contains information linking it to the user</a:t>
            </a:r>
          </a:p>
          <a:p>
            <a:pPr lvl="1"/>
            <a:r>
              <a:rPr lang="en-US" dirty="0" smtClean="0"/>
              <a:t>User presents ticket to network for a service</a:t>
            </a:r>
          </a:p>
          <a:p>
            <a:pPr lvl="1"/>
            <a:r>
              <a:rPr lang="en-US" dirty="0" smtClean="0"/>
              <a:t>Expires in a few hours or a day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Terminal Access Control Access Control System (TACACS)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service similar to RADIUS</a:t>
            </a:r>
          </a:p>
          <a:p>
            <a:r>
              <a:rPr lang="en-US" dirty="0" smtClean="0"/>
              <a:t>Commonly used on UNIX devices</a:t>
            </a:r>
          </a:p>
          <a:p>
            <a:r>
              <a:rPr lang="en-US" dirty="0" smtClean="0"/>
              <a:t>Communicates by forwarding user authentication information to a centralized server</a:t>
            </a:r>
          </a:p>
          <a:p>
            <a:r>
              <a:rPr lang="en-US" dirty="0" smtClean="0"/>
              <a:t>The current version is </a:t>
            </a:r>
            <a:r>
              <a:rPr lang="en-US" dirty="0" err="1" smtClean="0"/>
              <a:t>TACACS</a:t>
            </a:r>
            <a:r>
              <a:rPr lang="en-US" dirty="0" smtClean="0"/>
              <a:t>+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Terminal Access Control Access Control System (TACACS)</a:t>
            </a:r>
          </a:p>
        </p:txBody>
      </p:sp>
      <p:pic>
        <p:nvPicPr>
          <p:cNvPr id="47109" name="Picture 2" descr="Comparison of RADIUS and TACAS+" title="Table 11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2590800"/>
            <a:ext cx="7594600" cy="215741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Directory Access Protocol (</a:t>
            </a:r>
            <a:r>
              <a:rPr lang="en-US" dirty="0" err="1" smtClean="0"/>
              <a:t>LDAP</a:t>
            </a:r>
            <a:r>
              <a:rPr lang="en-US" dirty="0" smtClean="0"/>
              <a:t>)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directory service is a database stored on a network</a:t>
            </a:r>
          </a:p>
          <a:p>
            <a:pPr lvl="1"/>
            <a:r>
              <a:rPr lang="en-US" dirty="0" smtClean="0"/>
              <a:t>Contains information about users and network devices</a:t>
            </a:r>
          </a:p>
          <a:p>
            <a:pPr lvl="1"/>
            <a:r>
              <a:rPr lang="en-US" dirty="0" smtClean="0"/>
              <a:t>Keeps track of network resources and user</a:t>
            </a:r>
            <a:r>
              <a:rPr lang="en-US" altLang="en-US" dirty="0" smtClean="0"/>
              <a:t>’</a:t>
            </a:r>
            <a:r>
              <a:rPr lang="en-US" dirty="0" smtClean="0"/>
              <a:t>s privileges to those resources</a:t>
            </a:r>
          </a:p>
          <a:p>
            <a:pPr lvl="1"/>
            <a:r>
              <a:rPr lang="en-US" dirty="0" smtClean="0"/>
              <a:t>Grants or denies access based on its information</a:t>
            </a:r>
          </a:p>
          <a:p>
            <a:r>
              <a:rPr lang="en-US" dirty="0" smtClean="0"/>
              <a:t>Standard for directory services</a:t>
            </a:r>
          </a:p>
          <a:p>
            <a:pPr lvl="1"/>
            <a:r>
              <a:rPr lang="en-US" dirty="0" smtClean="0"/>
              <a:t>X.500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Lightweight Directory Access Protocol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 smtClean="0"/>
              <a:t>X.500 standard defines protocol for client application to access the DAP</a:t>
            </a:r>
          </a:p>
          <a:p>
            <a:r>
              <a:rPr lang="en-US" dirty="0" err="1" smtClean="0"/>
              <a:t>LDAP</a:t>
            </a:r>
            <a:endParaRPr lang="en-US" dirty="0" smtClean="0"/>
          </a:p>
          <a:p>
            <a:pPr lvl="1"/>
            <a:r>
              <a:rPr lang="en-US" dirty="0" smtClean="0"/>
              <a:t>A simpler subset of DAP</a:t>
            </a:r>
          </a:p>
          <a:p>
            <a:pPr lvl="1"/>
            <a:r>
              <a:rPr lang="en-US" dirty="0" smtClean="0"/>
              <a:t>Designed to run over TCP/IP</a:t>
            </a:r>
          </a:p>
          <a:p>
            <a:pPr lvl="1"/>
            <a:r>
              <a:rPr lang="en-US" dirty="0" smtClean="0"/>
              <a:t>Encodes protocol elements in simpler way than X.500</a:t>
            </a:r>
          </a:p>
          <a:p>
            <a:r>
              <a:rPr lang="en-US" dirty="0" err="1" smtClean="0"/>
              <a:t>LDAP</a:t>
            </a:r>
            <a:r>
              <a:rPr lang="en-US" dirty="0" smtClean="0"/>
              <a:t> traffic is transmitted in </a:t>
            </a:r>
            <a:r>
              <a:rPr lang="en-US" dirty="0" err="1" smtClean="0"/>
              <a:t>cleartext</a:t>
            </a:r>
            <a:endParaRPr lang="en-US" dirty="0" smtClean="0"/>
          </a:p>
          <a:p>
            <a:pPr lvl="1"/>
            <a:r>
              <a:rPr lang="en-US" dirty="0" smtClean="0"/>
              <a:t>Can be made secure by using </a:t>
            </a:r>
            <a:r>
              <a:rPr lang="en-US" dirty="0" err="1" smtClean="0"/>
              <a:t>SSL</a:t>
            </a:r>
            <a:r>
              <a:rPr lang="en-US" dirty="0" smtClean="0"/>
              <a:t> or TLS</a:t>
            </a:r>
          </a:p>
          <a:p>
            <a:pPr lvl="1"/>
            <a:r>
              <a:rPr lang="en-US" dirty="0" smtClean="0"/>
              <a:t>Known as </a:t>
            </a:r>
            <a:r>
              <a:rPr lang="en-US" b="1" dirty="0" smtClean="0"/>
              <a:t>Secure </a:t>
            </a:r>
            <a:r>
              <a:rPr lang="en-US" b="1" dirty="0" err="1" smtClean="0"/>
              <a:t>LDAP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LDAP</a:t>
            </a:r>
            <a:r>
              <a:rPr lang="en-US" i="1" dirty="0" smtClean="0"/>
              <a:t> over </a:t>
            </a:r>
            <a:r>
              <a:rPr lang="en-US" i="1" dirty="0" err="1" smtClean="0"/>
              <a:t>SSL</a:t>
            </a:r>
            <a:r>
              <a:rPr lang="en-US" i="1" dirty="0" smtClean="0"/>
              <a:t> (</a:t>
            </a:r>
            <a:r>
              <a:rPr lang="en-US" i="1" dirty="0" err="1" smtClean="0"/>
              <a:t>LDAPS</a:t>
            </a:r>
            <a:r>
              <a:rPr lang="en-US" i="1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Terminology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 specific resource</a:t>
            </a:r>
          </a:p>
          <a:p>
            <a:pPr lvl="1"/>
            <a:r>
              <a:rPr lang="en-US" dirty="0" smtClean="0"/>
              <a:t>Example: file or hardware device</a:t>
            </a:r>
          </a:p>
          <a:p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A user or process functioning on behalf of a user</a:t>
            </a:r>
          </a:p>
          <a:p>
            <a:pPr lvl="1"/>
            <a:r>
              <a:rPr lang="en-US" dirty="0" smtClean="0"/>
              <a:t>Example: computer user</a:t>
            </a:r>
          </a:p>
          <a:p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The action taken by the subject over an object</a:t>
            </a:r>
          </a:p>
          <a:p>
            <a:pPr lvl="1"/>
            <a:r>
              <a:rPr lang="en-US" dirty="0" smtClean="0"/>
              <a:t>Example: deleting a file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Lightweight Directory Access Protocol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Weakness of </a:t>
            </a:r>
            <a:r>
              <a:rPr lang="en-US" dirty="0" err="1" smtClean="0"/>
              <a:t>LDAP</a:t>
            </a:r>
            <a:endParaRPr lang="en-US" dirty="0" smtClean="0"/>
          </a:p>
          <a:p>
            <a:pPr lvl="1"/>
            <a:r>
              <a:rPr lang="en-US" dirty="0" smtClean="0"/>
              <a:t>Can be subject to </a:t>
            </a:r>
            <a:r>
              <a:rPr lang="en-US" b="1" dirty="0" err="1" smtClean="0"/>
              <a:t>LDAP</a:t>
            </a:r>
            <a:r>
              <a:rPr lang="en-US" b="1" dirty="0" smtClean="0"/>
              <a:t> injection attacks</a:t>
            </a:r>
          </a:p>
          <a:p>
            <a:pPr lvl="2"/>
            <a:r>
              <a:rPr lang="en-US" dirty="0" smtClean="0"/>
              <a:t>Similar to SQL injection attacks</a:t>
            </a:r>
          </a:p>
          <a:p>
            <a:pPr lvl="2"/>
            <a:r>
              <a:rPr lang="en-US" dirty="0" smtClean="0"/>
              <a:t>Occurs when user input is not properly filtered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Assertion Markup Language (SAML)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SAML</a:t>
            </a:r>
            <a:endParaRPr lang="en-US" dirty="0" smtClean="0"/>
          </a:p>
          <a:p>
            <a:pPr lvl="1"/>
            <a:r>
              <a:rPr lang="en-US" dirty="0" smtClean="0"/>
              <a:t>An Extensible Markup Language (XML) standard that allows secure web domains to exchange user authentication and authorization data</a:t>
            </a:r>
          </a:p>
          <a:p>
            <a:pPr lvl="1"/>
            <a:r>
              <a:rPr lang="en-US" dirty="0" smtClean="0"/>
              <a:t>Allows a user</a:t>
            </a:r>
            <a:r>
              <a:rPr lang="en-US" altLang="en-US" dirty="0" smtClean="0"/>
              <a:t>’</a:t>
            </a:r>
            <a:r>
              <a:rPr lang="en-US" dirty="0" smtClean="0"/>
              <a:t>s login credentials to be stored with a single identity provider instead of being stored on each web service provider</a:t>
            </a:r>
            <a:r>
              <a:rPr lang="en-US" altLang="en-US" dirty="0" smtClean="0"/>
              <a:t>’</a:t>
            </a:r>
            <a:r>
              <a:rPr lang="en-US" dirty="0" smtClean="0"/>
              <a:t>s server</a:t>
            </a:r>
          </a:p>
          <a:p>
            <a:pPr lvl="1"/>
            <a:r>
              <a:rPr lang="en-US" dirty="0" smtClean="0"/>
              <a:t>Used extensively for online e-commerce business-to-business (B2B)  and business-to-customer (B2C) transactions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Assertion Markup Language (SAML)</a:t>
            </a:r>
          </a:p>
        </p:txBody>
      </p:sp>
      <p:pic>
        <p:nvPicPr>
          <p:cNvPr id="52229" name="Picture 3" descr="SAML transaction" title="Figure 11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2057400"/>
            <a:ext cx="6402388" cy="327025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Terminology</a:t>
            </a:r>
          </a:p>
        </p:txBody>
      </p:sp>
      <p:pic>
        <p:nvPicPr>
          <p:cNvPr id="11269" name="Picture 2" descr="Roles in access control" title="Table 11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2209800"/>
            <a:ext cx="7240588" cy="25939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Terminology</a:t>
            </a:r>
          </a:p>
        </p:txBody>
      </p:sp>
      <p:pic>
        <p:nvPicPr>
          <p:cNvPr id="12293" name="Picture 2" descr="Technical access control process and terminology&#10;" title="Figure 11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0" y="1524000"/>
            <a:ext cx="5829300" cy="401478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Access control model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Standards that provide a predefined framework for hardware or software developers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Use the appropriate model to configure the necessary level of control</a:t>
            </a:r>
          </a:p>
          <a:p>
            <a:pPr>
              <a:defRPr/>
            </a:pPr>
            <a:r>
              <a:rPr lang="en-US" altLang="en-US" dirty="0" smtClean="0">
                <a:ea typeface="+mn-ea"/>
              </a:rPr>
              <a:t>Four major access control models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Discretionary Access Control (DAC)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Mandatory Access Control (MAC)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Role Based Access Control (RBAC)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Rule Based Access Control (RBAC)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Discretionary Access Control (DAC)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Least restrictive model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Every object has an owner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Owners have total control over their objects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Owners can give permissions to other subjects over their objects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Used on operating systems such as most types of UNIX and Microsoft Windows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 Models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</p:txBody>
      </p:sp>
      <p:pic>
        <p:nvPicPr>
          <p:cNvPr id="15366" name="Picture 2" descr="Windows Discretionary Access Control (DAC)" title="Figure 11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0"/>
            <a:ext cx="35052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3568</Words>
  <Application>Microsoft Macintosh PowerPoint</Application>
  <PresentationFormat>On-screen Show (4:3)</PresentationFormat>
  <Paragraphs>597</Paragraphs>
  <Slides>42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Default Design</vt:lpstr>
      <vt:lpstr>3_Default Design</vt:lpstr>
      <vt:lpstr>What Is Access Control?</vt:lpstr>
      <vt:lpstr>Access Control Terminology</vt:lpstr>
      <vt:lpstr>Access Control Terminology</vt:lpstr>
      <vt:lpstr>Access Control Terminology</vt:lpstr>
      <vt:lpstr>Access Control Terminology</vt:lpstr>
      <vt:lpstr>Access Control Terminology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Best Practices for Access Control</vt:lpstr>
      <vt:lpstr>Course survey!</vt:lpstr>
      <vt:lpstr>Best Practices for Access Control</vt:lpstr>
      <vt:lpstr>Best Practices for Access Control</vt:lpstr>
      <vt:lpstr>Best Practices for Access Control</vt:lpstr>
      <vt:lpstr>Best Practices for Access Control</vt:lpstr>
      <vt:lpstr>Implementing Access Control</vt:lpstr>
      <vt:lpstr>Access Control Lists</vt:lpstr>
      <vt:lpstr>Access Control Lists</vt:lpstr>
      <vt:lpstr>Group Policies</vt:lpstr>
      <vt:lpstr>Account Restrictions</vt:lpstr>
      <vt:lpstr>Account Restrictions</vt:lpstr>
      <vt:lpstr>Account Restrictions</vt:lpstr>
      <vt:lpstr>Account Restrictions</vt:lpstr>
      <vt:lpstr>Authentication Services</vt:lpstr>
      <vt:lpstr>RADIUS</vt:lpstr>
      <vt:lpstr>RADIUS</vt:lpstr>
      <vt:lpstr>RADIUS </vt:lpstr>
      <vt:lpstr>Kerberos</vt:lpstr>
      <vt:lpstr>Terminal Access Control Access Control System (TACACS)</vt:lpstr>
      <vt:lpstr>Terminal Access Control Access Control System (TACACS)</vt:lpstr>
      <vt:lpstr>Lightweight Directory Access Protocol (LDAP)</vt:lpstr>
      <vt:lpstr>Lightweight Directory Access Protocol</vt:lpstr>
      <vt:lpstr>Lightweight Directory Access Protocol</vt:lpstr>
      <vt:lpstr>Security Assertion Markup Language (SAML)</vt:lpstr>
      <vt:lpstr>Security Assertion Markup Language (SAML)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367</cp:revision>
  <dcterms:created xsi:type="dcterms:W3CDTF">2002-09-27T23:29:22Z</dcterms:created>
  <dcterms:modified xsi:type="dcterms:W3CDTF">2017-03-29T17:27:44Z</dcterms:modified>
</cp:coreProperties>
</file>